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0399950" cy="324040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53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96" y="5303165"/>
            <a:ext cx="42839958" cy="11281410"/>
          </a:xfrm>
        </p:spPr>
        <p:txBody>
          <a:bodyPr anchor="b"/>
          <a:lstStyle>
            <a:lvl1pPr algn="ctr">
              <a:defRPr sz="283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7019630"/>
            <a:ext cx="37799963" cy="7823475"/>
          </a:xfrm>
        </p:spPr>
        <p:txBody>
          <a:bodyPr/>
          <a:lstStyle>
            <a:lvl1pPr marL="0" indent="0" algn="ctr">
              <a:buNone/>
              <a:defRPr sz="11340"/>
            </a:lvl1pPr>
            <a:lvl2pPr marL="2160270" indent="0" algn="ctr">
              <a:buNone/>
              <a:defRPr sz="9450"/>
            </a:lvl2pPr>
            <a:lvl3pPr marL="4320540" indent="0" algn="ctr">
              <a:buNone/>
              <a:defRPr sz="8505"/>
            </a:lvl3pPr>
            <a:lvl4pPr marL="6480810" indent="0" algn="ctr">
              <a:buNone/>
              <a:defRPr sz="7560"/>
            </a:lvl4pPr>
            <a:lvl5pPr marL="8641080" indent="0" algn="ctr">
              <a:buNone/>
              <a:defRPr sz="7560"/>
            </a:lvl5pPr>
            <a:lvl6pPr marL="10801350" indent="0" algn="ctr">
              <a:buNone/>
              <a:defRPr sz="7560"/>
            </a:lvl6pPr>
            <a:lvl7pPr marL="12961620" indent="0" algn="ctr">
              <a:buNone/>
              <a:defRPr sz="7560"/>
            </a:lvl7pPr>
            <a:lvl8pPr marL="15121890" indent="0" algn="ctr">
              <a:buNone/>
              <a:defRPr sz="7560"/>
            </a:lvl8pPr>
            <a:lvl9pPr marL="17282160" indent="0" algn="ctr">
              <a:buNone/>
              <a:defRPr sz="756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5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4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7" y="1725215"/>
            <a:ext cx="10867489" cy="274609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9" y="1725215"/>
            <a:ext cx="31972468" cy="2746093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4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0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9" y="8078519"/>
            <a:ext cx="43469957" cy="13479182"/>
          </a:xfrm>
        </p:spPr>
        <p:txBody>
          <a:bodyPr anchor="b"/>
          <a:lstStyle>
            <a:lvl1pPr>
              <a:defRPr sz="283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9" y="21685220"/>
            <a:ext cx="43469957" cy="7088384"/>
          </a:xfrm>
        </p:spPr>
        <p:txBody>
          <a:bodyPr/>
          <a:lstStyle>
            <a:lvl1pPr marL="0" indent="0">
              <a:buNone/>
              <a:defRPr sz="11340">
                <a:solidFill>
                  <a:schemeClr val="tx1"/>
                </a:solidFill>
              </a:defRPr>
            </a:lvl1pPr>
            <a:lvl2pPr marL="2160270" indent="0">
              <a:buNone/>
              <a:defRPr sz="945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8626078"/>
            <a:ext cx="21419979" cy="205600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8626078"/>
            <a:ext cx="21419979" cy="205600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2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725223"/>
            <a:ext cx="43469957" cy="6263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7" y="7943495"/>
            <a:ext cx="21321538" cy="3892984"/>
          </a:xfrm>
        </p:spPr>
        <p:txBody>
          <a:bodyPr anchor="b"/>
          <a:lstStyle>
            <a:lvl1pPr marL="0" indent="0">
              <a:buNone/>
              <a:defRPr sz="11340" b="1"/>
            </a:lvl1pPr>
            <a:lvl2pPr marL="2160270" indent="0">
              <a:buNone/>
              <a:defRPr sz="9450" b="1"/>
            </a:lvl2pPr>
            <a:lvl3pPr marL="4320540" indent="0">
              <a:buNone/>
              <a:defRPr sz="8505" b="1"/>
            </a:lvl3pPr>
            <a:lvl4pPr marL="6480810" indent="0">
              <a:buNone/>
              <a:defRPr sz="7560" b="1"/>
            </a:lvl4pPr>
            <a:lvl5pPr marL="8641080" indent="0">
              <a:buNone/>
              <a:defRPr sz="7560" b="1"/>
            </a:lvl5pPr>
            <a:lvl6pPr marL="10801350" indent="0">
              <a:buNone/>
              <a:defRPr sz="7560" b="1"/>
            </a:lvl6pPr>
            <a:lvl7pPr marL="12961620" indent="0">
              <a:buNone/>
              <a:defRPr sz="7560" b="1"/>
            </a:lvl7pPr>
            <a:lvl8pPr marL="15121890" indent="0">
              <a:buNone/>
              <a:defRPr sz="7560" b="1"/>
            </a:lvl8pPr>
            <a:lvl9pPr marL="17282160" indent="0">
              <a:buNone/>
              <a:defRPr sz="756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7" y="11836480"/>
            <a:ext cx="21321538" cy="1740967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8" y="7943495"/>
            <a:ext cx="21426543" cy="3892984"/>
          </a:xfrm>
        </p:spPr>
        <p:txBody>
          <a:bodyPr anchor="b"/>
          <a:lstStyle>
            <a:lvl1pPr marL="0" indent="0">
              <a:buNone/>
              <a:defRPr sz="11340" b="1"/>
            </a:lvl1pPr>
            <a:lvl2pPr marL="2160270" indent="0">
              <a:buNone/>
              <a:defRPr sz="9450" b="1"/>
            </a:lvl2pPr>
            <a:lvl3pPr marL="4320540" indent="0">
              <a:buNone/>
              <a:defRPr sz="8505" b="1"/>
            </a:lvl3pPr>
            <a:lvl4pPr marL="6480810" indent="0">
              <a:buNone/>
              <a:defRPr sz="7560" b="1"/>
            </a:lvl4pPr>
            <a:lvl5pPr marL="8641080" indent="0">
              <a:buNone/>
              <a:defRPr sz="7560" b="1"/>
            </a:lvl5pPr>
            <a:lvl6pPr marL="10801350" indent="0">
              <a:buNone/>
              <a:defRPr sz="7560" b="1"/>
            </a:lvl6pPr>
            <a:lvl7pPr marL="12961620" indent="0">
              <a:buNone/>
              <a:defRPr sz="7560" b="1"/>
            </a:lvl7pPr>
            <a:lvl8pPr marL="15121890" indent="0">
              <a:buNone/>
              <a:defRPr sz="7560" b="1"/>
            </a:lvl8pPr>
            <a:lvl9pPr marL="17282160" indent="0">
              <a:buNone/>
              <a:defRPr sz="756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8" y="11836480"/>
            <a:ext cx="21426543" cy="1740967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2160270"/>
            <a:ext cx="16255296" cy="7560945"/>
          </a:xfrm>
        </p:spPr>
        <p:txBody>
          <a:bodyPr anchor="b"/>
          <a:lstStyle>
            <a:lvl1pPr>
              <a:defRPr sz="1512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4665590"/>
            <a:ext cx="25514975" cy="23027878"/>
          </a:xfrm>
        </p:spPr>
        <p:txBody>
          <a:bodyPr/>
          <a:lstStyle>
            <a:lvl1pPr>
              <a:defRPr sz="15120"/>
            </a:lvl1pPr>
            <a:lvl2pPr>
              <a:defRPr sz="13230"/>
            </a:lvl2pPr>
            <a:lvl3pPr>
              <a:defRPr sz="11340"/>
            </a:lvl3pPr>
            <a:lvl4pPr>
              <a:defRPr sz="9450"/>
            </a:lvl4pPr>
            <a:lvl5pPr>
              <a:defRPr sz="9450"/>
            </a:lvl5pPr>
            <a:lvl6pPr>
              <a:defRPr sz="9450"/>
            </a:lvl6pPr>
            <a:lvl7pPr>
              <a:defRPr sz="9450"/>
            </a:lvl7pPr>
            <a:lvl8pPr>
              <a:defRPr sz="9450"/>
            </a:lvl8pPr>
            <a:lvl9pPr>
              <a:defRPr sz="945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1" y="9721215"/>
            <a:ext cx="16255296" cy="18009753"/>
          </a:xfrm>
        </p:spPr>
        <p:txBody>
          <a:bodyPr/>
          <a:lstStyle>
            <a:lvl1pPr marL="0" indent="0">
              <a:buNone/>
              <a:defRPr sz="7560"/>
            </a:lvl1pPr>
            <a:lvl2pPr marL="2160270" indent="0">
              <a:buNone/>
              <a:defRPr sz="6615"/>
            </a:lvl2pPr>
            <a:lvl3pPr marL="4320540" indent="0">
              <a:buNone/>
              <a:defRPr sz="5670"/>
            </a:lvl3pPr>
            <a:lvl4pPr marL="6480810" indent="0">
              <a:buNone/>
              <a:defRPr sz="4725"/>
            </a:lvl4pPr>
            <a:lvl5pPr marL="8641080" indent="0">
              <a:buNone/>
              <a:defRPr sz="4725"/>
            </a:lvl5pPr>
            <a:lvl6pPr marL="10801350" indent="0">
              <a:buNone/>
              <a:defRPr sz="4725"/>
            </a:lvl6pPr>
            <a:lvl7pPr marL="12961620" indent="0">
              <a:buNone/>
              <a:defRPr sz="4725"/>
            </a:lvl7pPr>
            <a:lvl8pPr marL="15121890" indent="0">
              <a:buNone/>
              <a:defRPr sz="4725"/>
            </a:lvl8pPr>
            <a:lvl9pPr marL="17282160" indent="0">
              <a:buNone/>
              <a:defRPr sz="472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9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2160270"/>
            <a:ext cx="16255296" cy="7560945"/>
          </a:xfrm>
        </p:spPr>
        <p:txBody>
          <a:bodyPr anchor="b"/>
          <a:lstStyle>
            <a:lvl1pPr>
              <a:defRPr sz="1512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4665590"/>
            <a:ext cx="25514975" cy="23027878"/>
          </a:xfrm>
        </p:spPr>
        <p:txBody>
          <a:bodyPr anchor="t"/>
          <a:lstStyle>
            <a:lvl1pPr marL="0" indent="0">
              <a:buNone/>
              <a:defRPr sz="15120"/>
            </a:lvl1pPr>
            <a:lvl2pPr marL="2160270" indent="0">
              <a:buNone/>
              <a:defRPr sz="13230"/>
            </a:lvl2pPr>
            <a:lvl3pPr marL="4320540" indent="0">
              <a:buNone/>
              <a:defRPr sz="11340"/>
            </a:lvl3pPr>
            <a:lvl4pPr marL="6480810" indent="0">
              <a:buNone/>
              <a:defRPr sz="9450"/>
            </a:lvl4pPr>
            <a:lvl5pPr marL="8641080" indent="0">
              <a:buNone/>
              <a:defRPr sz="9450"/>
            </a:lvl5pPr>
            <a:lvl6pPr marL="10801350" indent="0">
              <a:buNone/>
              <a:defRPr sz="9450"/>
            </a:lvl6pPr>
            <a:lvl7pPr marL="12961620" indent="0">
              <a:buNone/>
              <a:defRPr sz="9450"/>
            </a:lvl7pPr>
            <a:lvl8pPr marL="15121890" indent="0">
              <a:buNone/>
              <a:defRPr sz="9450"/>
            </a:lvl8pPr>
            <a:lvl9pPr marL="17282160" indent="0">
              <a:buNone/>
              <a:defRPr sz="945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1" y="9721215"/>
            <a:ext cx="16255296" cy="18009753"/>
          </a:xfrm>
        </p:spPr>
        <p:txBody>
          <a:bodyPr/>
          <a:lstStyle>
            <a:lvl1pPr marL="0" indent="0">
              <a:buNone/>
              <a:defRPr sz="7560"/>
            </a:lvl1pPr>
            <a:lvl2pPr marL="2160270" indent="0">
              <a:buNone/>
              <a:defRPr sz="6615"/>
            </a:lvl2pPr>
            <a:lvl3pPr marL="4320540" indent="0">
              <a:buNone/>
              <a:defRPr sz="5670"/>
            </a:lvl3pPr>
            <a:lvl4pPr marL="6480810" indent="0">
              <a:buNone/>
              <a:defRPr sz="4725"/>
            </a:lvl4pPr>
            <a:lvl5pPr marL="8641080" indent="0">
              <a:buNone/>
              <a:defRPr sz="4725"/>
            </a:lvl5pPr>
            <a:lvl6pPr marL="10801350" indent="0">
              <a:buNone/>
              <a:defRPr sz="4725"/>
            </a:lvl6pPr>
            <a:lvl7pPr marL="12961620" indent="0">
              <a:buNone/>
              <a:defRPr sz="4725"/>
            </a:lvl7pPr>
            <a:lvl8pPr marL="15121890" indent="0">
              <a:buNone/>
              <a:defRPr sz="4725"/>
            </a:lvl8pPr>
            <a:lvl9pPr marL="17282160" indent="0">
              <a:buNone/>
              <a:defRPr sz="472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5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725223"/>
            <a:ext cx="43469957" cy="6263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8626078"/>
            <a:ext cx="43469957" cy="2056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30033761"/>
            <a:ext cx="11339989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B5F5-6D12-4BD6-A7E8-C81FA2AB8872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30033761"/>
            <a:ext cx="17009983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30033761"/>
            <a:ext cx="11339989" cy="17252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9F57-B5FC-48B2-929D-6E38EADFC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20540" rtl="0" eaLnBrk="1" latinLnBrk="0" hangingPunct="1">
        <a:lnSpc>
          <a:spcPct val="90000"/>
        </a:lnSpc>
        <a:spcBef>
          <a:spcPct val="0"/>
        </a:spcBef>
        <a:buNone/>
        <a:defRPr sz="20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135" indent="-1080135" algn="l" defTabSz="4320540" rtl="0" eaLnBrk="1" latinLnBrk="0" hangingPunct="1">
        <a:lnSpc>
          <a:spcPct val="90000"/>
        </a:lnSpc>
        <a:spcBef>
          <a:spcPts val="4725"/>
        </a:spcBef>
        <a:buFont typeface="Arial" panose="020B0604020202020204" pitchFamily="34" charset="0"/>
        <a:buChar char="•"/>
        <a:defRPr sz="13230" kern="1200">
          <a:solidFill>
            <a:schemeClr val="tx1"/>
          </a:solidFill>
          <a:latin typeface="+mn-lt"/>
          <a:ea typeface="+mn-ea"/>
          <a:cs typeface="+mn-cs"/>
        </a:defRPr>
      </a:lvl1pPr>
      <a:lvl2pPr marL="324040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1134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945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lnSpc>
          <a:spcPct val="90000"/>
        </a:lnSpc>
        <a:spcBef>
          <a:spcPts val="2363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tm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tmp"/><Relationship Id="rId11" Type="http://schemas.openxmlformats.org/officeDocument/2006/relationships/image" Target="../media/image6.jpg"/><Relationship Id="rId5" Type="http://schemas.openxmlformats.org/officeDocument/2006/relationships/image" Target="../media/image3.emf"/><Relationship Id="rId10" Type="http://schemas.openxmlformats.org/officeDocument/2006/relationships/hyperlink" Target="http://ieeg-swez.ethz.ch/" TargetMode="External"/><Relationship Id="rId4" Type="http://schemas.openxmlformats.org/officeDocument/2006/relationships/image" Target="../media/image1.emf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7928"/>
              </p:ext>
            </p:extLst>
          </p:nvPr>
        </p:nvGraphicFramePr>
        <p:xfrm>
          <a:off x="15917904" y="5955605"/>
          <a:ext cx="8092470" cy="16749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2457229" imgH="5086350" progId="AcroExch.Document.DC">
                  <p:embed/>
                </p:oleObj>
              </mc:Choice>
              <mc:Fallback>
                <p:oleObj name="Acrobat Document" r:id="rId3" imgW="2457229" imgH="50863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7904" y="5955605"/>
                        <a:ext cx="8092470" cy="16749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8">
            <a:extLst>
              <a:ext uri="{FF2B5EF4-FFF2-40B4-BE49-F238E27FC236}">
                <a16:creationId xmlns="" xmlns:a16="http://schemas.microsoft.com/office/drawing/2014/main" id="{83B6802A-E98E-4BC3-8078-D9899004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70" y="2588058"/>
            <a:ext cx="5005464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sz="4200" dirty="0">
                <a:latin typeface="+mn-lt"/>
              </a:rPr>
              <a:t>Alessio Burrello</a:t>
            </a:r>
            <a:r>
              <a:rPr lang="en-GB" sz="4200" baseline="30000" dirty="0">
                <a:latin typeface="+mn-lt"/>
              </a:rPr>
              <a:t>1</a:t>
            </a:r>
            <a:r>
              <a:rPr lang="it-IT" sz="4200" dirty="0">
                <a:latin typeface="+mn-lt"/>
              </a:rPr>
              <a:t>, Kaspar Schindler</a:t>
            </a:r>
            <a:r>
              <a:rPr lang="en-GB" sz="4200" baseline="30000" dirty="0">
                <a:latin typeface="+mn-lt"/>
              </a:rPr>
              <a:t>2</a:t>
            </a:r>
            <a:r>
              <a:rPr lang="it-IT" sz="4200" dirty="0">
                <a:latin typeface="+mn-lt"/>
              </a:rPr>
              <a:t>, Luca Benini</a:t>
            </a:r>
            <a:r>
              <a:rPr lang="en-GB" sz="4200" baseline="30000" dirty="0">
                <a:latin typeface="+mn-lt"/>
              </a:rPr>
              <a:t>1</a:t>
            </a:r>
            <a:r>
              <a:rPr lang="it-IT" sz="4200" dirty="0">
                <a:latin typeface="+mn-lt"/>
              </a:rPr>
              <a:t>, Abbas Rahimi</a:t>
            </a:r>
            <a:r>
              <a:rPr lang="en-GB" sz="4200" baseline="30000" dirty="0">
                <a:latin typeface="+mn-lt"/>
              </a:rPr>
              <a:t>1</a:t>
            </a:r>
            <a:endParaRPr lang="it-IT" sz="2600" dirty="0">
              <a:latin typeface="+mn-lt"/>
            </a:endParaRPr>
          </a:p>
          <a:p>
            <a:pPr algn="ctr"/>
            <a:r>
              <a:rPr lang="en-GB" sz="2600" i="1" baseline="30000" dirty="0"/>
              <a:t>1</a:t>
            </a:r>
            <a:r>
              <a:rPr lang="en-GB" sz="2600" i="1" dirty="0"/>
              <a:t>Integrated Systems Laboratory, ETH Zurich, Switzerland </a:t>
            </a:r>
            <a:r>
              <a:rPr lang="en-GB" sz="2600" i="1" baseline="30000" dirty="0"/>
              <a:t>2</a:t>
            </a:r>
            <a:r>
              <a:rPr lang="en-GB" sz="2600" i="1" dirty="0"/>
              <a:t>Sleep-Wake-Epilepsy-Center, </a:t>
            </a:r>
            <a:r>
              <a:rPr lang="en-GB" sz="2600" i="1" dirty="0" err="1"/>
              <a:t>Inselspital</a:t>
            </a:r>
            <a:r>
              <a:rPr lang="en-GB" sz="2600" i="1" dirty="0"/>
              <a:t> Bern, Switzerland</a:t>
            </a:r>
          </a:p>
          <a:p>
            <a:pPr algn="ctr"/>
            <a:r>
              <a:rPr lang="en-GB" sz="2600" i="1" dirty="0"/>
              <a:t>Emails: bualessi@student.ethz.ch, kaspar.schindler@insel.ch, lbenini@iis.ee.ethz.ch</a:t>
            </a:r>
            <a:r>
              <a:rPr lang="en-GB" sz="2600" i="1"/>
              <a:t>, abbas@ee.ethz.ch</a:t>
            </a:r>
            <a:r>
              <a:rPr lang="en-GB" altLang="it-IT" sz="2600" i="1"/>
              <a:t> </a:t>
            </a:r>
            <a:endParaRPr lang="it-IT" altLang="it-IT" sz="2600" i="1" dirty="0">
              <a:latin typeface="Calibri" panose="020F0502020204030204" pitchFamily="34" charset="0"/>
            </a:endParaRPr>
          </a:p>
        </p:txBody>
      </p:sp>
      <p:sp>
        <p:nvSpPr>
          <p:cNvPr id="319" name="CasellaDiTesto 318">
            <a:extLst>
              <a:ext uri="{FF2B5EF4-FFF2-40B4-BE49-F238E27FC236}">
                <a16:creationId xmlns="" xmlns:a16="http://schemas.microsoft.com/office/drawing/2014/main" id="{8AF0AA49-49E3-4DBB-AC3D-EDC45E1EB690}"/>
              </a:ext>
            </a:extLst>
          </p:cNvPr>
          <p:cNvSpPr txBox="1"/>
          <p:nvPr/>
        </p:nvSpPr>
        <p:spPr>
          <a:xfrm>
            <a:off x="961191" y="19121203"/>
            <a:ext cx="882094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Pseudo code (LBP with 6-bit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For i in samples iEEG: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	 if iEEG[i+1] &gt; iEEG[i]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	 	  Δ[i] = 1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	 else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		 Δ[i]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For i in samples iEEG:</a:t>
            </a:r>
          </a:p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	 LBP[i] = {Δ[i], Δ[i+1], Δ[i+2], Δ[i+3], Δ[i+4], 	Δ[i+5]}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sellaDiTesto 8">
            <a:extLst>
              <a:ext uri="{FF2B5EF4-FFF2-40B4-BE49-F238E27FC236}">
                <a16:creationId xmlns="" xmlns:a16="http://schemas.microsoft.com/office/drawing/2014/main" id="{83B6802A-E98E-4BC3-8078-D9899004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54" y="595621"/>
            <a:ext cx="5005464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6600" b="1" dirty="0"/>
              <a:t>One-shot Learning for </a:t>
            </a:r>
            <a:r>
              <a:rPr lang="en-US" sz="6600" b="1" dirty="0" err="1"/>
              <a:t>iEEG</a:t>
            </a:r>
            <a:r>
              <a:rPr lang="en-US" sz="6600" b="1" dirty="0"/>
              <a:t> Seizure Detection Using End-to-end Binary Operations: </a:t>
            </a:r>
          </a:p>
          <a:p>
            <a:pPr algn="ctr"/>
            <a:r>
              <a:rPr lang="en-US" sz="6600" b="1" dirty="0"/>
              <a:t>Local Binary Patterns with Hyperdimensional Computing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505" y="4351708"/>
            <a:ext cx="25422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idea: Combining Local Binary Patterns (LBP) with Hyperdimensional Computing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67" y="24245445"/>
            <a:ext cx="25125714" cy="7807817"/>
          </a:xfrm>
          <a:prstGeom prst="rect">
            <a:avLst/>
          </a:prstGeom>
        </p:spPr>
      </p:pic>
      <p:pic>
        <p:nvPicPr>
          <p:cNvPr id="39" name="Immagine 326" descr="pdfresizer.com-pdf-crop (1).pdf - Adobe Acrobat Reader DC">
            <a:extLst>
              <a:ext uri="{FF2B5EF4-FFF2-40B4-BE49-F238E27FC236}">
                <a16:creationId xmlns="" xmlns:a16="http://schemas.microsoft.com/office/drawing/2014/main" id="{3CB6E53B-E075-44BD-B8F0-E576777CA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40744" r="7588" b="22370"/>
          <a:stretch/>
        </p:blipFill>
        <p:spPr>
          <a:xfrm>
            <a:off x="26030926" y="13267146"/>
            <a:ext cx="22973571" cy="5057485"/>
          </a:xfrm>
          <a:prstGeom prst="rect">
            <a:avLst/>
          </a:prstGeom>
        </p:spPr>
      </p:pic>
      <p:pic>
        <p:nvPicPr>
          <p:cNvPr id="40" name="Immagine 328" descr="pdfresizer.com-pdf-crop.pdf - Adobe Acrobat Reader DC">
            <a:extLst>
              <a:ext uri="{FF2B5EF4-FFF2-40B4-BE49-F238E27FC236}">
                <a16:creationId xmlns="" xmlns:a16="http://schemas.microsoft.com/office/drawing/2014/main" id="{48DBF0DB-0665-431E-8B2C-0405CAFE9FA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36572" r="7032" b="18778"/>
          <a:stretch/>
        </p:blipFill>
        <p:spPr>
          <a:xfrm>
            <a:off x="26141198" y="6287205"/>
            <a:ext cx="22721855" cy="6005774"/>
          </a:xfrm>
          <a:prstGeom prst="rect">
            <a:avLst/>
          </a:prstGeom>
        </p:spPr>
      </p:pic>
      <p:sp>
        <p:nvSpPr>
          <p:cNvPr id="41" name="CasellaDiTesto 266">
            <a:extLst>
              <a:ext uri="{FF2B5EF4-FFF2-40B4-BE49-F238E27FC236}">
                <a16:creationId xmlns="" xmlns:a16="http://schemas.microsoft.com/office/drawing/2014/main" id="{C52D44E7-6B3C-47C6-B4ED-D6006F46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1198" y="5773404"/>
            <a:ext cx="22591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Learning from one/two seizure(s) </a:t>
            </a:r>
            <a:r>
              <a:rPr lang="en-GB" sz="2800" b="1" dirty="0">
                <a:cs typeface="Arial" panose="020B0604020202020204" pitchFamily="34" charset="0"/>
              </a:rPr>
              <a:t>with perfect (100%) generalization for patient majority using k-fold cross-validation</a:t>
            </a:r>
            <a:endParaRPr lang="it-IT" altLang="it-IT" sz="2800" b="1" i="1" dirty="0">
              <a:cs typeface="Arial" panose="020B0604020202020204" pitchFamily="34" charset="0"/>
            </a:endParaRPr>
          </a:p>
        </p:txBody>
      </p:sp>
      <p:sp>
        <p:nvSpPr>
          <p:cNvPr id="42" name="CasellaDiTesto 266">
            <a:extLst>
              <a:ext uri="{FF2B5EF4-FFF2-40B4-BE49-F238E27FC236}">
                <a16:creationId xmlns="" xmlns:a16="http://schemas.microsoft.com/office/drawing/2014/main" id="{F8057B7B-74E3-4034-822B-3C5673CE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2781" y="12722568"/>
            <a:ext cx="22591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en-GB" sz="3200" b="1" dirty="0">
                <a:solidFill>
                  <a:srgbClr val="C00000"/>
                </a:solidFill>
              </a:rPr>
              <a:t>Learning from three to six seizures</a:t>
            </a:r>
            <a:r>
              <a:rPr lang="en-GB" sz="2800" b="1" dirty="0"/>
              <a:t> and testing with the remaining seizures for patient minority</a:t>
            </a:r>
            <a:endParaRPr lang="it-IT" altLang="it-IT" sz="2800" b="1" i="1" dirty="0">
              <a:latin typeface="Palatino Linotype" panose="020405020505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191" y="18162233"/>
            <a:ext cx="6136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Interictal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state: the LBP codes are almost evenly distributed over all the possible codes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95885" y="18162233"/>
            <a:ext cx="632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Ictal state: the LBP codes have asymmetric distribution leading to a polarized histogram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871" y="5551530"/>
            <a:ext cx="13411329" cy="173719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61873" y="22923501"/>
            <a:ext cx="1619377" cy="132194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705350" y="22923500"/>
            <a:ext cx="9467850" cy="1321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235681"/>
              </p:ext>
            </p:extLst>
          </p:nvPr>
        </p:nvGraphicFramePr>
        <p:xfrm>
          <a:off x="950572" y="5598689"/>
          <a:ext cx="12939673" cy="1230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8" imgW="5400609" imgH="5133975" progId="AcroExch.Document.DC">
                  <p:embed/>
                </p:oleObj>
              </mc:Choice>
              <mc:Fallback>
                <p:oleObj name="Acrobat Document" r:id="rId8" imgW="5400609" imgH="51339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0572" y="5598689"/>
                        <a:ext cx="12939673" cy="12300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ular Callout 27"/>
          <p:cNvSpPr/>
          <p:nvPr/>
        </p:nvSpPr>
        <p:spPr>
          <a:xfrm>
            <a:off x="15753788" y="5578761"/>
            <a:ext cx="8825869" cy="17522429"/>
          </a:xfrm>
          <a:prstGeom prst="wedgeRoundRectCallout">
            <a:avLst>
              <a:gd name="adj1" fmla="val -43723"/>
              <a:gd name="adj2" fmla="val 5992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5658532" y="4652524"/>
            <a:ext cx="0" cy="27256226"/>
          </a:xfrm>
          <a:prstGeom prst="line">
            <a:avLst/>
          </a:prstGeom>
          <a:ln w="12700" cmpd="dbl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6149774" y="4427754"/>
            <a:ext cx="12750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with short-term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iEEG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823615" y="18673772"/>
            <a:ext cx="3943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262035" y="19931330"/>
            <a:ext cx="23772629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One-/few-shot learning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from seizure examples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Superior sensitivity/specificity compared to feedforward MLP and SVM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End-to-end binary operations during both learning and classification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up to 13X lower memory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600" b="1" dirty="0"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to all patients having 36 to 100 electrodes implanted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5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code and dataset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16 drug-resistant patients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99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iEEG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recordings with 3 min immediately pre-seizure, seizure </a:t>
            </a:r>
          </a:p>
          <a:p>
            <a:pPr lvl="1"/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   (10 -1002 s) and 3 min of post-seizure time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Available at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http://ieeg-swez.ethz.ch/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670" y="137434"/>
            <a:ext cx="3429000" cy="1714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027" y="1851934"/>
            <a:ext cx="4184285" cy="12800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2" y="196957"/>
            <a:ext cx="3590454" cy="35904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062" y="27819059"/>
            <a:ext cx="4584992" cy="45849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39827" y="3417343"/>
            <a:ext cx="5578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ieeg-swez.ethz.ch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57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Calibri</vt:lpstr>
      <vt:lpstr>Calibri Light</vt:lpstr>
      <vt:lpstr>Palatino Linotype</vt:lpstr>
      <vt:lpstr>Wingdings</vt:lpstr>
      <vt:lpstr>Tema di Office</vt:lpstr>
      <vt:lpstr>Acrobat Document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burrello</dc:creator>
  <cp:lastModifiedBy>Rahimi  Abbas</cp:lastModifiedBy>
  <cp:revision>38</cp:revision>
  <dcterms:created xsi:type="dcterms:W3CDTF">2018-10-09T10:09:55Z</dcterms:created>
  <dcterms:modified xsi:type="dcterms:W3CDTF">2018-10-15T08:35:49Z</dcterms:modified>
</cp:coreProperties>
</file>