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1.bin" ContentType="application/vnd.openxmlformats-officedocument.oleObject"/>
  <Override PartName="/ppt/charts/chart1.xml" ContentType="application/vnd.openxmlformats-officedocument.drawingml.chart+xml"/>
  <Override PartName="/ppt/embeddings/oleObject2.bin" ContentType="application/vnd.openxmlformats-officedocument.oleObject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530" r:id="rId2"/>
    <p:sldId id="584" r:id="rId3"/>
    <p:sldId id="583" r:id="rId4"/>
    <p:sldId id="582" r:id="rId5"/>
    <p:sldId id="565" r:id="rId6"/>
    <p:sldId id="567" r:id="rId7"/>
    <p:sldId id="566" r:id="rId8"/>
    <p:sldId id="564" r:id="rId9"/>
    <p:sldId id="569" r:id="rId10"/>
    <p:sldId id="592" r:id="rId11"/>
    <p:sldId id="588" r:id="rId12"/>
    <p:sldId id="579" r:id="rId13"/>
    <p:sldId id="585" r:id="rId14"/>
    <p:sldId id="570" r:id="rId15"/>
    <p:sldId id="571" r:id="rId16"/>
    <p:sldId id="572" r:id="rId17"/>
    <p:sldId id="586" r:id="rId18"/>
    <p:sldId id="581" r:id="rId19"/>
    <p:sldId id="574" r:id="rId20"/>
    <p:sldId id="575" r:id="rId21"/>
    <p:sldId id="589" r:id="rId22"/>
    <p:sldId id="576" r:id="rId23"/>
    <p:sldId id="587" r:id="rId24"/>
    <p:sldId id="529" r:id="rId25"/>
    <p:sldId id="591" r:id="rId26"/>
    <p:sldId id="590" r:id="rId27"/>
    <p:sldId id="577" r:id="rId28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D8FD167-6192-4AD9-AEC0-1EC8C4C59190}">
          <p14:sldIdLst>
            <p14:sldId id="530"/>
            <p14:sldId id="584"/>
            <p14:sldId id="583"/>
            <p14:sldId id="582"/>
            <p14:sldId id="565"/>
            <p14:sldId id="567"/>
            <p14:sldId id="566"/>
            <p14:sldId id="564"/>
            <p14:sldId id="569"/>
            <p14:sldId id="592"/>
            <p14:sldId id="588"/>
            <p14:sldId id="579"/>
            <p14:sldId id="585"/>
            <p14:sldId id="570"/>
            <p14:sldId id="571"/>
            <p14:sldId id="572"/>
            <p14:sldId id="586"/>
            <p14:sldId id="581"/>
            <p14:sldId id="574"/>
            <p14:sldId id="575"/>
            <p14:sldId id="589"/>
            <p14:sldId id="576"/>
            <p14:sldId id="587"/>
            <p14:sldId id="529"/>
            <p14:sldId id="591"/>
            <p14:sldId id="590"/>
            <p14:sldId id="57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  <a:srgbClr val="CC0000"/>
    <a:srgbClr val="E8F907"/>
    <a:srgbClr val="0099FF"/>
    <a:srgbClr val="49A3E1"/>
    <a:srgbClr val="376091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89298" autoAdjust="0"/>
  </p:normalViewPr>
  <p:slideViewPr>
    <p:cSldViewPr>
      <p:cViewPr varScale="1">
        <p:scale>
          <a:sx n="102" d="100"/>
          <a:sy n="102" d="100"/>
        </p:scale>
        <p:origin x="-101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8912"/>
    </p:cViewPr>
  </p:sorterViewPr>
  <p:notesViewPr>
    <p:cSldViewPr>
      <p:cViewPr varScale="1">
        <p:scale>
          <a:sx n="87" d="100"/>
          <a:sy n="87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%20Storage\Academic\Courses\PhD\Papers\CODES+ISSS%202013\1Slide\Merged%20Results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%20Storage\Academic\Courses\PhD\Multi2Sim\SNR_HSPICE\4_6\45nm_BSe\45_BSe.xlsx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45nm</c:v>
          </c:tx>
          <c:spPr>
            <a:solidFill>
              <a:srgbClr val="612A8A"/>
            </a:solidFill>
            <a:ln>
              <a:noFill/>
            </a:ln>
            <a:effectLst/>
          </c:spPr>
          <c:invertIfNegative val="0"/>
          <c:cat>
            <c:strRef>
              <c:f>'SNM - 3 Years'!$B$2:$B$16</c:f>
              <c:strCache>
                <c:ptCount val="15"/>
                <c:pt idx="0">
                  <c:v>Rdn</c:v>
                </c:pt>
                <c:pt idx="1">
                  <c:v>BSe</c:v>
                </c:pt>
                <c:pt idx="2">
                  <c:v>DH1D</c:v>
                </c:pt>
                <c:pt idx="3">
                  <c:v>BSo</c:v>
                </c:pt>
                <c:pt idx="4">
                  <c:v>FWT</c:v>
                </c:pt>
                <c:pt idx="5">
                  <c:v>FW</c:v>
                </c:pt>
                <c:pt idx="6">
                  <c:v>BO</c:v>
                </c:pt>
                <c:pt idx="7">
                  <c:v>DCT</c:v>
                </c:pt>
                <c:pt idx="8">
                  <c:v>MT</c:v>
                </c:pt>
                <c:pt idx="9">
                  <c:v>MM</c:v>
                </c:pt>
                <c:pt idx="10">
                  <c:v>SF</c:v>
                </c:pt>
                <c:pt idx="11">
                  <c:v>URNG</c:v>
                </c:pt>
                <c:pt idx="12">
                  <c:v>RS</c:v>
                </c:pt>
                <c:pt idx="13">
                  <c:v>HS</c:v>
                </c:pt>
                <c:pt idx="14">
                  <c:v>BSc</c:v>
                </c:pt>
              </c:strCache>
            </c:strRef>
          </c:cat>
          <c:val>
            <c:numRef>
              <c:f>'SNM - 3 Years'!$H$2:$H$16</c:f>
              <c:numCache>
                <c:formatCode>0.00%</c:formatCode>
                <c:ptCount val="15"/>
                <c:pt idx="0">
                  <c:v>0.26865671641791</c:v>
                </c:pt>
                <c:pt idx="1">
                  <c:v>0.324626865671642</c:v>
                </c:pt>
                <c:pt idx="2">
                  <c:v>0.253731343283582</c:v>
                </c:pt>
                <c:pt idx="3">
                  <c:v>0.451492537313432</c:v>
                </c:pt>
                <c:pt idx="4">
                  <c:v>0.287313432835821</c:v>
                </c:pt>
                <c:pt idx="5">
                  <c:v>0.201492537313433</c:v>
                </c:pt>
                <c:pt idx="6">
                  <c:v>0.134328358208955</c:v>
                </c:pt>
                <c:pt idx="7">
                  <c:v>0.388059701492537</c:v>
                </c:pt>
                <c:pt idx="8">
                  <c:v>0.298507462686567</c:v>
                </c:pt>
                <c:pt idx="9">
                  <c:v>0.167910447761194</c:v>
                </c:pt>
                <c:pt idx="10">
                  <c:v>0.0</c:v>
                </c:pt>
                <c:pt idx="11">
                  <c:v>0.41044776119403</c:v>
                </c:pt>
                <c:pt idx="12">
                  <c:v>0.444029850746269</c:v>
                </c:pt>
                <c:pt idx="13">
                  <c:v>0.39179104477612</c:v>
                </c:pt>
                <c:pt idx="14">
                  <c:v>0.111940298507462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2589080"/>
        <c:axId val="2142645640"/>
      </c:barChart>
      <c:catAx>
        <c:axId val="2142589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2645640"/>
        <c:crosses val="autoZero"/>
        <c:auto val="1"/>
        <c:lblAlgn val="ctr"/>
        <c:lblOffset val="100"/>
        <c:noMultiLvlLbl val="0"/>
      </c:catAx>
      <c:valAx>
        <c:axId val="2142645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chemeClr val="tx1"/>
                    </a:solidFill>
                  </a:rPr>
                  <a:t>Reduction  in SNM Degradation </a:t>
                </a:r>
              </a:p>
            </c:rich>
          </c:tx>
          <c:layout>
            <c:manualLayout>
              <c:xMode val="edge"/>
              <c:yMode val="edge"/>
              <c:x val="0.0"/>
              <c:y val="0.11577818089224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2589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572945854969"/>
          <c:y val="0.031088145231846"/>
          <c:w val="0.773541338582677"/>
          <c:h val="0.8383143773694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'SNM Trend'!$M$25</c:f>
              <c:strCache>
                <c:ptCount val="1"/>
                <c:pt idx="0">
                  <c:v>Year 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cat>
            <c:strRef>
              <c:f>'SNM Trend'!$L$26:$L$29</c:f>
              <c:strCache>
                <c:ptCount val="4"/>
                <c:pt idx="0">
                  <c:v>0.9V - 25°C</c:v>
                </c:pt>
                <c:pt idx="1">
                  <c:v>0.9V - 110°C</c:v>
                </c:pt>
                <c:pt idx="2">
                  <c:v>1V - 25°C</c:v>
                </c:pt>
                <c:pt idx="3">
                  <c:v>1V - 110°C</c:v>
                </c:pt>
              </c:strCache>
            </c:strRef>
          </c:cat>
          <c:val>
            <c:numRef>
              <c:f>'SNM Trend'!$M$26:$M$29</c:f>
              <c:numCache>
                <c:formatCode>0.000%</c:formatCode>
                <c:ptCount val="4"/>
                <c:pt idx="0">
                  <c:v>0.20408163265306</c:v>
                </c:pt>
                <c:pt idx="1">
                  <c:v>0.383847980997624</c:v>
                </c:pt>
                <c:pt idx="2">
                  <c:v>0.192982456140349</c:v>
                </c:pt>
                <c:pt idx="3">
                  <c:v>0.386217948717949</c:v>
                </c:pt>
              </c:numCache>
            </c:numRef>
          </c:val>
        </c:ser>
        <c:ser>
          <c:idx val="1"/>
          <c:order val="1"/>
          <c:tx>
            <c:strRef>
              <c:f>'SNM Trend'!$N$25</c:f>
              <c:strCache>
                <c:ptCount val="1"/>
                <c:pt idx="0">
                  <c:v>Year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'SNM Trend'!$L$26:$L$29</c:f>
              <c:strCache>
                <c:ptCount val="4"/>
                <c:pt idx="0">
                  <c:v>0.9V - 25°C</c:v>
                </c:pt>
                <c:pt idx="1">
                  <c:v>0.9V - 110°C</c:v>
                </c:pt>
                <c:pt idx="2">
                  <c:v>1V - 25°C</c:v>
                </c:pt>
                <c:pt idx="3">
                  <c:v>1V - 110°C</c:v>
                </c:pt>
              </c:strCache>
            </c:strRef>
          </c:cat>
          <c:val>
            <c:numRef>
              <c:f>'SNM Trend'!$N$26:$N$29</c:f>
              <c:numCache>
                <c:formatCode>0.000%</c:formatCode>
                <c:ptCount val="4"/>
                <c:pt idx="0">
                  <c:v>0.199999999999998</c:v>
                </c:pt>
                <c:pt idx="1">
                  <c:v>0.385744234800839</c:v>
                </c:pt>
                <c:pt idx="2">
                  <c:v>0.215384615384618</c:v>
                </c:pt>
                <c:pt idx="3">
                  <c:v>0.38863395693611</c:v>
                </c:pt>
              </c:numCache>
            </c:numRef>
          </c:val>
        </c:ser>
        <c:ser>
          <c:idx val="2"/>
          <c:order val="2"/>
          <c:tx>
            <c:strRef>
              <c:f>'SNM Trend'!$O$25</c:f>
              <c:strCache>
                <c:ptCount val="1"/>
                <c:pt idx="0">
                  <c:v>Year 3</c:v>
                </c:pt>
              </c:strCache>
            </c:strRef>
          </c:tx>
          <c:spPr>
            <a:solidFill>
              <a:srgbClr val="324D1F"/>
            </a:solidFill>
            <a:ln>
              <a:solidFill>
                <a:srgbClr val="7030A0"/>
              </a:solidFill>
            </a:ln>
            <a:effectLst/>
            <a:sp3d>
              <a:contourClr>
                <a:srgbClr val="7030A0"/>
              </a:contourClr>
            </a:sp3d>
          </c:spPr>
          <c:invertIfNegative val="0"/>
          <c:cat>
            <c:strRef>
              <c:f>'SNM Trend'!$L$26:$L$29</c:f>
              <c:strCache>
                <c:ptCount val="4"/>
                <c:pt idx="0">
                  <c:v>0.9V - 25°C</c:v>
                </c:pt>
                <c:pt idx="1">
                  <c:v>0.9V - 110°C</c:v>
                </c:pt>
                <c:pt idx="2">
                  <c:v>1V - 25°C</c:v>
                </c:pt>
                <c:pt idx="3">
                  <c:v>1V - 110°C</c:v>
                </c:pt>
              </c:strCache>
            </c:strRef>
          </c:cat>
          <c:val>
            <c:numRef>
              <c:f>'SNM Trend'!$O$26:$O$29</c:f>
              <c:numCache>
                <c:formatCode>0.000%</c:formatCode>
                <c:ptCount val="4"/>
                <c:pt idx="0">
                  <c:v>0.189655172413792</c:v>
                </c:pt>
                <c:pt idx="1">
                  <c:v>0.387310237446477</c:v>
                </c:pt>
                <c:pt idx="2">
                  <c:v>0.202898550724636</c:v>
                </c:pt>
                <c:pt idx="3">
                  <c:v>0.39050736497545</c:v>
                </c:pt>
              </c:numCache>
            </c:numRef>
          </c:val>
        </c:ser>
        <c:ser>
          <c:idx val="3"/>
          <c:order val="3"/>
          <c:tx>
            <c:strRef>
              <c:f>'SNM Trend'!$P$25</c:f>
              <c:strCache>
                <c:ptCount val="1"/>
                <c:pt idx="0">
                  <c:v>Year 4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cat>
            <c:strRef>
              <c:f>'SNM Trend'!$L$26:$L$29</c:f>
              <c:strCache>
                <c:ptCount val="4"/>
                <c:pt idx="0">
                  <c:v>0.9V - 25°C</c:v>
                </c:pt>
                <c:pt idx="1">
                  <c:v>0.9V - 110°C</c:v>
                </c:pt>
                <c:pt idx="2">
                  <c:v>1V - 25°C</c:v>
                </c:pt>
                <c:pt idx="3">
                  <c:v>1V - 110°C</c:v>
                </c:pt>
              </c:strCache>
            </c:strRef>
          </c:cat>
          <c:val>
            <c:numRef>
              <c:f>'SNM Trend'!$P$26:$P$29</c:f>
              <c:numCache>
                <c:formatCode>0.000%</c:formatCode>
                <c:ptCount val="4"/>
                <c:pt idx="0">
                  <c:v>0.196721311475408</c:v>
                </c:pt>
                <c:pt idx="1">
                  <c:v>0.38796603912883</c:v>
                </c:pt>
                <c:pt idx="2">
                  <c:v>0.205479452054794</c:v>
                </c:pt>
                <c:pt idx="3">
                  <c:v>0.391182862465073</c:v>
                </c:pt>
              </c:numCache>
            </c:numRef>
          </c:val>
        </c:ser>
        <c:ser>
          <c:idx val="4"/>
          <c:order val="4"/>
          <c:tx>
            <c:strRef>
              <c:f>'SNM Trend'!$Q$25</c:f>
              <c:strCache>
                <c:ptCount val="1"/>
                <c:pt idx="0">
                  <c:v>Year 5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cat>
            <c:strRef>
              <c:f>'SNM Trend'!$L$26:$L$29</c:f>
              <c:strCache>
                <c:ptCount val="4"/>
                <c:pt idx="0">
                  <c:v>0.9V - 25°C</c:v>
                </c:pt>
                <c:pt idx="1">
                  <c:v>0.9V - 110°C</c:v>
                </c:pt>
                <c:pt idx="2">
                  <c:v>1V - 25°C</c:v>
                </c:pt>
                <c:pt idx="3">
                  <c:v>1V - 110°C</c:v>
                </c:pt>
              </c:strCache>
            </c:strRef>
          </c:cat>
          <c:val>
            <c:numRef>
              <c:f>'SNM Trend'!$Q$26:$Q$29</c:f>
              <c:numCache>
                <c:formatCode>0.000%</c:formatCode>
                <c:ptCount val="4"/>
                <c:pt idx="0">
                  <c:v>0.203125</c:v>
                </c:pt>
                <c:pt idx="1">
                  <c:v>0.389026548672566</c:v>
                </c:pt>
                <c:pt idx="2">
                  <c:v>0.210526315789473</c:v>
                </c:pt>
                <c:pt idx="3">
                  <c:v>0.391356184798808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40984312"/>
        <c:axId val="2140988040"/>
        <c:axId val="0"/>
      </c:bar3DChart>
      <c:dateAx>
        <c:axId val="214098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0988040"/>
        <c:crosses val="autoZero"/>
        <c:auto val="0"/>
        <c:lblOffset val="100"/>
        <c:baseTimeUnit val="days"/>
      </c:dateAx>
      <c:valAx>
        <c:axId val="2140988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Improvement in Read SNM</a:t>
                </a:r>
              </a:p>
            </c:rich>
          </c:tx>
          <c:layout>
            <c:manualLayout>
              <c:xMode val="edge"/>
              <c:yMode val="edge"/>
              <c:x val="0.00234907423035062"/>
              <c:y val="0.17398658501020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0984312"/>
        <c:crosses val="autoZero"/>
        <c:crossBetween val="between"/>
        <c:majorUnit val="0.05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9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97D85-169D-4536-8A77-1002C58E796B}" type="datetimeFigureOut">
              <a:rPr lang="en-US" smtClean="0"/>
              <a:pPr/>
              <a:t>10/8/13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90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367B8-E6DB-49B7-8296-85FF21E0C8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06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6" y="2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2D26DE-B978-4F01-B05B-C9ECAFDE684F}" type="datetimeFigureOut">
              <a:rPr lang="en-US"/>
              <a:pPr>
                <a:defRPr/>
              </a:pPr>
              <a:t>10/8/13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6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4CFEE4-61EC-4142-9169-55715142F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E8AE47-808D-4A2C-AA22-A2AE97B93B6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03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4CFEE4-61EC-4142-9169-55715142FC2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24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4CFEE4-61EC-4142-9169-55715142FC2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86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4CFEE4-61EC-4142-9169-55715142FC2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27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4CFEE4-61EC-4142-9169-55715142FC2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73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4CFEE4-61EC-4142-9169-55715142FC2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96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4CFEE4-61EC-4142-9169-55715142FC2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7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4CFEE4-61EC-4142-9169-55715142FC2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6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4CFEE4-61EC-4142-9169-55715142FC2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00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4CFEE4-61EC-4142-9169-55715142FC2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24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4CFEE4-61EC-4142-9169-55715142FC2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58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4CFEE4-61EC-4142-9169-55715142FC2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89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4CFEE4-61EC-4142-9169-55715142FC2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64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4CFEE4-61EC-4142-9169-55715142FC2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8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6C2E3-A32D-4DB8-AC62-BB5F0B97EDAD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Yuvraj Agarwal, 2008,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22056-065B-4295-905B-17AE56F11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F2768-725B-44E8-822E-A269CD865832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Yuvraj Agarwal, 2008,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FD443-83B8-4E7C-8405-3D2A90C27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25089-6C43-4E88-B940-7C7C0440D5C5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Yuvraj Agarwal, 2008,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0C6A0-D6DA-4C9C-B2B5-D73FC8647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0C050-DDF0-44E6-BD48-656FD4D312EB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Yuvraj Agarwal, 2008,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E60B4-4A3A-479C-9E70-A79FC1E55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344488"/>
            <a:ext cx="9144000" cy="685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066800"/>
          </a:xfrm>
        </p:spPr>
        <p:txBody>
          <a:bodyPr>
            <a:normAutofit/>
          </a:bodyPr>
          <a:lstStyle>
            <a:lvl1pPr algn="l">
              <a:defRPr sz="4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6"/>
            <a:ext cx="8229600" cy="461297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7127A-3B8D-4078-86D5-CE8ACA7BCC36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</a:t>
            </a:r>
            <a:r>
              <a:rPr lang="en-US" dirty="0" err="1" smtClean="0"/>
              <a:t>Yuvraj</a:t>
            </a:r>
            <a:r>
              <a:rPr lang="en-US" dirty="0" smtClean="0"/>
              <a:t> Agarwal, 2008, Confidential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5EBF8-1F9B-4814-924A-CB387B795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25" b="63000" l="76641" r="95234"/>
                    </a14:imgEffect>
                  </a14:imgLayer>
                </a14:imgProps>
              </a:ext>
            </a:extLst>
          </a:blip>
          <a:srcRect l="76338" t="35416" r="5336" b="37076"/>
          <a:stretch/>
        </p:blipFill>
        <p:spPr bwMode="auto">
          <a:xfrm>
            <a:off x="8527419" y="410863"/>
            <a:ext cx="595641" cy="55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E05213-E4EB-4F23-AE53-252AB15556F3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990D2C-55F6-4753-80F0-C561434D8C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Yuvraj Agarwal, 2008, Confidential</a:t>
            </a:r>
            <a:endParaRPr lang="en-US"/>
          </a:p>
        </p:txBody>
      </p:sp>
      <p:sp>
        <p:nvSpPr>
          <p:cNvPr id="6" name="Rectangle 6"/>
          <p:cNvSpPr/>
          <p:nvPr userDrawn="1"/>
        </p:nvSpPr>
        <p:spPr>
          <a:xfrm>
            <a:off x="0" y="2479220"/>
            <a:ext cx="9144000" cy="11783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682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DD04D-258C-4888-9DD8-A6CC7FA7F2B6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Yuvraj Agarwal, 2008,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1C906-D673-474E-A027-4FB319A69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1854D-5EC8-4E28-95ED-FBB27435F89C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Yuvraj Agarwal, 2008,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A37C8-9321-4C1E-B112-3E64A6E43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C8572-E929-46AA-9531-C005599C3C75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Yuvraj Agarwal, 2008, Confidential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A0B46-8E48-4539-9357-2E5C65505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D020E-E096-42F3-B5C6-07891E2829DA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Yuvraj Agarwal, 2008,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6E42E-1F3C-41BA-A17C-53F5BB403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AE185-5E1C-43B2-B5CD-6F661551457C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Yuvraj Agarwal, 2008, Confidential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DCB6F-DCFD-4B0B-B2B5-94B61CD47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52920-E886-4342-8919-28A956080787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Yuvraj Agarwal, 2008,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5F744-3A2F-4B40-9349-3E7F6F87F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E05213-E4EB-4F23-AE53-252AB15556F3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990D2C-55F6-4753-80F0-C561434D8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Yuvraj Agarwal, 2008, Confidential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hyperlink" Target="http://variability.org/" TargetMode="External"/><Relationship Id="rId8" Type="http://schemas.openxmlformats.org/officeDocument/2006/relationships/image" Target="../media/image6.gif"/><Relationship Id="rId9" Type="http://schemas.openxmlformats.org/officeDocument/2006/relationships/image" Target="../media/image7.png"/><Relationship Id="rId10" Type="http://schemas.openxmlformats.org/officeDocument/2006/relationships/image" Target="../media/image8.gif"/><Relationship Id="rId11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Excel_Sheet1.xlsx"/><Relationship Id="rId5" Type="http://schemas.openxmlformats.org/officeDocument/2006/relationships/image" Target="../media/image1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Excel_Sheet2.xlsx"/><Relationship Id="rId5" Type="http://schemas.openxmlformats.org/officeDocument/2006/relationships/image" Target="../media/image1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hyperlink" Target="http://variability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ctrTitle"/>
          </p:nvPr>
        </p:nvSpPr>
        <p:spPr>
          <a:xfrm>
            <a:off x="0" y="1368008"/>
            <a:ext cx="9144000" cy="1451392"/>
          </a:xfrm>
        </p:spPr>
        <p:txBody>
          <a:bodyPr>
            <a:noAutofit/>
          </a:bodyPr>
          <a:lstStyle/>
          <a:p>
            <a:pPr eaLnBrk="1" hangingPunct="1"/>
            <a:r>
              <a:rPr lang="en-US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ARGO: </a:t>
            </a:r>
            <a:r>
              <a:rPr lang="en-US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ging-awa</a:t>
            </a:r>
            <a:r>
              <a:rPr lang="en-US" sz="3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en-US" sz="3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PGPU Register File </a:t>
            </a:r>
            <a:r>
              <a:rPr lang="en-US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en-US" sz="3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cation</a:t>
            </a:r>
            <a:endParaRPr lang="en-US" sz="3800" b="1" dirty="0" smtClean="0"/>
          </a:p>
        </p:txBody>
      </p:sp>
      <p:pic>
        <p:nvPicPr>
          <p:cNvPr id="7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406" y="5987257"/>
            <a:ext cx="91440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2565" y="3327473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Majid Shoushtari</a:t>
            </a:r>
          </a:p>
          <a:p>
            <a:pPr algn="ctr"/>
            <a:r>
              <a:rPr lang="en-US" sz="2200" b="1" dirty="0" err="1">
                <a:solidFill>
                  <a:srgbClr val="0000FF"/>
                </a:solidFill>
              </a:rPr>
              <a:t>Nikil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Dutt</a:t>
            </a:r>
            <a:endParaRPr lang="en-US" sz="22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8481" y="3334055"/>
            <a:ext cx="2013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000000"/>
                </a:solidFill>
              </a:rPr>
              <a:t>Puneet</a:t>
            </a:r>
            <a:r>
              <a:rPr lang="en-US" sz="2200" b="1" dirty="0" smtClean="0">
                <a:solidFill>
                  <a:srgbClr val="000000"/>
                </a:solidFill>
              </a:rPr>
              <a:t> Gupta</a:t>
            </a:r>
            <a:endParaRPr lang="en-US" b="1" dirty="0" smtClean="0">
              <a:solidFill>
                <a:srgbClr val="000000"/>
              </a:solidFill>
            </a:endParaRPr>
          </a:p>
        </p:txBody>
      </p:sp>
      <p:pic>
        <p:nvPicPr>
          <p:cNvPr id="9" name="Picture 8" descr="nsf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599" y="5898788"/>
            <a:ext cx="1002957" cy="938939"/>
          </a:xfrm>
          <a:prstGeom prst="rect">
            <a:avLst/>
          </a:prstGeom>
        </p:spPr>
      </p:pic>
      <p:pic>
        <p:nvPicPr>
          <p:cNvPr id="5" name="Picture 4" descr="ucirvine_07_289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51" y="4503249"/>
            <a:ext cx="1374075" cy="278476"/>
          </a:xfrm>
          <a:prstGeom prst="rect">
            <a:avLst/>
          </a:prstGeom>
        </p:spPr>
      </p:pic>
      <p:pic>
        <p:nvPicPr>
          <p:cNvPr id="10" name="Picture 9" descr="ucla_cw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6" r="6674"/>
          <a:stretch/>
        </p:blipFill>
        <p:spPr>
          <a:xfrm>
            <a:off x="7044748" y="4342224"/>
            <a:ext cx="1040490" cy="6005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0300" y="4837580"/>
            <a:ext cx="165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Computer Science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12493" y="4850296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76091"/>
                </a:solidFill>
              </a:rPr>
              <a:t>Electrical Engineering</a:t>
            </a:r>
            <a:endParaRPr lang="en-US" sz="1400" dirty="0">
              <a:solidFill>
                <a:srgbClr val="37609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02752" y="6528808"/>
            <a:ext cx="15530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hlinkClick r:id="rId7"/>
              </a:rPr>
              <a:t>http://variability.org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1030" name="Picture 6" descr="http://barbeaulab.ucsd.edu/Page_Images/UCSD_logo.gi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" t="27931" b="16207"/>
          <a:stretch/>
        </p:blipFill>
        <p:spPr bwMode="auto">
          <a:xfrm>
            <a:off x="3273322" y="4447396"/>
            <a:ext cx="2743668" cy="39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155606" y="4843061"/>
            <a:ext cx="2998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99FF"/>
                </a:solidFill>
              </a:rPr>
              <a:t>Computer </a:t>
            </a:r>
            <a:r>
              <a:rPr lang="en-US" sz="1400" dirty="0">
                <a:solidFill>
                  <a:srgbClr val="0099FF"/>
                </a:solidFill>
              </a:rPr>
              <a:t>Science and Engineering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23393" y="3334055"/>
            <a:ext cx="2097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Abbas </a:t>
            </a:r>
            <a:r>
              <a:rPr lang="en-US" sz="2200" b="1" dirty="0" err="1" smtClean="0"/>
              <a:t>Rahimi</a:t>
            </a:r>
            <a:endParaRPr lang="en-US" sz="2200" b="1" dirty="0" smtClean="0"/>
          </a:p>
          <a:p>
            <a:pPr algn="ctr"/>
            <a:r>
              <a:rPr lang="en-US" sz="2200" b="1" dirty="0"/>
              <a:t>Rajesh Gupta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0200" y="1"/>
            <a:ext cx="1600200" cy="1368007"/>
          </a:xfrm>
          <a:prstGeom prst="rect">
            <a:avLst/>
          </a:prstGeom>
        </p:spPr>
      </p:pic>
      <p:pic>
        <p:nvPicPr>
          <p:cNvPr id="1036" name="Picture 12" descr="ESWEEK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64"/>
            <a:ext cx="1600200" cy="137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0401" y="0"/>
            <a:ext cx="5943599" cy="136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02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ARGO:  Overall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Detect aging (which RF banks are stressed?)</a:t>
            </a:r>
          </a:p>
          <a:p>
            <a:pPr lvl="1"/>
            <a:r>
              <a:rPr lang="en-US" dirty="0" smtClean="0"/>
              <a:t>Use “Virtual Sensor”  to predict stressed banks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Distribute stress in RFs</a:t>
            </a:r>
          </a:p>
          <a:p>
            <a:pPr marL="914400" lvl="1" indent="-514350"/>
            <a:r>
              <a:rPr lang="en-US" dirty="0" smtClean="0"/>
              <a:t>Perform leveling (rotating allocation) of RFs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Power gate stressed RF banks</a:t>
            </a:r>
          </a:p>
          <a:p>
            <a:pPr marL="857250" lvl="1" indent="-457200"/>
            <a:r>
              <a:rPr lang="en-US" dirty="0" smtClean="0"/>
              <a:t>Allow stressed RF banks to recover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5EBF8-1F9B-4814-924A-CB387B7955A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96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147966"/>
            <a:ext cx="4715144" cy="2966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Sliced RF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5EBF8-1F9B-4814-924A-CB387B7955A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291915" y="4397999"/>
            <a:ext cx="4661086" cy="142305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 smtClean="0">
                <a:solidFill>
                  <a:schemeClr val="tx1"/>
                </a:solidFill>
              </a:rPr>
              <a:t>RF is partitioned into 16 Slices</a:t>
            </a:r>
          </a:p>
          <a:p>
            <a:r>
              <a:rPr lang="en-US" sz="1500" dirty="0" smtClean="0">
                <a:solidFill>
                  <a:schemeClr val="tx1"/>
                </a:solidFill>
              </a:rPr>
              <a:t>Each slice serves one SC</a:t>
            </a:r>
          </a:p>
          <a:p>
            <a:r>
              <a:rPr lang="en-US" sz="1500" dirty="0" smtClean="0">
                <a:solidFill>
                  <a:schemeClr val="tx1"/>
                </a:solidFill>
              </a:rPr>
              <a:t>RF is horizontally banked into 256 banks </a:t>
            </a:r>
          </a:p>
          <a:p>
            <a:r>
              <a:rPr lang="en-US" sz="1500" dirty="0" smtClean="0">
                <a:solidFill>
                  <a:schemeClr val="tx1"/>
                </a:solidFill>
              </a:rPr>
              <a:t>Each bank is 1KB and has separate power domain</a:t>
            </a:r>
          </a:p>
          <a:p>
            <a:r>
              <a:rPr lang="en-US" sz="1500" dirty="0" smtClean="0">
                <a:solidFill>
                  <a:schemeClr val="tx1"/>
                </a:solidFill>
              </a:rPr>
              <a:t>Each bank serves one WF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95800" y="2637142"/>
            <a:ext cx="1143000" cy="144780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772400" y="2630963"/>
            <a:ext cx="1143000" cy="144780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90536" y="2667000"/>
            <a:ext cx="4424864" cy="49530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663513" y="2672153"/>
            <a:ext cx="2095999" cy="87423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04801" y="1828801"/>
            <a:ext cx="3810000" cy="1524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r>
              <a:rPr lang="en-US" sz="1500" dirty="0" smtClean="0"/>
              <a:t>RF is allocated at granularity of WG</a:t>
            </a:r>
          </a:p>
          <a:p>
            <a:r>
              <a:rPr lang="en-US" sz="1500" dirty="0" smtClean="0"/>
              <a:t>Dispatcher maps a WG to an available CU</a:t>
            </a:r>
          </a:p>
          <a:p>
            <a:r>
              <a:rPr lang="en-US" sz="1500" dirty="0" smtClean="0"/>
              <a:t>RF allocator assigns a portion of RF to WG </a:t>
            </a:r>
          </a:p>
          <a:p>
            <a:r>
              <a:rPr lang="en-US" sz="1500" dirty="0" smtClean="0"/>
              <a:t>WG + head of allocated space will be inserted  into scheduler queue</a:t>
            </a:r>
            <a:endParaRPr lang="en-US" sz="1500" dirty="0"/>
          </a:p>
        </p:txBody>
      </p:sp>
      <p:sp>
        <p:nvSpPr>
          <p:cNvPr id="15" name="Rounded Rectangle 14"/>
          <p:cNvSpPr/>
          <p:nvPr/>
        </p:nvSpPr>
        <p:spPr>
          <a:xfrm>
            <a:off x="6721809" y="1144995"/>
            <a:ext cx="2231192" cy="319281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 rot="20455321">
            <a:off x="6694227" y="1560149"/>
            <a:ext cx="1179678" cy="157348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 rot="18571560">
            <a:off x="6110597" y="2081517"/>
            <a:ext cx="714713" cy="119868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>
            <a:off x="6456066" y="2109703"/>
            <a:ext cx="583522" cy="119868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 rot="2886789">
            <a:off x="6650888" y="2098925"/>
            <a:ext cx="720493" cy="119868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 rot="20886519">
            <a:off x="5309938" y="2087815"/>
            <a:ext cx="1113722" cy="119868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ounded Rectangle 23"/>
          <p:cNvSpPr/>
          <p:nvPr/>
        </p:nvSpPr>
        <p:spPr>
          <a:xfrm rot="21087535">
            <a:off x="5294328" y="1879842"/>
            <a:ext cx="1336759" cy="119868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219200" y="3567017"/>
            <a:ext cx="1752600" cy="2558327"/>
            <a:chOff x="1219200" y="3567017"/>
            <a:chExt cx="1752600" cy="2558327"/>
          </a:xfrm>
        </p:grpSpPr>
        <p:sp>
          <p:nvSpPr>
            <p:cNvPr id="26" name="Content Placeholder 2"/>
            <p:cNvSpPr txBox="1">
              <a:spLocks/>
            </p:cNvSpPr>
            <p:nvPr/>
          </p:nvSpPr>
          <p:spPr bwMode="auto">
            <a:xfrm>
              <a:off x="1219200" y="3567017"/>
              <a:ext cx="1752600" cy="4077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indent="0" algn="ctr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sz="1800" b="1">
                  <a:solidFill>
                    <a:schemeClr val="bg1"/>
                  </a:solidFill>
                  <a:latin typeface="+mn-lt"/>
                  <a:cs typeface="+mn-cs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tx1"/>
                  </a:solidFill>
                </a:rPr>
                <a:t>Logical Address</a:t>
              </a:r>
            </a:p>
          </p:txBody>
        </p:sp>
        <p:sp>
          <p:nvSpPr>
            <p:cNvPr id="27" name="Content Placeholder 2"/>
            <p:cNvSpPr txBox="1">
              <a:spLocks/>
            </p:cNvSpPr>
            <p:nvPr/>
          </p:nvSpPr>
          <p:spPr bwMode="auto">
            <a:xfrm>
              <a:off x="1219200" y="5717636"/>
              <a:ext cx="1752600" cy="4077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b="1" dirty="0" smtClean="0">
                  <a:solidFill>
                    <a:schemeClr val="tx1"/>
                  </a:solidFill>
                </a:rPr>
                <a:t>Physical Address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1333500" y="3974725"/>
              <a:ext cx="1524000" cy="1742911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100" b="1" dirty="0" smtClean="0"/>
            </a:p>
            <a:p>
              <a:pPr algn="ctr"/>
              <a:endParaRPr lang="en-US" sz="1100" b="1" dirty="0"/>
            </a:p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WG #</a:t>
              </a:r>
            </a:p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+ </a:t>
              </a:r>
            </a:p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WI #</a:t>
              </a:r>
            </a:p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+</a:t>
              </a:r>
            </a:p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Allocated RF Head</a:t>
              </a:r>
            </a:p>
            <a:p>
              <a:pPr algn="ctr"/>
              <a:endParaRPr lang="en-US" sz="11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2914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uiExpand="1" build="p" animBg="1"/>
      <p:bldP spid="15" grpId="0" uiExpand="1" animBg="1"/>
      <p:bldP spid="15" grpId="1" uiExpand="1" animBg="1"/>
      <p:bldP spid="16" grpId="0" uiExpand="1" animBg="1"/>
      <p:bldP spid="16" grpId="1" uiExpand="1" animBg="1"/>
      <p:bldP spid="17" grpId="0" uiExpand="1" animBg="1"/>
      <p:bldP spid="17" grpId="1" uiExpand="1" animBg="1"/>
      <p:bldP spid="18" grpId="0" uiExpand="1" animBg="1"/>
      <p:bldP spid="18" grpId="1" uiExpand="1" animBg="1"/>
      <p:bldP spid="19" grpId="0" uiExpand="1" animBg="1"/>
      <p:bldP spid="19" grpId="1" uiExpan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Baseline (Aging Oblivious) RF Allocation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703043"/>
              </p:ext>
            </p:extLst>
          </p:nvPr>
        </p:nvGraphicFramePr>
        <p:xfrm>
          <a:off x="838200" y="1295400"/>
          <a:ext cx="7385855" cy="1158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8708"/>
                <a:gridCol w="678646"/>
                <a:gridCol w="953563"/>
                <a:gridCol w="978827"/>
                <a:gridCol w="978827"/>
                <a:gridCol w="1258492"/>
                <a:gridCol w="14587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Kernel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#</a:t>
                      </a:r>
                      <a:r>
                        <a:rPr lang="en-US" sz="1600" baseline="0" dirty="0" smtClean="0"/>
                        <a:t>Reg.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Limited</a:t>
                      </a:r>
                      <a:r>
                        <a:rPr lang="en-US" sz="1600" baseline="0" dirty="0" smtClean="0"/>
                        <a:t> by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#WF per WG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#WG per CU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#Bank required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RF</a:t>
                      </a:r>
                      <a:r>
                        <a:rPr lang="en-US" sz="1600" baseline="0" dirty="0" smtClean="0"/>
                        <a:t> Utilization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Reduction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Max # of threads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4*8*4 = 128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128/256 = 50%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5EBF8-1F9B-4814-924A-CB387B7955A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528689" y="2876550"/>
            <a:ext cx="6396111" cy="3336559"/>
            <a:chOff x="1528689" y="2876550"/>
            <a:chExt cx="6396111" cy="3336559"/>
          </a:xfrm>
        </p:grpSpPr>
        <p:cxnSp>
          <p:nvCxnSpPr>
            <p:cNvPr id="72" name="Straight Arrow Connector 71"/>
            <p:cNvCxnSpPr/>
            <p:nvPr/>
          </p:nvCxnSpPr>
          <p:spPr>
            <a:xfrm>
              <a:off x="7266858" y="5975237"/>
              <a:ext cx="0" cy="21581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1528689" y="2876550"/>
              <a:ext cx="6396111" cy="3336559"/>
              <a:chOff x="1528689" y="2876550"/>
              <a:chExt cx="6396111" cy="3336559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2290689" y="5343780"/>
                <a:ext cx="4877059" cy="0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290689" y="4933950"/>
                <a:ext cx="4877059" cy="0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290689" y="5763912"/>
                <a:ext cx="4877059" cy="0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2290689" y="4730064"/>
                <a:ext cx="4877059" cy="0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290689" y="5137836"/>
                <a:ext cx="4877059" cy="0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2290689" y="5560026"/>
                <a:ext cx="4877059" cy="0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2290689" y="5976036"/>
                <a:ext cx="4877059" cy="0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7" name="Group 6"/>
              <p:cNvGrpSpPr/>
              <p:nvPr/>
            </p:nvGrpSpPr>
            <p:grpSpPr>
              <a:xfrm>
                <a:off x="1528689" y="2876550"/>
                <a:ext cx="6396111" cy="3336559"/>
                <a:chOff x="1528689" y="2876550"/>
                <a:chExt cx="6396111" cy="3336559"/>
              </a:xfrm>
            </p:grpSpPr>
            <p:cxnSp>
              <p:nvCxnSpPr>
                <p:cNvPr id="43" name="Straight Connector 42"/>
                <p:cNvCxnSpPr>
                  <a:stCxn id="6" idx="1"/>
                  <a:endCxn id="6" idx="3"/>
                </p:cNvCxnSpPr>
                <p:nvPr/>
              </p:nvCxnSpPr>
              <p:spPr>
                <a:xfrm>
                  <a:off x="2290689" y="4530725"/>
                  <a:ext cx="4864608" cy="0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2290689" y="3720930"/>
                  <a:ext cx="4877059" cy="0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290689" y="3290502"/>
                  <a:ext cx="4877059" cy="0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2290689" y="4120464"/>
                  <a:ext cx="4877059" cy="0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2290689" y="4332588"/>
                  <a:ext cx="4877059" cy="0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2290689" y="3514555"/>
                  <a:ext cx="4877059" cy="0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2290689" y="3092365"/>
                  <a:ext cx="4877059" cy="0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2290689" y="3922327"/>
                  <a:ext cx="4877059" cy="0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grpSp>
              <p:nvGrpSpPr>
                <p:cNvPr id="3" name="Group 2"/>
                <p:cNvGrpSpPr/>
                <p:nvPr/>
              </p:nvGrpSpPr>
              <p:grpSpPr>
                <a:xfrm>
                  <a:off x="1528689" y="2876550"/>
                  <a:ext cx="6396111" cy="3336559"/>
                  <a:chOff x="1528689" y="2876550"/>
                  <a:chExt cx="6396111" cy="3336559"/>
                </a:xfrm>
              </p:grpSpPr>
              <p:cxnSp>
                <p:nvCxnSpPr>
                  <p:cNvPr id="95" name="Straight Connector 94"/>
                  <p:cNvCxnSpPr/>
                  <p:nvPr/>
                </p:nvCxnSpPr>
                <p:spPr>
                  <a:xfrm>
                    <a:off x="6557889" y="2895600"/>
                    <a:ext cx="0" cy="3308350"/>
                  </a:xfrm>
                  <a:prstGeom prst="line">
                    <a:avLst/>
                  </a:prstGeom>
                  <a:ln w="6350">
                    <a:prstDash val="dash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6" name="Rectangle 5"/>
                  <p:cNvSpPr/>
                  <p:nvPr/>
                </p:nvSpPr>
                <p:spPr>
                  <a:xfrm>
                    <a:off x="2290689" y="2876550"/>
                    <a:ext cx="4864608" cy="3308350"/>
                  </a:xfrm>
                  <a:prstGeom prst="rect">
                    <a:avLst/>
                  </a:prstGeom>
                  <a:noFill/>
                  <a:ln w="5715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4729089" y="2892703"/>
                    <a:ext cx="0" cy="3308350"/>
                  </a:xfrm>
                  <a:prstGeom prst="line">
                    <a:avLst/>
                  </a:prstGeom>
                  <a:ln w="5715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>
                    <a:off x="3509889" y="2876550"/>
                    <a:ext cx="0" cy="3308350"/>
                  </a:xfrm>
                  <a:prstGeom prst="line">
                    <a:avLst/>
                  </a:prstGeom>
                  <a:ln w="5715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5948289" y="2888880"/>
                    <a:ext cx="0" cy="3308350"/>
                  </a:xfrm>
                  <a:prstGeom prst="line">
                    <a:avLst/>
                  </a:prstGeom>
                  <a:ln w="5715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2595489" y="2876550"/>
                    <a:ext cx="0" cy="3308350"/>
                  </a:xfrm>
                  <a:prstGeom prst="line">
                    <a:avLst/>
                  </a:prstGeom>
                  <a:ln w="6350">
                    <a:prstDash val="dash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2900289" y="2876550"/>
                    <a:ext cx="0" cy="3308350"/>
                  </a:xfrm>
                  <a:prstGeom prst="line">
                    <a:avLst/>
                  </a:prstGeom>
                  <a:ln w="6350">
                    <a:prstDash val="dash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3205089" y="2876550"/>
                    <a:ext cx="0" cy="3308350"/>
                  </a:xfrm>
                  <a:prstGeom prst="line">
                    <a:avLst/>
                  </a:prstGeom>
                  <a:ln w="6350">
                    <a:prstDash val="dash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3814689" y="2876550"/>
                    <a:ext cx="0" cy="3308350"/>
                  </a:xfrm>
                  <a:prstGeom prst="line">
                    <a:avLst/>
                  </a:prstGeom>
                  <a:ln w="6350">
                    <a:prstDash val="dash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>
                    <a:off x="4119489" y="2888880"/>
                    <a:ext cx="0" cy="3308350"/>
                  </a:xfrm>
                  <a:prstGeom prst="line">
                    <a:avLst/>
                  </a:prstGeom>
                  <a:ln w="6350">
                    <a:prstDash val="dash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4424289" y="2904338"/>
                    <a:ext cx="0" cy="3308350"/>
                  </a:xfrm>
                  <a:prstGeom prst="line">
                    <a:avLst/>
                  </a:prstGeom>
                  <a:ln w="6350">
                    <a:prstDash val="dash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5032196" y="2904338"/>
                    <a:ext cx="0" cy="3308350"/>
                  </a:xfrm>
                  <a:prstGeom prst="line">
                    <a:avLst/>
                  </a:prstGeom>
                  <a:ln w="6350">
                    <a:prstDash val="dash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5330300" y="2876550"/>
                    <a:ext cx="0" cy="3308350"/>
                  </a:xfrm>
                  <a:prstGeom prst="line">
                    <a:avLst/>
                  </a:prstGeom>
                  <a:ln w="6350">
                    <a:prstDash val="dash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5643489" y="2904759"/>
                    <a:ext cx="0" cy="3308350"/>
                  </a:xfrm>
                  <a:prstGeom prst="line">
                    <a:avLst/>
                  </a:prstGeom>
                  <a:ln w="6350">
                    <a:prstDash val="dash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>
                    <a:off x="6253089" y="2904338"/>
                    <a:ext cx="0" cy="3308350"/>
                  </a:xfrm>
                  <a:prstGeom prst="line">
                    <a:avLst/>
                  </a:prstGeom>
                  <a:ln w="6350">
                    <a:prstDash val="dash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6862689" y="2904338"/>
                    <a:ext cx="0" cy="3308350"/>
                  </a:xfrm>
                  <a:prstGeom prst="line">
                    <a:avLst/>
                  </a:prstGeom>
                  <a:ln w="6350">
                    <a:prstDash val="dash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7266858" y="5981786"/>
                    <a:ext cx="657942" cy="215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a-IR" sz="800" dirty="0" smtClean="0"/>
                      <a:t>16</a:t>
                    </a:r>
                    <a:r>
                      <a:rPr lang="en-US" sz="800" dirty="0" smtClean="0"/>
                      <a:t> banks</a:t>
                    </a:r>
                    <a:endParaRPr lang="en-US" sz="800" dirty="0"/>
                  </a:p>
                </p:txBody>
              </p:sp>
              <p:cxnSp>
                <p:nvCxnSpPr>
                  <p:cNvPr id="74" name="Straight Arrow Connector 73"/>
                  <p:cNvCxnSpPr/>
                  <p:nvPr/>
                </p:nvCxnSpPr>
                <p:spPr>
                  <a:xfrm>
                    <a:off x="2214489" y="2876550"/>
                    <a:ext cx="0" cy="3320680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1528689" y="5981786"/>
                    <a:ext cx="729051" cy="215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800" dirty="0" smtClean="0"/>
                      <a:t>256 banks</a:t>
                    </a:r>
                    <a:endParaRPr lang="en-US" sz="800" dirty="0"/>
                  </a:p>
                </p:txBody>
              </p:sp>
            </p:grpSp>
          </p:grpSp>
        </p:grpSp>
      </p:grpSp>
      <p:sp>
        <p:nvSpPr>
          <p:cNvPr id="77" name="TextBox 76"/>
          <p:cNvSpPr txBox="1"/>
          <p:nvPr/>
        </p:nvSpPr>
        <p:spPr>
          <a:xfrm>
            <a:off x="160089" y="3028950"/>
            <a:ext cx="834941" cy="30777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WG1</a:t>
            </a:r>
            <a:endParaRPr lang="en-US" sz="1400" dirty="0"/>
          </a:p>
        </p:txBody>
      </p:sp>
      <p:sp>
        <p:nvSpPr>
          <p:cNvPr id="78" name="TextBox 77"/>
          <p:cNvSpPr txBox="1"/>
          <p:nvPr/>
        </p:nvSpPr>
        <p:spPr>
          <a:xfrm>
            <a:off x="160090" y="3391985"/>
            <a:ext cx="824814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WG2</a:t>
            </a:r>
            <a:endParaRPr lang="en-US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160090" y="3755020"/>
            <a:ext cx="824814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WG3</a:t>
            </a:r>
            <a:endParaRPr lang="en-US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160090" y="4118055"/>
            <a:ext cx="824814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WG4</a:t>
            </a:r>
            <a:endParaRPr lang="en-US" sz="1400" dirty="0"/>
          </a:p>
        </p:txBody>
      </p:sp>
      <p:sp>
        <p:nvSpPr>
          <p:cNvPr id="81" name="TextBox 80"/>
          <p:cNvSpPr txBox="1"/>
          <p:nvPr/>
        </p:nvSpPr>
        <p:spPr>
          <a:xfrm>
            <a:off x="160090" y="4481090"/>
            <a:ext cx="824814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WG5</a:t>
            </a:r>
            <a:endParaRPr lang="en-US" sz="1400" dirty="0"/>
          </a:p>
        </p:txBody>
      </p:sp>
      <p:sp>
        <p:nvSpPr>
          <p:cNvPr id="82" name="TextBox 81"/>
          <p:cNvSpPr txBox="1"/>
          <p:nvPr/>
        </p:nvSpPr>
        <p:spPr>
          <a:xfrm>
            <a:off x="160090" y="4844125"/>
            <a:ext cx="824814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WG6</a:t>
            </a:r>
            <a:endParaRPr lang="en-US" sz="1400" dirty="0"/>
          </a:p>
        </p:txBody>
      </p:sp>
      <p:sp>
        <p:nvSpPr>
          <p:cNvPr id="83" name="TextBox 82"/>
          <p:cNvSpPr txBox="1"/>
          <p:nvPr/>
        </p:nvSpPr>
        <p:spPr>
          <a:xfrm>
            <a:off x="160090" y="5207160"/>
            <a:ext cx="824814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WG7</a:t>
            </a:r>
            <a:endParaRPr lang="en-US" sz="1400" dirty="0"/>
          </a:p>
        </p:txBody>
      </p:sp>
      <p:sp>
        <p:nvSpPr>
          <p:cNvPr id="84" name="TextBox 83"/>
          <p:cNvSpPr txBox="1"/>
          <p:nvPr/>
        </p:nvSpPr>
        <p:spPr>
          <a:xfrm>
            <a:off x="160090" y="5570195"/>
            <a:ext cx="824814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WG8</a:t>
            </a:r>
            <a:endParaRPr lang="en-US" sz="1400" dirty="0"/>
          </a:p>
        </p:txBody>
      </p:sp>
      <p:sp>
        <p:nvSpPr>
          <p:cNvPr id="85" name="Rectangle 84"/>
          <p:cNvSpPr/>
          <p:nvPr/>
        </p:nvSpPr>
        <p:spPr>
          <a:xfrm>
            <a:off x="2314978" y="2904338"/>
            <a:ext cx="4815126" cy="1998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2313902" y="3105735"/>
            <a:ext cx="4815126" cy="2015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2312488" y="3303872"/>
            <a:ext cx="4815126" cy="2140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2312487" y="3517874"/>
            <a:ext cx="4815126" cy="2030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2318490" y="3714967"/>
            <a:ext cx="4815126" cy="2067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2312597" y="3917975"/>
            <a:ext cx="4815126" cy="2085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2312488" y="4126838"/>
            <a:ext cx="4821128" cy="20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2312487" y="4321862"/>
            <a:ext cx="4815126" cy="2088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1074490" y="3391985"/>
            <a:ext cx="824814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WG9</a:t>
            </a:r>
            <a:endParaRPr lang="en-US" sz="1400" dirty="0"/>
          </a:p>
        </p:txBody>
      </p:sp>
      <p:sp>
        <p:nvSpPr>
          <p:cNvPr id="100" name="Rectangle 99"/>
          <p:cNvSpPr/>
          <p:nvPr/>
        </p:nvSpPr>
        <p:spPr>
          <a:xfrm>
            <a:off x="2311344" y="3105735"/>
            <a:ext cx="4820401" cy="2015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1074490" y="3763797"/>
            <a:ext cx="824814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WG10</a:t>
            </a:r>
            <a:endParaRPr lang="en-US" sz="1400" dirty="0"/>
          </a:p>
        </p:txBody>
      </p:sp>
      <p:sp>
        <p:nvSpPr>
          <p:cNvPr id="102" name="Rectangle 101"/>
          <p:cNvSpPr/>
          <p:nvPr/>
        </p:nvSpPr>
        <p:spPr>
          <a:xfrm>
            <a:off x="2318461" y="3303124"/>
            <a:ext cx="4815045" cy="2140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1074490" y="4126838"/>
            <a:ext cx="824814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WG13</a:t>
            </a:r>
            <a:endParaRPr lang="en-US" sz="1400" dirty="0"/>
          </a:p>
        </p:txBody>
      </p:sp>
      <p:sp>
        <p:nvSpPr>
          <p:cNvPr id="104" name="Rectangle 103"/>
          <p:cNvSpPr/>
          <p:nvPr/>
        </p:nvSpPr>
        <p:spPr>
          <a:xfrm>
            <a:off x="2318460" y="3520307"/>
            <a:ext cx="4815045" cy="2030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1074490" y="4497421"/>
            <a:ext cx="824814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WG11</a:t>
            </a:r>
            <a:endParaRPr lang="en-US" sz="1400" dirty="0"/>
          </a:p>
        </p:txBody>
      </p:sp>
      <p:sp>
        <p:nvSpPr>
          <p:cNvPr id="106" name="Rectangle 105"/>
          <p:cNvSpPr/>
          <p:nvPr/>
        </p:nvSpPr>
        <p:spPr>
          <a:xfrm>
            <a:off x="2308576" y="3718598"/>
            <a:ext cx="4826241" cy="2067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1074490" y="4844125"/>
            <a:ext cx="824814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WG14</a:t>
            </a:r>
            <a:endParaRPr lang="en-US" sz="1400" dirty="0"/>
          </a:p>
        </p:txBody>
      </p:sp>
      <p:sp>
        <p:nvSpPr>
          <p:cNvPr id="108" name="Rectangle 107"/>
          <p:cNvSpPr/>
          <p:nvPr/>
        </p:nvSpPr>
        <p:spPr>
          <a:xfrm>
            <a:off x="2306800" y="3917975"/>
            <a:ext cx="4826816" cy="2085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1074490" y="5213957"/>
            <a:ext cx="824814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WG15</a:t>
            </a:r>
            <a:endParaRPr lang="en-US" sz="1400" dirty="0"/>
          </a:p>
        </p:txBody>
      </p:sp>
      <p:sp>
        <p:nvSpPr>
          <p:cNvPr id="110" name="Rectangle 109"/>
          <p:cNvSpPr/>
          <p:nvPr/>
        </p:nvSpPr>
        <p:spPr>
          <a:xfrm>
            <a:off x="2315286" y="4127285"/>
            <a:ext cx="4813565" cy="20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1074490" y="5570254"/>
            <a:ext cx="824814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WG16</a:t>
            </a:r>
            <a:endParaRPr lang="en-US" sz="1400" dirty="0"/>
          </a:p>
        </p:txBody>
      </p:sp>
      <p:sp>
        <p:nvSpPr>
          <p:cNvPr id="112" name="Rectangle 111"/>
          <p:cNvSpPr/>
          <p:nvPr/>
        </p:nvSpPr>
        <p:spPr>
          <a:xfrm>
            <a:off x="2318460" y="4321921"/>
            <a:ext cx="4815045" cy="2088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1061104" y="3029030"/>
            <a:ext cx="838200" cy="30777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WG12</a:t>
            </a:r>
            <a:endParaRPr lang="en-US" sz="1400" dirty="0"/>
          </a:p>
        </p:txBody>
      </p:sp>
      <p:sp>
        <p:nvSpPr>
          <p:cNvPr id="114" name="Rectangle 113"/>
          <p:cNvSpPr/>
          <p:nvPr/>
        </p:nvSpPr>
        <p:spPr>
          <a:xfrm>
            <a:off x="2305759" y="2904418"/>
            <a:ext cx="4823202" cy="1998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ounded Rectangle 123"/>
          <p:cNvSpPr/>
          <p:nvPr/>
        </p:nvSpPr>
        <p:spPr>
          <a:xfrm>
            <a:off x="9525" y="1050534"/>
            <a:ext cx="9129528" cy="5791200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0" y="5468568"/>
            <a:ext cx="9144000" cy="1371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193608" indent="-1553528"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387215" indent="-3107055"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583045" indent="-4662805"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776653" indent="-6216333"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200400" algn="l" defTabSz="1280160" rtl="0" eaLnBrk="1" latinLnBrk="0" hangingPunct="1"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840480" algn="l" defTabSz="1280160" rtl="0" eaLnBrk="1" latinLnBrk="0" hangingPunct="1"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480560" algn="l" defTabSz="1280160" rtl="0" eaLnBrk="1" latinLnBrk="0" hangingPunct="1"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120640" algn="l" defTabSz="1280160" rtl="0" eaLnBrk="1" latinLnBrk="0" hangingPunct="1"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i="1" dirty="0" smtClean="0">
                <a:solidFill>
                  <a:schemeClr val="bg1"/>
                </a:solidFill>
              </a:rPr>
              <a:t>Low-indexed RF banks are stressed more</a:t>
            </a:r>
            <a:endParaRPr lang="en-US" sz="3600" b="1" i="1" u="sng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59084" y="2901764"/>
            <a:ext cx="4715144" cy="2966834"/>
            <a:chOff x="2359084" y="2901764"/>
            <a:chExt cx="4715144" cy="2966834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9084" y="2901764"/>
              <a:ext cx="4715144" cy="2966834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2513593" y="4355646"/>
              <a:ext cx="1237596" cy="1511753"/>
            </a:xfrm>
            <a:prstGeom prst="roundRect">
              <a:avLst/>
            </a:prstGeom>
            <a:solidFill>
              <a:schemeClr val="tx1">
                <a:lumMod val="75000"/>
                <a:lumOff val="25000"/>
                <a:alpha val="55000"/>
              </a:schemeClr>
            </a:solidFill>
            <a:ln w="381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Elbow Connector 13"/>
          <p:cNvCxnSpPr/>
          <p:nvPr/>
        </p:nvCxnSpPr>
        <p:spPr>
          <a:xfrm rot="5400000">
            <a:off x="7165102" y="3843154"/>
            <a:ext cx="488052" cy="421744"/>
          </a:xfrm>
          <a:prstGeom prst="bentConnector3">
            <a:avLst>
              <a:gd name="adj1" fmla="val 100092"/>
            </a:avLst>
          </a:prstGeom>
          <a:ln w="158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279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0.37587 -0.1726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6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8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"/>
                            </p:stCondLst>
                            <p:childTnLst>
                              <p:par>
                                <p:cTn id="92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3" dur="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4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4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4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200"/>
                            </p:stCondLst>
                            <p:childTnLst>
                              <p:par>
                                <p:cTn id="126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7" dur="4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6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4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4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400"/>
                            </p:stCondLst>
                            <p:childTnLst>
                              <p:par>
                                <p:cTn id="1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4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800"/>
                            </p:stCondLst>
                            <p:childTnLst>
                              <p:par>
                                <p:cTn id="142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3" dur="4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2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4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6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4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0"/>
                            </p:stCondLst>
                            <p:childTnLst>
                              <p:par>
                                <p:cTn id="1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4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400"/>
                            </p:stCondLst>
                            <p:childTnLst>
                              <p:par>
                                <p:cTn id="158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9" dur="4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8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4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62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4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6600"/>
                            </p:stCondLst>
                            <p:childTnLst>
                              <p:par>
                                <p:cTn id="1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4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7000"/>
                            </p:stCondLst>
                            <p:childTnLst>
                              <p:par>
                                <p:cTn id="17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5" dur="4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74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4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78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4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8200"/>
                            </p:stCondLst>
                            <p:childTnLst>
                              <p:par>
                                <p:cTn id="1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4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8600"/>
                            </p:stCondLst>
                            <p:childTnLst>
                              <p:par>
                                <p:cTn id="190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1" dur="4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90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4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9400"/>
                            </p:stCondLst>
                            <p:childTnLst>
                              <p:par>
                                <p:cTn id="1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4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9800"/>
                            </p:stCondLst>
                            <p:childTnLst>
                              <p:par>
                                <p:cTn id="2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"/>
                            </p:stCondLst>
                            <p:childTnLst>
                              <p:par>
                                <p:cTn id="206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7" dur="4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600"/>
                            </p:stCondLst>
                            <p:childTnLst>
                              <p:par>
                                <p:cTn id="2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4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4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2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24" grpId="0" animBg="1"/>
      <p:bldP spid="1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5" name="Straight Connector 294"/>
          <p:cNvCxnSpPr/>
          <p:nvPr/>
        </p:nvCxnSpPr>
        <p:spPr>
          <a:xfrm>
            <a:off x="6557889" y="2895600"/>
            <a:ext cx="0" cy="3308350"/>
          </a:xfrm>
          <a:prstGeom prst="line">
            <a:avLst/>
          </a:prstGeom>
          <a:ln w="63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6" name="Straight Connector 295"/>
          <p:cNvCxnSpPr/>
          <p:nvPr/>
        </p:nvCxnSpPr>
        <p:spPr>
          <a:xfrm>
            <a:off x="4729089" y="2892703"/>
            <a:ext cx="0" cy="3308350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7" name="Straight Connector 296"/>
          <p:cNvCxnSpPr/>
          <p:nvPr/>
        </p:nvCxnSpPr>
        <p:spPr>
          <a:xfrm>
            <a:off x="3509889" y="2876550"/>
            <a:ext cx="0" cy="3308350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5948289" y="2888880"/>
            <a:ext cx="0" cy="3308350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2595489" y="2876550"/>
            <a:ext cx="0" cy="3308350"/>
          </a:xfrm>
          <a:prstGeom prst="line">
            <a:avLst/>
          </a:prstGeom>
          <a:ln w="63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2900289" y="2876550"/>
            <a:ext cx="0" cy="3308350"/>
          </a:xfrm>
          <a:prstGeom prst="line">
            <a:avLst/>
          </a:prstGeom>
          <a:ln w="63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3205089" y="2876550"/>
            <a:ext cx="0" cy="3308350"/>
          </a:xfrm>
          <a:prstGeom prst="line">
            <a:avLst/>
          </a:prstGeom>
          <a:ln w="63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3814689" y="2876550"/>
            <a:ext cx="0" cy="3308350"/>
          </a:xfrm>
          <a:prstGeom prst="line">
            <a:avLst/>
          </a:prstGeom>
          <a:ln w="63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4119489" y="2888880"/>
            <a:ext cx="0" cy="3308350"/>
          </a:xfrm>
          <a:prstGeom prst="line">
            <a:avLst/>
          </a:prstGeom>
          <a:ln w="63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4424289" y="2904338"/>
            <a:ext cx="0" cy="3308350"/>
          </a:xfrm>
          <a:prstGeom prst="line">
            <a:avLst/>
          </a:prstGeom>
          <a:ln w="63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5032196" y="2904338"/>
            <a:ext cx="0" cy="3308350"/>
          </a:xfrm>
          <a:prstGeom prst="line">
            <a:avLst/>
          </a:prstGeom>
          <a:ln w="63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5330300" y="2876550"/>
            <a:ext cx="0" cy="3308350"/>
          </a:xfrm>
          <a:prstGeom prst="line">
            <a:avLst/>
          </a:prstGeom>
          <a:ln w="63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5643489" y="2904759"/>
            <a:ext cx="0" cy="3308350"/>
          </a:xfrm>
          <a:prstGeom prst="line">
            <a:avLst/>
          </a:prstGeom>
          <a:ln w="63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253089" y="2904338"/>
            <a:ext cx="0" cy="3308350"/>
          </a:xfrm>
          <a:prstGeom prst="line">
            <a:avLst/>
          </a:prstGeom>
          <a:ln w="63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862689" y="2904338"/>
            <a:ext cx="0" cy="3308350"/>
          </a:xfrm>
          <a:prstGeom prst="line">
            <a:avLst/>
          </a:prstGeom>
          <a:ln w="63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ARGO: RF Allocation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5EBF8-1F9B-4814-924A-CB387B7955A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2290689" y="4535433"/>
            <a:ext cx="4877059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287670" y="3725638"/>
            <a:ext cx="487705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287670" y="5348488"/>
            <a:ext cx="487705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287670" y="3295210"/>
            <a:ext cx="487705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287670" y="4125172"/>
            <a:ext cx="487705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287670" y="4938658"/>
            <a:ext cx="487705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287670" y="5768620"/>
            <a:ext cx="487705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287670" y="4337296"/>
            <a:ext cx="487705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287670" y="3519263"/>
            <a:ext cx="487705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287670" y="3097073"/>
            <a:ext cx="487705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287670" y="3927035"/>
            <a:ext cx="487705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287670" y="4734772"/>
            <a:ext cx="487705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287670" y="5142544"/>
            <a:ext cx="487705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287670" y="5564734"/>
            <a:ext cx="487705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287670" y="5980744"/>
            <a:ext cx="487705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7" name="TextBox 76"/>
          <p:cNvSpPr txBox="1"/>
          <p:nvPr/>
        </p:nvSpPr>
        <p:spPr>
          <a:xfrm>
            <a:off x="241986" y="3170719"/>
            <a:ext cx="838200" cy="30777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WG1</a:t>
            </a:r>
            <a:endParaRPr lang="en-US" sz="1400" dirty="0"/>
          </a:p>
        </p:txBody>
      </p:sp>
      <p:sp>
        <p:nvSpPr>
          <p:cNvPr id="78" name="TextBox 77"/>
          <p:cNvSpPr txBox="1"/>
          <p:nvPr/>
        </p:nvSpPr>
        <p:spPr>
          <a:xfrm>
            <a:off x="241986" y="3533754"/>
            <a:ext cx="824814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WG2</a:t>
            </a:r>
            <a:endParaRPr lang="en-US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241986" y="3896789"/>
            <a:ext cx="824814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WG3</a:t>
            </a:r>
            <a:endParaRPr lang="en-US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241986" y="4259824"/>
            <a:ext cx="824814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WG4</a:t>
            </a:r>
            <a:endParaRPr lang="en-US" sz="1400" dirty="0"/>
          </a:p>
        </p:txBody>
      </p:sp>
      <p:sp>
        <p:nvSpPr>
          <p:cNvPr id="81" name="TextBox 80"/>
          <p:cNvSpPr txBox="1"/>
          <p:nvPr/>
        </p:nvSpPr>
        <p:spPr>
          <a:xfrm>
            <a:off x="241986" y="4622859"/>
            <a:ext cx="824814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WG5</a:t>
            </a:r>
            <a:endParaRPr lang="en-US" sz="1400" dirty="0"/>
          </a:p>
        </p:txBody>
      </p:sp>
      <p:sp>
        <p:nvSpPr>
          <p:cNvPr id="82" name="TextBox 81"/>
          <p:cNvSpPr txBox="1"/>
          <p:nvPr/>
        </p:nvSpPr>
        <p:spPr>
          <a:xfrm>
            <a:off x="241986" y="4985894"/>
            <a:ext cx="824814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WG6</a:t>
            </a:r>
            <a:endParaRPr lang="en-US" sz="1400" dirty="0"/>
          </a:p>
        </p:txBody>
      </p:sp>
      <p:sp>
        <p:nvSpPr>
          <p:cNvPr id="83" name="TextBox 82"/>
          <p:cNvSpPr txBox="1"/>
          <p:nvPr/>
        </p:nvSpPr>
        <p:spPr>
          <a:xfrm>
            <a:off x="241986" y="5348929"/>
            <a:ext cx="824814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WG7</a:t>
            </a:r>
            <a:endParaRPr lang="en-US" sz="1400" dirty="0"/>
          </a:p>
        </p:txBody>
      </p:sp>
      <p:sp>
        <p:nvSpPr>
          <p:cNvPr id="84" name="TextBox 83"/>
          <p:cNvSpPr txBox="1"/>
          <p:nvPr/>
        </p:nvSpPr>
        <p:spPr>
          <a:xfrm>
            <a:off x="241986" y="5711964"/>
            <a:ext cx="824814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WG8</a:t>
            </a:r>
            <a:endParaRPr lang="en-US" sz="1400" dirty="0"/>
          </a:p>
        </p:txBody>
      </p:sp>
      <p:sp>
        <p:nvSpPr>
          <p:cNvPr id="85" name="Rectangle 84"/>
          <p:cNvSpPr/>
          <p:nvPr/>
        </p:nvSpPr>
        <p:spPr>
          <a:xfrm>
            <a:off x="2293180" y="2905634"/>
            <a:ext cx="4877058" cy="1998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2292104" y="3091648"/>
            <a:ext cx="4877058" cy="21689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2290690" y="3304137"/>
            <a:ext cx="4877058" cy="2140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2290689" y="3516672"/>
            <a:ext cx="4877058" cy="2030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2291592" y="3719675"/>
            <a:ext cx="4877058" cy="2067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2290799" y="3922683"/>
            <a:ext cx="4877058" cy="2085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2290690" y="4131546"/>
            <a:ext cx="4877058" cy="20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2290689" y="4326570"/>
            <a:ext cx="4877058" cy="2088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-4129" y="1247297"/>
            <a:ext cx="9144000" cy="7455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en-US"/>
            </a:defPPr>
            <a:lvl1pPr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193608" indent="-1553528"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387215" indent="-3107055"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583045" indent="-4662805"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776653" indent="-6216333"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200400" algn="l" defTabSz="1280160" rtl="0" eaLnBrk="1" latinLnBrk="0" hangingPunct="1"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840480" algn="l" defTabSz="1280160" rtl="0" eaLnBrk="1" latinLnBrk="0" hangingPunct="1"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480560" algn="l" defTabSz="1280160" rtl="0" eaLnBrk="1" latinLnBrk="0" hangingPunct="1"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120640" algn="l" defTabSz="1280160" rtl="0" eaLnBrk="1" latinLnBrk="0" hangingPunct="1"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 b="1" i="1" dirty="0" smtClean="0">
                <a:solidFill>
                  <a:schemeClr val="bg1"/>
                </a:solidFill>
              </a:rPr>
              <a:t>Distributing stress by rotating allocated RF portions</a:t>
            </a:r>
            <a:endParaRPr lang="en-US" sz="3300" b="1" i="1" u="sng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4297" y="2286969"/>
            <a:ext cx="651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Healing </a:t>
            </a:r>
          </a:p>
          <a:p>
            <a:pPr algn="ctr"/>
            <a:r>
              <a:rPr lang="en-US" sz="1000" dirty="0" smtClean="0"/>
              <a:t>Level</a:t>
            </a:r>
            <a:endParaRPr lang="en-US" sz="1000" dirty="0"/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>
            <a:off x="8039861" y="2687079"/>
            <a:ext cx="4122" cy="203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467600" y="2938222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TextBox 277"/>
          <p:cNvSpPr txBox="1"/>
          <p:nvPr/>
        </p:nvSpPr>
        <p:spPr>
          <a:xfrm>
            <a:off x="1156386" y="3533754"/>
            <a:ext cx="824814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WG9</a:t>
            </a:r>
            <a:endParaRPr lang="en-US" sz="1400" dirty="0"/>
          </a:p>
        </p:txBody>
      </p:sp>
      <p:sp>
        <p:nvSpPr>
          <p:cNvPr id="279" name="TextBox 278"/>
          <p:cNvSpPr txBox="1"/>
          <p:nvPr/>
        </p:nvSpPr>
        <p:spPr>
          <a:xfrm>
            <a:off x="1156386" y="3905566"/>
            <a:ext cx="824814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WG10</a:t>
            </a:r>
            <a:endParaRPr lang="en-US" sz="1400" dirty="0"/>
          </a:p>
        </p:txBody>
      </p:sp>
      <p:sp>
        <p:nvSpPr>
          <p:cNvPr id="280" name="TextBox 279"/>
          <p:cNvSpPr txBox="1"/>
          <p:nvPr/>
        </p:nvSpPr>
        <p:spPr>
          <a:xfrm>
            <a:off x="1156386" y="4268607"/>
            <a:ext cx="824814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WG13</a:t>
            </a:r>
            <a:endParaRPr lang="en-US" sz="1400" dirty="0"/>
          </a:p>
        </p:txBody>
      </p:sp>
      <p:sp>
        <p:nvSpPr>
          <p:cNvPr id="281" name="TextBox 280"/>
          <p:cNvSpPr txBox="1"/>
          <p:nvPr/>
        </p:nvSpPr>
        <p:spPr>
          <a:xfrm>
            <a:off x="1156386" y="4639190"/>
            <a:ext cx="824814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WG11</a:t>
            </a:r>
            <a:endParaRPr lang="en-US" sz="1400" dirty="0"/>
          </a:p>
        </p:txBody>
      </p:sp>
      <p:sp>
        <p:nvSpPr>
          <p:cNvPr id="282" name="TextBox 281"/>
          <p:cNvSpPr txBox="1"/>
          <p:nvPr/>
        </p:nvSpPr>
        <p:spPr>
          <a:xfrm>
            <a:off x="1156386" y="4985894"/>
            <a:ext cx="824814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WG14</a:t>
            </a:r>
            <a:endParaRPr lang="en-US" sz="1400" dirty="0"/>
          </a:p>
        </p:txBody>
      </p:sp>
      <p:sp>
        <p:nvSpPr>
          <p:cNvPr id="283" name="TextBox 282"/>
          <p:cNvSpPr txBox="1"/>
          <p:nvPr/>
        </p:nvSpPr>
        <p:spPr>
          <a:xfrm>
            <a:off x="1156386" y="5355726"/>
            <a:ext cx="824814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WG15</a:t>
            </a:r>
            <a:endParaRPr lang="en-US" sz="1400" dirty="0"/>
          </a:p>
        </p:txBody>
      </p:sp>
      <p:sp>
        <p:nvSpPr>
          <p:cNvPr id="284" name="TextBox 283"/>
          <p:cNvSpPr txBox="1"/>
          <p:nvPr/>
        </p:nvSpPr>
        <p:spPr>
          <a:xfrm>
            <a:off x="1156386" y="5712023"/>
            <a:ext cx="824814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WG16</a:t>
            </a:r>
            <a:endParaRPr lang="en-US" sz="1400" dirty="0"/>
          </a:p>
        </p:txBody>
      </p:sp>
      <p:sp>
        <p:nvSpPr>
          <p:cNvPr id="285" name="TextBox 284"/>
          <p:cNvSpPr txBox="1"/>
          <p:nvPr/>
        </p:nvSpPr>
        <p:spPr>
          <a:xfrm>
            <a:off x="1143000" y="3170799"/>
            <a:ext cx="838200" cy="30777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WG12</a:t>
            </a:r>
            <a:endParaRPr lang="en-US" sz="1400" dirty="0"/>
          </a:p>
        </p:txBody>
      </p:sp>
      <p:sp>
        <p:nvSpPr>
          <p:cNvPr id="286" name="Rectangle 285"/>
          <p:cNvSpPr/>
          <p:nvPr/>
        </p:nvSpPr>
        <p:spPr>
          <a:xfrm>
            <a:off x="2290689" y="4539700"/>
            <a:ext cx="4877058" cy="2015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/>
          <p:cNvSpPr/>
          <p:nvPr/>
        </p:nvSpPr>
        <p:spPr>
          <a:xfrm>
            <a:off x="2290689" y="4732460"/>
            <a:ext cx="4877058" cy="2140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2291619" y="4936465"/>
            <a:ext cx="4877058" cy="2067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2287670" y="5146089"/>
            <a:ext cx="4877058" cy="1998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2290538" y="5333931"/>
            <a:ext cx="4877058" cy="2289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/>
          <p:cNvSpPr/>
          <p:nvPr/>
        </p:nvSpPr>
        <p:spPr>
          <a:xfrm>
            <a:off x="2289642" y="5535480"/>
            <a:ext cx="4877058" cy="2493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/>
          <p:cNvSpPr/>
          <p:nvPr/>
        </p:nvSpPr>
        <p:spPr>
          <a:xfrm>
            <a:off x="2292100" y="5771921"/>
            <a:ext cx="4877058" cy="20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2292099" y="5967748"/>
            <a:ext cx="4877058" cy="2088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/>
          <p:cNvSpPr/>
          <p:nvPr/>
        </p:nvSpPr>
        <p:spPr>
          <a:xfrm>
            <a:off x="2290689" y="2876550"/>
            <a:ext cx="4877059" cy="3308350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7620000" y="2938963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7769151" y="2938458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/>
          <p:cNvSpPr/>
          <p:nvPr/>
        </p:nvSpPr>
        <p:spPr>
          <a:xfrm>
            <a:off x="7921551" y="2939199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8070702" y="2939862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/>
          <p:cNvSpPr/>
          <p:nvPr/>
        </p:nvSpPr>
        <p:spPr>
          <a:xfrm>
            <a:off x="8223102" y="2940603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/>
          <p:cNvSpPr/>
          <p:nvPr/>
        </p:nvSpPr>
        <p:spPr>
          <a:xfrm>
            <a:off x="8372253" y="2940098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/>
        </p:nvSpPr>
        <p:spPr>
          <a:xfrm>
            <a:off x="8524653" y="2940839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/>
          <p:cNvSpPr/>
          <p:nvPr/>
        </p:nvSpPr>
        <p:spPr>
          <a:xfrm>
            <a:off x="7467600" y="3152792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7620000" y="3153533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/>
        </p:nvSpPr>
        <p:spPr>
          <a:xfrm>
            <a:off x="7769151" y="3153028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/>
          <p:cNvSpPr/>
          <p:nvPr/>
        </p:nvSpPr>
        <p:spPr>
          <a:xfrm>
            <a:off x="7921551" y="3153769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/>
          <p:cNvSpPr/>
          <p:nvPr/>
        </p:nvSpPr>
        <p:spPr>
          <a:xfrm>
            <a:off x="8070702" y="3154432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/>
          <p:cNvSpPr/>
          <p:nvPr/>
        </p:nvSpPr>
        <p:spPr>
          <a:xfrm>
            <a:off x="8223102" y="3155173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ectangle 322"/>
          <p:cNvSpPr/>
          <p:nvPr/>
        </p:nvSpPr>
        <p:spPr>
          <a:xfrm>
            <a:off x="8372253" y="3154668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8524653" y="3155409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/>
          <p:cNvSpPr/>
          <p:nvPr/>
        </p:nvSpPr>
        <p:spPr>
          <a:xfrm>
            <a:off x="7467600" y="3367118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7620000" y="3367859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/>
          <p:cNvSpPr/>
          <p:nvPr/>
        </p:nvSpPr>
        <p:spPr>
          <a:xfrm>
            <a:off x="7769151" y="3367354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/>
        </p:nvSpPr>
        <p:spPr>
          <a:xfrm>
            <a:off x="7921551" y="3368095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/>
          <p:cNvSpPr/>
          <p:nvPr/>
        </p:nvSpPr>
        <p:spPr>
          <a:xfrm>
            <a:off x="8070702" y="3368758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/>
          <p:cNvSpPr/>
          <p:nvPr/>
        </p:nvSpPr>
        <p:spPr>
          <a:xfrm>
            <a:off x="8223102" y="3369499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/>
          <p:nvPr/>
        </p:nvSpPr>
        <p:spPr>
          <a:xfrm>
            <a:off x="8372253" y="3368994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/>
          <p:cNvSpPr/>
          <p:nvPr/>
        </p:nvSpPr>
        <p:spPr>
          <a:xfrm>
            <a:off x="8524653" y="3369735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7467600" y="3575258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/>
          <p:cNvSpPr/>
          <p:nvPr/>
        </p:nvSpPr>
        <p:spPr>
          <a:xfrm>
            <a:off x="7620000" y="3575999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/>
          <p:cNvSpPr/>
          <p:nvPr/>
        </p:nvSpPr>
        <p:spPr>
          <a:xfrm>
            <a:off x="7769151" y="3575494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 335"/>
          <p:cNvSpPr/>
          <p:nvPr/>
        </p:nvSpPr>
        <p:spPr>
          <a:xfrm>
            <a:off x="7921551" y="3576235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/>
        </p:nvSpPr>
        <p:spPr>
          <a:xfrm>
            <a:off x="8070702" y="3576898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 337"/>
          <p:cNvSpPr/>
          <p:nvPr/>
        </p:nvSpPr>
        <p:spPr>
          <a:xfrm>
            <a:off x="8223102" y="3577639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 338"/>
          <p:cNvSpPr/>
          <p:nvPr/>
        </p:nvSpPr>
        <p:spPr>
          <a:xfrm>
            <a:off x="8372253" y="3577134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/>
          <p:cNvSpPr/>
          <p:nvPr/>
        </p:nvSpPr>
        <p:spPr>
          <a:xfrm>
            <a:off x="8524653" y="3577875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Rectangle 340"/>
          <p:cNvSpPr/>
          <p:nvPr/>
        </p:nvSpPr>
        <p:spPr>
          <a:xfrm>
            <a:off x="7467600" y="3782604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ectangle 341"/>
          <p:cNvSpPr/>
          <p:nvPr/>
        </p:nvSpPr>
        <p:spPr>
          <a:xfrm>
            <a:off x="7620000" y="3783345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Rectangle 342"/>
          <p:cNvSpPr/>
          <p:nvPr/>
        </p:nvSpPr>
        <p:spPr>
          <a:xfrm>
            <a:off x="7769151" y="3782840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Rectangle 343"/>
          <p:cNvSpPr/>
          <p:nvPr/>
        </p:nvSpPr>
        <p:spPr>
          <a:xfrm>
            <a:off x="7921551" y="3783581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Rectangle 344"/>
          <p:cNvSpPr/>
          <p:nvPr/>
        </p:nvSpPr>
        <p:spPr>
          <a:xfrm>
            <a:off x="8070702" y="3784244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Rectangle 345"/>
          <p:cNvSpPr/>
          <p:nvPr/>
        </p:nvSpPr>
        <p:spPr>
          <a:xfrm>
            <a:off x="8223102" y="3784985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Rectangle 346"/>
          <p:cNvSpPr/>
          <p:nvPr/>
        </p:nvSpPr>
        <p:spPr>
          <a:xfrm>
            <a:off x="8372253" y="3784480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Rectangle 347"/>
          <p:cNvSpPr/>
          <p:nvPr/>
        </p:nvSpPr>
        <p:spPr>
          <a:xfrm>
            <a:off x="8524653" y="3785221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Rectangle 356"/>
          <p:cNvSpPr/>
          <p:nvPr/>
        </p:nvSpPr>
        <p:spPr>
          <a:xfrm>
            <a:off x="7467600" y="3986483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Rectangle 357"/>
          <p:cNvSpPr/>
          <p:nvPr/>
        </p:nvSpPr>
        <p:spPr>
          <a:xfrm>
            <a:off x="7620000" y="3987224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Rectangle 358"/>
          <p:cNvSpPr/>
          <p:nvPr/>
        </p:nvSpPr>
        <p:spPr>
          <a:xfrm>
            <a:off x="7769151" y="3986719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Rectangle 359"/>
          <p:cNvSpPr/>
          <p:nvPr/>
        </p:nvSpPr>
        <p:spPr>
          <a:xfrm>
            <a:off x="7921551" y="3987460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Rectangle 360"/>
          <p:cNvSpPr/>
          <p:nvPr/>
        </p:nvSpPr>
        <p:spPr>
          <a:xfrm>
            <a:off x="8070702" y="3988123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ectangle 361"/>
          <p:cNvSpPr/>
          <p:nvPr/>
        </p:nvSpPr>
        <p:spPr>
          <a:xfrm>
            <a:off x="8223102" y="3988864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ectangle 362"/>
          <p:cNvSpPr/>
          <p:nvPr/>
        </p:nvSpPr>
        <p:spPr>
          <a:xfrm>
            <a:off x="8372253" y="3988359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Rectangle 363"/>
          <p:cNvSpPr/>
          <p:nvPr/>
        </p:nvSpPr>
        <p:spPr>
          <a:xfrm>
            <a:off x="8524653" y="3989100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Rectangle 364"/>
          <p:cNvSpPr/>
          <p:nvPr/>
        </p:nvSpPr>
        <p:spPr>
          <a:xfrm>
            <a:off x="7467600" y="4189089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Rectangle 365"/>
          <p:cNvSpPr/>
          <p:nvPr/>
        </p:nvSpPr>
        <p:spPr>
          <a:xfrm>
            <a:off x="7620000" y="4189830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Rectangle 366"/>
          <p:cNvSpPr/>
          <p:nvPr/>
        </p:nvSpPr>
        <p:spPr>
          <a:xfrm>
            <a:off x="7769151" y="4189325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Rectangle 367"/>
          <p:cNvSpPr/>
          <p:nvPr/>
        </p:nvSpPr>
        <p:spPr>
          <a:xfrm>
            <a:off x="7921551" y="4190066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Rectangle 368"/>
          <p:cNvSpPr/>
          <p:nvPr/>
        </p:nvSpPr>
        <p:spPr>
          <a:xfrm>
            <a:off x="8070702" y="4190729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Rectangle 369"/>
          <p:cNvSpPr/>
          <p:nvPr/>
        </p:nvSpPr>
        <p:spPr>
          <a:xfrm>
            <a:off x="8223102" y="4191470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Rectangle 370"/>
          <p:cNvSpPr/>
          <p:nvPr/>
        </p:nvSpPr>
        <p:spPr>
          <a:xfrm>
            <a:off x="8372253" y="4190965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Rectangle 371"/>
          <p:cNvSpPr/>
          <p:nvPr/>
        </p:nvSpPr>
        <p:spPr>
          <a:xfrm>
            <a:off x="8524653" y="4191706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Rectangle 372"/>
          <p:cNvSpPr/>
          <p:nvPr/>
        </p:nvSpPr>
        <p:spPr>
          <a:xfrm>
            <a:off x="7467744" y="4391695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ectangle 373"/>
          <p:cNvSpPr/>
          <p:nvPr/>
        </p:nvSpPr>
        <p:spPr>
          <a:xfrm>
            <a:off x="7620144" y="4392436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ectangle 374"/>
          <p:cNvSpPr/>
          <p:nvPr/>
        </p:nvSpPr>
        <p:spPr>
          <a:xfrm>
            <a:off x="7769295" y="4391931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Rectangle 375"/>
          <p:cNvSpPr/>
          <p:nvPr/>
        </p:nvSpPr>
        <p:spPr>
          <a:xfrm>
            <a:off x="7921695" y="4392672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Rectangle 376"/>
          <p:cNvSpPr/>
          <p:nvPr/>
        </p:nvSpPr>
        <p:spPr>
          <a:xfrm>
            <a:off x="8070846" y="4393335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Rectangle 377"/>
          <p:cNvSpPr/>
          <p:nvPr/>
        </p:nvSpPr>
        <p:spPr>
          <a:xfrm>
            <a:off x="8223246" y="4394076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Rectangle 378"/>
          <p:cNvSpPr/>
          <p:nvPr/>
        </p:nvSpPr>
        <p:spPr>
          <a:xfrm>
            <a:off x="8372397" y="4393571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Rectangle 379"/>
          <p:cNvSpPr/>
          <p:nvPr/>
        </p:nvSpPr>
        <p:spPr>
          <a:xfrm>
            <a:off x="8524797" y="4394312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Rectangle 380"/>
          <p:cNvSpPr/>
          <p:nvPr/>
        </p:nvSpPr>
        <p:spPr>
          <a:xfrm>
            <a:off x="7467600" y="4592813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Rectangle 381"/>
          <p:cNvSpPr/>
          <p:nvPr/>
        </p:nvSpPr>
        <p:spPr>
          <a:xfrm>
            <a:off x="7620000" y="4593554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Rectangle 382"/>
          <p:cNvSpPr/>
          <p:nvPr/>
        </p:nvSpPr>
        <p:spPr>
          <a:xfrm>
            <a:off x="7769151" y="4593049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Rectangle 383"/>
          <p:cNvSpPr/>
          <p:nvPr/>
        </p:nvSpPr>
        <p:spPr>
          <a:xfrm>
            <a:off x="7921551" y="4593790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Rectangle 384"/>
          <p:cNvSpPr/>
          <p:nvPr/>
        </p:nvSpPr>
        <p:spPr>
          <a:xfrm>
            <a:off x="8070702" y="4594453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ectangle 385"/>
          <p:cNvSpPr/>
          <p:nvPr/>
        </p:nvSpPr>
        <p:spPr>
          <a:xfrm>
            <a:off x="8223102" y="4595194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Rectangle 386"/>
          <p:cNvSpPr/>
          <p:nvPr/>
        </p:nvSpPr>
        <p:spPr>
          <a:xfrm>
            <a:off x="8372253" y="4594689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Rectangle 387"/>
          <p:cNvSpPr/>
          <p:nvPr/>
        </p:nvSpPr>
        <p:spPr>
          <a:xfrm>
            <a:off x="8524653" y="4595430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Rectangle 388"/>
          <p:cNvSpPr/>
          <p:nvPr/>
        </p:nvSpPr>
        <p:spPr>
          <a:xfrm>
            <a:off x="7467600" y="4792105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Rectangle 389"/>
          <p:cNvSpPr/>
          <p:nvPr/>
        </p:nvSpPr>
        <p:spPr>
          <a:xfrm>
            <a:off x="7620000" y="4792846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Rectangle 390"/>
          <p:cNvSpPr/>
          <p:nvPr/>
        </p:nvSpPr>
        <p:spPr>
          <a:xfrm>
            <a:off x="7769151" y="4792341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Rectangle 391"/>
          <p:cNvSpPr/>
          <p:nvPr/>
        </p:nvSpPr>
        <p:spPr>
          <a:xfrm>
            <a:off x="7921551" y="4793082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Rectangle 392"/>
          <p:cNvSpPr/>
          <p:nvPr/>
        </p:nvSpPr>
        <p:spPr>
          <a:xfrm>
            <a:off x="8070702" y="4793745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Rectangle 393"/>
          <p:cNvSpPr/>
          <p:nvPr/>
        </p:nvSpPr>
        <p:spPr>
          <a:xfrm>
            <a:off x="8223102" y="4794486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Rectangle 394"/>
          <p:cNvSpPr/>
          <p:nvPr/>
        </p:nvSpPr>
        <p:spPr>
          <a:xfrm>
            <a:off x="8372253" y="4793981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Rectangle 395"/>
          <p:cNvSpPr/>
          <p:nvPr/>
        </p:nvSpPr>
        <p:spPr>
          <a:xfrm>
            <a:off x="8524653" y="4794722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Rectangle 396"/>
          <p:cNvSpPr/>
          <p:nvPr/>
        </p:nvSpPr>
        <p:spPr>
          <a:xfrm>
            <a:off x="7467600" y="4990048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Rectangle 397"/>
          <p:cNvSpPr/>
          <p:nvPr/>
        </p:nvSpPr>
        <p:spPr>
          <a:xfrm>
            <a:off x="7620000" y="4990789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Rectangle 398"/>
          <p:cNvSpPr/>
          <p:nvPr/>
        </p:nvSpPr>
        <p:spPr>
          <a:xfrm>
            <a:off x="7769151" y="4990284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Rectangle 399"/>
          <p:cNvSpPr/>
          <p:nvPr/>
        </p:nvSpPr>
        <p:spPr>
          <a:xfrm>
            <a:off x="7921551" y="4991025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Rectangle 400"/>
          <p:cNvSpPr/>
          <p:nvPr/>
        </p:nvSpPr>
        <p:spPr>
          <a:xfrm>
            <a:off x="8070702" y="4991688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Rectangle 401"/>
          <p:cNvSpPr/>
          <p:nvPr/>
        </p:nvSpPr>
        <p:spPr>
          <a:xfrm>
            <a:off x="8223102" y="4992429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ectangle 402"/>
          <p:cNvSpPr/>
          <p:nvPr/>
        </p:nvSpPr>
        <p:spPr>
          <a:xfrm>
            <a:off x="8372253" y="4991924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Rectangle 403"/>
          <p:cNvSpPr/>
          <p:nvPr/>
        </p:nvSpPr>
        <p:spPr>
          <a:xfrm>
            <a:off x="8524653" y="4992665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Rectangle 404"/>
          <p:cNvSpPr/>
          <p:nvPr/>
        </p:nvSpPr>
        <p:spPr>
          <a:xfrm>
            <a:off x="7467600" y="5194976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Rectangle 405"/>
          <p:cNvSpPr/>
          <p:nvPr/>
        </p:nvSpPr>
        <p:spPr>
          <a:xfrm>
            <a:off x="7620000" y="5195717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Rectangle 406"/>
          <p:cNvSpPr/>
          <p:nvPr/>
        </p:nvSpPr>
        <p:spPr>
          <a:xfrm>
            <a:off x="7769151" y="5195212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Rectangle 407"/>
          <p:cNvSpPr/>
          <p:nvPr/>
        </p:nvSpPr>
        <p:spPr>
          <a:xfrm>
            <a:off x="7921551" y="5195953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Rectangle 408"/>
          <p:cNvSpPr/>
          <p:nvPr/>
        </p:nvSpPr>
        <p:spPr>
          <a:xfrm>
            <a:off x="8070702" y="5196616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Rectangle 409"/>
          <p:cNvSpPr/>
          <p:nvPr/>
        </p:nvSpPr>
        <p:spPr>
          <a:xfrm>
            <a:off x="8223102" y="5197357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Rectangle 410"/>
          <p:cNvSpPr/>
          <p:nvPr/>
        </p:nvSpPr>
        <p:spPr>
          <a:xfrm>
            <a:off x="8372253" y="5196852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Rectangle 411"/>
          <p:cNvSpPr/>
          <p:nvPr/>
        </p:nvSpPr>
        <p:spPr>
          <a:xfrm>
            <a:off x="8524653" y="5197593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Rectangle 412"/>
          <p:cNvSpPr/>
          <p:nvPr/>
        </p:nvSpPr>
        <p:spPr>
          <a:xfrm>
            <a:off x="7467600" y="5409333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Rectangle 413"/>
          <p:cNvSpPr/>
          <p:nvPr/>
        </p:nvSpPr>
        <p:spPr>
          <a:xfrm>
            <a:off x="7620000" y="5410074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Rectangle 414"/>
          <p:cNvSpPr/>
          <p:nvPr/>
        </p:nvSpPr>
        <p:spPr>
          <a:xfrm>
            <a:off x="7769151" y="5409569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Rectangle 415"/>
          <p:cNvSpPr/>
          <p:nvPr/>
        </p:nvSpPr>
        <p:spPr>
          <a:xfrm>
            <a:off x="7921551" y="5410310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Rectangle 416"/>
          <p:cNvSpPr/>
          <p:nvPr/>
        </p:nvSpPr>
        <p:spPr>
          <a:xfrm>
            <a:off x="8070702" y="5410973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ectangle 417"/>
          <p:cNvSpPr/>
          <p:nvPr/>
        </p:nvSpPr>
        <p:spPr>
          <a:xfrm>
            <a:off x="8223102" y="5411714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Rectangle 418"/>
          <p:cNvSpPr/>
          <p:nvPr/>
        </p:nvSpPr>
        <p:spPr>
          <a:xfrm>
            <a:off x="8372253" y="5411209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Rectangle 419"/>
          <p:cNvSpPr/>
          <p:nvPr/>
        </p:nvSpPr>
        <p:spPr>
          <a:xfrm>
            <a:off x="8524653" y="5411950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Rectangle 420"/>
          <p:cNvSpPr/>
          <p:nvPr/>
        </p:nvSpPr>
        <p:spPr>
          <a:xfrm>
            <a:off x="7467600" y="5608816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Rectangle 421"/>
          <p:cNvSpPr/>
          <p:nvPr/>
        </p:nvSpPr>
        <p:spPr>
          <a:xfrm>
            <a:off x="7620000" y="5609557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Rectangle 422"/>
          <p:cNvSpPr/>
          <p:nvPr/>
        </p:nvSpPr>
        <p:spPr>
          <a:xfrm>
            <a:off x="7769151" y="5609052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Rectangle 423"/>
          <p:cNvSpPr/>
          <p:nvPr/>
        </p:nvSpPr>
        <p:spPr>
          <a:xfrm>
            <a:off x="7921551" y="5609793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Rectangle 424"/>
          <p:cNvSpPr/>
          <p:nvPr/>
        </p:nvSpPr>
        <p:spPr>
          <a:xfrm>
            <a:off x="8070702" y="5610456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Rectangle 425"/>
          <p:cNvSpPr/>
          <p:nvPr/>
        </p:nvSpPr>
        <p:spPr>
          <a:xfrm>
            <a:off x="8223102" y="5611197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Rectangle 426"/>
          <p:cNvSpPr/>
          <p:nvPr/>
        </p:nvSpPr>
        <p:spPr>
          <a:xfrm>
            <a:off x="8372253" y="5610692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Rectangle 427"/>
          <p:cNvSpPr/>
          <p:nvPr/>
        </p:nvSpPr>
        <p:spPr>
          <a:xfrm>
            <a:off x="8524653" y="5611433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Rectangle 428"/>
          <p:cNvSpPr/>
          <p:nvPr/>
        </p:nvSpPr>
        <p:spPr>
          <a:xfrm>
            <a:off x="7467600" y="5826255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Rectangle 429"/>
          <p:cNvSpPr/>
          <p:nvPr/>
        </p:nvSpPr>
        <p:spPr>
          <a:xfrm>
            <a:off x="7620000" y="5826996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Rectangle 430"/>
          <p:cNvSpPr/>
          <p:nvPr/>
        </p:nvSpPr>
        <p:spPr>
          <a:xfrm>
            <a:off x="7769151" y="5826491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Rectangle 431"/>
          <p:cNvSpPr/>
          <p:nvPr/>
        </p:nvSpPr>
        <p:spPr>
          <a:xfrm>
            <a:off x="7921551" y="5827232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Rectangle 432"/>
          <p:cNvSpPr/>
          <p:nvPr/>
        </p:nvSpPr>
        <p:spPr>
          <a:xfrm>
            <a:off x="8070702" y="5827895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Rectangle 433"/>
          <p:cNvSpPr/>
          <p:nvPr/>
        </p:nvSpPr>
        <p:spPr>
          <a:xfrm>
            <a:off x="8223102" y="5828636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Rectangle 434"/>
          <p:cNvSpPr/>
          <p:nvPr/>
        </p:nvSpPr>
        <p:spPr>
          <a:xfrm>
            <a:off x="8372253" y="5828131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Rectangle 435"/>
          <p:cNvSpPr/>
          <p:nvPr/>
        </p:nvSpPr>
        <p:spPr>
          <a:xfrm>
            <a:off x="8524653" y="5828872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Rectangle 436"/>
          <p:cNvSpPr/>
          <p:nvPr/>
        </p:nvSpPr>
        <p:spPr>
          <a:xfrm>
            <a:off x="7467600" y="6036109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Rectangle 437"/>
          <p:cNvSpPr/>
          <p:nvPr/>
        </p:nvSpPr>
        <p:spPr>
          <a:xfrm>
            <a:off x="7620000" y="6036850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Rectangle 438"/>
          <p:cNvSpPr/>
          <p:nvPr/>
        </p:nvSpPr>
        <p:spPr>
          <a:xfrm>
            <a:off x="7769151" y="6036345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Rectangle 439"/>
          <p:cNvSpPr/>
          <p:nvPr/>
        </p:nvSpPr>
        <p:spPr>
          <a:xfrm>
            <a:off x="7921551" y="6037086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Rectangle 440"/>
          <p:cNvSpPr/>
          <p:nvPr/>
        </p:nvSpPr>
        <p:spPr>
          <a:xfrm>
            <a:off x="8070702" y="6037749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Rectangle 441"/>
          <p:cNvSpPr/>
          <p:nvPr/>
        </p:nvSpPr>
        <p:spPr>
          <a:xfrm>
            <a:off x="8223102" y="6038490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Rectangle 442"/>
          <p:cNvSpPr/>
          <p:nvPr/>
        </p:nvSpPr>
        <p:spPr>
          <a:xfrm>
            <a:off x="8372253" y="6037985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Rectangle 443"/>
          <p:cNvSpPr/>
          <p:nvPr/>
        </p:nvSpPr>
        <p:spPr>
          <a:xfrm>
            <a:off x="8524653" y="6038726"/>
            <a:ext cx="94297" cy="1018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9" name="Group 448"/>
          <p:cNvGrpSpPr/>
          <p:nvPr/>
        </p:nvGrpSpPr>
        <p:grpSpPr>
          <a:xfrm>
            <a:off x="8063810" y="2929128"/>
            <a:ext cx="564060" cy="118872"/>
            <a:chOff x="8062986" y="2796997"/>
            <a:chExt cx="564060" cy="121448"/>
          </a:xfrm>
        </p:grpSpPr>
        <p:sp>
          <p:nvSpPr>
            <p:cNvPr id="450" name="Rectangle 449"/>
            <p:cNvSpPr/>
            <p:nvPr/>
          </p:nvSpPr>
          <p:spPr>
            <a:xfrm>
              <a:off x="8517318" y="2799342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8363813" y="2799573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8215198" y="2799342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8062986" y="2796997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9" name="Group 458"/>
          <p:cNvGrpSpPr/>
          <p:nvPr/>
        </p:nvGrpSpPr>
        <p:grpSpPr>
          <a:xfrm>
            <a:off x="8063810" y="3144415"/>
            <a:ext cx="564060" cy="118872"/>
            <a:chOff x="8062986" y="2796997"/>
            <a:chExt cx="564060" cy="121448"/>
          </a:xfrm>
        </p:grpSpPr>
        <p:sp>
          <p:nvSpPr>
            <p:cNvPr id="460" name="Rectangle 459"/>
            <p:cNvSpPr/>
            <p:nvPr/>
          </p:nvSpPr>
          <p:spPr>
            <a:xfrm>
              <a:off x="8517318" y="2799342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8363813" y="2799573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8215198" y="2799342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8062986" y="2796997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4" name="Group 463"/>
          <p:cNvGrpSpPr/>
          <p:nvPr/>
        </p:nvGrpSpPr>
        <p:grpSpPr>
          <a:xfrm>
            <a:off x="8063304" y="3357637"/>
            <a:ext cx="564060" cy="118872"/>
            <a:chOff x="8062986" y="2796997"/>
            <a:chExt cx="564060" cy="121448"/>
          </a:xfrm>
        </p:grpSpPr>
        <p:sp>
          <p:nvSpPr>
            <p:cNvPr id="465" name="Rectangle 464"/>
            <p:cNvSpPr/>
            <p:nvPr/>
          </p:nvSpPr>
          <p:spPr>
            <a:xfrm>
              <a:off x="8517318" y="2799342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8363813" y="2799573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8215198" y="2799342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8062986" y="2796997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9" name="Group 468"/>
          <p:cNvGrpSpPr/>
          <p:nvPr/>
        </p:nvGrpSpPr>
        <p:grpSpPr>
          <a:xfrm>
            <a:off x="8063304" y="3570617"/>
            <a:ext cx="564060" cy="118872"/>
            <a:chOff x="8062986" y="2796997"/>
            <a:chExt cx="564060" cy="121448"/>
          </a:xfrm>
        </p:grpSpPr>
        <p:sp>
          <p:nvSpPr>
            <p:cNvPr id="470" name="Rectangle 469"/>
            <p:cNvSpPr/>
            <p:nvPr/>
          </p:nvSpPr>
          <p:spPr>
            <a:xfrm>
              <a:off x="8517318" y="2799342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8363813" y="2799573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8215198" y="2799342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8062986" y="2796997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4" name="Group 473"/>
          <p:cNvGrpSpPr/>
          <p:nvPr/>
        </p:nvGrpSpPr>
        <p:grpSpPr>
          <a:xfrm>
            <a:off x="8063304" y="3773789"/>
            <a:ext cx="564060" cy="118872"/>
            <a:chOff x="8062986" y="2796997"/>
            <a:chExt cx="564060" cy="121448"/>
          </a:xfrm>
        </p:grpSpPr>
        <p:sp>
          <p:nvSpPr>
            <p:cNvPr id="475" name="Rectangle 474"/>
            <p:cNvSpPr/>
            <p:nvPr/>
          </p:nvSpPr>
          <p:spPr>
            <a:xfrm>
              <a:off x="8517318" y="2799342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8363813" y="2799573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8215198" y="2799342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8062986" y="2796997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9" name="Group 478"/>
          <p:cNvGrpSpPr/>
          <p:nvPr/>
        </p:nvGrpSpPr>
        <p:grpSpPr>
          <a:xfrm>
            <a:off x="8063304" y="3980825"/>
            <a:ext cx="564060" cy="118872"/>
            <a:chOff x="8062986" y="2796997"/>
            <a:chExt cx="564060" cy="121448"/>
          </a:xfrm>
        </p:grpSpPr>
        <p:sp>
          <p:nvSpPr>
            <p:cNvPr id="480" name="Rectangle 479"/>
            <p:cNvSpPr/>
            <p:nvPr/>
          </p:nvSpPr>
          <p:spPr>
            <a:xfrm>
              <a:off x="8517318" y="2799342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8363813" y="2799573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8215198" y="2799342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8062986" y="2796997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4" name="Group 483"/>
          <p:cNvGrpSpPr/>
          <p:nvPr/>
        </p:nvGrpSpPr>
        <p:grpSpPr>
          <a:xfrm>
            <a:off x="8063304" y="4180433"/>
            <a:ext cx="564060" cy="118872"/>
            <a:chOff x="8062986" y="2796997"/>
            <a:chExt cx="564060" cy="121448"/>
          </a:xfrm>
        </p:grpSpPr>
        <p:sp>
          <p:nvSpPr>
            <p:cNvPr id="485" name="Rectangle 484"/>
            <p:cNvSpPr/>
            <p:nvPr/>
          </p:nvSpPr>
          <p:spPr>
            <a:xfrm>
              <a:off x="8517318" y="2799342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8363813" y="2799573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8215198" y="2799342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8062986" y="2796997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9" name="Group 488"/>
          <p:cNvGrpSpPr/>
          <p:nvPr/>
        </p:nvGrpSpPr>
        <p:grpSpPr>
          <a:xfrm>
            <a:off x="8063304" y="4386425"/>
            <a:ext cx="564060" cy="118872"/>
            <a:chOff x="8062986" y="2796997"/>
            <a:chExt cx="564060" cy="121448"/>
          </a:xfrm>
        </p:grpSpPr>
        <p:sp>
          <p:nvSpPr>
            <p:cNvPr id="490" name="Rectangle 489"/>
            <p:cNvSpPr/>
            <p:nvPr/>
          </p:nvSpPr>
          <p:spPr>
            <a:xfrm>
              <a:off x="8517318" y="2799342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8363813" y="2799573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8215198" y="2799342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8062986" y="2796997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4" name="Group 493"/>
          <p:cNvGrpSpPr/>
          <p:nvPr/>
        </p:nvGrpSpPr>
        <p:grpSpPr>
          <a:xfrm>
            <a:off x="8063304" y="4587496"/>
            <a:ext cx="564060" cy="118872"/>
            <a:chOff x="8062986" y="2796997"/>
            <a:chExt cx="564060" cy="121448"/>
          </a:xfrm>
        </p:grpSpPr>
        <p:sp>
          <p:nvSpPr>
            <p:cNvPr id="495" name="Rectangle 494"/>
            <p:cNvSpPr/>
            <p:nvPr/>
          </p:nvSpPr>
          <p:spPr>
            <a:xfrm>
              <a:off x="8517318" y="2799342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8363813" y="2799573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8215198" y="2799342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8062986" y="2796997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0" name="Group 499"/>
          <p:cNvGrpSpPr/>
          <p:nvPr/>
        </p:nvGrpSpPr>
        <p:grpSpPr>
          <a:xfrm>
            <a:off x="8063304" y="4787511"/>
            <a:ext cx="564060" cy="118872"/>
            <a:chOff x="8062986" y="2796997"/>
            <a:chExt cx="564060" cy="121448"/>
          </a:xfrm>
        </p:grpSpPr>
        <p:sp>
          <p:nvSpPr>
            <p:cNvPr id="501" name="Rectangle 500"/>
            <p:cNvSpPr/>
            <p:nvPr/>
          </p:nvSpPr>
          <p:spPr>
            <a:xfrm>
              <a:off x="8517318" y="2799342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8363813" y="2799573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8215198" y="2799342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8062986" y="2796997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1" name="Group 510"/>
          <p:cNvGrpSpPr/>
          <p:nvPr/>
        </p:nvGrpSpPr>
        <p:grpSpPr>
          <a:xfrm>
            <a:off x="8063304" y="4979747"/>
            <a:ext cx="564060" cy="118872"/>
            <a:chOff x="8062986" y="2796997"/>
            <a:chExt cx="564060" cy="121448"/>
          </a:xfrm>
        </p:grpSpPr>
        <p:sp>
          <p:nvSpPr>
            <p:cNvPr id="512" name="Rectangle 511"/>
            <p:cNvSpPr/>
            <p:nvPr/>
          </p:nvSpPr>
          <p:spPr>
            <a:xfrm>
              <a:off x="8517318" y="2799342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8363813" y="2799573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8215198" y="2799342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8062986" y="2796997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6" name="Group 515"/>
          <p:cNvGrpSpPr/>
          <p:nvPr/>
        </p:nvGrpSpPr>
        <p:grpSpPr>
          <a:xfrm>
            <a:off x="8063304" y="5185672"/>
            <a:ext cx="564060" cy="118872"/>
            <a:chOff x="8062986" y="2796997"/>
            <a:chExt cx="564060" cy="121448"/>
          </a:xfrm>
        </p:grpSpPr>
        <p:sp>
          <p:nvSpPr>
            <p:cNvPr id="517" name="Rectangle 516"/>
            <p:cNvSpPr/>
            <p:nvPr/>
          </p:nvSpPr>
          <p:spPr>
            <a:xfrm>
              <a:off x="8517318" y="2799342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8363813" y="2799573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8215198" y="2799342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8062986" y="2796997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1" name="Group 520"/>
          <p:cNvGrpSpPr/>
          <p:nvPr/>
        </p:nvGrpSpPr>
        <p:grpSpPr>
          <a:xfrm>
            <a:off x="8062796" y="5400844"/>
            <a:ext cx="564060" cy="118872"/>
            <a:chOff x="8062986" y="2796997"/>
            <a:chExt cx="564060" cy="121448"/>
          </a:xfrm>
        </p:grpSpPr>
        <p:sp>
          <p:nvSpPr>
            <p:cNvPr id="522" name="Rectangle 521"/>
            <p:cNvSpPr/>
            <p:nvPr/>
          </p:nvSpPr>
          <p:spPr>
            <a:xfrm>
              <a:off x="8517318" y="2799342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Rectangle 522"/>
            <p:cNvSpPr/>
            <p:nvPr/>
          </p:nvSpPr>
          <p:spPr>
            <a:xfrm>
              <a:off x="8363813" y="2799573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Rectangle 523"/>
            <p:cNvSpPr/>
            <p:nvPr/>
          </p:nvSpPr>
          <p:spPr>
            <a:xfrm>
              <a:off x="8215198" y="2799342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Rectangle 524"/>
            <p:cNvSpPr/>
            <p:nvPr/>
          </p:nvSpPr>
          <p:spPr>
            <a:xfrm>
              <a:off x="8062986" y="2796997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6" name="Group 525"/>
          <p:cNvGrpSpPr/>
          <p:nvPr/>
        </p:nvGrpSpPr>
        <p:grpSpPr>
          <a:xfrm>
            <a:off x="8063304" y="5602708"/>
            <a:ext cx="564060" cy="118872"/>
            <a:chOff x="8062986" y="2796997"/>
            <a:chExt cx="564060" cy="121448"/>
          </a:xfrm>
        </p:grpSpPr>
        <p:sp>
          <p:nvSpPr>
            <p:cNvPr id="527" name="Rectangle 526"/>
            <p:cNvSpPr/>
            <p:nvPr/>
          </p:nvSpPr>
          <p:spPr>
            <a:xfrm>
              <a:off x="8517318" y="2799342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Rectangle 527"/>
            <p:cNvSpPr/>
            <p:nvPr/>
          </p:nvSpPr>
          <p:spPr>
            <a:xfrm>
              <a:off x="8363813" y="2799573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Rectangle 528"/>
            <p:cNvSpPr/>
            <p:nvPr/>
          </p:nvSpPr>
          <p:spPr>
            <a:xfrm>
              <a:off x="8215198" y="2799342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Rectangle 529"/>
            <p:cNvSpPr/>
            <p:nvPr/>
          </p:nvSpPr>
          <p:spPr>
            <a:xfrm>
              <a:off x="8062986" y="2796997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1" name="Group 530"/>
          <p:cNvGrpSpPr/>
          <p:nvPr/>
        </p:nvGrpSpPr>
        <p:grpSpPr>
          <a:xfrm>
            <a:off x="8062796" y="5820038"/>
            <a:ext cx="564060" cy="118872"/>
            <a:chOff x="8062986" y="2796997"/>
            <a:chExt cx="564060" cy="121448"/>
          </a:xfrm>
        </p:grpSpPr>
        <p:sp>
          <p:nvSpPr>
            <p:cNvPr id="532" name="Rectangle 531"/>
            <p:cNvSpPr/>
            <p:nvPr/>
          </p:nvSpPr>
          <p:spPr>
            <a:xfrm>
              <a:off x="8517318" y="2799342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Rectangle 532"/>
            <p:cNvSpPr/>
            <p:nvPr/>
          </p:nvSpPr>
          <p:spPr>
            <a:xfrm>
              <a:off x="8363813" y="2799573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Rectangle 533"/>
            <p:cNvSpPr/>
            <p:nvPr/>
          </p:nvSpPr>
          <p:spPr>
            <a:xfrm>
              <a:off x="8215198" y="2799342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Rectangle 534"/>
            <p:cNvSpPr/>
            <p:nvPr/>
          </p:nvSpPr>
          <p:spPr>
            <a:xfrm>
              <a:off x="8062986" y="2796997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6" name="Group 535"/>
          <p:cNvGrpSpPr/>
          <p:nvPr/>
        </p:nvGrpSpPr>
        <p:grpSpPr>
          <a:xfrm>
            <a:off x="8062796" y="6028552"/>
            <a:ext cx="564060" cy="118872"/>
            <a:chOff x="8062986" y="2796997"/>
            <a:chExt cx="564060" cy="121448"/>
          </a:xfrm>
        </p:grpSpPr>
        <p:sp>
          <p:nvSpPr>
            <p:cNvPr id="537" name="Rectangle 536"/>
            <p:cNvSpPr/>
            <p:nvPr/>
          </p:nvSpPr>
          <p:spPr>
            <a:xfrm>
              <a:off x="8517318" y="2799342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Rectangle 537"/>
            <p:cNvSpPr/>
            <p:nvPr/>
          </p:nvSpPr>
          <p:spPr>
            <a:xfrm>
              <a:off x="8363813" y="2799573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Rectangle 538"/>
            <p:cNvSpPr/>
            <p:nvPr/>
          </p:nvSpPr>
          <p:spPr>
            <a:xfrm>
              <a:off x="8215198" y="2799342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Rectangle 539"/>
            <p:cNvSpPr/>
            <p:nvPr/>
          </p:nvSpPr>
          <p:spPr>
            <a:xfrm>
              <a:off x="8062986" y="2796997"/>
              <a:ext cx="109728" cy="118872"/>
            </a:xfrm>
            <a:prstGeom prst="rect">
              <a:avLst/>
            </a:prstGeom>
            <a:noFill/>
            <a:ln w="63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 rot="20538815">
            <a:off x="2585993" y="3154485"/>
            <a:ext cx="422219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Recovery</a:t>
            </a:r>
            <a:endParaRPr lang="en-US" sz="5400" b="1" cap="none" spc="0" dirty="0">
              <a:ln w="1016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41" name="Rectangle 540"/>
          <p:cNvSpPr/>
          <p:nvPr/>
        </p:nvSpPr>
        <p:spPr>
          <a:xfrm>
            <a:off x="8069965" y="2942051"/>
            <a:ext cx="94297" cy="10189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" name="Rectangle 541"/>
          <p:cNvSpPr/>
          <p:nvPr/>
        </p:nvSpPr>
        <p:spPr>
          <a:xfrm>
            <a:off x="8222365" y="2942792"/>
            <a:ext cx="94297" cy="10189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3" name="Rectangle 542"/>
          <p:cNvSpPr/>
          <p:nvPr/>
        </p:nvSpPr>
        <p:spPr>
          <a:xfrm>
            <a:off x="8070283" y="3153498"/>
            <a:ext cx="94297" cy="10189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4" name="Rectangle 543"/>
          <p:cNvSpPr/>
          <p:nvPr/>
        </p:nvSpPr>
        <p:spPr>
          <a:xfrm>
            <a:off x="8222683" y="3154239"/>
            <a:ext cx="94297" cy="10189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5" name="Rectangle 544"/>
          <p:cNvSpPr/>
          <p:nvPr/>
        </p:nvSpPr>
        <p:spPr>
          <a:xfrm>
            <a:off x="8069971" y="3370947"/>
            <a:ext cx="94297" cy="10189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6" name="Rectangle 545"/>
          <p:cNvSpPr/>
          <p:nvPr/>
        </p:nvSpPr>
        <p:spPr>
          <a:xfrm>
            <a:off x="8222371" y="3371688"/>
            <a:ext cx="94297" cy="10189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7" name="Rectangle 546"/>
          <p:cNvSpPr/>
          <p:nvPr/>
        </p:nvSpPr>
        <p:spPr>
          <a:xfrm>
            <a:off x="8073000" y="3578721"/>
            <a:ext cx="94297" cy="10189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8" name="Rectangle 547"/>
          <p:cNvSpPr/>
          <p:nvPr/>
        </p:nvSpPr>
        <p:spPr>
          <a:xfrm>
            <a:off x="8225400" y="3579462"/>
            <a:ext cx="94297" cy="10189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9" name="Rectangle 548"/>
          <p:cNvSpPr/>
          <p:nvPr/>
        </p:nvSpPr>
        <p:spPr>
          <a:xfrm>
            <a:off x="8071555" y="3783126"/>
            <a:ext cx="94297" cy="10189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0" name="Rectangle 549"/>
          <p:cNvSpPr/>
          <p:nvPr/>
        </p:nvSpPr>
        <p:spPr>
          <a:xfrm>
            <a:off x="8223955" y="3783867"/>
            <a:ext cx="94297" cy="10189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" name="Rectangle 550"/>
          <p:cNvSpPr/>
          <p:nvPr/>
        </p:nvSpPr>
        <p:spPr>
          <a:xfrm>
            <a:off x="8070903" y="3987517"/>
            <a:ext cx="94297" cy="10189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Rectangle 551"/>
          <p:cNvSpPr/>
          <p:nvPr/>
        </p:nvSpPr>
        <p:spPr>
          <a:xfrm>
            <a:off x="8223303" y="3988258"/>
            <a:ext cx="94297" cy="10189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" name="Rectangle 552"/>
          <p:cNvSpPr/>
          <p:nvPr/>
        </p:nvSpPr>
        <p:spPr>
          <a:xfrm>
            <a:off x="8069803" y="4192010"/>
            <a:ext cx="94297" cy="10189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Rectangle 553"/>
          <p:cNvSpPr/>
          <p:nvPr/>
        </p:nvSpPr>
        <p:spPr>
          <a:xfrm>
            <a:off x="8222203" y="4192751"/>
            <a:ext cx="94297" cy="10189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5" name="Rectangle 554"/>
          <p:cNvSpPr/>
          <p:nvPr/>
        </p:nvSpPr>
        <p:spPr>
          <a:xfrm>
            <a:off x="8069803" y="4392811"/>
            <a:ext cx="94297" cy="10189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Rectangle 555"/>
          <p:cNvSpPr/>
          <p:nvPr/>
        </p:nvSpPr>
        <p:spPr>
          <a:xfrm>
            <a:off x="8222203" y="4393552"/>
            <a:ext cx="94297" cy="10189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97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00"/>
                            </p:stCondLst>
                            <p:childTnLst>
                              <p:par>
                                <p:cTn id="2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28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000"/>
                            </p:stCondLst>
                            <p:childTnLst>
                              <p:par>
                                <p:cTn id="2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3500"/>
                            </p:stCondLst>
                            <p:childTnLst>
                              <p:par>
                                <p:cTn id="2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4000"/>
                            </p:stCondLst>
                            <p:childTnLst>
                              <p:par>
                                <p:cTn id="2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0"/>
                            </p:stCondLst>
                            <p:childTnLst>
                              <p:par>
                                <p:cTn id="2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500"/>
                            </p:stCondLst>
                            <p:childTnLst>
                              <p:par>
                                <p:cTn id="2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6000"/>
                            </p:stCondLst>
                            <p:childTnLst>
                              <p:par>
                                <p:cTn id="2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6500"/>
                            </p:stCondLst>
                            <p:childTnLst>
                              <p:par>
                                <p:cTn id="260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7000"/>
                            </p:stCondLst>
                            <p:childTnLst>
                              <p:par>
                                <p:cTn id="2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7500"/>
                            </p:stCondLst>
                            <p:childTnLst>
                              <p:par>
                                <p:cTn id="2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313" grpId="0" animBg="1"/>
      <p:bldP spid="314" grpId="0" animBg="1"/>
      <p:bldP spid="315" grpId="0" animBg="1"/>
      <p:bldP spid="316" grpId="0" animBg="1"/>
      <p:bldP spid="321" grpId="0" animBg="1"/>
      <p:bldP spid="322" grpId="0" animBg="1"/>
      <p:bldP spid="323" grpId="0" animBg="1"/>
      <p:bldP spid="324" grpId="0" animBg="1"/>
      <p:bldP spid="329" grpId="0" animBg="1"/>
      <p:bldP spid="330" grpId="0" animBg="1"/>
      <p:bldP spid="331" grpId="0" animBg="1"/>
      <p:bldP spid="332" grpId="0" animBg="1"/>
      <p:bldP spid="337" grpId="0" animBg="1"/>
      <p:bldP spid="338" grpId="0" animBg="1"/>
      <p:bldP spid="339" grpId="0" animBg="1"/>
      <p:bldP spid="340" grpId="0" animBg="1"/>
      <p:bldP spid="345" grpId="0" animBg="1"/>
      <p:bldP spid="346" grpId="0" animBg="1"/>
      <p:bldP spid="347" grpId="0" animBg="1"/>
      <p:bldP spid="348" grpId="0" animBg="1"/>
      <p:bldP spid="361" grpId="0" animBg="1"/>
      <p:bldP spid="362" grpId="0" animBg="1"/>
      <p:bldP spid="363" grpId="0" animBg="1"/>
      <p:bldP spid="364" grpId="0" animBg="1"/>
      <p:bldP spid="369" grpId="0" animBg="1"/>
      <p:bldP spid="370" grpId="0" animBg="1"/>
      <p:bldP spid="371" grpId="0" animBg="1"/>
      <p:bldP spid="372" grpId="0" animBg="1"/>
      <p:bldP spid="377" grpId="0" animBg="1"/>
      <p:bldP spid="378" grpId="0" animBg="1"/>
      <p:bldP spid="379" grpId="0" animBg="1"/>
      <p:bldP spid="380" grpId="0" animBg="1"/>
      <p:bldP spid="387" grpId="0" animBg="1"/>
      <p:bldP spid="388" grpId="0" animBg="1"/>
      <p:bldP spid="395" grpId="0" animBg="1"/>
      <p:bldP spid="396" grpId="0" animBg="1"/>
      <p:bldP spid="403" grpId="0" animBg="1"/>
      <p:bldP spid="404" grpId="0" animBg="1"/>
      <p:bldP spid="411" grpId="0" animBg="1"/>
      <p:bldP spid="412" grpId="0" animBg="1"/>
      <p:bldP spid="419" grpId="0" animBg="1"/>
      <p:bldP spid="420" grpId="0" animBg="1"/>
      <p:bldP spid="427" grpId="0" animBg="1"/>
      <p:bldP spid="428" grpId="0" animBg="1"/>
      <p:bldP spid="435" grpId="0" animBg="1"/>
      <p:bldP spid="436" grpId="0" animBg="1"/>
      <p:bldP spid="443" grpId="0" animBg="1"/>
      <p:bldP spid="444" grpId="0" animBg="1"/>
      <p:bldP spid="13" grpId="0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ARGO: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Aging </a:t>
            </a:r>
            <a:r>
              <a:rPr lang="en-US" dirty="0" smtClean="0"/>
              <a:t>Instrumentation options</a:t>
            </a:r>
            <a:endParaRPr lang="en-US" dirty="0"/>
          </a:p>
          <a:p>
            <a:pPr lvl="1"/>
            <a:r>
              <a:rPr lang="en-US" sz="3200" dirty="0"/>
              <a:t>NBTI </a:t>
            </a:r>
            <a:r>
              <a:rPr lang="en-US" sz="3200" dirty="0" smtClean="0"/>
              <a:t>Sensors</a:t>
            </a:r>
            <a:endParaRPr lang="en-US" sz="3200" dirty="0"/>
          </a:p>
          <a:p>
            <a:pPr lvl="2"/>
            <a:r>
              <a:rPr lang="en-US" sz="3200" dirty="0"/>
              <a:t>Area and Power Overhead</a:t>
            </a:r>
          </a:p>
          <a:p>
            <a:pPr lvl="1"/>
            <a:r>
              <a:rPr lang="en-US" sz="3200" dirty="0"/>
              <a:t>Light-weight Virtual </a:t>
            </a:r>
            <a:r>
              <a:rPr lang="en-US" sz="3200" dirty="0" smtClean="0"/>
              <a:t>Sensing</a:t>
            </a:r>
          </a:p>
          <a:p>
            <a:pPr lvl="2"/>
            <a:r>
              <a:rPr lang="en-US" sz="3200" dirty="0" smtClean="0"/>
              <a:t>Estimating Aging Profile of RF Portions in </a:t>
            </a:r>
            <a:r>
              <a:rPr lang="en-US" sz="3200" dirty="0" smtClean="0">
                <a:solidFill>
                  <a:srgbClr val="FF0000"/>
                </a:solidFill>
              </a:rPr>
              <a:t>Relative Manner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Modifying </a:t>
            </a:r>
            <a:r>
              <a:rPr lang="en-US" dirty="0"/>
              <a:t>RF Allocator + Adding RF Power-gators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5EBF8-1F9B-4814-924A-CB387B7955A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504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ARGO: Virtual </a:t>
            </a:r>
            <a:r>
              <a:rPr lang="en-US" dirty="0" smtClean="0"/>
              <a:t>Sensing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Ultra-threaded dispatcher doesn’t allocate different type of kernels to a CU at a time.</a:t>
            </a:r>
          </a:p>
          <a:p>
            <a:endParaRPr lang="en-US" dirty="0" smtClean="0"/>
          </a:p>
          <a:p>
            <a:r>
              <a:rPr lang="en-US" dirty="0" smtClean="0"/>
              <a:t>Observation: </a:t>
            </a:r>
            <a:r>
              <a:rPr lang="en-US" dirty="0" smtClean="0">
                <a:solidFill>
                  <a:srgbClr val="FF0000"/>
                </a:solidFill>
              </a:rPr>
              <a:t>Variation in execution time </a:t>
            </a:r>
            <a:r>
              <a:rPr lang="en-US" dirty="0" smtClean="0"/>
              <a:t>of different WG of a kernel is </a:t>
            </a:r>
            <a:r>
              <a:rPr lang="en-US" dirty="0" smtClean="0">
                <a:solidFill>
                  <a:srgbClr val="FF0000"/>
                </a:solidFill>
              </a:rPr>
              <a:t>&lt; 8%</a:t>
            </a:r>
            <a:r>
              <a:rPr lang="en-US" dirty="0" smtClean="0"/>
              <a:t> for a wide range of kernels. Why?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Round-robin WF scheduler.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Strategy that GPGPUs follow handling thread divergence.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5EBF8-1F9B-4814-924A-CB387B7955A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81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ARGO: Virtual Sensing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RF portions are allocated per WG.</a:t>
            </a:r>
          </a:p>
          <a:p>
            <a:r>
              <a:rPr lang="en-US" dirty="0" smtClean="0"/>
              <a:t>All cells within a RF portion are aged at the same rate.</a:t>
            </a:r>
          </a:p>
          <a:p>
            <a:r>
              <a:rPr lang="en-US" dirty="0"/>
              <a:t>At WG </a:t>
            </a:r>
            <a:r>
              <a:rPr lang="en-US" dirty="0" smtClean="0"/>
              <a:t>granularity, </a:t>
            </a:r>
            <a:r>
              <a:rPr lang="en-US" dirty="0"/>
              <a:t>RF </a:t>
            </a:r>
            <a:r>
              <a:rPr lang="en-US" dirty="0" smtClean="0"/>
              <a:t>banks aged at </a:t>
            </a:r>
            <a:r>
              <a:rPr lang="en-US" dirty="0"/>
              <a:t>the same rate</a:t>
            </a:r>
          </a:p>
          <a:p>
            <a:pPr lvl="1"/>
            <a:r>
              <a:rPr lang="en-US" dirty="0" smtClean="0"/>
              <a:t>Why? Because all are under stress for near-constant amount of time.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5EBF8-1F9B-4814-924A-CB387B7955A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1066800"/>
            <a:ext cx="9129528" cy="5791200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468568"/>
            <a:ext cx="9144000" cy="1371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en-US"/>
            </a:defPPr>
            <a:lvl1pPr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193608" indent="-1553528"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387215" indent="-3107055"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583045" indent="-4662805"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776653" indent="-6216333"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200400" algn="l" defTabSz="1280160" rtl="0" eaLnBrk="1" latinLnBrk="0" hangingPunct="1"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840480" algn="l" defTabSz="1280160" rtl="0" eaLnBrk="1" latinLnBrk="0" hangingPunct="1"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480560" algn="l" defTabSz="1280160" rtl="0" eaLnBrk="1" latinLnBrk="0" hangingPunct="1"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120640" algn="l" defTabSz="1280160" rtl="0" eaLnBrk="1" latinLnBrk="0" hangingPunct="1"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b="1" i="1" dirty="0" smtClean="0">
                <a:solidFill>
                  <a:schemeClr val="bg1"/>
                </a:solidFill>
              </a:rPr>
              <a:t>Least-degraded portion of RF </a:t>
            </a:r>
            <a:r>
              <a:rPr lang="en-US" sz="2700" b="1" i="1" dirty="0">
                <a:solidFill>
                  <a:schemeClr val="bg1"/>
                </a:solidFill>
              </a:rPr>
              <a:t>is </a:t>
            </a:r>
            <a:r>
              <a:rPr lang="en-US" sz="2700" b="1" i="1" dirty="0" smtClean="0">
                <a:solidFill>
                  <a:schemeClr val="bg1"/>
                </a:solidFill>
              </a:rPr>
              <a:t>least-recently-allocated portion</a:t>
            </a:r>
            <a:endParaRPr lang="en-US" sz="27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280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ARGO: RF Allocator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Virtual Sensing:</a:t>
            </a:r>
          </a:p>
          <a:p>
            <a:pPr lvl="1"/>
            <a:r>
              <a:rPr lang="en-US" dirty="0" smtClean="0"/>
              <a:t>One rotation per each new WG</a:t>
            </a:r>
          </a:p>
          <a:p>
            <a:pPr lvl="2"/>
            <a:r>
              <a:rPr lang="en-US" dirty="0" smtClean="0"/>
              <a:t>Guarantees greedily allocating least-recently-allocated (= least-degraded) RF portion</a:t>
            </a:r>
          </a:p>
          <a:p>
            <a:r>
              <a:rPr lang="en-US" dirty="0" smtClean="0"/>
              <a:t>Issues proper </a:t>
            </a:r>
            <a:r>
              <a:rPr lang="en-US" dirty="0" smtClean="0">
                <a:solidFill>
                  <a:srgbClr val="FF0000"/>
                </a:solidFill>
              </a:rPr>
              <a:t>power-gating signals</a:t>
            </a:r>
          </a:p>
          <a:p>
            <a:pPr lvl="1"/>
            <a:r>
              <a:rPr lang="en-US" dirty="0"/>
              <a:t>Primary goal is </a:t>
            </a:r>
            <a:r>
              <a:rPr lang="en-US" dirty="0" smtClean="0">
                <a:solidFill>
                  <a:srgbClr val="FF0000"/>
                </a:solidFill>
              </a:rPr>
              <a:t>recovery</a:t>
            </a:r>
          </a:p>
          <a:p>
            <a:pPr lvl="1"/>
            <a:r>
              <a:rPr lang="en-US" sz="2800" dirty="0" smtClean="0"/>
              <a:t>Side benefit is opportunistic </a:t>
            </a:r>
            <a:r>
              <a:rPr lang="en-US" sz="2800" dirty="0" smtClean="0">
                <a:solidFill>
                  <a:srgbClr val="FF0000"/>
                </a:solidFill>
              </a:rPr>
              <a:t>saving of </a:t>
            </a:r>
            <a:r>
              <a:rPr lang="en-US" sz="2800" dirty="0">
                <a:solidFill>
                  <a:srgbClr val="FF0000"/>
                </a:solidFill>
              </a:rPr>
              <a:t>leakage power </a:t>
            </a:r>
            <a:r>
              <a:rPr lang="en-US" sz="2800" dirty="0" smtClean="0"/>
              <a:t>for </a:t>
            </a:r>
            <a:r>
              <a:rPr lang="en-US" sz="2800" dirty="0"/>
              <a:t>unused </a:t>
            </a:r>
            <a:r>
              <a:rPr lang="en-US" sz="2800" dirty="0" smtClean="0"/>
              <a:t>banks</a:t>
            </a:r>
            <a:endParaRPr lang="en-US" sz="2800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5EBF8-1F9B-4814-924A-CB387B7955A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49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ARGO: Overheads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</a:t>
            </a:r>
            <a:r>
              <a:rPr lang="en-US" dirty="0" smtClean="0"/>
              <a:t>verheads imposed by ARGO’s micro-architectural modifications?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Performance: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No performance overhead </a:t>
            </a:r>
            <a:r>
              <a:rPr lang="en-US" dirty="0" smtClean="0"/>
              <a:t>thanks to single-cycle implementation of ARGO RF allocator, similar </a:t>
            </a:r>
            <a:r>
              <a:rPr lang="en-US" dirty="0"/>
              <a:t>to baseline RF allocator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Area: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&lt;1% of RF area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Power: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&lt; 0.5% of leakage power of RF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5EBF8-1F9B-4814-924A-CB387B7955A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0" y="1097222"/>
            <a:ext cx="9129528" cy="5791200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5486400"/>
            <a:ext cx="9144000" cy="1371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193608" indent="-1553528"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387215" indent="-3107055"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583045" indent="-4662805"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776653" indent="-6216333"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200400" algn="l" defTabSz="1280160" rtl="0" eaLnBrk="1" latinLnBrk="0" hangingPunct="1"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840480" algn="l" defTabSz="1280160" rtl="0" eaLnBrk="1" latinLnBrk="0" hangingPunct="1"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480560" algn="l" defTabSz="1280160" rtl="0" eaLnBrk="1" latinLnBrk="0" hangingPunct="1"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120640" algn="l" defTabSz="1280160" rtl="0" eaLnBrk="1" latinLnBrk="0" hangingPunct="1"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i="1" dirty="0" smtClean="0">
                <a:solidFill>
                  <a:schemeClr val="bg1"/>
                </a:solidFill>
              </a:rPr>
              <a:t>Overheads are negligible</a:t>
            </a:r>
            <a:endParaRPr lang="en-US" sz="3600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54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6"/>
            <a:ext cx="4953000" cy="4612973"/>
          </a:xfrm>
        </p:spPr>
        <p:txBody>
          <a:bodyPr>
            <a:normAutofit fontScale="85000" lnSpcReduction="10000"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Multi2Sim </a:t>
            </a:r>
            <a:endParaRPr lang="it-IT" b="1" dirty="0" smtClean="0">
              <a:solidFill>
                <a:srgbClr val="FF0000"/>
              </a:solidFill>
            </a:endParaRPr>
          </a:p>
          <a:p>
            <a:pPr lvl="1"/>
            <a:r>
              <a:rPr lang="it-IT" dirty="0" smtClean="0"/>
              <a:t>A cycle-accurate </a:t>
            </a:r>
            <a:r>
              <a:rPr lang="en-US" dirty="0" smtClean="0"/>
              <a:t>simulation </a:t>
            </a:r>
            <a:r>
              <a:rPr lang="en-US" dirty="0"/>
              <a:t>framework − a CPU-GPU model for </a:t>
            </a:r>
            <a:r>
              <a:rPr lang="en-US" dirty="0" smtClean="0"/>
              <a:t>heterogeneous computing </a:t>
            </a:r>
            <a:r>
              <a:rPr lang="en-US" dirty="0"/>
              <a:t>targeting AMD </a:t>
            </a:r>
            <a:r>
              <a:rPr lang="en-US" dirty="0" smtClean="0"/>
              <a:t>Evergreen ISA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Kernels </a:t>
            </a:r>
            <a:r>
              <a:rPr lang="en-US" dirty="0"/>
              <a:t>of </a:t>
            </a:r>
            <a:r>
              <a:rPr lang="en-US" b="1" dirty="0">
                <a:solidFill>
                  <a:srgbClr val="FF0000"/>
                </a:solidFill>
              </a:rPr>
              <a:t>AMD APP SDK </a:t>
            </a:r>
            <a:r>
              <a:rPr lang="en-US" b="1" dirty="0" smtClean="0">
                <a:solidFill>
                  <a:srgbClr val="FF0000"/>
                </a:solidFill>
              </a:rPr>
              <a:t>2.5</a:t>
            </a:r>
          </a:p>
          <a:p>
            <a:pPr lvl="1"/>
            <a:r>
              <a:rPr lang="en-US" dirty="0" smtClean="0"/>
              <a:t>Large parameters to put highest load on resources</a:t>
            </a:r>
          </a:p>
          <a:p>
            <a:pPr lvl="1"/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HSPICE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for SNM measurements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5EBF8-1F9B-4814-924A-CB387B7955A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r="44829"/>
          <a:stretch/>
        </p:blipFill>
        <p:spPr>
          <a:xfrm>
            <a:off x="5762750" y="1905000"/>
            <a:ext cx="2724025" cy="361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2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Future </a:t>
            </a:r>
            <a:r>
              <a:rPr lang="en-US" dirty="0" smtClean="0"/>
              <a:t>is </a:t>
            </a:r>
            <a:r>
              <a:rPr lang="en-US" dirty="0"/>
              <a:t>Heterogeneous </a:t>
            </a:r>
            <a:r>
              <a:rPr lang="en-US" dirty="0" smtClean="0"/>
              <a:t>Computing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5EBF8-1F9B-4814-924A-CB387B7955A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0901" y="6494928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NewRomanPSMT"/>
              </a:rPr>
              <a:t>Slide borrowed from </a:t>
            </a:r>
            <a:r>
              <a:rPr lang="en-US" sz="1200" dirty="0"/>
              <a:t>AMD keynote </a:t>
            </a:r>
            <a:r>
              <a:rPr lang="en-US" sz="1200" dirty="0" smtClean="0"/>
              <a:t>in ISSCC 2013</a:t>
            </a:r>
            <a:endParaRPr lang="en-US" sz="1200" dirty="0">
              <a:latin typeface="TimesNewRomanPSM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76" y="1468741"/>
            <a:ext cx="8625357" cy="478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95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Result: V</a:t>
            </a:r>
            <a:r>
              <a:rPr lang="en-US" baseline="-25000" dirty="0" smtClean="0"/>
              <a:t>th</a:t>
            </a:r>
            <a:r>
              <a:rPr lang="en-US" dirty="0" smtClean="0"/>
              <a:t> Shift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5EBF8-1F9B-4814-924A-CB387B7955A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09547"/>
              </p:ext>
            </p:extLst>
          </p:nvPr>
        </p:nvGraphicFramePr>
        <p:xfrm>
          <a:off x="736600" y="1492250"/>
          <a:ext cx="7983538" cy="469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" name="Worksheet" r:id="rId4" imgW="6267509" imgH="3686293" progId="Excel.Sheet.12">
                  <p:embed/>
                </p:oleObj>
              </mc:Choice>
              <mc:Fallback>
                <p:oleObj name="Worksheet" r:id="rId4" imgW="6267509" imgH="36862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6600" y="1492250"/>
                        <a:ext cx="7983538" cy="469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676400" y="3352800"/>
            <a:ext cx="6248400" cy="0"/>
          </a:xfrm>
          <a:prstGeom prst="line">
            <a:avLst/>
          </a:prstGeom>
          <a:ln w="762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1020" y="1102063"/>
            <a:ext cx="9129528" cy="5791200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467350"/>
            <a:ext cx="9144000" cy="1371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193608" indent="-1553528"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387215" indent="-3107055"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583045" indent="-4662805"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776653" indent="-6216333"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200400" algn="l" defTabSz="1280160" rtl="0" eaLnBrk="1" latinLnBrk="0" hangingPunct="1"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840480" algn="l" defTabSz="1280160" rtl="0" eaLnBrk="1" latinLnBrk="0" hangingPunct="1"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480560" algn="l" defTabSz="1280160" rtl="0" eaLnBrk="1" latinLnBrk="0" hangingPunct="1"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120640" algn="l" defTabSz="1280160" rtl="0" eaLnBrk="1" latinLnBrk="0" hangingPunct="1"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i="1" dirty="0" smtClean="0">
                <a:solidFill>
                  <a:schemeClr val="bg1"/>
                </a:solidFill>
              </a:rPr>
              <a:t>On average 27% </a:t>
            </a:r>
            <a:r>
              <a:rPr lang="en-US" sz="3600" b="1" i="1" dirty="0">
                <a:solidFill>
                  <a:schemeClr val="bg1"/>
                </a:solidFill>
              </a:rPr>
              <a:t>improvement </a:t>
            </a:r>
            <a:r>
              <a:rPr lang="en-US" sz="3600" b="1" i="1" dirty="0" smtClean="0">
                <a:solidFill>
                  <a:schemeClr val="bg1"/>
                </a:solidFill>
              </a:rPr>
              <a:t>in V</a:t>
            </a:r>
            <a:r>
              <a:rPr lang="en-US" sz="3600" b="1" i="1" baseline="-25000" dirty="0" smtClean="0">
                <a:solidFill>
                  <a:schemeClr val="bg1"/>
                </a:solidFill>
              </a:rPr>
              <a:t>th</a:t>
            </a:r>
            <a:r>
              <a:rPr lang="en-US" sz="3600" b="1" i="1" dirty="0" smtClean="0">
                <a:solidFill>
                  <a:schemeClr val="bg1"/>
                </a:solidFill>
              </a:rPr>
              <a:t> shift </a:t>
            </a:r>
            <a:endParaRPr lang="en-US" sz="3600" b="1" i="1" u="sng" dirty="0">
              <a:solidFill>
                <a:schemeClr val="bg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981200" y="1295400"/>
            <a:ext cx="3810000" cy="609600"/>
          </a:xfrm>
          <a:prstGeom prst="wedgeRoundRectCallout">
            <a:avLst>
              <a:gd name="adj1" fmla="val -76833"/>
              <a:gd name="adj2" fmla="val 185938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Normalized to reduction in baseline mode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733800" y="1295400"/>
            <a:ext cx="3048000" cy="609600"/>
          </a:xfrm>
          <a:prstGeom prst="wedgeRoundRectCallout">
            <a:avLst>
              <a:gd name="adj1" fmla="val 24354"/>
              <a:gd name="adj2" fmla="val 598438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~100% RF utilization, no opportunity for recovery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2781300" y="1537004"/>
            <a:ext cx="3124200" cy="609600"/>
          </a:xfrm>
          <a:prstGeom prst="wedgeRoundRectCallout">
            <a:avLst>
              <a:gd name="adj1" fmla="val 53195"/>
              <a:gd name="adj2" fmla="val 560938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 improvement, but no performance degradation too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184900" y="1828800"/>
            <a:ext cx="2120900" cy="609600"/>
          </a:xfrm>
          <a:prstGeom prst="wedgeRoundRectCallout">
            <a:avLst>
              <a:gd name="adj1" fmla="val 21413"/>
              <a:gd name="adj2" fmla="val 40934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Min Improvement: 10%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3963286" y="1111436"/>
            <a:ext cx="2170814" cy="609600"/>
          </a:xfrm>
          <a:prstGeom prst="wedgeRoundRectCallout">
            <a:avLst>
              <a:gd name="adj1" fmla="val -87561"/>
              <a:gd name="adj2" fmla="val 130087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Max Improvement: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 43%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88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Result: </a:t>
            </a:r>
            <a:r>
              <a:rPr lang="en-US" dirty="0" smtClean="0"/>
              <a:t>SNM </a:t>
            </a:r>
            <a:r>
              <a:rPr lang="en-US" dirty="0"/>
              <a:t>Degradation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5EBF8-1F9B-4814-924A-CB387B7955A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26446"/>
              </p:ext>
            </p:extLst>
          </p:nvPr>
        </p:nvGraphicFramePr>
        <p:xfrm>
          <a:off x="609600" y="1966912"/>
          <a:ext cx="7619999" cy="405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2819400" y="1171575"/>
            <a:ext cx="3924300" cy="828675"/>
          </a:xfrm>
          <a:prstGeom prst="wedgeRoundRectCallout">
            <a:avLst>
              <a:gd name="adj1" fmla="val 10207"/>
              <a:gd name="adj2" fmla="val 43750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Improvements in SNM and V</a:t>
            </a:r>
            <a:r>
              <a:rPr lang="en-US" b="1" baseline="-25000" dirty="0" smtClean="0">
                <a:solidFill>
                  <a:schemeClr val="tx1"/>
                </a:solidFill>
              </a:rPr>
              <a:t>th</a:t>
            </a:r>
            <a:r>
              <a:rPr lang="en-US" b="1" dirty="0" smtClean="0">
                <a:solidFill>
                  <a:schemeClr val="tx1"/>
                </a:solidFill>
              </a:rPr>
              <a:t> show the same trend as expected [23]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1066800"/>
            <a:ext cx="9129528" cy="5791200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193608" indent="-1553528"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387215" indent="-3107055"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583045" indent="-4662805"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776653" indent="-6216333"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200400" algn="l" defTabSz="1280160" rtl="0" eaLnBrk="1" latinLnBrk="0" hangingPunct="1"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840480" algn="l" defTabSz="1280160" rtl="0" eaLnBrk="1" latinLnBrk="0" hangingPunct="1"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480560" algn="l" defTabSz="1280160" rtl="0" eaLnBrk="1" latinLnBrk="0" hangingPunct="1"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120640" algn="l" defTabSz="1280160" rtl="0" eaLnBrk="1" latinLnBrk="0" hangingPunct="1"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i="1" dirty="0" smtClean="0">
                <a:solidFill>
                  <a:schemeClr val="bg1"/>
                </a:solidFill>
              </a:rPr>
              <a:t>On average 30% </a:t>
            </a:r>
            <a:r>
              <a:rPr lang="en-US" sz="3600" b="1" i="1" dirty="0">
                <a:solidFill>
                  <a:schemeClr val="bg1"/>
                </a:solidFill>
              </a:rPr>
              <a:t>improvement </a:t>
            </a:r>
            <a:r>
              <a:rPr lang="en-US" sz="3600" b="1" i="1" dirty="0" smtClean="0">
                <a:solidFill>
                  <a:schemeClr val="bg1"/>
                </a:solidFill>
              </a:rPr>
              <a:t>in SNM</a:t>
            </a:r>
            <a:endParaRPr lang="en-US" sz="3600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612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Simulation Result: Trend of SNM Degradation</a:t>
            </a:r>
            <a:endParaRPr lang="en-US" sz="3400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5EBF8-1F9B-4814-924A-CB387B7955A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473117"/>
              </p:ext>
            </p:extLst>
          </p:nvPr>
        </p:nvGraphicFramePr>
        <p:xfrm>
          <a:off x="914400" y="1477964"/>
          <a:ext cx="7374889" cy="4628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" name="Worksheet" r:id="rId4" imgW="7010283" imgH="4400708" progId="Excel.Sheet.12">
                  <p:embed/>
                </p:oleObj>
              </mc:Choice>
              <mc:Fallback>
                <p:oleObj name="Worksheet" r:id="rId4" imgW="7010283" imgH="440070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477964"/>
                        <a:ext cx="7374889" cy="4628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076450" y="3171825"/>
            <a:ext cx="5924550" cy="585216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Unsafe Zone</a:t>
            </a:r>
            <a:endParaRPr lang="en-US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715000" y="2478883"/>
            <a:ext cx="2421889" cy="399256"/>
          </a:xfrm>
          <a:prstGeom prst="wedgeRoundRectCallout">
            <a:avLst>
              <a:gd name="adj1" fmla="val 4833"/>
              <a:gd name="adj2" fmla="val 91516"/>
              <a:gd name="adj3" fmla="val 16667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Aging-Oblivious Trend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076450" y="1828800"/>
            <a:ext cx="2571750" cy="1093484"/>
          </a:xfrm>
          <a:prstGeom prst="wedgeRoundRectCallout">
            <a:avLst>
              <a:gd name="adj1" fmla="val 20957"/>
              <a:gd name="adj2" fmla="val 72691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Depending on tech. and </a:t>
            </a:r>
            <a:r>
              <a:rPr lang="en-US" dirty="0" err="1" smtClean="0"/>
              <a:t>init.</a:t>
            </a:r>
            <a:r>
              <a:rPr lang="en-US" dirty="0" smtClean="0"/>
              <a:t> SNM, 15% to 20% reduction in SNM makes SRAM unreliable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86000" y="3740835"/>
            <a:ext cx="2743199" cy="1847741"/>
            <a:chOff x="2286000" y="3740835"/>
            <a:chExt cx="2743199" cy="1847741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2286000" y="5035773"/>
              <a:ext cx="2743199" cy="552803"/>
            </a:xfrm>
            <a:prstGeom prst="wedgeRoundRectCallout">
              <a:avLst>
                <a:gd name="adj1" fmla="val -27205"/>
                <a:gd name="adj2" fmla="val -284757"/>
                <a:gd name="adj3" fmla="val 16667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Entrance to “Unsafe Zone” shifted from 0.7 to 1.45</a:t>
              </a:r>
              <a:endParaRPr lang="en-US" dirty="0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3200400" y="3740835"/>
              <a:ext cx="685801" cy="1311144"/>
            </a:xfrm>
            <a:prstGeom prst="triangle">
              <a:avLst>
                <a:gd name="adj" fmla="val 5714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ounded Rectangular Callout 12"/>
          <p:cNvSpPr/>
          <p:nvPr/>
        </p:nvSpPr>
        <p:spPr>
          <a:xfrm>
            <a:off x="6324602" y="4419600"/>
            <a:ext cx="2650487" cy="643601"/>
          </a:xfrm>
          <a:prstGeom prst="wedgeRoundRectCallout">
            <a:avLst>
              <a:gd name="adj1" fmla="val 506"/>
              <a:gd name="adj2" fmla="val -207363"/>
              <a:gd name="adj3" fmla="val 16667"/>
            </a:avLst>
          </a:prstGeom>
          <a:solidFill>
            <a:srgbClr val="009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 curves below 20%</a:t>
            </a:r>
          </a:p>
          <a:p>
            <a:pPr algn="ctr"/>
            <a:r>
              <a:rPr lang="en-US" dirty="0" smtClean="0"/>
              <a:t>after 5 years of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888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12973"/>
          </a:xfrm>
        </p:spPr>
        <p:txBody>
          <a:bodyPr>
            <a:normAutofit/>
          </a:bodyPr>
          <a:lstStyle/>
          <a:p>
            <a:r>
              <a:rPr lang="en-US" dirty="0" smtClean="0"/>
              <a:t>Aging is becoming a reliability threat</a:t>
            </a:r>
          </a:p>
          <a:p>
            <a:r>
              <a:rPr lang="en-US" dirty="0" smtClean="0"/>
              <a:t>GPGPUs have large RFs susceptible to aging</a:t>
            </a:r>
          </a:p>
          <a:p>
            <a:r>
              <a:rPr lang="en-US" dirty="0" smtClean="0"/>
              <a:t>Observation:  GPGPU RF utilization is ~46%</a:t>
            </a:r>
          </a:p>
          <a:p>
            <a:r>
              <a:rPr lang="en-US" dirty="0" smtClean="0"/>
              <a:t>ARGO:  Key Ideas</a:t>
            </a:r>
          </a:p>
          <a:p>
            <a:pPr lvl="1"/>
            <a:r>
              <a:rPr lang="en-US" dirty="0" smtClean="0"/>
              <a:t>Exploit RF underutilization</a:t>
            </a:r>
          </a:p>
          <a:p>
            <a:pPr lvl="1"/>
            <a:r>
              <a:rPr lang="en-US" dirty="0" smtClean="0"/>
              <a:t>Overcome aging by leveling (rotating) allocation of stressed RFs </a:t>
            </a:r>
          </a:p>
          <a:p>
            <a:r>
              <a:rPr lang="en-US" dirty="0" smtClean="0"/>
              <a:t>ARGO improves SNM by 30% on average.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5EBF8-1F9B-4814-924A-CB387B7955A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193608" indent="-1553528"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387215" indent="-3107055"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583045" indent="-4662805"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776653" indent="-6216333"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200400" algn="l" defTabSz="1280160" rtl="0" eaLnBrk="1" latinLnBrk="0" hangingPunct="1"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840480" algn="l" defTabSz="1280160" rtl="0" eaLnBrk="1" latinLnBrk="0" hangingPunct="1"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480560" algn="l" defTabSz="1280160" rtl="0" eaLnBrk="1" latinLnBrk="0" hangingPunct="1"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120640" algn="l" defTabSz="1280160" rtl="0" eaLnBrk="1" latinLnBrk="0" hangingPunct="1"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i="1" dirty="0" smtClean="0">
                <a:solidFill>
                  <a:schemeClr val="bg1"/>
                </a:solidFill>
              </a:rPr>
              <a:t>Please </a:t>
            </a:r>
            <a:r>
              <a:rPr lang="en-US" sz="3600" b="1" i="1" dirty="0">
                <a:solidFill>
                  <a:schemeClr val="bg1"/>
                </a:solidFill>
              </a:rPr>
              <a:t>come </a:t>
            </a:r>
            <a:r>
              <a:rPr lang="en-US" sz="3600" b="1" i="1" dirty="0" smtClean="0">
                <a:solidFill>
                  <a:schemeClr val="bg1"/>
                </a:solidFill>
              </a:rPr>
              <a:t>to our poster for more details</a:t>
            </a:r>
            <a:endParaRPr lang="en-US" sz="3600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517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pPr algn="ctr"/>
            <a:r>
              <a:rPr lang="en-US" b="1" dirty="0" smtClean="0"/>
              <a:t>Thank you</a:t>
            </a:r>
            <a:endParaRPr lang="en-US" b="1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/>
          <a:stretch/>
        </p:blipFill>
        <p:spPr bwMode="auto">
          <a:xfrm>
            <a:off x="76200" y="5562600"/>
            <a:ext cx="9006840" cy="93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76600" y="3007608"/>
            <a:ext cx="2590800" cy="747533"/>
          </a:xfrm>
        </p:spPr>
        <p:txBody>
          <a:bodyPr>
            <a:noAutofit/>
          </a:bodyPr>
          <a:lstStyle/>
          <a:p>
            <a:pPr marL="0" indent="0" algn="ctr" eaLnBrk="0" hangingPunct="0">
              <a:spcBef>
                <a:spcPts val="0"/>
              </a:spcBef>
              <a:buNone/>
              <a:defRPr/>
            </a:pPr>
            <a:r>
              <a:rPr lang="en-GB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Q&amp;A</a:t>
            </a:r>
            <a:endParaRPr lang="en-GB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477000"/>
            <a:ext cx="8839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NSF Expedition in Computing, Variability-Aware Software for Efficient Computing with </a:t>
            </a:r>
            <a:r>
              <a:rPr lang="en-US" sz="1200" dirty="0" err="1" smtClean="0"/>
              <a:t>Nanoscale</a:t>
            </a:r>
            <a:r>
              <a:rPr lang="en-US" sz="1200" dirty="0" smtClean="0"/>
              <a:t> Devices  </a:t>
            </a:r>
            <a:r>
              <a:rPr lang="en-US" sz="1200" dirty="0" smtClean="0">
                <a:hlinkClick r:id="rId4"/>
              </a:rPr>
              <a:t>http://variability.org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1877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25EBF8-1F9B-4814-924A-CB387B7955A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Supplementary  </a:t>
            </a:r>
            <a:r>
              <a:rPr lang="en-US" dirty="0" smtClean="0"/>
              <a:t>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79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Simulation Result: </a:t>
            </a:r>
            <a:r>
              <a:rPr lang="en-US" sz="3200" dirty="0" smtClean="0"/>
              <a:t>Recovery / Bank Size Tradeoff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5EBF8-1F9B-4814-924A-CB387B7955A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699608"/>
              </p:ext>
            </p:extLst>
          </p:nvPr>
        </p:nvGraphicFramePr>
        <p:xfrm>
          <a:off x="2362200" y="2209800"/>
          <a:ext cx="4419599" cy="4500677"/>
        </p:xfrm>
        <a:graphic>
          <a:graphicData uri="http://schemas.openxmlformats.org/drawingml/2006/table">
            <a:tbl>
              <a:tblPr firstRow="1" lastRow="1" lastCol="1" bandRow="1" bandCol="1"/>
              <a:tblGrid>
                <a:gridCol w="970155"/>
                <a:gridCol w="862361"/>
                <a:gridCol w="862361"/>
                <a:gridCol w="862361"/>
                <a:gridCol w="862361"/>
              </a:tblGrid>
              <a:tr h="275848"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Kernel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Recovery Time (%)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58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1K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2K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4K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8K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4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Rdn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</a:tr>
              <a:tr h="24523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BSe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</a:tr>
              <a:tr h="24523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DH1D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</a:tr>
              <a:tr h="24523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BSo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</a:tr>
              <a:tr h="24523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FWT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</a:tr>
              <a:tr h="24523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FW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</a:tr>
              <a:tr h="24523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3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DCT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3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3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3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3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URNG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3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</a:tr>
              <a:tr h="24523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</a:tr>
              <a:tr h="24523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BSc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Oval Callout 14"/>
          <p:cNvSpPr/>
          <p:nvPr/>
        </p:nvSpPr>
        <p:spPr>
          <a:xfrm>
            <a:off x="7010400" y="3657600"/>
            <a:ext cx="1981200" cy="1219200"/>
          </a:xfrm>
          <a:prstGeom prst="wedgeEllipseCallout">
            <a:avLst>
              <a:gd name="adj1" fmla="val -71756"/>
              <a:gd name="adj2" fmla="val 1032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8K bank results </a:t>
            </a:r>
            <a:r>
              <a:rPr lang="en-US" dirty="0"/>
              <a:t>in performance </a:t>
            </a:r>
            <a:r>
              <a:rPr lang="en-US" dirty="0" smtClean="0"/>
              <a:t>degradation</a:t>
            </a:r>
            <a:endParaRPr lang="en-US" dirty="0"/>
          </a:p>
        </p:txBody>
      </p:sp>
      <p:sp>
        <p:nvSpPr>
          <p:cNvPr id="17" name="Oval Callout 16"/>
          <p:cNvSpPr/>
          <p:nvPr/>
        </p:nvSpPr>
        <p:spPr>
          <a:xfrm>
            <a:off x="7162800" y="2209800"/>
            <a:ext cx="1524000" cy="422275"/>
          </a:xfrm>
          <a:prstGeom prst="wedgeEllipseCallout">
            <a:avLst>
              <a:gd name="adj1" fmla="val -75098"/>
              <a:gd name="adj2" fmla="val 67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Bank Size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" y="11430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+mn-cs"/>
              </a:rPr>
              <a:t>Overhead of power-gating logic can be reduced by coarser bank </a:t>
            </a:r>
            <a:r>
              <a:rPr lang="en-US" dirty="0" smtClean="0">
                <a:latin typeface="+mn-lt"/>
                <a:cs typeface="+mn-cs"/>
              </a:rPr>
              <a:t>size 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512332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+mn-lt"/>
                <a:cs typeface="+mn-cs"/>
              </a:rPr>
              <a:t>WF </a:t>
            </a:r>
            <a:r>
              <a:rPr lang="en-US" dirty="0">
                <a:solidFill>
                  <a:srgbClr val="FF0000"/>
                </a:solidFill>
                <a:latin typeface="+mn-lt"/>
                <a:cs typeface="+mn-cs"/>
              </a:rPr>
              <a:t>per WG × #of registers is already a multiple of bank size.</a:t>
            </a:r>
          </a:p>
        </p:txBody>
      </p:sp>
      <p:sp>
        <p:nvSpPr>
          <p:cNvPr id="19" name="Oval Callout 18"/>
          <p:cNvSpPr/>
          <p:nvPr/>
        </p:nvSpPr>
        <p:spPr>
          <a:xfrm>
            <a:off x="3810000" y="1447800"/>
            <a:ext cx="2514600" cy="685799"/>
          </a:xfrm>
          <a:prstGeom prst="wedgeEllipseCallout">
            <a:avLst>
              <a:gd name="adj1" fmla="val -543"/>
              <a:gd name="adj2" fmla="val 1511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2K or 4K banks are near optimal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792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animBg="1"/>
      <p:bldP spid="17" grpId="1" animBg="1"/>
      <p:bldP spid="10" grpId="0"/>
      <p:bldP spid="19" grpId="0" animBg="1"/>
      <p:bldP spid="1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Simulation Result: </a:t>
            </a:r>
            <a:r>
              <a:rPr lang="en-US" sz="3200" dirty="0" smtClean="0"/>
              <a:t>Different Process Corners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5EBF8-1F9B-4814-924A-CB387B7955A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0425742"/>
              </p:ext>
            </p:extLst>
          </p:nvPr>
        </p:nvGraphicFramePr>
        <p:xfrm>
          <a:off x="838200" y="1697340"/>
          <a:ext cx="7620000" cy="4612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705475" y="1066800"/>
            <a:ext cx="1981200" cy="762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Gain is almost constant over the years</a:t>
            </a:r>
            <a:endParaRPr lang="en-US" dirty="0"/>
          </a:p>
        </p:txBody>
      </p:sp>
      <p:cxnSp>
        <p:nvCxnSpPr>
          <p:cNvPr id="10" name="Straight Arrow Connector 9"/>
          <p:cNvCxnSpPr>
            <a:stCxn id="6" idx="2"/>
          </p:cNvCxnSpPr>
          <p:nvPr/>
        </p:nvCxnSpPr>
        <p:spPr>
          <a:xfrm>
            <a:off x="2590800" y="1828800"/>
            <a:ext cx="0" cy="165130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2"/>
          </p:cNvCxnSpPr>
          <p:nvPr/>
        </p:nvCxnSpPr>
        <p:spPr>
          <a:xfrm>
            <a:off x="2590800" y="1828800"/>
            <a:ext cx="2743200" cy="1651304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600200" y="1066800"/>
            <a:ext cx="1981200" cy="762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Temp. constant, varying Voltage</a:t>
            </a:r>
          </a:p>
        </p:txBody>
      </p:sp>
      <p:cxnSp>
        <p:nvCxnSpPr>
          <p:cNvPr id="16" name="Straight Arrow Connector 15"/>
          <p:cNvCxnSpPr>
            <a:stCxn id="7" idx="2"/>
          </p:cNvCxnSpPr>
          <p:nvPr/>
        </p:nvCxnSpPr>
        <p:spPr>
          <a:xfrm flipH="1">
            <a:off x="2590800" y="1828800"/>
            <a:ext cx="2057400" cy="1651304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924300" y="1828799"/>
            <a:ext cx="707233" cy="13146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657600" y="1066800"/>
            <a:ext cx="1981200" cy="762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Voltage constant, varying Temp.</a:t>
            </a:r>
          </a:p>
        </p:txBody>
      </p:sp>
    </p:spTree>
    <p:extLst>
      <p:ext uri="{BB962C8B-B14F-4D97-AF65-F5344CB8AC3E}">
        <p14:creationId xmlns:p14="http://schemas.microsoft.com/office/powerpoint/2010/main" val="1877739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CPU+GPU Integration in Mobile </a:t>
            </a:r>
            <a:r>
              <a:rPr lang="en-US" dirty="0" err="1" smtClean="0"/>
              <a:t>SoCs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5EBF8-1F9B-4814-924A-CB387B7955A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4099"/>
          <a:stretch/>
        </p:blipFill>
        <p:spPr>
          <a:xfrm>
            <a:off x="299632" y="1250251"/>
            <a:ext cx="8544735" cy="50743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0901" y="6494928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NewRomanPSMT"/>
              </a:rPr>
              <a:t>Slide borrowed from </a:t>
            </a:r>
            <a:r>
              <a:rPr lang="en-US" sz="1200" dirty="0" smtClean="0"/>
              <a:t>NVIDIA</a:t>
            </a:r>
            <a:endParaRPr lang="en-US" sz="1200" dirty="0">
              <a:latin typeface="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1968572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support highly parallel execution, GPGPUs contain </a:t>
            </a:r>
            <a:r>
              <a:rPr lang="en-US" dirty="0" smtClean="0">
                <a:solidFill>
                  <a:srgbClr val="FF0000"/>
                </a:solidFill>
              </a:rPr>
              <a:t>large RFs</a:t>
            </a:r>
          </a:p>
          <a:p>
            <a:pPr lvl="1"/>
            <a:r>
              <a:rPr lang="en-US" dirty="0" smtClean="0"/>
              <a:t>NVIDIA GTX480: 2MB</a:t>
            </a:r>
          </a:p>
          <a:p>
            <a:pPr lvl="1"/>
            <a:r>
              <a:rPr lang="en-US" dirty="0" smtClean="0"/>
              <a:t>AMD Radeon HD5870: 5MB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Aging mechanisms </a:t>
            </a:r>
            <a:r>
              <a:rPr lang="en-US" dirty="0" smtClean="0"/>
              <a:t>are becoming one of the most pressing </a:t>
            </a:r>
            <a:r>
              <a:rPr lang="en-US" dirty="0"/>
              <a:t>sources of circuit </a:t>
            </a:r>
            <a:r>
              <a:rPr lang="en-US" dirty="0" smtClean="0"/>
              <a:t>variations as technology shrinks.</a:t>
            </a:r>
          </a:p>
          <a:p>
            <a:pPr lvl="1"/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5EBF8-1F9B-4814-924A-CB387B7955A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 descr="http://cdn.ubergizmo.com/photos/2010/3/geforce-gtx-4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59558"/>
            <a:ext cx="1219200" cy="91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xtreview.com/images/AMD%20Radeon%20HD%205870%202GB%206DP%2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048" y="2617437"/>
            <a:ext cx="1295400" cy="99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4472" y="1066800"/>
            <a:ext cx="9129528" cy="5791200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468568"/>
            <a:ext cx="9144000" cy="1371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193608" indent="-1553528"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387215" indent="-3107055"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583045" indent="-4662805"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776653" indent="-6216333"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200400" algn="l" defTabSz="1280160" rtl="0" eaLnBrk="1" latinLnBrk="0" hangingPunct="1"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840480" algn="l" defTabSz="1280160" rtl="0" eaLnBrk="1" latinLnBrk="0" hangingPunct="1"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480560" algn="l" defTabSz="1280160" rtl="0" eaLnBrk="1" latinLnBrk="0" hangingPunct="1"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120640" algn="l" defTabSz="1280160" rtl="0" eaLnBrk="1" latinLnBrk="0" hangingPunct="1"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i="1" dirty="0" smtClean="0">
                <a:solidFill>
                  <a:schemeClr val="bg1"/>
                </a:solidFill>
              </a:rPr>
              <a:t>Large RFs are being threatened by Aging  </a:t>
            </a:r>
            <a:endParaRPr lang="en-US" sz="3600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4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on NBTI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GPGPU Architectural Model</a:t>
            </a:r>
          </a:p>
          <a:p>
            <a:r>
              <a:rPr lang="en-US" dirty="0" smtClean="0"/>
              <a:t>Observation: RF Underutilization</a:t>
            </a:r>
          </a:p>
          <a:p>
            <a:r>
              <a:rPr lang="en-US" dirty="0" smtClean="0"/>
              <a:t>ARGO</a:t>
            </a:r>
          </a:p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5EBF8-1F9B-4814-924A-CB387B7955A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05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NBTI: A Major Aging Mechanism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7924800" cy="2163763"/>
          </a:xfrm>
        </p:spPr>
        <p:txBody>
          <a:bodyPr>
            <a:normAutofit fontScale="70000" lnSpcReduction="20000"/>
          </a:bodyPr>
          <a:lstStyle/>
          <a:p>
            <a:r>
              <a:rPr lang="en-US" sz="3100" b="1" dirty="0"/>
              <a:t>N</a:t>
            </a:r>
            <a:r>
              <a:rPr lang="en-US" sz="3100" dirty="0"/>
              <a:t>egative </a:t>
            </a:r>
            <a:r>
              <a:rPr lang="en-US" sz="3100" b="1" dirty="0"/>
              <a:t>B</a:t>
            </a:r>
            <a:r>
              <a:rPr lang="en-US" sz="3100" dirty="0"/>
              <a:t>ias </a:t>
            </a:r>
            <a:r>
              <a:rPr lang="en-US" sz="3100" b="1" dirty="0"/>
              <a:t>T</a:t>
            </a:r>
            <a:r>
              <a:rPr lang="en-US" sz="3100" dirty="0"/>
              <a:t>emperature </a:t>
            </a:r>
            <a:r>
              <a:rPr lang="en-US" sz="3100" b="1" dirty="0"/>
              <a:t>I</a:t>
            </a:r>
            <a:r>
              <a:rPr lang="en-US" sz="3100" dirty="0"/>
              <a:t>nstability has emerged as a major reliability problem in </a:t>
            </a:r>
            <a:r>
              <a:rPr lang="en-US" sz="3100" b="1" dirty="0"/>
              <a:t>current and future technology</a:t>
            </a:r>
            <a:r>
              <a:rPr lang="en-US" sz="3100" dirty="0"/>
              <a:t> generations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sz="3100" dirty="0"/>
              <a:t>NBTI manifests itself as a </a:t>
            </a:r>
            <a:r>
              <a:rPr lang="en-US" dirty="0">
                <a:solidFill>
                  <a:srgbClr val="FF0000"/>
                </a:solidFill>
              </a:rPr>
              <a:t>shift in </a:t>
            </a:r>
            <a:r>
              <a:rPr lang="en-US" dirty="0" smtClean="0">
                <a:solidFill>
                  <a:srgbClr val="FF0000"/>
                </a:solidFill>
              </a:rPr>
              <a:t>V</a:t>
            </a:r>
            <a:r>
              <a:rPr lang="en-US" baseline="-25000" dirty="0" smtClean="0">
                <a:solidFill>
                  <a:srgbClr val="FF0000"/>
                </a:solidFill>
              </a:rPr>
              <a:t>th</a:t>
            </a:r>
          </a:p>
          <a:p>
            <a:pPr lvl="1"/>
            <a:r>
              <a:rPr lang="en-US" sz="3200" b="1" dirty="0"/>
              <a:t>Logic:</a:t>
            </a:r>
            <a:r>
              <a:rPr lang="en-US" sz="3200" dirty="0"/>
              <a:t> </a:t>
            </a:r>
            <a:r>
              <a:rPr lang="en-US" sz="3200" dirty="0" smtClean="0"/>
              <a:t>Slower circuit </a:t>
            </a:r>
            <a:r>
              <a:rPr lang="en-US" sz="3200" dirty="0">
                <a:sym typeface="Wingdings" panose="05000000000000000000" pitchFamily="2" charset="2"/>
              </a:rPr>
              <a:t> Timing Error</a:t>
            </a:r>
            <a:endParaRPr lang="en-US" sz="3200" dirty="0"/>
          </a:p>
          <a:p>
            <a:pPr lvl="1"/>
            <a:r>
              <a:rPr lang="en-US" sz="3200" b="1" dirty="0" smtClean="0"/>
              <a:t>Memory:</a:t>
            </a:r>
            <a:r>
              <a:rPr lang="en-US" sz="3200" dirty="0" smtClean="0"/>
              <a:t> </a:t>
            </a:r>
            <a:r>
              <a:rPr lang="en-US" sz="3200" dirty="0"/>
              <a:t>Reduced </a:t>
            </a:r>
            <a:r>
              <a:rPr lang="en-US" sz="3200" dirty="0" smtClean="0"/>
              <a:t>“Signal </a:t>
            </a:r>
            <a:r>
              <a:rPr lang="en-US" sz="3200" dirty="0"/>
              <a:t>to Noise </a:t>
            </a:r>
            <a:r>
              <a:rPr lang="en-US" sz="3200" dirty="0" smtClean="0"/>
              <a:t>Margin”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5EBF8-1F9B-4814-924A-CB387B7955A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667000"/>
            <a:ext cx="2752725" cy="356810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3872048"/>
            <a:ext cx="579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Recovery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effect in periods of no stress</a:t>
            </a:r>
          </a:p>
          <a:p>
            <a:pPr lvl="1"/>
            <a:r>
              <a:rPr lang="en-US" sz="3200" dirty="0" smtClean="0">
                <a:solidFill>
                  <a:schemeClr val="tx2"/>
                </a:solidFill>
              </a:rPr>
              <a:t>Full recovery from a stress period only possible in infinite time </a:t>
            </a:r>
          </a:p>
          <a:p>
            <a:pPr lvl="1"/>
            <a:r>
              <a:rPr lang="en-US" sz="3200" dirty="0" smtClean="0">
                <a:solidFill>
                  <a:schemeClr val="tx2"/>
                </a:solidFill>
              </a:rPr>
              <a:t>In practice overall V</a:t>
            </a:r>
            <a:r>
              <a:rPr lang="en-US" sz="3200" baseline="-25000" dirty="0" smtClean="0">
                <a:solidFill>
                  <a:schemeClr val="tx2"/>
                </a:solidFill>
              </a:rPr>
              <a:t>th</a:t>
            </a:r>
            <a:r>
              <a:rPr lang="en-US" sz="3200" dirty="0" smtClean="0">
                <a:solidFill>
                  <a:schemeClr val="tx2"/>
                </a:solidFill>
              </a:rPr>
              <a:t> shift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increases monotonously</a:t>
            </a:r>
          </a:p>
          <a:p>
            <a:pPr marL="457200" lvl="1" indent="0">
              <a:buNone/>
            </a:pP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Higher Temperature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Faster Aging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40" y="1066800"/>
            <a:ext cx="9129528" cy="5791200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236" y="3200399"/>
            <a:ext cx="9144000" cy="36580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en-US"/>
            </a:defPPr>
            <a:lvl1pPr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193608" indent="-1553528"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387215" indent="-3107055"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583045" indent="-4662805"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776653" indent="-6216333"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200400" algn="l" defTabSz="1280160" rtl="0" eaLnBrk="1" latinLnBrk="0" hangingPunct="1"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840480" algn="l" defTabSz="1280160" rtl="0" eaLnBrk="1" latinLnBrk="0" hangingPunct="1"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480560" algn="l" defTabSz="1280160" rtl="0" eaLnBrk="1" latinLnBrk="0" hangingPunct="1"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120640" algn="l" defTabSz="1280160" rtl="0" eaLnBrk="1" latinLnBrk="0" hangingPunct="1"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1" dirty="0" smtClean="0">
                <a:solidFill>
                  <a:schemeClr val="bg1"/>
                </a:solidFill>
              </a:rPr>
              <a:t>NBTI makes the memory cell unstable.</a:t>
            </a:r>
          </a:p>
          <a:p>
            <a:pPr algn="ctr"/>
            <a:endParaRPr lang="en-US" sz="1800" b="1" i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Existing Strategies:</a:t>
            </a:r>
            <a:endParaRPr lang="en-US" sz="4000" b="1" i="1" dirty="0" smtClean="0">
              <a:solidFill>
                <a:schemeClr val="bg1"/>
              </a:solidFill>
            </a:endParaRPr>
          </a:p>
          <a:p>
            <a:r>
              <a:rPr lang="en-US" sz="3200" b="1" i="1" dirty="0" smtClean="0">
                <a:solidFill>
                  <a:schemeClr val="bg1"/>
                </a:solidFill>
              </a:rPr>
              <a:t>1) Higher </a:t>
            </a:r>
            <a:r>
              <a:rPr lang="en-US" sz="3200" b="1" i="1" dirty="0" err="1" smtClean="0">
                <a:solidFill>
                  <a:schemeClr val="bg1"/>
                </a:solidFill>
              </a:rPr>
              <a:t>Vdd</a:t>
            </a:r>
            <a:r>
              <a:rPr lang="en-US" sz="3200" b="1" i="1" dirty="0" smtClean="0">
                <a:solidFill>
                  <a:schemeClr val="bg1"/>
                </a:solidFill>
              </a:rPr>
              <a:t> (guardband) required; or</a:t>
            </a:r>
          </a:p>
          <a:p>
            <a:r>
              <a:rPr lang="en-US" sz="3200" b="1" i="1" dirty="0" smtClean="0">
                <a:solidFill>
                  <a:schemeClr val="bg1"/>
                </a:solidFill>
              </a:rPr>
              <a:t>2) Life-time decreased by NBTI</a:t>
            </a:r>
          </a:p>
          <a:p>
            <a:pPr algn="ctr"/>
            <a:endParaRPr lang="en-US" sz="1800" b="1" i="1" dirty="0">
              <a:solidFill>
                <a:schemeClr val="bg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ARGO:</a:t>
            </a:r>
            <a:endParaRPr lang="en-US" sz="4000" b="1" i="1" dirty="0">
              <a:solidFill>
                <a:schemeClr val="bg1"/>
              </a:solidFill>
            </a:endParaRP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</a:rPr>
              <a:t>Increase Life-time without </a:t>
            </a:r>
            <a:r>
              <a:rPr lang="en-US" sz="3200" b="1" i="1" dirty="0" err="1" smtClean="0">
                <a:solidFill>
                  <a:schemeClr val="bg1"/>
                </a:solidFill>
              </a:rPr>
              <a:t>Vdd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guardband</a:t>
            </a:r>
            <a:endParaRPr lang="en-US" sz="3200" b="1" i="1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075247"/>
            <a:ext cx="913476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236" y="5657272"/>
            <a:ext cx="913476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046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6"/>
            <a:ext cx="8001000" cy="461297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RF/Caches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Wearout</a:t>
            </a:r>
            <a:r>
              <a:rPr lang="en-US" dirty="0" smtClean="0"/>
              <a:t>-aware register allocation [Ahmed’12]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Exploiting RF underutilization for power saving [Tabkhi’12]</a:t>
            </a:r>
          </a:p>
          <a:p>
            <a:pPr lvl="1"/>
            <a:r>
              <a:rPr lang="en-US" dirty="0" smtClean="0"/>
              <a:t>Partitioned cache for reducing NBTI-induced aging [Calimera’11]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GPGPUs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Aging </a:t>
            </a:r>
            <a:r>
              <a:rPr lang="en-US" dirty="0"/>
              <a:t>in f</a:t>
            </a:r>
            <a:r>
              <a:rPr lang="en-US" dirty="0" smtClean="0"/>
              <a:t>unctional units of GPGPU [Rahimi’13</a:t>
            </a:r>
            <a:r>
              <a:rPr lang="en-US" dirty="0"/>
              <a:t>]</a:t>
            </a:r>
          </a:p>
          <a:p>
            <a:pPr lvl="1"/>
            <a:endParaRPr lang="en-US" dirty="0" smtClean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5EBF8-1F9B-4814-924A-CB387B7955A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-7837" y="1046464"/>
            <a:ext cx="9129528" cy="5791200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465465"/>
            <a:ext cx="9144000" cy="1371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193608" indent="-1553528"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387215" indent="-3107055"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583045" indent="-4662805"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776653" indent="-6216333"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200400" algn="l" defTabSz="1280160" rtl="0" eaLnBrk="1" latinLnBrk="0" hangingPunct="1"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840480" algn="l" defTabSz="1280160" rtl="0" eaLnBrk="1" latinLnBrk="0" hangingPunct="1"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480560" algn="l" defTabSz="1280160" rtl="0" eaLnBrk="1" latinLnBrk="0" hangingPunct="1"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120640" algn="l" defTabSz="1280160" rtl="0" eaLnBrk="1" latinLnBrk="0" hangingPunct="1"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i="1" dirty="0" smtClean="0">
                <a:solidFill>
                  <a:schemeClr val="bg1"/>
                </a:solidFill>
              </a:rPr>
              <a:t>No work on aging of RFs for </a:t>
            </a:r>
          </a:p>
          <a:p>
            <a:pPr algn="ctr"/>
            <a:r>
              <a:rPr lang="en-US" sz="3600" b="1" i="1" dirty="0" smtClean="0">
                <a:solidFill>
                  <a:schemeClr val="bg1"/>
                </a:solidFill>
              </a:rPr>
              <a:t>multi-threaded GPGPUs</a:t>
            </a:r>
            <a:endParaRPr lang="en-US" sz="3600" b="1" i="1" u="sng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49564" y="180588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26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6304"/>
            <a:ext cx="8763000" cy="10668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(Headings)"/>
              </a:rPr>
              <a:t>GPGPU </a:t>
            </a:r>
            <a:r>
              <a:rPr lang="en-US" sz="3200" dirty="0" smtClean="0">
                <a:latin typeface="Arial (Headings)"/>
              </a:rPr>
              <a:t>Architecture &amp; Execution Model</a:t>
            </a:r>
            <a:r>
              <a:rPr lang="en-US" sz="3200" dirty="0">
                <a:latin typeface="Arial (Headings)"/>
              </a:rPr>
              <a:t>: </a:t>
            </a:r>
            <a:r>
              <a:rPr lang="en-US" sz="3200" dirty="0" smtClean="0">
                <a:latin typeface="Arial (Headings)"/>
              </a:rPr>
              <a:t/>
            </a:r>
            <a:br>
              <a:rPr lang="en-US" sz="3200" dirty="0" smtClean="0">
                <a:latin typeface="Arial (Headings)"/>
              </a:rPr>
            </a:br>
            <a:r>
              <a:rPr lang="en-US" sz="2800" dirty="0" smtClean="0">
                <a:latin typeface="Arial (Headings)"/>
              </a:rPr>
              <a:t>AMD </a:t>
            </a:r>
            <a:r>
              <a:rPr lang="en-US" sz="2800" dirty="0">
                <a:latin typeface="Arial (Headings)"/>
              </a:rPr>
              <a:t>Evergreen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34125"/>
            <a:ext cx="2133600" cy="365125"/>
          </a:xfrm>
        </p:spPr>
        <p:txBody>
          <a:bodyPr/>
          <a:lstStyle/>
          <a:p>
            <a:pPr>
              <a:defRPr/>
            </a:pPr>
            <a:fld id="{7925EBF8-1F9B-4814-924A-CB387B7955A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1" y="4249842"/>
            <a:ext cx="6304697" cy="2409131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Radeon HD </a:t>
            </a:r>
            <a:r>
              <a:rPr lang="en-US" sz="2400" dirty="0" smtClean="0">
                <a:solidFill>
                  <a:schemeClr val="tx1"/>
                </a:solidFill>
              </a:rPr>
              <a:t>5870  (5 MB RF)</a:t>
            </a:r>
            <a:endParaRPr lang="en-US" sz="2400" dirty="0">
              <a:solidFill>
                <a:schemeClr val="tx1"/>
              </a:solidFill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20 Compute </a:t>
            </a:r>
            <a:r>
              <a:rPr lang="en-US" sz="2000" dirty="0">
                <a:solidFill>
                  <a:schemeClr val="tx1"/>
                </a:solidFill>
              </a:rPr>
              <a:t>Units (CUs</a:t>
            </a:r>
            <a:r>
              <a:rPr lang="en-US" sz="2000" dirty="0" smtClean="0">
                <a:solidFill>
                  <a:schemeClr val="tx1"/>
                </a:solidFill>
              </a:rPr>
              <a:t>) 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16 </a:t>
            </a:r>
            <a:r>
              <a:rPr lang="en-US" sz="1800" dirty="0">
                <a:solidFill>
                  <a:schemeClr val="tx1"/>
                </a:solidFill>
              </a:rPr>
              <a:t>Stream Cores (SCs) </a:t>
            </a:r>
            <a:r>
              <a:rPr lang="en-US" sz="1800" dirty="0" smtClean="0">
                <a:solidFill>
                  <a:schemeClr val="tx1"/>
                </a:solidFill>
              </a:rPr>
              <a:t>per CU (SIMD execution)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 5 Processing Elements (PEs) per SC (VLIW execution)</a:t>
            </a:r>
          </a:p>
          <a:p>
            <a:pPr lvl="3"/>
            <a:r>
              <a:rPr lang="it-IT" sz="1600" dirty="0">
                <a:solidFill>
                  <a:schemeClr val="tx1"/>
                </a:solidFill>
              </a:rPr>
              <a:t>16 KB Register File per </a:t>
            </a:r>
            <a:r>
              <a:rPr lang="it-IT" sz="1600" dirty="0" smtClean="0">
                <a:solidFill>
                  <a:schemeClr val="tx1"/>
                </a:solidFill>
              </a:rPr>
              <a:t>SC</a:t>
            </a:r>
            <a:endParaRPr lang="it-IT" sz="1600" dirty="0">
              <a:solidFill>
                <a:schemeClr val="tx1"/>
              </a:solidFill>
            </a:endParaRPr>
          </a:p>
          <a:p>
            <a:pPr lvl="2"/>
            <a:endParaRPr lang="en-US" sz="1800" dirty="0" smtClean="0">
              <a:solidFill>
                <a:schemeClr val="tx1"/>
              </a:solidFill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9512" y="1086272"/>
            <a:ext cx="2448272" cy="2952328"/>
            <a:chOff x="228600" y="1094601"/>
            <a:chExt cx="1905000" cy="2410599"/>
          </a:xfrm>
        </p:grpSpPr>
        <p:sp>
          <p:nvSpPr>
            <p:cNvPr id="7" name="Rectangle 6"/>
            <p:cNvSpPr/>
            <p:nvPr/>
          </p:nvSpPr>
          <p:spPr>
            <a:xfrm>
              <a:off x="228600" y="1363980"/>
              <a:ext cx="19050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Ultra-threaded Dispatcher</a:t>
              </a:r>
              <a:endPara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8600" y="1744980"/>
              <a:ext cx="7620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Compute Unit (CU</a:t>
              </a:r>
              <a:r>
                <a:rPr lang="en-US" sz="1200" b="1" baseline="-25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</a:t>
              </a:r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371600" y="1744980"/>
              <a:ext cx="7620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Compute Unit (CU</a:t>
              </a:r>
              <a:r>
                <a:rPr lang="en-US" sz="1200" b="1" baseline="-25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19</a:t>
              </a:r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600" y="2454595"/>
              <a:ext cx="7620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L1</a:t>
              </a:r>
              <a:endPara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71600" y="2454595"/>
              <a:ext cx="7620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L1</a:t>
              </a:r>
              <a:endPara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8600" y="2880039"/>
              <a:ext cx="1905000" cy="152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Crossbar</a:t>
              </a:r>
              <a:endPara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8600" y="3276600"/>
              <a:ext cx="19050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Global Memory Hierarchy</a:t>
              </a:r>
              <a:endPara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Straight Arrow Connector 13"/>
            <p:cNvCxnSpPr>
              <a:endCxn id="8" idx="0"/>
            </p:cNvCxnSpPr>
            <p:nvPr/>
          </p:nvCxnSpPr>
          <p:spPr>
            <a:xfrm>
              <a:off x="609600" y="1592580"/>
              <a:ext cx="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9" idx="0"/>
            </p:cNvCxnSpPr>
            <p:nvPr/>
          </p:nvCxnSpPr>
          <p:spPr>
            <a:xfrm>
              <a:off x="1752600" y="1592580"/>
              <a:ext cx="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609600" y="2278380"/>
              <a:ext cx="0" cy="18288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752600" y="2278380"/>
              <a:ext cx="0" cy="18288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09600" y="2684780"/>
              <a:ext cx="0" cy="18288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752600" y="2684780"/>
              <a:ext cx="0" cy="18288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143000" y="3048000"/>
              <a:ext cx="0" cy="2286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33400" y="1094601"/>
              <a:ext cx="1447800" cy="276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Compute Device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627784" y="1086272"/>
            <a:ext cx="3312368" cy="2736304"/>
            <a:chOff x="2627784" y="908720"/>
            <a:chExt cx="3312368" cy="2736304"/>
          </a:xfrm>
        </p:grpSpPr>
        <p:grpSp>
          <p:nvGrpSpPr>
            <p:cNvPr id="23" name="Group 22"/>
            <p:cNvGrpSpPr/>
            <p:nvPr/>
          </p:nvGrpSpPr>
          <p:grpSpPr>
            <a:xfrm>
              <a:off x="2987824" y="908720"/>
              <a:ext cx="2952328" cy="2736304"/>
              <a:chOff x="3261320" y="1052736"/>
              <a:chExt cx="2209800" cy="230425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642320" y="1447800"/>
                <a:ext cx="17526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SIMD Fetch Unit</a:t>
                </a:r>
                <a:endParaRPr lang="en-US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681477" y="1905000"/>
                <a:ext cx="818515" cy="73191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Stream Core </a:t>
                </a:r>
              </a:p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(SC</a:t>
                </a:r>
                <a:r>
                  <a:rPr lang="en-US" sz="1400" b="1" baseline="-25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n-US" sz="1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endParaRPr lang="en-US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572000" y="1905000"/>
                <a:ext cx="822920" cy="73191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Stream Core (SC</a:t>
                </a:r>
                <a:r>
                  <a:rPr lang="en-US" sz="1400" b="1" baseline="-25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r>
                  <a:rPr lang="en-US" sz="1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endParaRPr lang="en-US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635896" y="3026861"/>
                <a:ext cx="1728192" cy="25812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Local Data Storage</a:t>
                </a:r>
                <a:endParaRPr lang="en-US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>
                <a:off x="4047811" y="2636912"/>
                <a:ext cx="0" cy="38994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5004048" y="2624336"/>
                <a:ext cx="0" cy="40252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5017419" y="1752600"/>
                <a:ext cx="0" cy="1524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4047820" y="1752600"/>
                <a:ext cx="0" cy="1524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4" name="Rectangle 33"/>
              <p:cNvSpPr/>
              <p:nvPr/>
            </p:nvSpPr>
            <p:spPr>
              <a:xfrm rot="16200000">
                <a:off x="2532112" y="2253208"/>
                <a:ext cx="1837184" cy="2263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Wavefront Scheduler</a:t>
                </a:r>
                <a:endParaRPr lang="en-US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 rot="16200000" flipV="1">
                <a:off x="3373524" y="1259396"/>
                <a:ext cx="1985392" cy="2209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347864" y="1052736"/>
                <a:ext cx="2088232" cy="28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Compute Unit (CU)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 flipV="1">
              <a:off x="2627784" y="1268760"/>
              <a:ext cx="360040" cy="43204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627784" y="2348880"/>
              <a:ext cx="360040" cy="1296144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5838346" y="1050476"/>
            <a:ext cx="3054128" cy="2736303"/>
            <a:chOff x="6863130" y="1094601"/>
            <a:chExt cx="2029350" cy="1877199"/>
          </a:xfrm>
        </p:grpSpPr>
        <p:sp>
          <p:nvSpPr>
            <p:cNvPr id="42" name="Rectangle 41"/>
            <p:cNvSpPr/>
            <p:nvPr/>
          </p:nvSpPr>
          <p:spPr>
            <a:xfrm rot="16200000" flipV="1">
              <a:off x="7171154" y="1257300"/>
              <a:ext cx="1600200" cy="1828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139880" y="1905000"/>
              <a:ext cx="304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139880" y="2667000"/>
              <a:ext cx="16002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General-purpose Reg.</a:t>
              </a:r>
              <a:endPara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7292280" y="2438400"/>
              <a:ext cx="0" cy="2286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7578030" y="1905000"/>
              <a:ext cx="171450" cy="5334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X</a:t>
              </a:r>
              <a:endPara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7673280" y="2438400"/>
              <a:ext cx="0" cy="2286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7806630" y="1905000"/>
              <a:ext cx="171450" cy="5334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7901880" y="2438400"/>
              <a:ext cx="0" cy="2286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8035230" y="1905000"/>
              <a:ext cx="171450" cy="5334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Z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8130480" y="2438400"/>
              <a:ext cx="0" cy="2286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8263830" y="1905000"/>
              <a:ext cx="171450" cy="533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8359080" y="2438400"/>
              <a:ext cx="0" cy="2286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8511480" y="1905000"/>
              <a:ext cx="304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Branch</a:t>
              </a:r>
              <a:endPara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063680" y="1447800"/>
              <a:ext cx="1828800" cy="240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Processing Elements (PEs)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Left Brace 55"/>
            <p:cNvSpPr/>
            <p:nvPr/>
          </p:nvSpPr>
          <p:spPr>
            <a:xfrm rot="5400000">
              <a:off x="7749480" y="1219200"/>
              <a:ext cx="152400" cy="1066800"/>
            </a:xfrm>
            <a:prstGeom prst="leftBrace">
              <a:avLst>
                <a:gd name="adj1" fmla="val 61111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292280" y="1094601"/>
              <a:ext cx="1447800" cy="264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Stream Core (SC)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6863130" y="2399488"/>
              <a:ext cx="200550" cy="572312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6863130" y="1371600"/>
              <a:ext cx="200550" cy="44187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6254848" y="3678633"/>
            <a:ext cx="2408270" cy="2312739"/>
            <a:chOff x="6254848" y="3678633"/>
            <a:chExt cx="2408270" cy="2312739"/>
          </a:xfrm>
        </p:grpSpPr>
        <p:sp>
          <p:nvSpPr>
            <p:cNvPr id="78" name="TextBox 77"/>
            <p:cNvSpPr txBox="1"/>
            <p:nvPr/>
          </p:nvSpPr>
          <p:spPr>
            <a:xfrm>
              <a:off x="6799003" y="3997050"/>
              <a:ext cx="1852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X</a:t>
              </a:r>
              <a:endParaRPr lang="en-US" sz="11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155536" y="3997050"/>
              <a:ext cx="1852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Y</a:t>
              </a:r>
              <a:endParaRPr lang="en-US" sz="11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513782" y="3997050"/>
              <a:ext cx="1852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Z</a:t>
              </a:r>
              <a:endParaRPr lang="en-US" sz="11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839948" y="3997050"/>
              <a:ext cx="1852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W</a:t>
              </a:r>
              <a:endParaRPr lang="en-US" sz="1100" dirty="0"/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6254848" y="3678633"/>
              <a:ext cx="2408270" cy="2312739"/>
              <a:chOff x="6254848" y="3678633"/>
              <a:chExt cx="2408270" cy="2312739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6254848" y="3678633"/>
                <a:ext cx="506432" cy="30520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8183580" y="3686776"/>
                <a:ext cx="479538" cy="29776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74" name="Group 73"/>
              <p:cNvGrpSpPr/>
              <p:nvPr/>
            </p:nvGrpSpPr>
            <p:grpSpPr>
              <a:xfrm>
                <a:off x="6761280" y="3970543"/>
                <a:ext cx="1422600" cy="2020829"/>
                <a:chOff x="6699150" y="3970543"/>
                <a:chExt cx="1422600" cy="2020829"/>
              </a:xfrm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6699150" y="3973470"/>
                  <a:ext cx="1422600" cy="201603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6699150" y="4249842"/>
                  <a:ext cx="1422600" cy="0"/>
                </a:xfrm>
                <a:prstGeom prst="lin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6699150" y="5715000"/>
                  <a:ext cx="1422600" cy="0"/>
                </a:xfrm>
                <a:prstGeom prst="lin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7410450" y="3973470"/>
                  <a:ext cx="0" cy="276372"/>
                </a:xfrm>
                <a:prstGeom prst="lin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7765950" y="3973470"/>
                  <a:ext cx="0" cy="276372"/>
                </a:xfrm>
                <a:prstGeom prst="lin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7422212" y="5715000"/>
                  <a:ext cx="0" cy="276372"/>
                </a:xfrm>
                <a:prstGeom prst="lin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7777712" y="5715000"/>
                  <a:ext cx="0" cy="276372"/>
                </a:xfrm>
                <a:prstGeom prst="lin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7082387" y="5703930"/>
                  <a:ext cx="0" cy="276372"/>
                </a:xfrm>
                <a:prstGeom prst="lin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7039058" y="3970543"/>
                  <a:ext cx="0" cy="276372"/>
                </a:xfrm>
                <a:prstGeom prst="lin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08" name="TextBox 107"/>
              <p:cNvSpPr txBox="1"/>
              <p:nvPr/>
            </p:nvSpPr>
            <p:spPr>
              <a:xfrm>
                <a:off x="7134186" y="4323853"/>
                <a:ext cx="688075" cy="1277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.</a:t>
                </a:r>
              </a:p>
              <a:p>
                <a:pPr algn="ctr"/>
                <a:r>
                  <a:rPr lang="en-US" sz="1100" dirty="0" smtClean="0"/>
                  <a:t>.</a:t>
                </a:r>
              </a:p>
              <a:p>
                <a:pPr algn="ctr"/>
                <a:r>
                  <a:rPr lang="en-US" sz="1100" dirty="0" smtClean="0"/>
                  <a:t>.</a:t>
                </a:r>
              </a:p>
              <a:p>
                <a:pPr algn="ctr"/>
                <a:r>
                  <a:rPr lang="en-US" sz="1100" dirty="0" smtClean="0"/>
                  <a:t>16 KB</a:t>
                </a:r>
                <a:endParaRPr lang="en-US" sz="1100" dirty="0"/>
              </a:p>
              <a:p>
                <a:pPr algn="ctr"/>
                <a:r>
                  <a:rPr lang="en-US" sz="1100" dirty="0" smtClean="0"/>
                  <a:t>.</a:t>
                </a:r>
              </a:p>
              <a:p>
                <a:pPr algn="ctr"/>
                <a:r>
                  <a:rPr lang="en-US" sz="1100" dirty="0" smtClean="0"/>
                  <a:t>.</a:t>
                </a:r>
                <a:endParaRPr lang="en-US" sz="1100" dirty="0"/>
              </a:p>
              <a:p>
                <a:pPr algn="ctr"/>
                <a:r>
                  <a:rPr lang="en-US" sz="1100" dirty="0" smtClean="0"/>
                  <a:t>.</a:t>
                </a:r>
                <a:endParaRPr lang="en-US" sz="1100" dirty="0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190500" y="4289609"/>
            <a:ext cx="2462464" cy="2292571"/>
            <a:chOff x="228600" y="5860828"/>
            <a:chExt cx="2462464" cy="2292571"/>
          </a:xfrm>
        </p:grpSpPr>
        <p:sp>
          <p:nvSpPr>
            <p:cNvPr id="37" name="Rectangle 36"/>
            <p:cNvSpPr/>
            <p:nvPr/>
          </p:nvSpPr>
          <p:spPr>
            <a:xfrm>
              <a:off x="228600" y="6184414"/>
              <a:ext cx="2438400" cy="196898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71236" y="5860828"/>
              <a:ext cx="18606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ND-Range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98475" y="6380359"/>
              <a:ext cx="515926" cy="4776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WG</a:t>
              </a:r>
              <a:endPara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98475" y="6942765"/>
              <a:ext cx="515926" cy="4776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WG</a:t>
              </a:r>
              <a:endPara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984356" y="6380903"/>
              <a:ext cx="515926" cy="4776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WG</a:t>
              </a:r>
              <a:endPara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984356" y="6943309"/>
              <a:ext cx="515926" cy="4776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WG</a:t>
              </a:r>
              <a:endPara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04689" y="6296821"/>
              <a:ext cx="593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…</a:t>
              </a:r>
              <a:endParaRPr lang="en-US" sz="2400" b="1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14561" y="7310072"/>
              <a:ext cx="593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14561" y="7585952"/>
              <a:ext cx="593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.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14561" y="7441601"/>
              <a:ext cx="593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.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097285" y="7277056"/>
              <a:ext cx="593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.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097285" y="7552936"/>
              <a:ext cx="593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.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097285" y="7408585"/>
              <a:ext cx="593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.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204689" y="6899484"/>
              <a:ext cx="593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…</a:t>
              </a:r>
              <a:endParaRPr lang="en-US" sz="2400" b="1" dirty="0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462182" y="4267200"/>
            <a:ext cx="3263481" cy="2307338"/>
            <a:chOff x="2462182" y="5838419"/>
            <a:chExt cx="3263481" cy="2307338"/>
          </a:xfrm>
        </p:grpSpPr>
        <p:grpSp>
          <p:nvGrpSpPr>
            <p:cNvPr id="60" name="Group 59"/>
            <p:cNvGrpSpPr/>
            <p:nvPr/>
          </p:nvGrpSpPr>
          <p:grpSpPr>
            <a:xfrm>
              <a:off x="3263199" y="5838419"/>
              <a:ext cx="2462464" cy="2292571"/>
              <a:chOff x="3263199" y="5838419"/>
              <a:chExt cx="2462464" cy="2292571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3263199" y="6162005"/>
                <a:ext cx="2438400" cy="1968985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605835" y="5838419"/>
                <a:ext cx="18606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Work-Group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3433074" y="6357950"/>
                <a:ext cx="515926" cy="4776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WI</a:t>
                </a:r>
                <a:endParaRPr lang="en-US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3433074" y="6920356"/>
                <a:ext cx="515926" cy="4776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WI</a:t>
                </a:r>
                <a:endParaRPr lang="en-US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018955" y="6358494"/>
                <a:ext cx="515926" cy="4776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WI</a:t>
                </a:r>
                <a:endParaRPr lang="en-US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018955" y="6920900"/>
                <a:ext cx="515926" cy="4776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WI</a:t>
                </a:r>
                <a:endParaRPr lang="en-US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4239288" y="6274412"/>
                <a:ext cx="5937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…</a:t>
                </a:r>
                <a:endParaRPr lang="en-US" sz="2400" b="1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3549160" y="7287663"/>
                <a:ext cx="5937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.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3549160" y="7563543"/>
                <a:ext cx="5937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.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3549160" y="7419192"/>
                <a:ext cx="5937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.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5131884" y="7254647"/>
                <a:ext cx="5937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.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5131884" y="7530527"/>
                <a:ext cx="5937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.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5131884" y="7386176"/>
                <a:ext cx="5937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.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4239288" y="6877075"/>
                <a:ext cx="5937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…</a:t>
                </a:r>
                <a:endParaRPr lang="en-US" sz="2400" b="1" dirty="0"/>
              </a:p>
            </p:txBody>
          </p:sp>
        </p:grpSp>
        <p:cxnSp>
          <p:nvCxnSpPr>
            <p:cNvPr id="127" name="Straight Connector 126"/>
            <p:cNvCxnSpPr/>
            <p:nvPr/>
          </p:nvCxnSpPr>
          <p:spPr>
            <a:xfrm flipV="1">
              <a:off x="2462182" y="6162007"/>
              <a:ext cx="801017" cy="218352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2468832" y="6858000"/>
              <a:ext cx="794367" cy="1287757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/>
          <p:cNvGrpSpPr/>
          <p:nvPr/>
        </p:nvGrpSpPr>
        <p:grpSpPr>
          <a:xfrm>
            <a:off x="5524888" y="4281967"/>
            <a:ext cx="2712696" cy="2300213"/>
            <a:chOff x="5524888" y="5853186"/>
            <a:chExt cx="2712696" cy="2300213"/>
          </a:xfrm>
        </p:grpSpPr>
        <p:grpSp>
          <p:nvGrpSpPr>
            <p:cNvPr id="71" name="Group 70"/>
            <p:cNvGrpSpPr/>
            <p:nvPr/>
          </p:nvGrpSpPr>
          <p:grpSpPr>
            <a:xfrm>
              <a:off x="6713568" y="5853186"/>
              <a:ext cx="1524016" cy="2292571"/>
              <a:chOff x="6713568" y="5853186"/>
              <a:chExt cx="1524016" cy="2292571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6713568" y="5853186"/>
                <a:ext cx="1524016" cy="2292571"/>
                <a:chOff x="3263201" y="5838419"/>
                <a:chExt cx="2385520" cy="2292571"/>
              </a:xfrm>
            </p:grpSpPr>
            <p:sp>
              <p:nvSpPr>
                <p:cNvPr id="111" name="Rectangle 110"/>
                <p:cNvSpPr/>
                <p:nvPr/>
              </p:nvSpPr>
              <p:spPr>
                <a:xfrm>
                  <a:off x="3263201" y="6162005"/>
                  <a:ext cx="2385520" cy="1968985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Common OpenCL Kernel:</a:t>
                  </a:r>
                </a:p>
                <a:p>
                  <a:endParaRPr lang="en-US" sz="11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r>
                    <a:rPr lang="en-US" sz="1100" b="1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_kernel </a:t>
                  </a:r>
                  <a:r>
                    <a:rPr lang="en-US" sz="1100" b="1" dirty="0" err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func</a:t>
                  </a:r>
                  <a:r>
                    <a:rPr lang="en-US" sz="1100" b="1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()</a:t>
                  </a:r>
                </a:p>
                <a:p>
                  <a:r>
                    <a:rPr lang="en-US" sz="1100" b="1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{</a:t>
                  </a:r>
                </a:p>
                <a:p>
                  <a:endParaRPr lang="en-US" sz="11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endParaRPr lang="en-US" sz="11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endParaRPr lang="en-US" sz="11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r>
                    <a:rPr lang="en-US" sz="1100" b="1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}</a:t>
                  </a:r>
                  <a:endParaRPr lang="en-US" sz="11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3605835" y="5838419"/>
                  <a:ext cx="186068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atin typeface="Arial" pitchFamily="34" charset="0"/>
                      <a:cs typeface="Arial" pitchFamily="34" charset="0"/>
                    </a:rPr>
                    <a:t>Work-Item</a:t>
                  </a:r>
                  <a:endParaRPr lang="en-US" sz="16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lum bright="5000"/>
              </a:blip>
              <a:stretch>
                <a:fillRect/>
              </a:stretch>
            </p:blipFill>
            <p:spPr>
              <a:xfrm>
                <a:off x="7300663" y="7207745"/>
                <a:ext cx="273000" cy="551000"/>
              </a:xfrm>
              <a:prstGeom prst="rect">
                <a:avLst/>
              </a:prstGeom>
            </p:spPr>
          </p:pic>
        </p:grpSp>
        <p:cxnSp>
          <p:nvCxnSpPr>
            <p:cNvPr id="132" name="Straight Connector 131"/>
            <p:cNvCxnSpPr/>
            <p:nvPr/>
          </p:nvCxnSpPr>
          <p:spPr>
            <a:xfrm>
              <a:off x="5541531" y="6824396"/>
              <a:ext cx="1165914" cy="1329003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5524888" y="6184414"/>
              <a:ext cx="1188679" cy="173757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67"/>
          <p:cNvSpPr/>
          <p:nvPr/>
        </p:nvSpPr>
        <p:spPr>
          <a:xfrm>
            <a:off x="1648475" y="1883423"/>
            <a:ext cx="979309" cy="657719"/>
          </a:xfrm>
          <a:prstGeom prst="rect">
            <a:avLst/>
          </a:prstGeom>
          <a:solidFill>
            <a:schemeClr val="accent2">
              <a:alpha val="42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4742882" y="2103455"/>
            <a:ext cx="1095465" cy="856389"/>
          </a:xfrm>
          <a:prstGeom prst="rect">
            <a:avLst/>
          </a:prstGeom>
          <a:solidFill>
            <a:schemeClr val="accent3">
              <a:alpha val="61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6256794" y="3350235"/>
            <a:ext cx="2406323" cy="318473"/>
          </a:xfrm>
          <a:prstGeom prst="rect">
            <a:avLst/>
          </a:prstGeom>
          <a:solidFill>
            <a:schemeClr val="accent4">
              <a:alpha val="5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1943875" y="4811700"/>
            <a:ext cx="522575" cy="475082"/>
          </a:xfrm>
          <a:prstGeom prst="rect">
            <a:avLst/>
          </a:prstGeom>
          <a:solidFill>
            <a:srgbClr val="CC0000">
              <a:alpha val="41961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5013888" y="4786731"/>
            <a:ext cx="527644" cy="477641"/>
          </a:xfrm>
          <a:prstGeom prst="rect">
            <a:avLst/>
          </a:prstGeom>
          <a:solidFill>
            <a:srgbClr val="009A46">
              <a:alpha val="60784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3089171" y="1547768"/>
            <a:ext cx="303083" cy="2189017"/>
          </a:xfrm>
          <a:prstGeom prst="rect">
            <a:avLst/>
          </a:prstGeom>
          <a:solidFill>
            <a:srgbClr val="E8F907">
              <a:alpha val="6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3357078" y="4690870"/>
            <a:ext cx="675428" cy="1776004"/>
          </a:xfrm>
          <a:prstGeom prst="rect">
            <a:avLst/>
          </a:prstGeom>
          <a:solidFill>
            <a:srgbClr val="E8F907">
              <a:alpha val="6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178710" y="1883423"/>
            <a:ext cx="979309" cy="657719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1655593" y="1882780"/>
            <a:ext cx="979309" cy="657719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3551852" y="2102231"/>
            <a:ext cx="1091826" cy="856389"/>
          </a:xfrm>
          <a:prstGeom prst="rect">
            <a:avLst/>
          </a:prstGeom>
          <a:solidFill>
            <a:schemeClr val="accent3">
              <a:alpha val="61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4742881" y="2100961"/>
            <a:ext cx="1095465" cy="856389"/>
          </a:xfrm>
          <a:prstGeom prst="rect">
            <a:avLst/>
          </a:prstGeom>
          <a:solidFill>
            <a:schemeClr val="accent3">
              <a:alpha val="61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6141687" y="1470367"/>
            <a:ext cx="2740514" cy="2302055"/>
          </a:xfrm>
          <a:prstGeom prst="rect">
            <a:avLst/>
          </a:prstGeom>
          <a:solidFill>
            <a:schemeClr val="accent4">
              <a:lumMod val="60000"/>
              <a:lumOff val="40000"/>
              <a:alpha val="61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47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8" grpId="0" animBg="1"/>
      <p:bldP spid="68" grpId="1" animBg="1"/>
      <p:bldP spid="116" grpId="0" animBg="1"/>
      <p:bldP spid="116" grpId="1" animBg="1"/>
      <p:bldP spid="117" grpId="0" animBg="1"/>
      <p:bldP spid="117" grpId="1" animBg="1"/>
      <p:bldP spid="123" grpId="0" animBg="1"/>
      <p:bldP spid="124" grpId="0" animBg="1"/>
      <p:bldP spid="125" grpId="0" animBg="1"/>
      <p:bldP spid="126" grpId="0" animBg="1"/>
      <p:bldP spid="122" grpId="0" animBg="1"/>
      <p:bldP spid="128" grpId="0" animBg="1"/>
      <p:bldP spid="130" grpId="0" animBg="1"/>
      <p:bldP spid="131" grpId="0" animBg="1"/>
      <p:bldP spid="1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Observation: RF Underutilization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20113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Resources are fixed per compute </a:t>
            </a:r>
            <a:r>
              <a:rPr lang="en-US" dirty="0" smtClean="0"/>
              <a:t>unit</a:t>
            </a:r>
          </a:p>
          <a:p>
            <a:pPr lvl="1"/>
            <a:r>
              <a:rPr lang="en-US" dirty="0" smtClean="0"/>
              <a:t>local </a:t>
            </a:r>
            <a:r>
              <a:rPr lang="en-US" dirty="0"/>
              <a:t>memory </a:t>
            </a:r>
            <a:r>
              <a:rPr lang="en-US" dirty="0" smtClean="0"/>
              <a:t>size </a:t>
            </a:r>
          </a:p>
          <a:p>
            <a:pPr lvl="1"/>
            <a:r>
              <a:rPr lang="en-US" dirty="0" smtClean="0"/>
              <a:t>maximum </a:t>
            </a:r>
            <a:r>
              <a:rPr lang="en-US" dirty="0"/>
              <a:t>number of </a:t>
            </a:r>
            <a:r>
              <a:rPr lang="en-US" dirty="0" smtClean="0"/>
              <a:t>threads</a:t>
            </a:r>
          </a:p>
          <a:p>
            <a:pPr lvl="1"/>
            <a:r>
              <a:rPr lang="en-US" dirty="0"/>
              <a:t>number of </a:t>
            </a:r>
            <a:r>
              <a:rPr lang="en-US" dirty="0" smtClean="0"/>
              <a:t>registers</a:t>
            </a:r>
            <a:endParaRPr lang="en-US" dirty="0"/>
          </a:p>
          <a:p>
            <a:r>
              <a:rPr lang="en-US" dirty="0"/>
              <a:t>Any one of these resource constraints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may limit </a:t>
            </a:r>
            <a:r>
              <a:rPr lang="en-US" i="1" dirty="0" smtClean="0"/>
              <a:t>#WG / CU </a:t>
            </a:r>
            <a:r>
              <a:rPr lang="en-US" dirty="0" smtClean="0"/>
              <a:t>≡</a:t>
            </a:r>
            <a:r>
              <a:rPr lang="en-US" i="1" dirty="0" smtClean="0"/>
              <a:t> occupancy 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5EBF8-1F9B-4814-924A-CB387B7955A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556208"/>
              </p:ext>
            </p:extLst>
          </p:nvPr>
        </p:nvGraphicFramePr>
        <p:xfrm>
          <a:off x="914400" y="3555183"/>
          <a:ext cx="4104961" cy="2988277"/>
        </p:xfrm>
        <a:graphic>
          <a:graphicData uri="http://schemas.openxmlformats.org/drawingml/2006/table">
            <a:tbl>
              <a:tblPr firstRow="1" lastRow="1" lastCol="1" bandRow="1" bandCol="1">
                <a:tableStyleId>{5940675A-B579-460E-94D1-54222C63F5DA}</a:tableStyleId>
              </a:tblPr>
              <a:tblGrid>
                <a:gridCol w="2052481"/>
                <a:gridCol w="1031708"/>
                <a:gridCol w="1020772"/>
              </a:tblGrid>
              <a:tr h="245077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Kernel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#</a:t>
                      </a:r>
                      <a:r>
                        <a:rPr lang="en-US" sz="1200" b="1" dirty="0" smtClean="0">
                          <a:effectLst/>
                        </a:rPr>
                        <a:t>of Registers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RF Utilization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48"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Reduction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50%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48"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BinarySearch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48"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DwtHaar1D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50%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48"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BitonicSort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48"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FastWalshTransform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48"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FloydWarshall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75%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48"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BinomialOption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81%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48"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DiscreteCosineTransform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48"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MatrixTranspose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38%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48"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MatrixMultiplication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69%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48"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SobelFilter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99%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48"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URNG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48"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RadixSort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48"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Histogram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48"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BlackScholes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89%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9" name="Double Wave 58"/>
          <p:cNvSpPr/>
          <p:nvPr/>
        </p:nvSpPr>
        <p:spPr>
          <a:xfrm>
            <a:off x="5860302" y="4258236"/>
            <a:ext cx="2826498" cy="1371600"/>
          </a:xfrm>
          <a:prstGeom prst="doubleWav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This characteristic is preserved across set of OpenCL compiler options</a:t>
            </a:r>
          </a:p>
        </p:txBody>
      </p:sp>
      <p:sp>
        <p:nvSpPr>
          <p:cNvPr id="22" name="Double Wave 21"/>
          <p:cNvSpPr/>
          <p:nvPr/>
        </p:nvSpPr>
        <p:spPr>
          <a:xfrm>
            <a:off x="5860302" y="3279948"/>
            <a:ext cx="2826498" cy="1206888"/>
          </a:xfrm>
          <a:prstGeom prst="doubleWav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On average 54% of RF is not utilized at all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920451" y="6171728"/>
            <a:ext cx="4096512" cy="182563"/>
          </a:xfrm>
          <a:prstGeom prst="rect">
            <a:avLst/>
          </a:prstGeom>
          <a:solidFill>
            <a:srgbClr val="FF0000">
              <a:alpha val="5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387215"/>
            <a:endParaRPr lang="en-US" sz="3600" b="1" i="1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19163" y="5986334"/>
            <a:ext cx="4096512" cy="182563"/>
          </a:xfrm>
          <a:prstGeom prst="rect">
            <a:avLst/>
          </a:prstGeom>
          <a:solidFill>
            <a:srgbClr val="FF0000">
              <a:alpha val="5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387215"/>
            <a:endParaRPr lang="en-US" sz="3600" b="1" i="1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19162" y="4350648"/>
            <a:ext cx="4096512" cy="182563"/>
          </a:xfrm>
          <a:prstGeom prst="rect">
            <a:avLst/>
          </a:prstGeom>
          <a:solidFill>
            <a:srgbClr val="FF0000">
              <a:alpha val="5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387215"/>
            <a:endParaRPr lang="en-US" sz="3600" b="1" i="1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9162" y="3793435"/>
            <a:ext cx="4096512" cy="182563"/>
          </a:xfrm>
          <a:prstGeom prst="rect">
            <a:avLst/>
          </a:prstGeom>
          <a:solidFill>
            <a:srgbClr val="FF0000">
              <a:alpha val="5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387215"/>
            <a:endParaRPr lang="en-US" sz="3600" b="1" i="1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9163" y="3980759"/>
            <a:ext cx="4096512" cy="182563"/>
          </a:xfrm>
          <a:prstGeom prst="rect">
            <a:avLst/>
          </a:prstGeom>
          <a:solidFill>
            <a:srgbClr val="FF0000">
              <a:alpha val="5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387215"/>
            <a:endParaRPr lang="en-US" sz="3600" b="1" i="1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19162" y="4529346"/>
            <a:ext cx="4096512" cy="182563"/>
          </a:xfrm>
          <a:prstGeom prst="rect">
            <a:avLst/>
          </a:prstGeom>
          <a:solidFill>
            <a:srgbClr val="FF0000">
              <a:alpha val="5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387215"/>
            <a:endParaRPr lang="en-US" sz="3600" b="1" i="1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19162" y="5629836"/>
            <a:ext cx="4096512" cy="182563"/>
          </a:xfrm>
          <a:prstGeom prst="rect">
            <a:avLst/>
          </a:prstGeom>
          <a:solidFill>
            <a:srgbClr val="FF0000">
              <a:alpha val="5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387215"/>
            <a:endParaRPr lang="en-US" sz="3600" b="1" i="1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19162" y="6359054"/>
            <a:ext cx="4096512" cy="182563"/>
          </a:xfrm>
          <a:prstGeom prst="rect">
            <a:avLst/>
          </a:prstGeom>
          <a:solidFill>
            <a:srgbClr val="FF0000">
              <a:alpha val="5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387215"/>
            <a:endParaRPr lang="en-US" sz="3600" b="1" i="1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472" y="1066800"/>
            <a:ext cx="9129528" cy="5791200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5562600"/>
            <a:ext cx="9144000" cy="1371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193608" indent="-1553528"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387215" indent="-3107055"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583045" indent="-4662805"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776653" indent="-6216333" algn="l" defTabSz="4387215" rtl="0" fontAlgn="base"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200400" algn="l" defTabSz="1280160" rtl="0" eaLnBrk="1" latinLnBrk="0" hangingPunct="1"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840480" algn="l" defTabSz="1280160" rtl="0" eaLnBrk="1" latinLnBrk="0" hangingPunct="1"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480560" algn="l" defTabSz="1280160" rtl="0" eaLnBrk="1" latinLnBrk="0" hangingPunct="1"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120640" algn="l" defTabSz="1280160" rtl="0" eaLnBrk="1" latinLnBrk="0" hangingPunct="1">
              <a:defRPr sz="8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i="1" dirty="0">
                <a:solidFill>
                  <a:schemeClr val="bg1"/>
                </a:solidFill>
              </a:rPr>
              <a:t>Opportunistically exploiting </a:t>
            </a:r>
            <a:r>
              <a:rPr lang="en-US" sz="3600" b="1" i="1" dirty="0" smtClean="0">
                <a:solidFill>
                  <a:schemeClr val="bg1"/>
                </a:solidFill>
              </a:rPr>
              <a:t>RF </a:t>
            </a:r>
          </a:p>
          <a:p>
            <a:pPr algn="ctr"/>
            <a:r>
              <a:rPr lang="en-US" sz="3600" b="1" i="1" dirty="0" smtClean="0">
                <a:solidFill>
                  <a:schemeClr val="bg1"/>
                </a:solidFill>
              </a:rPr>
              <a:t>underutilization </a:t>
            </a:r>
            <a:r>
              <a:rPr lang="en-US" sz="3600" b="1" i="1" dirty="0">
                <a:solidFill>
                  <a:schemeClr val="bg1"/>
                </a:solidFill>
              </a:rPr>
              <a:t>for </a:t>
            </a:r>
            <a:r>
              <a:rPr lang="en-US" sz="3600" b="1" i="1" dirty="0" smtClean="0">
                <a:solidFill>
                  <a:schemeClr val="bg1"/>
                </a:solidFill>
              </a:rPr>
              <a:t>NBTI recovery </a:t>
            </a:r>
            <a:endParaRPr lang="en-US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95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repeatCount="indefinit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31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31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31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2" grpId="0" animBg="1"/>
      <p:bldP spid="6" grpId="0" animBg="1"/>
      <p:bldP spid="6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18549</TotalTime>
  <Words>1584</Words>
  <Application>Microsoft Macintosh PowerPoint</Application>
  <PresentationFormat>On-screen Show (4:3)</PresentationFormat>
  <Paragraphs>477</Paragraphs>
  <Slides>27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Worksheet</vt:lpstr>
      <vt:lpstr>ARGO:  Aging-aware GPGPU Register File Allocation</vt:lpstr>
      <vt:lpstr>The Future is Heterogeneous Computing </vt:lpstr>
      <vt:lpstr>CPU+GPU Integration in Mobile SoCs</vt:lpstr>
      <vt:lpstr>What’s the problem?</vt:lpstr>
      <vt:lpstr>Outline</vt:lpstr>
      <vt:lpstr>NBTI: A Major Aging Mechanism </vt:lpstr>
      <vt:lpstr>Related Work</vt:lpstr>
      <vt:lpstr>GPGPU Architecture &amp; Execution Model:  AMD Evergreen</vt:lpstr>
      <vt:lpstr>Observation: RF Underutilization</vt:lpstr>
      <vt:lpstr>ARGO:  Overall Approach</vt:lpstr>
      <vt:lpstr>Sliced RF Organization</vt:lpstr>
      <vt:lpstr>Baseline (Aging Oblivious) RF Allocation </vt:lpstr>
      <vt:lpstr>ARGO: RF Allocation </vt:lpstr>
      <vt:lpstr>ARGO: Overview</vt:lpstr>
      <vt:lpstr>ARGO: Virtual Sensing</vt:lpstr>
      <vt:lpstr>ARGO: Virtual Sensing (cont.)</vt:lpstr>
      <vt:lpstr>ARGO: RF Allocator</vt:lpstr>
      <vt:lpstr>ARGO: Overheads</vt:lpstr>
      <vt:lpstr>Experimental Setup</vt:lpstr>
      <vt:lpstr>Simulation Result: Vth Shift</vt:lpstr>
      <vt:lpstr>Simulation Result: SNM Degradation</vt:lpstr>
      <vt:lpstr>Simulation Result: Trend of SNM Degradation</vt:lpstr>
      <vt:lpstr>Summary</vt:lpstr>
      <vt:lpstr>Thank you</vt:lpstr>
      <vt:lpstr>Supplementary  Slides</vt:lpstr>
      <vt:lpstr>Simulation Result: Recovery / Bank Size Tradeoff </vt:lpstr>
      <vt:lpstr>Simulation Result: Different Process Corners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Sleep-Servers: Reducing Energy Consumption of Desktops</dc:title>
  <dc:creator>yuvraj</dc:creator>
  <cp:lastModifiedBy>Nikil Dutt</cp:lastModifiedBy>
  <cp:revision>2001</cp:revision>
  <dcterms:created xsi:type="dcterms:W3CDTF">2012-09-25T05:53:19Z</dcterms:created>
  <dcterms:modified xsi:type="dcterms:W3CDTF">2013-10-08T17:46:43Z</dcterms:modified>
</cp:coreProperties>
</file>