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67" r:id="rId2"/>
    <p:sldId id="326" r:id="rId3"/>
    <p:sldId id="297" r:id="rId4"/>
    <p:sldId id="325" r:id="rId5"/>
    <p:sldId id="327" r:id="rId6"/>
    <p:sldId id="321" r:id="rId7"/>
    <p:sldId id="323" r:id="rId8"/>
    <p:sldId id="324" r:id="rId9"/>
    <p:sldId id="301" r:id="rId10"/>
    <p:sldId id="303" r:id="rId11"/>
    <p:sldId id="304" r:id="rId12"/>
    <p:sldId id="305" r:id="rId13"/>
    <p:sldId id="306" r:id="rId14"/>
    <p:sldId id="307" r:id="rId15"/>
    <p:sldId id="328" r:id="rId16"/>
    <p:sldId id="308" r:id="rId17"/>
    <p:sldId id="316" r:id="rId18"/>
    <p:sldId id="317" r:id="rId19"/>
    <p:sldId id="318" r:id="rId20"/>
    <p:sldId id="311" r:id="rId21"/>
    <p:sldId id="309" r:id="rId22"/>
    <p:sldId id="310" r:id="rId23"/>
    <p:sldId id="320" r:id="rId24"/>
    <p:sldId id="313" r:id="rId25"/>
    <p:sldId id="315" r:id="rId26"/>
    <p:sldId id="300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l Dutt" initials="N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CC"/>
    <a:srgbClr val="009900"/>
    <a:srgbClr val="FF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8" autoAdjust="0"/>
    <p:restoredTop sz="90929"/>
  </p:normalViewPr>
  <p:slideViewPr>
    <p:cSldViewPr>
      <p:cViewPr>
        <p:scale>
          <a:sx n="100" d="100"/>
          <a:sy n="100" d="100"/>
        </p:scale>
        <p:origin x="-9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319AD-47CA-FB44-B8EE-94B4BB69D93A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B126-A2B4-1C48-84B3-12BCA1B4F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840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0B4850C-4F28-4A48-A125-C3D6F5A28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7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017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03835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265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15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990600"/>
            <a:ext cx="8153400" cy="50292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 b="1" u="none"/>
            </a:lvl1pPr>
            <a:lvl2pPr>
              <a:defRPr sz="2800" b="1" u="none"/>
            </a:lvl2pPr>
            <a:lvl3pPr>
              <a:defRPr sz="2800" b="1" u="none"/>
            </a:lvl3pPr>
            <a:lvl4pPr>
              <a:defRPr sz="2800" b="1" u="none"/>
            </a:lvl4pPr>
            <a:lvl5pPr>
              <a:defRPr sz="2800" b="1" u="none"/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pPr/>
              <a:t>‹#›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2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28600"/>
            <a:ext cx="8001000" cy="5715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</a:t>
            </a:r>
            <a:endParaRPr lang="de-DE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50250" y="6532563"/>
            <a:ext cx="336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defTabSz="479425" eaLnBrk="0" hangingPunct="0">
              <a:lnSpc>
                <a:spcPct val="97000"/>
              </a:lnSpc>
              <a:defRPr/>
            </a:pPr>
            <a:fld id="{5C232E4F-9B0C-4A0B-8B77-EB6A70F5F19D}" type="slidenum">
              <a:rPr lang="en-GB" sz="900" b="1">
                <a:latin typeface="Arial" charset="0"/>
                <a:cs typeface="+mn-cs"/>
              </a:rPr>
              <a:pPr defTabSz="479425" eaLnBrk="0" hangingPunct="0">
                <a:lnSpc>
                  <a:spcPct val="97000"/>
                </a:lnSpc>
                <a:defRPr/>
              </a:pPr>
              <a:t>‹#›</a:t>
            </a:fld>
            <a:endParaRPr lang="en-GB" sz="900" b="1">
              <a:latin typeface="Arial" charset="0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 Zweite Ebene</a:t>
            </a:r>
          </a:p>
          <a:p>
            <a:pPr lvl="2"/>
            <a:r>
              <a:rPr lang="en-GB" smtClean="0"/>
              <a:t> 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ariability.org/" TargetMode="External"/><Relationship Id="rId5" Type="http://schemas.openxmlformats.org/officeDocument/2006/relationships/hyperlink" Target="http://www-micrel.deis.unibo.it/multitherman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79512" y="977366"/>
            <a:ext cx="8964488" cy="2451634"/>
          </a:xfrm>
          <a:noFill/>
        </p:spPr>
        <p:txBody>
          <a:bodyPr/>
          <a:lstStyle/>
          <a:p>
            <a:r>
              <a:rPr lang="en-US" sz="3600" dirty="0" smtClean="0"/>
              <a:t> A Variability-Aware OpenMP Environment for Efficient Execution of Accuracy-Configurable Computation on Shared-FPU Processor Clusters </a:t>
            </a:r>
            <a:endParaRPr lang="en-GB" sz="3600" dirty="0" smtClean="0"/>
          </a:p>
        </p:txBody>
      </p:sp>
      <p:sp>
        <p:nvSpPr>
          <p:cNvPr id="4099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044552"/>
            <a:ext cx="7920880" cy="1752600"/>
          </a:xfrm>
        </p:spPr>
        <p:txBody>
          <a:bodyPr/>
          <a:lstStyle/>
          <a:p>
            <a:r>
              <a:rPr lang="en-GB" sz="2800" b="0" dirty="0" smtClean="0"/>
              <a:t>Abbas Rahimi, </a:t>
            </a:r>
            <a:r>
              <a:rPr lang="en-US" sz="2800" u="sng" dirty="0" smtClean="0"/>
              <a:t>Andrea </a:t>
            </a:r>
            <a:r>
              <a:rPr lang="en-US" sz="2800" u="sng" dirty="0" err="1" smtClean="0"/>
              <a:t>Marongiu</a:t>
            </a:r>
            <a:r>
              <a:rPr lang="en-US" sz="2800" dirty="0" smtClean="0"/>
              <a:t>,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b="0" dirty="0" smtClean="0"/>
              <a:t>Rajesh K. Gupta, Luca </a:t>
            </a:r>
            <a:r>
              <a:rPr lang="en-GB" sz="2800" b="0" dirty="0" err="1" smtClean="0"/>
              <a:t>Benini</a:t>
            </a:r>
            <a:endParaRPr lang="en-GB" sz="2800" b="0" dirty="0" smtClean="0"/>
          </a:p>
          <a:p>
            <a:r>
              <a:rPr lang="en-GB" sz="2800" dirty="0" smtClean="0"/>
              <a:t>UC San Diego, and </a:t>
            </a:r>
            <a:r>
              <a:rPr lang="en-US" sz="2800" dirty="0" smtClean="0"/>
              <a:t>University of Bologna </a:t>
            </a:r>
            <a:endParaRPr lang="en-GB" sz="2800" dirty="0" smtClean="0"/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1728192" cy="13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10854"/>
            <a:ext cx="1440160" cy="14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96136" y="5982379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Micrel.deis.unibo.it</a:t>
            </a:r>
          </a:p>
          <a:p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MultiTherman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03018" y="6207695"/>
            <a:ext cx="190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variability.org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1517401" cy="16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6067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approximate</a:t>
            </a:r>
            <a:r>
              <a:rPr lang="en-US" dirty="0" smtClean="0"/>
              <a:t> mode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Pipeline disables the EDS sensors on the less significant </a:t>
            </a:r>
            <a:r>
              <a:rPr lang="en-US" i="1" dirty="0" smtClean="0"/>
              <a:t>N</a:t>
            </a:r>
            <a:r>
              <a:rPr lang="en-US" dirty="0" smtClean="0"/>
              <a:t> bits of the fraction where </a:t>
            </a:r>
            <a:r>
              <a:rPr lang="en-US" i="1" dirty="0" smtClean="0"/>
              <a:t>N</a:t>
            </a:r>
            <a:r>
              <a:rPr lang="en-US" dirty="0" smtClean="0"/>
              <a:t> is reprogrammable through a memory-mapped register.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sign and the exponent bits are always protected by EDS.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Thus pipeline ignores any timing error below the less significant </a:t>
            </a:r>
            <a:r>
              <a:rPr lang="en-US" i="1" dirty="0" smtClean="0"/>
              <a:t>N</a:t>
            </a:r>
            <a:r>
              <a:rPr lang="en-US" dirty="0" smtClean="0"/>
              <a:t> bits of the fraction and save on the recovery cost.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Switching between modes disables/enables the error detection circuits partially on </a:t>
            </a:r>
            <a:r>
              <a:rPr lang="en-US" i="1" dirty="0" smtClean="0"/>
              <a:t>N</a:t>
            </a:r>
            <a:r>
              <a:rPr lang="en-US" dirty="0" smtClean="0"/>
              <a:t> bits of the fraction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FP pipeline can efficiently execute subsequent interleaved accurate or approximate software blocks.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23671"/>
          </a:xfrm>
        </p:spPr>
        <p:txBody>
          <a:bodyPr/>
          <a:lstStyle/>
          <a:p>
            <a:r>
              <a:rPr lang="en-US" sz="3600" dirty="0" smtClean="0"/>
              <a:t>Accuracy-Configurable Architecture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FPV metadata </a:t>
            </a:r>
            <a:r>
              <a:rPr lang="en-US" dirty="0" smtClean="0"/>
              <a:t>is defined as the percentage of cycles in which a timing error occurs on the pipeline reported by the EDS sensors.</a:t>
            </a:r>
          </a:p>
          <a:p>
            <a:endParaRPr lang="en-US" dirty="0" smtClean="0"/>
          </a:p>
          <a:p>
            <a:r>
              <a:rPr lang="en-US" dirty="0" smtClean="0"/>
              <a:t>The ECU dynamically characterizes this per-pipeline metric over a programmable sampling period.</a:t>
            </a:r>
          </a:p>
          <a:p>
            <a:endParaRPr lang="en-US" dirty="0" smtClean="0"/>
          </a:p>
          <a:p>
            <a:r>
              <a:rPr lang="en-US" dirty="0" smtClean="0"/>
              <a:t>The characterized FPV of each pipeline is visible to the software through memory-mapped registers.</a:t>
            </a:r>
          </a:p>
          <a:p>
            <a:endParaRPr lang="en-US" dirty="0" smtClean="0"/>
          </a:p>
          <a:p>
            <a:r>
              <a:rPr lang="en-US" dirty="0" smtClean="0"/>
              <a:t>Enables runtime scheduler to perform on-line selection of best FP pipeline candidates.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23671"/>
          </a:xfrm>
        </p:spPr>
        <p:txBody>
          <a:bodyPr/>
          <a:lstStyle/>
          <a:p>
            <a:r>
              <a:rPr lang="en-US" sz="3600" dirty="0" smtClean="0"/>
              <a:t>Floating-point Pipeline Vulnerability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836712"/>
            <a:ext cx="4610472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#</a:t>
            </a:r>
            <a:r>
              <a:rPr lang="en-US" sz="2000" dirty="0" err="1" smtClean="0"/>
              <a:t>pragma</a:t>
            </a:r>
            <a:r>
              <a:rPr lang="en-US" sz="2000" dirty="0" smtClean="0"/>
              <a:t> </a:t>
            </a:r>
            <a:r>
              <a:rPr lang="en-US" sz="2000" dirty="0" err="1" smtClean="0"/>
              <a:t>omp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accurate </a:t>
            </a:r>
          </a:p>
          <a:p>
            <a:pPr>
              <a:buNone/>
            </a:pPr>
            <a:r>
              <a:rPr lang="en-US" sz="2000" dirty="0" smtClean="0"/>
              <a:t>  structured-block</a:t>
            </a:r>
          </a:p>
          <a:p>
            <a:pPr>
              <a:buNone/>
            </a:pPr>
            <a:r>
              <a:rPr lang="en-US" sz="2000" dirty="0" smtClean="0"/>
              <a:t> #</a:t>
            </a:r>
            <a:r>
              <a:rPr lang="en-US" sz="2000" dirty="0" err="1" smtClean="0"/>
              <a:t>pragma</a:t>
            </a:r>
            <a:r>
              <a:rPr lang="en-US" sz="2000" dirty="0" smtClean="0"/>
              <a:t> </a:t>
            </a:r>
            <a:r>
              <a:rPr lang="en-US" sz="2000" dirty="0" err="1" smtClean="0"/>
              <a:t>omp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approximate</a:t>
            </a:r>
            <a:r>
              <a:rPr lang="en-US" sz="2000" dirty="0" smtClean="0"/>
              <a:t> </a:t>
            </a:r>
            <a:r>
              <a:rPr lang="en-US" sz="2000" i="1" dirty="0" smtClean="0"/>
              <a:t>[clause]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structured-block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OpenMP Compiler Extension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Line Callout 2 5"/>
          <p:cNvSpPr/>
          <p:nvPr/>
        </p:nvSpPr>
        <p:spPr bwMode="auto">
          <a:xfrm>
            <a:off x="4860032" y="1124744"/>
            <a:ext cx="3888432" cy="936104"/>
          </a:xfrm>
          <a:prstGeom prst="borderCallout2">
            <a:avLst>
              <a:gd name="adj1" fmla="val 17393"/>
              <a:gd name="adj2" fmla="val -658"/>
              <a:gd name="adj3" fmla="val 16715"/>
              <a:gd name="adj4" fmla="val -10134"/>
              <a:gd name="adj5" fmla="val 58572"/>
              <a:gd name="adj6" fmla="val -27723"/>
            </a:avLst>
          </a:prstGeom>
          <a:solidFill>
            <a:srgbClr val="000099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err="1" smtClean="0">
                <a:solidFill>
                  <a:schemeClr val="bg1"/>
                </a:solidFill>
              </a:rPr>
              <a:t>error_significance_threshold</a:t>
            </a:r>
            <a:r>
              <a:rPr lang="en-US" dirty="0" smtClean="0">
                <a:solidFill>
                  <a:schemeClr val="bg1"/>
                </a:solidFill>
              </a:rPr>
              <a:t> (&lt;value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&gt;)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512" y="2276872"/>
            <a:ext cx="5904656" cy="4464496"/>
            <a:chOff x="179512" y="2276872"/>
            <a:chExt cx="5904656" cy="4464496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179512" y="2276872"/>
              <a:ext cx="5904656" cy="4464496"/>
            </a:xfrm>
            <a:prstGeom prst="roundRect">
              <a:avLst>
                <a:gd name="adj" fmla="val 2412"/>
              </a:avLst>
            </a:prstGeom>
            <a:solidFill>
              <a:srgbClr val="FFFFFF">
                <a:alpha val="10001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#pragma omp parallel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#pragma omp accurate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#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pragma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omp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for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for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(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=K/2;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&lt;(IMG_M-K/2); ++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) 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// iterate over image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for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(j=K/2; j &lt;(IMG_N-K/2); ++j) 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float sum = 0;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int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ii,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jj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for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(ii =-K/2; ii&lt;=K/2; ++ii) 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// iterate over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for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(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jj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= -K/2;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jj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&lt;= K/2; ++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jj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) 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float data = in[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i+ii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][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j+jj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];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float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coef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=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coeffs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[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ii+K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/2][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jj+K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/2];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float result;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#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pragma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omp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approximate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error_significance_threshold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(20)                    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       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	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{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    	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result = data *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coef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 	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sum += result;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	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}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 }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}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 out[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][j]=sum/scale;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Arial" pitchFamily="34" charset="0"/>
                  <a:cs typeface="Arial" pitchFamily="34" charset="0"/>
                </a:rPr>
                <a:t>  } } }</a:t>
              </a: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683568" y="5085184"/>
              <a:ext cx="5256584" cy="936104"/>
            </a:xfrm>
            <a:prstGeom prst="roundRect">
              <a:avLst>
                <a:gd name="adj" fmla="val 6435"/>
              </a:avLst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156176" y="2276872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Code snippet for </a:t>
            </a:r>
            <a:r>
              <a:rPr lang="en-US" i="1" dirty="0" smtClean="0"/>
              <a:t>Gaussian</a:t>
            </a:r>
            <a:r>
              <a:rPr lang="en-US" dirty="0" smtClean="0"/>
              <a:t> filter utilizing OpenMP variability-aware directives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 bwMode="auto">
          <a:xfrm>
            <a:off x="971600" y="2420888"/>
            <a:ext cx="7920880" cy="2016224"/>
          </a:xfrm>
          <a:prstGeom prst="borderCallout2">
            <a:avLst>
              <a:gd name="adj1" fmla="val 99121"/>
              <a:gd name="adj2" fmla="val 72493"/>
              <a:gd name="adj3" fmla="val 117812"/>
              <a:gd name="adj4" fmla="val 72579"/>
              <a:gd name="adj5" fmla="val 139355"/>
              <a:gd name="adj6" fmla="val 64552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int</a:t>
            </a:r>
            <a:r>
              <a:rPr lang="en-US" sz="2000" dirty="0" smtClean="0"/>
              <a:t> ID = </a:t>
            </a:r>
            <a:r>
              <a:rPr lang="en-US" sz="2000" b="1" dirty="0" err="1" smtClean="0"/>
              <a:t>GOMP_resolve_FP</a:t>
            </a:r>
            <a:r>
              <a:rPr lang="en-US" sz="2000" dirty="0" smtClean="0"/>
              <a:t> (GOMP_APPROX, GOMP_MUL, 20);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GOMP_FP</a:t>
            </a:r>
            <a:r>
              <a:rPr lang="en-US" sz="2000" dirty="0" smtClean="0"/>
              <a:t> (ID, data, </a:t>
            </a:r>
            <a:r>
              <a:rPr lang="en-US" sz="2000" dirty="0" err="1" smtClean="0"/>
              <a:t>coeff</a:t>
            </a:r>
            <a:r>
              <a:rPr lang="en-US" sz="2000" dirty="0" smtClean="0"/>
              <a:t>, &amp;result);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int</a:t>
            </a:r>
            <a:r>
              <a:rPr lang="en-US" sz="2000" dirty="0" smtClean="0"/>
              <a:t> ID = </a:t>
            </a:r>
            <a:r>
              <a:rPr lang="en-US" sz="2000" b="1" dirty="0" err="1" smtClean="0"/>
              <a:t>GOMP_resolve_FP</a:t>
            </a:r>
            <a:r>
              <a:rPr lang="en-US" sz="2000" dirty="0" smtClean="0"/>
              <a:t> (GOMP_APPROX, GOMP_ADD, 20);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GOMP_FP</a:t>
            </a:r>
            <a:r>
              <a:rPr lang="en-US" sz="2000" dirty="0" smtClean="0"/>
              <a:t> (ID, sum, result, &amp;sum);</a:t>
            </a:r>
          </a:p>
          <a:p>
            <a:pPr eaLnBrk="0" hangingPunc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Fumetto 2 3"/>
          <p:cNvSpPr/>
          <p:nvPr/>
        </p:nvSpPr>
        <p:spPr bwMode="auto">
          <a:xfrm>
            <a:off x="5364088" y="4227713"/>
            <a:ext cx="3157562" cy="1116124"/>
          </a:xfrm>
          <a:prstGeom prst="wedgeRoundRectCallout">
            <a:avLst>
              <a:gd name="adj1" fmla="val -107891"/>
              <a:gd name="adj2" fmla="val -169828"/>
              <a:gd name="adj3" fmla="val 16667"/>
            </a:avLst>
          </a:prstGeom>
          <a:ln>
            <a:headEnd type="none" w="sm" len="sm"/>
            <a:tailEnd type="stealth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Invokes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the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runtime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FPU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scheduler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umetto 2 11"/>
          <p:cNvSpPr/>
          <p:nvPr/>
        </p:nvSpPr>
        <p:spPr bwMode="auto">
          <a:xfrm>
            <a:off x="2206526" y="5463226"/>
            <a:ext cx="2221458" cy="1116124"/>
          </a:xfrm>
          <a:prstGeom prst="wedgeRoundRectCallout">
            <a:avLst>
              <a:gd name="adj1" fmla="val -59050"/>
              <a:gd name="adj2" fmla="val -243195"/>
              <a:gd name="adj3" fmla="val 16667"/>
            </a:avLst>
          </a:prstGeom>
          <a:ln>
            <a:headEnd type="none" w="sm" len="sm"/>
            <a:tailEnd type="stealth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mtClean="0">
                <a:solidFill>
                  <a:schemeClr val="tx1"/>
                </a:solidFill>
                <a:latin typeface="Times New Roman" charset="0"/>
              </a:rPr>
              <a:t>programs 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</a:rPr>
              <a:t>the FPU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90600"/>
            <a:ext cx="8856984" cy="502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The variation-aware scheduler reduces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 </a:t>
            </a:r>
          </a:p>
          <a:p>
            <a:pPr marL="11874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Number of recovery cycles for accurate blocks </a:t>
            </a:r>
          </a:p>
          <a:p>
            <a:pPr marL="1574800" lvl="2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/>
              <a:t>by favoring utilization of FPUs with a lower FPV </a:t>
            </a:r>
          </a:p>
          <a:p>
            <a:pPr marL="1574800" lvl="2" indent="-514350">
              <a:lnSpc>
                <a:spcPct val="10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lower error rate and recovery </a:t>
            </a:r>
          </a:p>
          <a:p>
            <a:pPr marL="1187450" lvl="1" indent="-51435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11874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Cost of error correction </a:t>
            </a:r>
          </a:p>
          <a:p>
            <a:pPr marL="1574800" lvl="2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/>
              <a:t>by deliberately propagating the error toward application</a:t>
            </a:r>
          </a:p>
          <a:p>
            <a:pPr marL="1574800" lvl="2" indent="-514350">
              <a:lnSpc>
                <a:spcPct val="100000"/>
              </a:lnSpc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400" dirty="0" smtClean="0"/>
              <a:t>excluding the recovery (correction) cost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470130"/>
          </a:xfrm>
        </p:spPr>
        <p:txBody>
          <a:bodyPr/>
          <a:lstStyle/>
          <a:p>
            <a:r>
              <a:rPr lang="en-US" sz="3200" dirty="0" smtClean="0"/>
              <a:t>Runtime Support and </a:t>
            </a:r>
            <a:r>
              <a:rPr lang="en-US" sz="3200" i="1" dirty="0" smtClean="0"/>
              <a:t>FPV</a:t>
            </a:r>
            <a:r>
              <a:rPr lang="en-US" sz="3200" dirty="0" smtClean="0"/>
              <a:t> Utilization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1862336"/>
          </a:xfrm>
        </p:spPr>
        <p:txBody>
          <a:bodyPr/>
          <a:lstStyle/>
          <a:p>
            <a:r>
              <a:rPr lang="en-US" dirty="0" smtClean="0"/>
              <a:t>Scheduler ranks all the individual pipelines based on their FPV. </a:t>
            </a:r>
          </a:p>
          <a:p>
            <a:r>
              <a:rPr lang="en-US" dirty="0" smtClean="0"/>
              <a:t>The sorted list is maintained in the shared TCDM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470130"/>
          </a:xfrm>
        </p:spPr>
        <p:txBody>
          <a:bodyPr/>
          <a:lstStyle/>
          <a:p>
            <a:r>
              <a:rPr lang="en-US" sz="3200" dirty="0" smtClean="0"/>
              <a:t>Runtime Support and </a:t>
            </a:r>
            <a:r>
              <a:rPr lang="en-US" sz="3200" i="1" dirty="0" smtClean="0"/>
              <a:t>FPV</a:t>
            </a:r>
            <a:r>
              <a:rPr lang="en-US" sz="3200" dirty="0" smtClean="0"/>
              <a:t> Utilization</a:t>
            </a:r>
            <a:endParaRPr lang="en-US" sz="3200" dirty="0"/>
          </a:p>
        </p:txBody>
      </p:sp>
      <p:sp>
        <p:nvSpPr>
          <p:cNvPr id="4" name="Diamond 3"/>
          <p:cNvSpPr/>
          <p:nvPr/>
        </p:nvSpPr>
        <p:spPr>
          <a:xfrm>
            <a:off x="1187624" y="4284385"/>
            <a:ext cx="1296144" cy="108012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Busy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3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R1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771800" y="4284385"/>
            <a:ext cx="1296144" cy="108012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Busy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3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R2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860032" y="4284385"/>
            <a:ext cx="1368152" cy="108012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Busy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3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RK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45724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45724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5796553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 every operation type of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sorted list of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FLV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R1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 ≤ … ≤ FLV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RK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 ≤ … ≤ FLV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RN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7164288" y="4284385"/>
            <a:ext cx="1389583" cy="108012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Busy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3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RN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1520" y="4716433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2008" y="4212377"/>
            <a:ext cx="68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Start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point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187624" y="2916233"/>
            <a:ext cx="1296144" cy="36004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0">
                <a:schemeClr val="accent2"/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Allocate 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P</a:t>
            </a:r>
            <a:r>
              <a:rPr kumimoji="0" lang="en-US" sz="15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R1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59632" y="3636313"/>
            <a:ext cx="1152128" cy="432048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opmode</a:t>
            </a:r>
            <a:endParaRPr lang="en-U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771800" y="2916233"/>
            <a:ext cx="1296144" cy="36004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0">
                <a:schemeClr val="accent2"/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Allocate 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P</a:t>
            </a:r>
            <a:r>
              <a:rPr kumimoji="0" lang="en-US" sz="15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R2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843808" y="3636313"/>
            <a:ext cx="1152128" cy="432048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opmode</a:t>
            </a:r>
            <a:endParaRPr lang="en-U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909180" y="2916233"/>
            <a:ext cx="1296144" cy="36004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0">
                <a:schemeClr val="accent2"/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Allocate 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P</a:t>
            </a:r>
            <a:r>
              <a:rPr kumimoji="0" lang="en-US" sz="15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RK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981188" y="3636313"/>
            <a:ext cx="1152128" cy="432048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opmode</a:t>
            </a:r>
            <a:endParaRPr lang="en-U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98196" y="2916233"/>
            <a:ext cx="1296144" cy="36004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0">
                <a:schemeClr val="accent2"/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Allocate 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P</a:t>
            </a:r>
            <a:r>
              <a:rPr kumimoji="0" lang="en-US" sz="15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</a:rPr>
              <a:t>RN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270204" y="3636313"/>
            <a:ext cx="1152128" cy="432048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opmode</a:t>
            </a:r>
            <a:endParaRPr lang="en-U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23528" y="3275460"/>
            <a:ext cx="7378724" cy="2457796"/>
            <a:chOff x="323528" y="3275460"/>
            <a:chExt cx="7378724" cy="245779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827584" y="5076473"/>
              <a:ext cx="620760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23528" y="5724545"/>
              <a:ext cx="6120680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7544" y="5137447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Approximate 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323528" y="3275460"/>
              <a:ext cx="7378724" cy="2457796"/>
              <a:chOff x="323528" y="3276273"/>
              <a:chExt cx="7378724" cy="24577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372200" y="5004465"/>
                <a:ext cx="139254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29644" y="4808618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0800000" flipH="1">
                <a:off x="3770388" y="5076473"/>
                <a:ext cx="54864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644008" y="4835049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10800000" flipH="1">
                <a:off x="4690864" y="5074964"/>
                <a:ext cx="45720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445668" y="481892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10800000" flipH="1">
                <a:off x="2164482" y="5074964"/>
                <a:ext cx="91440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5940152" y="5076473"/>
                <a:ext cx="432048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444208" y="5148481"/>
                <a:ext cx="0" cy="576066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9" idx="5"/>
              </p:cNvCxnSpPr>
              <p:nvPr/>
            </p:nvCxnSpPr>
            <p:spPr>
              <a:xfrm flipH="1" flipV="1">
                <a:off x="435908" y="4900821"/>
                <a:ext cx="391676" cy="175652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23528" y="4941981"/>
                <a:ext cx="0" cy="792088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372200" y="493245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End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point 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590522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Group 159"/>
              <p:cNvGrpSpPr/>
              <p:nvPr/>
            </p:nvGrpSpPr>
            <p:grpSpPr>
              <a:xfrm>
                <a:off x="971600" y="3276273"/>
                <a:ext cx="674360" cy="379785"/>
                <a:chOff x="839396" y="1124744"/>
                <a:chExt cx="674360" cy="379785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839396" y="1196752"/>
                  <a:ext cx="6743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Appr</a:t>
                  </a:r>
                  <a:r>
                    <a:rPr lang="en-US" sz="1400" b="1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14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 flipV="1">
                <a:off x="3174698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771800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" name="Group 159"/>
              <p:cNvGrpSpPr/>
              <p:nvPr/>
            </p:nvGrpSpPr>
            <p:grpSpPr>
              <a:xfrm>
                <a:off x="2555776" y="3276273"/>
                <a:ext cx="674360" cy="379785"/>
                <a:chOff x="839396" y="1124744"/>
                <a:chExt cx="674360" cy="379785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839396" y="1196752"/>
                  <a:ext cx="6743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Appr</a:t>
                  </a:r>
                  <a:r>
                    <a:rPr lang="en-US" sz="1400" b="1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14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75" name="Straight Arrow Connector 74"/>
              <p:cNvCxnSpPr/>
              <p:nvPr/>
            </p:nvCxnSpPr>
            <p:spPr>
              <a:xfrm flipV="1">
                <a:off x="5312078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4909180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8" name="Group 159"/>
              <p:cNvGrpSpPr/>
              <p:nvPr/>
            </p:nvGrpSpPr>
            <p:grpSpPr>
              <a:xfrm>
                <a:off x="4693156" y="3276273"/>
                <a:ext cx="674360" cy="379785"/>
                <a:chOff x="839396" y="1124744"/>
                <a:chExt cx="674360" cy="379785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839396" y="1196752"/>
                  <a:ext cx="6743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Appr</a:t>
                  </a:r>
                  <a:r>
                    <a:rPr lang="en-US" sz="1400" b="1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14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8" name="Straight Arrow Connector 87"/>
              <p:cNvCxnSpPr/>
              <p:nvPr/>
            </p:nvCxnSpPr>
            <p:spPr>
              <a:xfrm flipV="1">
                <a:off x="7601094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7198196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1" name="Group 159"/>
              <p:cNvGrpSpPr/>
              <p:nvPr/>
            </p:nvGrpSpPr>
            <p:grpSpPr>
              <a:xfrm>
                <a:off x="6982172" y="3276273"/>
                <a:ext cx="674360" cy="379785"/>
                <a:chOff x="839396" y="1124744"/>
                <a:chExt cx="674360" cy="379785"/>
              </a:xfrm>
            </p:grpSpPr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839396" y="1196752"/>
                  <a:ext cx="6743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Appr</a:t>
                  </a:r>
                  <a:r>
                    <a:rPr lang="en-US" sz="1400" b="1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14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8" name="Group 137"/>
          <p:cNvGrpSpPr/>
          <p:nvPr/>
        </p:nvGrpSpPr>
        <p:grpSpPr>
          <a:xfrm>
            <a:off x="395536" y="3274877"/>
            <a:ext cx="8371314" cy="2242355"/>
            <a:chOff x="395536" y="3276273"/>
            <a:chExt cx="8371314" cy="2242355"/>
          </a:xfrm>
        </p:grpSpPr>
        <p:grpSp>
          <p:nvGrpSpPr>
            <p:cNvPr id="131" name="Group 130"/>
            <p:cNvGrpSpPr/>
            <p:nvPr/>
          </p:nvGrpSpPr>
          <p:grpSpPr>
            <a:xfrm>
              <a:off x="2267744" y="4356393"/>
              <a:ext cx="720080" cy="307777"/>
              <a:chOff x="2267744" y="4356393"/>
              <a:chExt cx="720080" cy="30777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267744" y="4644425"/>
                <a:ext cx="72008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450427" y="4356393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851920" y="4386873"/>
              <a:ext cx="548640" cy="307777"/>
              <a:chOff x="3851920" y="4386873"/>
              <a:chExt cx="548640" cy="30777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851920" y="4647681"/>
                <a:ext cx="54864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885828" y="4386873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644008" y="4365104"/>
              <a:ext cx="504056" cy="307777"/>
              <a:chOff x="4644008" y="4365104"/>
              <a:chExt cx="504056" cy="307777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4710296" y="4647681"/>
                <a:ext cx="36576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644008" y="4365104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948264" y="4356393"/>
              <a:ext cx="504056" cy="307777"/>
              <a:chOff x="6948264" y="4356393"/>
              <a:chExt cx="504056" cy="30777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7020272" y="4647681"/>
                <a:ext cx="36576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948264" y="4356393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940152" y="4356393"/>
              <a:ext cx="504056" cy="307777"/>
              <a:chOff x="5940152" y="4356393"/>
              <a:chExt cx="504056" cy="30777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6006440" y="4647681"/>
                <a:ext cx="36576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940152" y="4356393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95536" y="4642044"/>
              <a:ext cx="8371314" cy="876584"/>
              <a:chOff x="395536" y="4642044"/>
              <a:chExt cx="8371314" cy="8765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8336031" y="4644095"/>
                <a:ext cx="423674" cy="33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8333611" y="5075283"/>
                <a:ext cx="866477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95536" y="5508521"/>
                <a:ext cx="8362454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95536" y="4932457"/>
                <a:ext cx="0" cy="586171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35908" y="4356393"/>
              <a:ext cx="1111756" cy="391676"/>
              <a:chOff x="435908" y="4356393"/>
              <a:chExt cx="1111756" cy="3916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9552" y="4356393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Accurate 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827584" y="4644425"/>
                <a:ext cx="576064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9" idx="7"/>
              </p:cNvCxnSpPr>
              <p:nvPr/>
            </p:nvCxnSpPr>
            <p:spPr>
              <a:xfrm flipV="1">
                <a:off x="435908" y="4644425"/>
                <a:ext cx="391676" cy="103644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619672" y="3276273"/>
              <a:ext cx="936104" cy="1203568"/>
              <a:chOff x="1619672" y="3276273"/>
              <a:chExt cx="936104" cy="120356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V="1">
                <a:off x="2068387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051720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3" name="Group 162"/>
              <p:cNvGrpSpPr/>
              <p:nvPr/>
            </p:nvGrpSpPr>
            <p:grpSpPr>
              <a:xfrm>
                <a:off x="1619672" y="3276273"/>
                <a:ext cx="576064" cy="379785"/>
                <a:chOff x="945312" y="1124744"/>
                <a:chExt cx="576064" cy="379785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945312" y="1196752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Acc.</a:t>
                  </a:r>
                  <a:endParaRPr lang="en-US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3203848" y="3276273"/>
              <a:ext cx="936104" cy="1203568"/>
              <a:chOff x="3203848" y="3276273"/>
              <a:chExt cx="936104" cy="1203568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V="1">
                <a:off x="3652563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635896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6" name="Group 162"/>
              <p:cNvGrpSpPr/>
              <p:nvPr/>
            </p:nvGrpSpPr>
            <p:grpSpPr>
              <a:xfrm>
                <a:off x="3203848" y="3276273"/>
                <a:ext cx="576064" cy="379785"/>
                <a:chOff x="945312" y="1124744"/>
                <a:chExt cx="576064" cy="379785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945312" y="1196752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Acc.</a:t>
                  </a:r>
                  <a:endParaRPr lang="en-US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5" name="Group 134"/>
            <p:cNvGrpSpPr/>
            <p:nvPr/>
          </p:nvGrpSpPr>
          <p:grpSpPr>
            <a:xfrm>
              <a:off x="5341228" y="3276273"/>
              <a:ext cx="936104" cy="1203568"/>
              <a:chOff x="5341228" y="3276273"/>
              <a:chExt cx="936104" cy="1203568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V="1">
                <a:off x="5789943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773276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" name="Group 162"/>
              <p:cNvGrpSpPr/>
              <p:nvPr/>
            </p:nvGrpSpPr>
            <p:grpSpPr>
              <a:xfrm>
                <a:off x="5341228" y="3276273"/>
                <a:ext cx="576064" cy="379785"/>
                <a:chOff x="945312" y="1124744"/>
                <a:chExt cx="576064" cy="379785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945312" y="1196752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Acc.</a:t>
                  </a:r>
                  <a:endParaRPr lang="en-US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7630244" y="3276273"/>
              <a:ext cx="936104" cy="1203568"/>
              <a:chOff x="7630244" y="3276273"/>
              <a:chExt cx="936104" cy="1203568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V="1">
                <a:off x="8078959" y="4068361"/>
                <a:ext cx="0" cy="41148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8062292" y="415140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2" name="Group 162"/>
              <p:cNvGrpSpPr/>
              <p:nvPr/>
            </p:nvGrpSpPr>
            <p:grpSpPr>
              <a:xfrm>
                <a:off x="7630244" y="3276273"/>
                <a:ext cx="576064" cy="379785"/>
                <a:chOff x="945312" y="1124744"/>
                <a:chExt cx="576064" cy="379785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1446506" y="1124744"/>
                  <a:ext cx="0" cy="36576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945312" y="1196752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Acc.</a:t>
                  </a:r>
                  <a:endParaRPr lang="en-US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41" name="TextBox 140"/>
          <p:cNvSpPr txBox="1"/>
          <p:nvPr/>
        </p:nvSpPr>
        <p:spPr>
          <a:xfrm>
            <a:off x="251520" y="609329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FLV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RK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 &lt;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error rate threshold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for approximate computation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5112568" cy="216024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a typeface="Times New Roman"/>
              </a:rPr>
              <a:t>A methodology to optimize FPU written in VHDL</a:t>
            </a:r>
          </a:p>
          <a:p>
            <a:r>
              <a:rPr lang="en-US" sz="2600" dirty="0" smtClean="0"/>
              <a:t>Utilizing profiling information during synthesis, placement &amp; </a:t>
            </a:r>
            <a:r>
              <a:rPr lang="en-US" sz="2600" dirty="0" smtClean="0"/>
              <a:t>routing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791371"/>
          </a:xfrm>
        </p:spPr>
        <p:txBody>
          <a:bodyPr/>
          <a:lstStyle/>
          <a:p>
            <a:r>
              <a:rPr lang="en-US" sz="2800" dirty="0" smtClean="0"/>
              <a:t>Application-Driven </a:t>
            </a:r>
            <a:r>
              <a:rPr lang="en-US" sz="2800" dirty="0" smtClean="0"/>
              <a:t>FPU </a:t>
            </a:r>
            <a:r>
              <a:rPr lang="en-US" sz="2800" dirty="0" smtClean="0"/>
              <a:t>Synthesis </a:t>
            </a:r>
            <a:r>
              <a:rPr lang="en-US" sz="2800" dirty="0" smtClean="0"/>
              <a:t>and Optimization</a:t>
            </a:r>
            <a:endParaRPr lang="en-US" sz="2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294261" cy="59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Oval 78"/>
          <p:cNvSpPr/>
          <p:nvPr/>
        </p:nvSpPr>
        <p:spPr bwMode="auto">
          <a:xfrm>
            <a:off x="7524328" y="5877272"/>
            <a:ext cx="432048" cy="64807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588224" y="3429000"/>
            <a:ext cx="1800200" cy="2880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1" name="Rounded Rectangular Callout 80"/>
          <p:cNvSpPr/>
          <p:nvPr/>
        </p:nvSpPr>
        <p:spPr bwMode="auto">
          <a:xfrm>
            <a:off x="251520" y="3573016"/>
            <a:ext cx="4032448" cy="1008112"/>
          </a:xfrm>
          <a:prstGeom prst="wedgeRoundRectCallout">
            <a:avLst>
              <a:gd name="adj1" fmla="val 100131"/>
              <a:gd name="adj2" fmla="val 131221"/>
              <a:gd name="adj3" fmla="val 16667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/>
              <a:t>Utilizing </a:t>
            </a:r>
            <a:r>
              <a:rPr lang="en-US" b="1" dirty="0" smtClean="0"/>
              <a:t>fast leaky</a:t>
            </a:r>
            <a:r>
              <a:rPr lang="en-US" dirty="0" smtClean="0"/>
              <a:t> cells (low-V</a:t>
            </a:r>
            <a:r>
              <a:rPr lang="en-US" baseline="-25000" dirty="0" smtClean="0"/>
              <a:t>TH</a:t>
            </a:r>
            <a:r>
              <a:rPr lang="en-US" dirty="0" smtClean="0"/>
              <a:t>) for these paths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2" name="Rounded Rectangular Callout 81"/>
          <p:cNvSpPr/>
          <p:nvPr/>
        </p:nvSpPr>
        <p:spPr bwMode="auto">
          <a:xfrm>
            <a:off x="179512" y="4941168"/>
            <a:ext cx="4032448" cy="1728192"/>
          </a:xfrm>
          <a:prstGeom prst="wedgeRoundRectCallout">
            <a:avLst>
              <a:gd name="adj1" fmla="val 97711"/>
              <a:gd name="adj2" fmla="val 16976"/>
              <a:gd name="adj3" fmla="val 16667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/>
              <a:t>Utilizing </a:t>
            </a:r>
            <a:r>
              <a:rPr lang="en-US" b="1" dirty="0" smtClean="0"/>
              <a:t>regular and slow</a:t>
            </a:r>
            <a:r>
              <a:rPr lang="en-US" dirty="0" smtClean="0"/>
              <a:t> cells (regular-V</a:t>
            </a:r>
            <a:r>
              <a:rPr lang="en-US" baseline="-25000" dirty="0" smtClean="0"/>
              <a:t>TH</a:t>
            </a:r>
            <a:r>
              <a:rPr lang="en-US" dirty="0" smtClean="0"/>
              <a:t> and high-V</a:t>
            </a:r>
            <a:r>
              <a:rPr lang="en-US" baseline="-25000" dirty="0" smtClean="0"/>
              <a:t>TH</a:t>
            </a:r>
            <a:r>
              <a:rPr lang="en-US" dirty="0" smtClean="0"/>
              <a:t>) for the rest of paths </a:t>
            </a:r>
            <a:r>
              <a:rPr lang="en-US" dirty="0" smtClean="0">
                <a:sym typeface="Wingdings" pitchFamily="2" charset="2"/>
              </a:rPr>
              <a:t> since errors </a:t>
            </a:r>
            <a:r>
              <a:rPr lang="en-US" dirty="0" smtClean="0"/>
              <a:t>can be ignored!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ttangolo 6"/>
          <p:cNvSpPr/>
          <p:nvPr/>
        </p:nvSpPr>
        <p:spPr>
          <a:xfrm rot="20870090">
            <a:off x="3871692" y="1942199"/>
            <a:ext cx="5139421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Profiling can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even drive synthesis!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4536504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analyze the manifestation of a range of error significance and error rate on the PSNR of two image processing kernels (</a:t>
            </a:r>
            <a:r>
              <a:rPr lang="en-US" sz="2000" i="1" dirty="0" smtClean="0"/>
              <a:t>gauss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sobel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In a series of profiling runs we monotonically increase the error significance by injecting timing errors as random multiple-bit toggling up to a certain bit position. We also vary the error rate {25%, 50%, 100%}</a:t>
            </a:r>
          </a:p>
          <a:p>
            <a:endParaRPr lang="en-US" sz="2000" dirty="0" smtClean="0"/>
          </a:p>
          <a:p>
            <a:r>
              <a:rPr lang="en-US" sz="2000" dirty="0" smtClean="0"/>
              <a:t>For our experiments we consider as a fidelity metric PSNR </a:t>
            </a:r>
            <a:r>
              <a:rPr lang="en-US" sz="2000" dirty="0" smtClean="0">
                <a:latin typeface="Calibri"/>
                <a:cs typeface="Calibri"/>
              </a:rPr>
              <a:t>≥ 30dB [3]</a:t>
            </a:r>
          </a:p>
          <a:p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4624"/>
            <a:ext cx="8282880" cy="443328"/>
          </a:xfrm>
        </p:spPr>
        <p:txBody>
          <a:bodyPr/>
          <a:lstStyle/>
          <a:p>
            <a:r>
              <a:rPr lang="en-US" sz="3000" dirty="0" smtClean="0"/>
              <a:t>Profiling-based controlled approximation</a:t>
            </a:r>
            <a:endParaRPr lang="en-US" sz="3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40878"/>
          <a:stretch/>
        </p:blipFill>
        <p:spPr bwMode="auto">
          <a:xfrm>
            <a:off x="4814243" y="1700808"/>
            <a:ext cx="4294261" cy="34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 bwMode="auto">
          <a:xfrm>
            <a:off x="6398419" y="4509120"/>
            <a:ext cx="2448272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686451" y="4221088"/>
            <a:ext cx="1800200" cy="2880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536" y="6047710"/>
            <a:ext cx="8352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/>
              <a:t>[</a:t>
            </a:r>
            <a:r>
              <a:rPr lang="en-US" sz="1400" b="1" dirty="0"/>
              <a:t>3</a:t>
            </a:r>
            <a:r>
              <a:rPr lang="en-US" sz="1400" b="1" dirty="0" smtClean="0"/>
              <a:t>] </a:t>
            </a:r>
            <a:r>
              <a:rPr lang="it-IT" sz="1400" dirty="0" smtClean="0"/>
              <a:t>M. A. </a:t>
            </a:r>
            <a:r>
              <a:rPr lang="it-IT" sz="1400" dirty="0" err="1" smtClean="0"/>
              <a:t>Breuer</a:t>
            </a:r>
            <a:r>
              <a:rPr lang="it-IT" sz="1400" dirty="0" smtClean="0"/>
              <a:t> </a:t>
            </a:r>
            <a:r>
              <a:rPr lang="it-IT" sz="1400" dirty="0"/>
              <a:t>et al., </a:t>
            </a:r>
            <a:r>
              <a:rPr lang="it-IT" sz="1400" dirty="0" smtClean="0"/>
              <a:t>“</a:t>
            </a:r>
            <a:r>
              <a:rPr lang="it-IT" sz="1400" dirty="0" err="1" smtClean="0"/>
              <a:t>Intelligible</a:t>
            </a:r>
            <a:r>
              <a:rPr lang="it-IT" sz="1400" dirty="0" smtClean="0"/>
              <a:t> Test </a:t>
            </a:r>
            <a:r>
              <a:rPr lang="it-IT" sz="1400" dirty="0" err="1" smtClean="0"/>
              <a:t>Techniques</a:t>
            </a:r>
            <a:r>
              <a:rPr lang="it-IT" sz="1400" dirty="0" smtClean="0"/>
              <a:t> to </a:t>
            </a:r>
            <a:r>
              <a:rPr lang="it-IT" sz="1400" dirty="0" err="1" smtClean="0"/>
              <a:t>Support</a:t>
            </a:r>
            <a:r>
              <a:rPr lang="it-IT" sz="1400" dirty="0" smtClean="0"/>
              <a:t> </a:t>
            </a:r>
            <a:r>
              <a:rPr lang="it-IT" sz="1400" dirty="0" err="1" smtClean="0"/>
              <a:t>Error</a:t>
            </a:r>
            <a:r>
              <a:rPr lang="it-IT" sz="1400" dirty="0" smtClean="0"/>
              <a:t> </a:t>
            </a:r>
            <a:r>
              <a:rPr lang="it-IT" sz="1400" dirty="0" err="1" smtClean="0"/>
              <a:t>Tolerance</a:t>
            </a:r>
            <a:r>
              <a:rPr lang="it-IT" sz="1400" dirty="0" smtClean="0"/>
              <a:t>,” </a:t>
            </a:r>
            <a:r>
              <a:rPr lang="it-IT" sz="1400" dirty="0" err="1" smtClean="0"/>
              <a:t>Proc</a:t>
            </a:r>
            <a:r>
              <a:rPr lang="it-IT" sz="1400" dirty="0" smtClean="0"/>
              <a:t>, Asian Test </a:t>
            </a:r>
            <a:r>
              <a:rPr lang="it-IT" sz="1400" dirty="0" err="1" smtClean="0"/>
              <a:t>Symp</a:t>
            </a:r>
            <a:r>
              <a:rPr lang="it-IT" sz="1400" dirty="0" smtClean="0"/>
              <a:t>, 2004 </a:t>
            </a:r>
            <a:endParaRPr lang="it-IT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 rate = 100%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94065"/>
            <a:ext cx="6048673" cy="60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 bwMode="auto">
          <a:xfrm>
            <a:off x="2771800" y="2434536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ttore 1 5"/>
          <p:cNvCxnSpPr/>
          <p:nvPr/>
        </p:nvCxnSpPr>
        <p:spPr bwMode="auto">
          <a:xfrm>
            <a:off x="2843808" y="5517232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5264784" y="1916832"/>
            <a:ext cx="0" cy="40824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e 8"/>
          <p:cNvSpPr/>
          <p:nvPr/>
        </p:nvSpPr>
        <p:spPr bwMode="auto">
          <a:xfrm>
            <a:off x="5004048" y="5877272"/>
            <a:ext cx="504056" cy="50405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 rate = 50%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9887"/>
            <a:ext cx="5757465" cy="57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 bwMode="auto">
          <a:xfrm>
            <a:off x="2771800" y="2434536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nettore 1 4"/>
          <p:cNvCxnSpPr/>
          <p:nvPr/>
        </p:nvCxnSpPr>
        <p:spPr bwMode="auto">
          <a:xfrm>
            <a:off x="2843808" y="5359568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ttore 1 5"/>
          <p:cNvCxnSpPr/>
          <p:nvPr/>
        </p:nvCxnSpPr>
        <p:spPr bwMode="auto">
          <a:xfrm flipV="1">
            <a:off x="5463392" y="1753056"/>
            <a:ext cx="0" cy="40824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e 6"/>
          <p:cNvSpPr/>
          <p:nvPr/>
        </p:nvSpPr>
        <p:spPr bwMode="auto">
          <a:xfrm>
            <a:off x="5220072" y="5661248"/>
            <a:ext cx="504056" cy="50405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 rate = 25%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19"/>
            <a:ext cx="5976664" cy="58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 bwMode="auto">
          <a:xfrm>
            <a:off x="2411760" y="2520192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nettore 1 4"/>
          <p:cNvCxnSpPr/>
          <p:nvPr/>
        </p:nvCxnSpPr>
        <p:spPr bwMode="auto">
          <a:xfrm>
            <a:off x="2483768" y="5517232"/>
            <a:ext cx="489654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ttore 1 5"/>
          <p:cNvCxnSpPr/>
          <p:nvPr/>
        </p:nvCxnSpPr>
        <p:spPr bwMode="auto">
          <a:xfrm flipV="1">
            <a:off x="5439864" y="1916832"/>
            <a:ext cx="0" cy="40824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e 1"/>
          <p:cNvSpPr/>
          <p:nvPr/>
        </p:nvSpPr>
        <p:spPr bwMode="auto">
          <a:xfrm>
            <a:off x="5220072" y="5877272"/>
            <a:ext cx="504056" cy="50405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 smtClean="0"/>
              <a:t>Introduction</a:t>
            </a:r>
            <a:r>
              <a:rPr lang="it-IT" dirty="0" smtClean="0"/>
              <a:t> and </a:t>
            </a:r>
            <a:r>
              <a:rPr lang="it-IT" dirty="0" err="1" smtClean="0"/>
              <a:t>motivation</a:t>
            </a:r>
            <a:endParaRPr lang="it-I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 smtClean="0"/>
              <a:t>Contribution</a:t>
            </a:r>
            <a:endParaRPr lang="it-I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smtClean="0"/>
              <a:t>Architecture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 smtClean="0"/>
              <a:t>OpenMP</a:t>
            </a:r>
            <a:r>
              <a:rPr lang="it-IT" dirty="0" smtClean="0"/>
              <a:t> </a:t>
            </a:r>
            <a:r>
              <a:rPr lang="it-IT" dirty="0" err="1" smtClean="0"/>
              <a:t>extensions</a:t>
            </a:r>
            <a:endParaRPr lang="it-IT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it-IT" b="0" i="1" dirty="0" smtClean="0"/>
              <a:t>Programming </a:t>
            </a:r>
            <a:r>
              <a:rPr lang="it-IT" b="0" i="1" dirty="0" err="1" smtClean="0"/>
              <a:t>interface</a:t>
            </a:r>
            <a:endParaRPr lang="it-IT" b="0" i="1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it-IT" b="0" i="1" dirty="0" smtClean="0"/>
              <a:t>Runtime </a:t>
            </a:r>
            <a:r>
              <a:rPr lang="it-IT" b="0" i="1" dirty="0" err="1" smtClean="0"/>
              <a:t>environment</a:t>
            </a:r>
            <a:endParaRPr lang="it-IT" b="0" i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 smtClean="0"/>
              <a:t>Profiling-based</a:t>
            </a:r>
            <a:r>
              <a:rPr lang="it-IT" dirty="0" smtClean="0"/>
              <a:t> </a:t>
            </a:r>
            <a:r>
              <a:rPr lang="it-IT" dirty="0" err="1" smtClean="0"/>
              <a:t>approximation</a:t>
            </a:r>
            <a:r>
              <a:rPr lang="it-IT" dirty="0" smtClean="0"/>
              <a:t> control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8161108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638200"/>
          </a:xfrm>
        </p:spPr>
        <p:txBody>
          <a:bodyPr/>
          <a:lstStyle/>
          <a:p>
            <a:r>
              <a:rPr lang="en-US" dirty="0" smtClean="0"/>
              <a:t>Profiling with annotated approximate region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Error-tolerant Applications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5536" y="4941168"/>
            <a:ext cx="8153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82600" lvl="0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dirty="0" smtClean="0"/>
              <a:t>For error rates of {100%, 50%, 25%} if the error lies within the bit position of 0 to {20, 21, 22} of the fraction part, these two applications can tolerate error by delivering a PSNR ≥ 30dB. We set</a:t>
            </a:r>
          </a:p>
          <a:p>
            <a:pPr marL="939800" lvl="1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300" dirty="0" smtClean="0"/>
              <a:t>the error rate threshold to 100%</a:t>
            </a:r>
          </a:p>
          <a:p>
            <a:pPr marL="939800" lvl="1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300" dirty="0" smtClean="0"/>
              <a:t>the error significance threshold to 20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181766" cy="35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75656" y="1124744"/>
          <a:ext cx="6309360" cy="1920240"/>
        </p:xfrm>
        <a:graphic>
          <a:graphicData uri="http://schemas.openxmlformats.org/drawingml/2006/table">
            <a:tbl>
              <a:tblPr/>
              <a:tblGrid>
                <a:gridCol w="1645920"/>
                <a:gridCol w="1554480"/>
                <a:gridCol w="1554480"/>
                <a:gridCol w="1554480"/>
              </a:tblGrid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ARM v6 core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16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TCDM banks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16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I$ size(per core)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16KB 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TCDM latency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 cycles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I$ line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 words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TCDM size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256 KB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Latency hit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 cycle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L3 latency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≥ 60 cycles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Latency miss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≥ 59 cycles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L3 size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256MB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Shared-FPUs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FP ADD latency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FP MUL latency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FP DIV latency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18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09600" y="3429000"/>
            <a:ext cx="8153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82600" marR="0" lvl="0" indent="-482600" algn="l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OpenMP-enabled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-based virtual platform</a:t>
            </a:r>
          </a:p>
          <a:p>
            <a:pPr marL="482600" marR="0" lvl="0" indent="-482600" algn="l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Shared-FPUs are generated and optimized by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FloPoCo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82600" marR="0" lvl="0" indent="-482600" algn="l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TSMC 45nm ASIC flow (SS/0.81V/125°C)</a:t>
            </a:r>
          </a:p>
          <a:p>
            <a:pPr marL="939800" lvl="1" indent="-482600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i="1" dirty="0" smtClean="0"/>
              <a:t>Synopsys Design Compiler (front-end)</a:t>
            </a:r>
          </a:p>
          <a:p>
            <a:pPr marL="939800" lvl="1" indent="-482600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i="1" dirty="0" smtClean="0"/>
              <a:t>Synopsys IC Compiler (back-end)</a:t>
            </a:r>
          </a:p>
          <a:p>
            <a:pPr marL="939800" lvl="1" indent="-482600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i="1" dirty="0" smtClean="0"/>
              <a:t>Synopsys </a:t>
            </a:r>
            <a:r>
              <a:rPr lang="en-US" sz="2800" i="1" dirty="0" err="1" smtClean="0"/>
              <a:t>PrimeTime</a:t>
            </a:r>
            <a:r>
              <a:rPr lang="en-US" sz="2800" i="1" dirty="0" smtClean="0"/>
              <a:t> VX (static and dynamic variations)</a:t>
            </a:r>
          </a:p>
          <a:p>
            <a:pPr marL="482600" indent="-482600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Variation-induced delays are back-annotated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SystemC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638200"/>
          </a:xfrm>
        </p:spPr>
        <p:txBody>
          <a:bodyPr/>
          <a:lstStyle/>
          <a:p>
            <a:r>
              <a:rPr lang="en-US" dirty="0" smtClean="0"/>
              <a:t>Execution without approximation directives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Error-tolerant Applications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52637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5536" y="5085184"/>
            <a:ext cx="8153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482600" lvl="0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dirty="0" smtClean="0"/>
              <a:t>Energy and execution time of RANK scheduling (normalized to round-robin) for </a:t>
            </a:r>
            <a:r>
              <a:rPr lang="en-US" sz="2800" u="sng" dirty="0" smtClean="0"/>
              <a:t>accurate</a:t>
            </a:r>
            <a:r>
              <a:rPr lang="en-US" sz="2800" dirty="0" smtClean="0"/>
              <a:t> </a:t>
            </a:r>
            <a:r>
              <a:rPr lang="en-US" sz="2800" i="1" dirty="0" smtClean="0"/>
              <a:t>Gaussian</a:t>
            </a:r>
            <a:r>
              <a:rPr lang="en-US" sz="2800" dirty="0" smtClean="0"/>
              <a:t> and </a:t>
            </a:r>
            <a:r>
              <a:rPr lang="en-US" sz="2800" i="1" dirty="0" smtClean="0"/>
              <a:t>Sobel</a:t>
            </a:r>
            <a:r>
              <a:rPr lang="en-US" sz="2800" dirty="0" smtClean="0"/>
              <a:t> filters:</a:t>
            </a:r>
          </a:p>
          <a:p>
            <a:pPr marL="939800" lvl="1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dirty="0" smtClean="0"/>
              <a:t>up to 12% lower energy </a:t>
            </a:r>
          </a:p>
          <a:p>
            <a:pPr marL="939800" lvl="1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2800" dirty="0" smtClean="0"/>
              <a:t>the maximum timing penalty is less than 1%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23671"/>
          </a:xfrm>
        </p:spPr>
        <p:txBody>
          <a:bodyPr/>
          <a:lstStyle/>
          <a:p>
            <a:r>
              <a:rPr lang="en-US" sz="3600" dirty="0" smtClean="0"/>
              <a:t>Error-tolerant applications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41875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638200"/>
          </a:xfrm>
        </p:spPr>
        <p:txBody>
          <a:bodyPr/>
          <a:lstStyle/>
          <a:p>
            <a:r>
              <a:rPr lang="en-US" dirty="0" smtClean="0"/>
              <a:t>Execution with approximation directives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04352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3528" y="5373216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Autofit/>
          </a:bodyPr>
          <a:lstStyle/>
          <a:p>
            <a:pPr marL="482600" lvl="0" indent="-482600" defTabSz="479425" eaLnBrk="0" hangingPunct="0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1800" dirty="0" smtClean="0"/>
              <a:t>The shared-FPUs consume 4.6μJ for the accurate </a:t>
            </a:r>
            <a:r>
              <a:rPr lang="en-US" sz="1800" i="1" dirty="0" smtClean="0"/>
              <a:t>Sobel</a:t>
            </a:r>
            <a:r>
              <a:rPr lang="en-US" sz="1800" dirty="0" smtClean="0"/>
              <a:t> program (60x60), while execution of the approximate version of the program reduces the energy to 3.5μJ, achieving 25% energy saving.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281396" y="4347102"/>
            <a:ext cx="5539076" cy="1188132"/>
          </a:xfrm>
          <a:prstGeom prst="wedgeRoundRectCallout">
            <a:avLst>
              <a:gd name="adj1" fmla="val -61005"/>
              <a:gd name="adj2" fmla="val 94412"/>
              <a:gd name="adj3" fmla="val 16667"/>
            </a:avLst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By ignoring the errors within the bit position of 0 to 20 of the fraction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3491879" y="2060848"/>
            <a:ext cx="947183" cy="8640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65470" y="1628800"/>
            <a:ext cx="82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23%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7825277" y="1859632"/>
            <a:ext cx="947183" cy="8640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98868" y="1427584"/>
            <a:ext cx="82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25%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149080"/>
            <a:ext cx="8712968" cy="2708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Compared to the worst-case design, on average 22% (and up to 28%) energy saving is achieved at temperature of 125°C, thanks to allocating the FP operations to the appropriate pipelines.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This saving is consistent (20%-22% on average) across a wide temperature range (∆T=125°C), thanks to the online FPV metadata characterization which reflects the latest variations.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Error-intolerant Applications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120680" cy="32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067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 smtClean="0"/>
              <a:t>A vertically integrated approach to reducing </a:t>
            </a:r>
            <a:r>
              <a:rPr lang="en-US" sz="2200" dirty="0"/>
              <a:t>the cost of a resilient </a:t>
            </a:r>
            <a:r>
              <a:rPr lang="en-US" sz="2200" dirty="0" smtClean="0"/>
              <a:t>FPU. This </a:t>
            </a:r>
            <a:r>
              <a:rPr lang="en-US" sz="2200" dirty="0" smtClean="0"/>
              <a:t>is achieved by: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An integrated approach to vertically </a:t>
            </a:r>
            <a:r>
              <a:rPr lang="en-US" sz="2200" dirty="0">
                <a:solidFill>
                  <a:srgbClr val="000099"/>
                </a:solidFill>
              </a:rPr>
              <a:t>expose</a:t>
            </a:r>
            <a:r>
              <a:rPr lang="en-US" sz="2200" dirty="0"/>
              <a:t> FPU vulnerability at the </a:t>
            </a:r>
            <a:r>
              <a:rPr lang="en-US" sz="2200" dirty="0">
                <a:solidFill>
                  <a:srgbClr val="000099"/>
                </a:solidFill>
              </a:rPr>
              <a:t>programming model </a:t>
            </a:r>
            <a:r>
              <a:rPr lang="en-US" sz="2200" dirty="0"/>
              <a:t>level based on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600" b="0" dirty="0"/>
              <a:t>EDS </a:t>
            </a:r>
            <a:r>
              <a:rPr lang="en-US" sz="1600" b="0" dirty="0" smtClean="0"/>
              <a:t>sensing and Runtime </a:t>
            </a:r>
            <a:r>
              <a:rPr lang="en-US" sz="1600" b="0" dirty="0"/>
              <a:t>components to schedule less vulnerable FPUs </a:t>
            </a:r>
            <a:r>
              <a:rPr lang="en-US" sz="1600" b="0" dirty="0" smtClean="0"/>
              <a:t>first</a:t>
            </a: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By leveraging the </a:t>
            </a:r>
            <a:r>
              <a:rPr lang="en-US" sz="2200" dirty="0">
                <a:solidFill>
                  <a:srgbClr val="000099"/>
                </a:solidFill>
              </a:rPr>
              <a:t>inherent tolerance </a:t>
            </a:r>
            <a:r>
              <a:rPr lang="en-US" sz="2200" dirty="0"/>
              <a:t>of certain applications to approximation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600" b="0" dirty="0"/>
              <a:t>Programming model extensions to specify approximate blocks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600" b="0" dirty="0"/>
              <a:t>Reconfigurable EDS in resilient FPUs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600" b="0" dirty="0"/>
              <a:t>Profiling-based technique to achieve controlled approximation</a:t>
            </a:r>
          </a:p>
          <a:p>
            <a:pPr marL="0" indent="0">
              <a:buNone/>
            </a:pPr>
            <a:r>
              <a:rPr lang="en-US" sz="2200" dirty="0" smtClean="0"/>
              <a:t>Results </a:t>
            </a:r>
            <a:r>
              <a:rPr lang="en-US" sz="2200" dirty="0" smtClean="0"/>
              <a:t>show that our approach achieves significant energy reduction for both accurate and approximate programs, with negligible performance </a:t>
            </a:r>
            <a:r>
              <a:rPr lang="en-US" sz="2200" dirty="0" smtClean="0"/>
              <a:t>impact.</a:t>
            </a:r>
          </a:p>
          <a:p>
            <a:pPr marL="0" indent="0">
              <a:buNone/>
            </a:pPr>
            <a:r>
              <a:rPr lang="en-US" sz="2200" dirty="0" smtClean="0"/>
              <a:t>We propose a methodology that utilizes </a:t>
            </a:r>
            <a:r>
              <a:rPr lang="en-US" sz="2200" dirty="0" smtClean="0">
                <a:solidFill>
                  <a:srgbClr val="000099"/>
                </a:solidFill>
              </a:rPr>
              <a:t>profiling information </a:t>
            </a:r>
            <a:r>
              <a:rPr lang="en-US" sz="2200" dirty="0" smtClean="0"/>
              <a:t>to optimize approximate FPUs during </a:t>
            </a:r>
            <a:r>
              <a:rPr lang="en-US" sz="2200" dirty="0" smtClean="0">
                <a:solidFill>
                  <a:srgbClr val="000099"/>
                </a:solidFill>
              </a:rPr>
              <a:t>synthesis, placement &amp; </a:t>
            </a:r>
            <a:r>
              <a:rPr lang="en-US" sz="2200" dirty="0" smtClean="0">
                <a:solidFill>
                  <a:srgbClr val="000099"/>
                </a:solidFill>
              </a:rPr>
              <a:t>routing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de-DE" dirty="0" smtClean="0"/>
              <a:t>Our Resilient 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783" t="19118" r="4348"/>
          <a:stretch>
            <a:fillRect/>
          </a:stretch>
        </p:blipFill>
        <p:spPr bwMode="auto">
          <a:xfrm>
            <a:off x="2843808" y="764704"/>
            <a:ext cx="5688632" cy="33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496" y="4437112"/>
            <a:ext cx="8928992" cy="180020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Sense &amp; Adapt: Cross-layer vulnerability analysis to </a:t>
            </a:r>
            <a:r>
              <a:rPr lang="en-US" i="1" dirty="0" smtClean="0"/>
              <a:t>vertically</a:t>
            </a:r>
            <a:r>
              <a:rPr lang="en-US" dirty="0" smtClean="0"/>
              <a:t> expose errors to the SW stack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Manifestation of variability from instruction-level to task-level for integer scalar pipelines</a:t>
            </a:r>
          </a:p>
          <a:p>
            <a:pPr marL="571500" indent="-571500">
              <a:buNone/>
            </a:pPr>
            <a:endParaRPr lang="en-US" dirty="0" smtClean="0"/>
          </a:p>
        </p:txBody>
      </p:sp>
      <p:sp>
        <p:nvSpPr>
          <p:cNvPr id="6" name="Lightning Bolt 5"/>
          <p:cNvSpPr/>
          <p:nvPr/>
        </p:nvSpPr>
        <p:spPr>
          <a:xfrm>
            <a:off x="3131840" y="764704"/>
            <a:ext cx="1440160" cy="1368152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150339"/>
            <a:ext cx="88924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b="1" dirty="0"/>
              <a:t>[ILV] </a:t>
            </a:r>
            <a:r>
              <a:rPr lang="en-US" sz="1000" dirty="0"/>
              <a:t>A. </a:t>
            </a:r>
            <a:r>
              <a:rPr lang="en-US" sz="1000" dirty="0" err="1"/>
              <a:t>Rahimi</a:t>
            </a:r>
            <a:r>
              <a:rPr lang="en-US" sz="1000" dirty="0"/>
              <a:t>, L. </a:t>
            </a:r>
            <a:r>
              <a:rPr lang="en-US" sz="1000" dirty="0" err="1"/>
              <a:t>Benini</a:t>
            </a:r>
            <a:r>
              <a:rPr lang="en-US" sz="1000" dirty="0"/>
              <a:t>, R. K. Gupta, “</a:t>
            </a:r>
            <a:r>
              <a:rPr lang="en-US" sz="1000" b="1" i="1" dirty="0"/>
              <a:t>Analysis of Instruction-level Vulnerability to Dynamic Voltage and Temperature Variations</a:t>
            </a:r>
            <a:r>
              <a:rPr lang="en-US" sz="1000" dirty="0"/>
              <a:t>,” </a:t>
            </a:r>
            <a:r>
              <a:rPr lang="en-US" sz="1000" i="1" dirty="0"/>
              <a:t>DATE</a:t>
            </a:r>
            <a:r>
              <a:rPr lang="en-US" sz="1000" dirty="0"/>
              <a:t>, 2012. </a:t>
            </a:r>
            <a:endParaRPr lang="en-US" sz="1000" dirty="0" smtClean="0"/>
          </a:p>
          <a:p>
            <a:r>
              <a:rPr lang="en-US" sz="1000" b="1" dirty="0" smtClean="0"/>
              <a:t>[SLV] </a:t>
            </a:r>
            <a:r>
              <a:rPr lang="en-US" sz="1000" dirty="0" smtClean="0"/>
              <a:t>A. Rahimi, L. </a:t>
            </a:r>
            <a:r>
              <a:rPr lang="en-US" sz="1000" dirty="0" err="1" smtClean="0"/>
              <a:t>Benini</a:t>
            </a:r>
            <a:r>
              <a:rPr lang="en-US" sz="1000" dirty="0" smtClean="0"/>
              <a:t>, R. K. Gupta, “</a:t>
            </a:r>
            <a:r>
              <a:rPr lang="en-US" sz="1000" b="1" dirty="0" smtClean="0"/>
              <a:t>Application-Adaptive Guardbanding to Mitigate Static and Dynamic Variability</a:t>
            </a:r>
            <a:r>
              <a:rPr lang="en-US" sz="1000" dirty="0" smtClean="0"/>
              <a:t>,” IEEE Tran. on Computer, 2013.</a:t>
            </a:r>
            <a:endParaRPr lang="en-US" sz="1000" dirty="0"/>
          </a:p>
          <a:p>
            <a:r>
              <a:rPr lang="en-US" sz="1000" b="1" dirty="0"/>
              <a:t>[PLV]</a:t>
            </a:r>
            <a:r>
              <a:rPr lang="en-US" sz="1000" dirty="0"/>
              <a:t> A. </a:t>
            </a:r>
            <a:r>
              <a:rPr lang="en-US" sz="1000" dirty="0" err="1"/>
              <a:t>Rahimi</a:t>
            </a:r>
            <a:r>
              <a:rPr lang="en-US" sz="1000" dirty="0"/>
              <a:t>, L. </a:t>
            </a:r>
            <a:r>
              <a:rPr lang="en-US" sz="1000" dirty="0" err="1"/>
              <a:t>Benini</a:t>
            </a:r>
            <a:r>
              <a:rPr lang="en-US" sz="1000" dirty="0"/>
              <a:t>, R. K. Gupta, “</a:t>
            </a:r>
            <a:r>
              <a:rPr lang="en-US" sz="1000" b="1" i="1" dirty="0"/>
              <a:t>Procedure Hopping: a Low Overhead Solution to Mitigate Variability in Shared-L1 Processor Clusters</a:t>
            </a:r>
            <a:r>
              <a:rPr lang="en-US" sz="1000" dirty="0"/>
              <a:t>,” </a:t>
            </a:r>
            <a:r>
              <a:rPr lang="en-US" sz="1000" i="1" dirty="0"/>
              <a:t>ISLPED</a:t>
            </a:r>
            <a:r>
              <a:rPr lang="en-US" sz="1000" dirty="0"/>
              <a:t>, 2012</a:t>
            </a:r>
            <a:r>
              <a:rPr lang="en-US" sz="1000" dirty="0" smtClean="0"/>
              <a:t>.</a:t>
            </a:r>
          </a:p>
          <a:p>
            <a:r>
              <a:rPr lang="en-US" sz="1000" b="1" dirty="0" smtClean="0"/>
              <a:t>[TLV]</a:t>
            </a:r>
            <a:r>
              <a:rPr lang="en-US" sz="1000" dirty="0" smtClean="0"/>
              <a:t> A. Rahimi, A. </a:t>
            </a:r>
            <a:r>
              <a:rPr lang="en-US" sz="1000" dirty="0" err="1" smtClean="0"/>
              <a:t>Marongiu</a:t>
            </a:r>
            <a:r>
              <a:rPr lang="en-US" sz="1000" dirty="0" smtClean="0"/>
              <a:t>, P. </a:t>
            </a:r>
            <a:r>
              <a:rPr lang="en-US" sz="1000" dirty="0" err="1" smtClean="0"/>
              <a:t>Burgio</a:t>
            </a:r>
            <a:r>
              <a:rPr lang="en-US" sz="1000" dirty="0" smtClean="0"/>
              <a:t>, R. K. Gupta, L. </a:t>
            </a:r>
            <a:r>
              <a:rPr lang="en-US" sz="1000" dirty="0" err="1" smtClean="0"/>
              <a:t>Benini</a:t>
            </a:r>
            <a:r>
              <a:rPr lang="en-US" sz="1000" dirty="0" smtClean="0"/>
              <a:t>, “</a:t>
            </a:r>
            <a:r>
              <a:rPr lang="en-US" sz="1000" b="1" i="1" dirty="0" smtClean="0"/>
              <a:t>Variation-Tolerant OpenMP Tasking on Tightly-Coupled Processor Clusters</a:t>
            </a:r>
            <a:r>
              <a:rPr lang="en-US" sz="1000" dirty="0" smtClean="0"/>
              <a:t>,” </a:t>
            </a:r>
            <a:r>
              <a:rPr lang="en-US" sz="1000" i="1" dirty="0" smtClean="0"/>
              <a:t>DATE, 2013.</a:t>
            </a:r>
          </a:p>
        </p:txBody>
      </p:sp>
      <p:sp>
        <p:nvSpPr>
          <p:cNvPr id="9" name="Line Callout 2 (No Border) 8"/>
          <p:cNvSpPr/>
          <p:nvPr/>
        </p:nvSpPr>
        <p:spPr bwMode="auto">
          <a:xfrm>
            <a:off x="107504" y="1700808"/>
            <a:ext cx="2952328" cy="648072"/>
          </a:xfrm>
          <a:prstGeom prst="callout2">
            <a:avLst>
              <a:gd name="adj1" fmla="val 106760"/>
              <a:gd name="adj2" fmla="val 57036"/>
              <a:gd name="adj3" fmla="val 168228"/>
              <a:gd name="adj4" fmla="val 88209"/>
              <a:gd name="adj5" fmla="val 98530"/>
              <a:gd name="adj6" fmla="val 126732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b="1" dirty="0" smtClean="0">
                <a:latin typeface="+mj-lt"/>
              </a:rPr>
              <a:t> FP pipeline Vulnerability (FPV)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9807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Scalar Operations</a:t>
            </a:r>
            <a:endParaRPr lang="en-US" sz="1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Floating-point Operations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552728" cy="36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0" y="908720"/>
            <a:ext cx="3672408" cy="20162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ea typeface="Times New Roman"/>
              </a:rPr>
              <a:t>Iso</a:t>
            </a:r>
            <a:r>
              <a:rPr lang="en-US" sz="2400" dirty="0" smtClean="0">
                <a:ea typeface="Times New Roman"/>
              </a:rPr>
              <a:t>-area comparison with Truffle </a:t>
            </a:r>
            <a:r>
              <a:rPr lang="en-US" sz="2400" dirty="0" smtClean="0">
                <a:ea typeface="Times New Roman"/>
                <a:sym typeface="Wingdings" pitchFamily="2" charset="2"/>
              </a:rPr>
              <a:t></a:t>
            </a:r>
            <a:r>
              <a:rPr lang="en-US" sz="2400" dirty="0" smtClean="0">
                <a:ea typeface="Times New Roman"/>
              </a:rPr>
              <a:t> dual-voltage FPUs and changes the voltage depending on the instruction being executed.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Comparison with Truffle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9512" y="908720"/>
            <a:ext cx="3672408" cy="1656184"/>
          </a:xfrm>
          <a:prstGeom prst="wedgeRoundRectCallout">
            <a:avLst>
              <a:gd name="adj1" fmla="val 59784"/>
              <a:gd name="adj2" fmla="val 60305"/>
              <a:gd name="adj3" fmla="val 16667"/>
            </a:avLst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on average, 20% more energy saving by reducing the conservative voltage for the accurate parts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2008" y="5661248"/>
            <a:ext cx="8964488" cy="1152128"/>
          </a:xfrm>
          <a:prstGeom prst="wedgeRoundRectCallout">
            <a:avLst>
              <a:gd name="adj1" fmla="val 27016"/>
              <a:gd name="adj2" fmla="val -80013"/>
              <a:gd name="adj3" fmla="val 16667"/>
            </a:avLst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36% more energy saving, as Truffle faces with the overhead of switching between modes which is imposed by </a:t>
            </a:r>
            <a:r>
              <a:rPr lang="en-US" i="1" dirty="0" smtClean="0">
                <a:solidFill>
                  <a:schemeClr val="bg1"/>
                </a:solidFill>
              </a:rPr>
              <a:t>interference </a:t>
            </a:r>
            <a:r>
              <a:rPr lang="en-US" dirty="0" smtClean="0">
                <a:solidFill>
                  <a:schemeClr val="bg1"/>
                </a:solidFill>
              </a:rPr>
              <a:t>of the accurate and approximate operations from the concurrent execution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3838228" y="1210444"/>
            <a:ext cx="747464" cy="3600400"/>
          </a:xfrm>
          <a:prstGeom prst="leftBrace">
            <a:avLst>
              <a:gd name="adj1" fmla="val 40615"/>
              <a:gd name="adj2" fmla="val 50000"/>
            </a:avLst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2304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Variability in transistor characteristics is a major challenge in </a:t>
            </a:r>
            <a:r>
              <a:rPr lang="en-US" sz="2000" dirty="0" err="1" smtClean="0"/>
              <a:t>nanoscale</a:t>
            </a:r>
            <a:r>
              <a:rPr lang="en-US" sz="2000" dirty="0" smtClean="0"/>
              <a:t> CMOS:</a:t>
            </a:r>
            <a:endParaRPr lang="en-US" sz="2000" u="sng" dirty="0" smtClean="0">
              <a:solidFill>
                <a:srgbClr val="66330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Static variation (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Process)</a:t>
            </a:r>
            <a:r>
              <a:rPr lang="en-US" sz="2000" dirty="0" smtClean="0"/>
              <a:t>; </a:t>
            </a:r>
            <a:r>
              <a:rPr lang="en-US" sz="2000" dirty="0" smtClean="0">
                <a:cs typeface="Arial" pitchFamily="34" charset="0"/>
              </a:rPr>
              <a:t>Dynamic variations (</a:t>
            </a:r>
            <a:r>
              <a:rPr lang="en-US" sz="2000" dirty="0" smtClean="0">
                <a:solidFill>
                  <a:schemeClr val="accent6"/>
                </a:solidFill>
                <a:cs typeface="Arial" pitchFamily="34" charset="0"/>
              </a:rPr>
              <a:t>Temperature</a:t>
            </a:r>
            <a:r>
              <a:rPr lang="en-US" sz="2000" dirty="0" smtClean="0">
                <a:cs typeface="Arial" pitchFamily="34" charset="0"/>
              </a:rPr>
              <a:t> fluctuations, supply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Voltage droops</a:t>
            </a:r>
            <a:r>
              <a:rPr lang="en-US" sz="2000" dirty="0" smtClean="0">
                <a:cs typeface="Arial" pitchFamily="34" charset="0"/>
              </a:rPr>
              <a:t>, and device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Aging)</a:t>
            </a:r>
            <a:r>
              <a:rPr lang="en-US" sz="2000" dirty="0" smtClean="0">
                <a:cs typeface="Arial" pitchFamily="34" charset="0"/>
              </a:rPr>
              <a:t> 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To handle variations </a:t>
            </a:r>
          </a:p>
          <a:p>
            <a:pPr marL="11303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000" dirty="0" smtClean="0"/>
              <a:t>Designers use conservative </a:t>
            </a:r>
            <a:r>
              <a:rPr lang="en-US" sz="2000" dirty="0" smtClean="0">
                <a:solidFill>
                  <a:srgbClr val="FF0000"/>
                </a:solidFill>
              </a:rPr>
              <a:t>guardbands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loss of operational efficiency </a:t>
            </a:r>
          </a:p>
          <a:p>
            <a:pPr marL="11303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000" dirty="0" smtClean="0">
                <a:sym typeface="Wingdings" pitchFamily="2" charset="2"/>
              </a:rPr>
              <a:t>Resilient designs impose costly error recovery 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and Motivation</a:t>
            </a:r>
            <a:endParaRPr lang="de-DE" sz="36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55976" y="4600718"/>
            <a:ext cx="0" cy="420624"/>
          </a:xfrm>
          <a:prstGeom prst="line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1047237" y="4532161"/>
            <a:ext cx="6682163" cy="464072"/>
            <a:chOff x="1058189" y="4532161"/>
            <a:chExt cx="6682163" cy="464072"/>
          </a:xfrm>
        </p:grpSpPr>
        <p:cxnSp>
          <p:nvCxnSpPr>
            <p:cNvPr id="13" name="Elbow Connector 12"/>
            <p:cNvCxnSpPr/>
            <p:nvPr/>
          </p:nvCxnSpPr>
          <p:spPr bwMode="auto">
            <a:xfrm flipV="1">
              <a:off x="439400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1128609" y="4532161"/>
              <a:ext cx="132591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/>
                  <a:cs typeface="+mn-cs"/>
                </a:rPr>
                <a:t>Clock</a:t>
              </a:r>
            </a:p>
          </p:txBody>
        </p:sp>
        <p:cxnSp>
          <p:nvCxnSpPr>
            <p:cNvPr id="27" name="Elbow Connector 26"/>
            <p:cNvCxnSpPr/>
            <p:nvPr/>
          </p:nvCxnSpPr>
          <p:spPr bwMode="auto">
            <a:xfrm flipV="1">
              <a:off x="105818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43"/>
          <p:cNvGrpSpPr/>
          <p:nvPr/>
        </p:nvGrpSpPr>
        <p:grpSpPr>
          <a:xfrm>
            <a:off x="2627549" y="4094762"/>
            <a:ext cx="2317334" cy="414358"/>
            <a:chOff x="2638501" y="4094762"/>
            <a:chExt cx="2317334" cy="414358"/>
          </a:xfrm>
        </p:grpSpPr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2638501" y="4094762"/>
              <a:ext cx="231733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latin typeface="Calibri"/>
                  <a:cs typeface="+mn-cs"/>
                </a:rPr>
                <a:t>actual circuit delay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2731360" y="4495001"/>
              <a:ext cx="2200680" cy="14119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>
            <a:off x="1259632" y="4600895"/>
            <a:ext cx="3965701" cy="2212481"/>
            <a:chOff x="1259632" y="4600895"/>
            <a:chExt cx="3965701" cy="2212481"/>
          </a:xfrm>
        </p:grpSpPr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4972779" y="4600895"/>
              <a:ext cx="252554" cy="3812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1259632" y="5298909"/>
              <a:ext cx="1540580" cy="1514467"/>
              <a:chOff x="6784738" y="3434658"/>
              <a:chExt cx="1859279" cy="2043358"/>
            </a:xfrm>
          </p:grpSpPr>
          <p:pic>
            <p:nvPicPr>
              <p:cNvPr id="34" name="Picture 2" descr="Fig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5" r="8571" b="3798"/>
              <a:stretch>
                <a:fillRect/>
              </a:stretch>
            </p:blipFill>
            <p:spPr bwMode="auto">
              <a:xfrm>
                <a:off x="6784738" y="3834932"/>
                <a:ext cx="1859279" cy="16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6960059" y="3434658"/>
                <a:ext cx="1209070" cy="539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+mn-cs"/>
                  </a:rPr>
                  <a:t>Process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Calibri"/>
                  <a:cs typeface="+mn-cs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22" idx="2"/>
              <a:endCxn id="35" idx="0"/>
            </p:cNvCxnSpPr>
            <p:nvPr/>
          </p:nvCxnSpPr>
          <p:spPr bwMode="auto">
            <a:xfrm flipH="1">
              <a:off x="1905813" y="4982114"/>
              <a:ext cx="3193243" cy="31679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51"/>
          <p:cNvGrpSpPr/>
          <p:nvPr/>
        </p:nvGrpSpPr>
        <p:grpSpPr>
          <a:xfrm>
            <a:off x="3059832" y="4605601"/>
            <a:ext cx="5688632" cy="2253035"/>
            <a:chOff x="3059832" y="4605601"/>
            <a:chExt cx="5688632" cy="2253035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5716152" y="4605601"/>
              <a:ext cx="326216" cy="3812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404226" y="4605601"/>
              <a:ext cx="326216" cy="38121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225333" y="4605601"/>
              <a:ext cx="189416" cy="3812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4950342" y="5208722"/>
              <a:ext cx="1637882" cy="1649914"/>
              <a:chOff x="30634" y="3531433"/>
              <a:chExt cx="2597150" cy="2776366"/>
            </a:xfrm>
          </p:grpSpPr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34" y="3793199"/>
                <a:ext cx="259715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65482" y="3531433"/>
                <a:ext cx="2451101" cy="6732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chemeClr val="accent6"/>
                    </a:solidFill>
                    <a:latin typeface="Calibri"/>
                    <a:cs typeface="+mn-cs"/>
                  </a:rPr>
                  <a:t>Temperature</a:t>
                </a:r>
              </a:p>
            </p:txBody>
          </p:sp>
        </p:grpSp>
        <p:cxnSp>
          <p:nvCxnSpPr>
            <p:cNvPr id="21" name="Straight Arrow Connector 20"/>
            <p:cNvCxnSpPr>
              <a:stCxn id="16" idx="2"/>
              <a:endCxn id="39" idx="0"/>
            </p:cNvCxnSpPr>
            <p:nvPr/>
          </p:nvCxnSpPr>
          <p:spPr bwMode="auto">
            <a:xfrm>
              <a:off x="5567334" y="4986820"/>
              <a:ext cx="177874" cy="221902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45"/>
            <p:cNvGrpSpPr/>
            <p:nvPr/>
          </p:nvGrpSpPr>
          <p:grpSpPr>
            <a:xfrm>
              <a:off x="3059832" y="5301208"/>
              <a:ext cx="1792885" cy="1457399"/>
              <a:chOff x="834899" y="5319020"/>
              <a:chExt cx="1792885" cy="1457399"/>
            </a:xfrm>
          </p:grpSpPr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1294611" y="5319020"/>
                <a:ext cx="113649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+mn-cs"/>
                  </a:rPr>
                  <a:t>Aging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4899" y="5669853"/>
                <a:ext cx="1792885" cy="110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0"/>
            <p:cNvGrpSpPr/>
            <p:nvPr/>
          </p:nvGrpSpPr>
          <p:grpSpPr>
            <a:xfrm>
              <a:off x="6698130" y="5291386"/>
              <a:ext cx="2050334" cy="1557611"/>
              <a:chOff x="3564404" y="3430153"/>
              <a:chExt cx="2877114" cy="2490749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64404" y="3791298"/>
                <a:ext cx="2877114" cy="21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4127674" y="3430153"/>
                <a:ext cx="2194803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V</a:t>
                </a:r>
                <a:r>
                  <a:rPr lang="en-US" sz="2000" b="1" baseline="-25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CC</a:t>
                </a:r>
                <a:r>
                  <a:rPr lang="en-US" sz="20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 Droop</a:t>
                </a:r>
              </a:p>
            </p:txBody>
          </p:sp>
        </p:grpSp>
        <p:cxnSp>
          <p:nvCxnSpPr>
            <p:cNvPr id="30" name="Straight Arrow Connector 29"/>
            <p:cNvCxnSpPr>
              <a:stCxn id="17" idx="2"/>
              <a:endCxn id="29" idx="0"/>
            </p:cNvCxnSpPr>
            <p:nvPr/>
          </p:nvCxnSpPr>
          <p:spPr bwMode="auto">
            <a:xfrm flipH="1">
              <a:off x="4087791" y="4986820"/>
              <a:ext cx="1232250" cy="3143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37" idx="0"/>
            </p:cNvCxnSpPr>
            <p:nvPr/>
          </p:nvCxnSpPr>
          <p:spPr bwMode="auto">
            <a:xfrm>
              <a:off x="5879260" y="4986820"/>
              <a:ext cx="2002324" cy="304566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 bwMode="auto">
          <a:xfrm>
            <a:off x="2698366" y="4221088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grpSp>
        <p:nvGrpSpPr>
          <p:cNvPr id="12" name="Group 44"/>
          <p:cNvGrpSpPr/>
          <p:nvPr/>
        </p:nvGrpSpPr>
        <p:grpSpPr>
          <a:xfrm>
            <a:off x="4698130" y="4056924"/>
            <a:ext cx="1736842" cy="634313"/>
            <a:chOff x="4716016" y="4056924"/>
            <a:chExt cx="1736842" cy="634313"/>
          </a:xfrm>
        </p:grpSpPr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4716016" y="4056924"/>
              <a:ext cx="173684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guardband </a:t>
              </a:r>
              <a:endParaRPr lang="en-US" sz="20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 rot="5400000">
              <a:off x="5378355" y="4023458"/>
              <a:ext cx="262202" cy="1073355"/>
            </a:xfrm>
            <a:prstGeom prst="leftBrace">
              <a:avLst>
                <a:gd name="adj1" fmla="val 27083"/>
                <a:gd name="adj2" fmla="val 46446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4956331" y="4202036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581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836712"/>
            <a:ext cx="8820472" cy="504056"/>
          </a:xfrm>
        </p:spPr>
        <p:txBody>
          <a:bodyPr>
            <a:noAutofit/>
          </a:bodyPr>
          <a:lstStyle/>
          <a:p>
            <a:pPr marL="11303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000" dirty="0" smtClean="0">
                <a:sym typeface="Wingdings" pitchFamily="2" charset="2"/>
              </a:rPr>
              <a:t>Resilient designs impose costly error recovery </a:t>
            </a:r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and Motivation</a:t>
            </a:r>
            <a:endParaRPr lang="de-DE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32440" cy="15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632848" cy="27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76523" y="6267805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/>
              <a:t>[</a:t>
            </a:r>
            <a:r>
              <a:rPr lang="en-US" sz="1400" b="1" dirty="0"/>
              <a:t>1</a:t>
            </a:r>
            <a:r>
              <a:rPr lang="en-US" sz="1400" b="1" dirty="0" smtClean="0"/>
              <a:t>]</a:t>
            </a:r>
            <a:r>
              <a:rPr lang="en-US" sz="1400" dirty="0" smtClean="0"/>
              <a:t> </a:t>
            </a:r>
            <a:r>
              <a:rPr lang="it-IT" sz="1400" dirty="0" smtClean="0"/>
              <a:t>K.A</a:t>
            </a:r>
            <a:r>
              <a:rPr lang="it-IT" sz="1400" dirty="0"/>
              <a:t>. Bowman, et al., “A 45 nm </a:t>
            </a:r>
            <a:r>
              <a:rPr lang="it-IT" sz="1400" dirty="0" err="1"/>
              <a:t>Resilient</a:t>
            </a:r>
            <a:r>
              <a:rPr lang="it-IT" sz="1400" dirty="0"/>
              <a:t> </a:t>
            </a:r>
            <a:r>
              <a:rPr lang="it-IT" sz="1400" dirty="0" err="1"/>
              <a:t>Microprocessor</a:t>
            </a:r>
            <a:r>
              <a:rPr lang="it-IT" sz="1400" dirty="0"/>
              <a:t> Core for </a:t>
            </a:r>
            <a:r>
              <a:rPr lang="it-IT" sz="1400" dirty="0" err="1"/>
              <a:t>Dynamic</a:t>
            </a:r>
            <a:r>
              <a:rPr lang="it-IT" sz="1400" dirty="0"/>
              <a:t> </a:t>
            </a:r>
            <a:r>
              <a:rPr lang="it-IT" sz="1400" dirty="0" err="1"/>
              <a:t>Variation</a:t>
            </a:r>
            <a:r>
              <a:rPr lang="it-IT" sz="1400" dirty="0"/>
              <a:t> </a:t>
            </a:r>
            <a:r>
              <a:rPr lang="it-IT" sz="1400" dirty="0" err="1"/>
              <a:t>Tolerance</a:t>
            </a:r>
            <a:r>
              <a:rPr lang="it-IT" sz="1400" dirty="0"/>
              <a:t>,” IEEE Journal of Solid-State </a:t>
            </a:r>
            <a:r>
              <a:rPr lang="it-IT" sz="1400" dirty="0" err="1"/>
              <a:t>Circuits</a:t>
            </a:r>
            <a:r>
              <a:rPr lang="it-IT" sz="1400" dirty="0"/>
              <a:t>, 46(1): 194-208, </a:t>
            </a:r>
            <a:r>
              <a:rPr lang="it-IT" sz="1400" dirty="0" err="1"/>
              <a:t>Jan</a:t>
            </a:r>
            <a:r>
              <a:rPr lang="it-IT" sz="1400" dirty="0"/>
              <a:t>. 2011. </a:t>
            </a:r>
            <a:endParaRPr lang="en-US" sz="1400" dirty="0" smtClean="0"/>
          </a:p>
        </p:txBody>
      </p:sp>
      <p:sp>
        <p:nvSpPr>
          <p:cNvPr id="44" name="Inhaltsplatzhalter 1"/>
          <p:cNvSpPr txBox="1">
            <a:spLocks/>
          </p:cNvSpPr>
          <p:nvPr/>
        </p:nvSpPr>
        <p:spPr bwMode="auto">
          <a:xfrm>
            <a:off x="3499945" y="2564904"/>
            <a:ext cx="560855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Autofit/>
          </a:bodyPr>
          <a:lstStyle>
            <a:lvl1pPr marL="482600" indent="-48260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2513" indent="-379413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</a:defRPr>
            </a:lvl2pPr>
            <a:lvl3pPr marL="1439863" indent="-19685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 u="none">
                <a:solidFill>
                  <a:schemeClr val="tx1"/>
                </a:solidFill>
                <a:latin typeface="+mn-lt"/>
              </a:defRPr>
            </a:lvl3pPr>
            <a:lvl4pPr marL="1766888" indent="-136525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</a:defRPr>
            </a:lvl4pPr>
            <a:lvl5pPr marL="21177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 u="none">
                <a:solidFill>
                  <a:schemeClr val="tx1"/>
                </a:solidFill>
                <a:latin typeface="+mn-lt"/>
              </a:defRPr>
            </a:lvl5pPr>
            <a:lvl6pPr marL="25749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30321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4893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9465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673100" lvl="1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Error Detection Sequential (EDS)</a:t>
            </a:r>
          </a:p>
        </p:txBody>
      </p:sp>
      <p:sp>
        <p:nvSpPr>
          <p:cNvPr id="45" name="Inhaltsplatzhalter 1"/>
          <p:cNvSpPr txBox="1">
            <a:spLocks/>
          </p:cNvSpPr>
          <p:nvPr/>
        </p:nvSpPr>
        <p:spPr bwMode="auto">
          <a:xfrm>
            <a:off x="3491880" y="5733256"/>
            <a:ext cx="560855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Autofit/>
          </a:bodyPr>
          <a:lstStyle>
            <a:lvl1pPr marL="482600" indent="-48260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2513" indent="-379413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</a:defRPr>
            </a:lvl2pPr>
            <a:lvl3pPr marL="1439863" indent="-19685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 u="none">
                <a:solidFill>
                  <a:schemeClr val="tx1"/>
                </a:solidFill>
                <a:latin typeface="+mn-lt"/>
              </a:defRPr>
            </a:lvl3pPr>
            <a:lvl4pPr marL="1766888" indent="-136525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800" b="1" u="none">
                <a:solidFill>
                  <a:schemeClr val="tx1"/>
                </a:solidFill>
                <a:latin typeface="+mn-lt"/>
              </a:defRPr>
            </a:lvl4pPr>
            <a:lvl5pPr marL="21177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 u="none">
                <a:solidFill>
                  <a:schemeClr val="tx1"/>
                </a:solidFill>
                <a:latin typeface="+mn-lt"/>
              </a:defRPr>
            </a:lvl5pPr>
            <a:lvl6pPr marL="25749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30321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4893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9465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673100" lvl="1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Multiple-Issue Instruction Replay</a:t>
            </a:r>
          </a:p>
        </p:txBody>
      </p:sp>
    </p:spTree>
    <p:extLst>
      <p:ext uri="{BB962C8B-B14F-4D97-AF65-F5344CB8AC3E}">
        <p14:creationId xmlns:p14="http://schemas.microsoft.com/office/powerpoint/2010/main" xmlns="" val="10444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484784"/>
            <a:ext cx="8820472" cy="5112568"/>
          </a:xfrm>
        </p:spPr>
        <p:txBody>
          <a:bodyPr>
            <a:noAutofit/>
          </a:bodyPr>
          <a:lstStyle/>
          <a:p>
            <a:pPr marL="11303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400" dirty="0" smtClean="0">
                <a:sym typeface="Wingdings" pitchFamily="2" charset="2"/>
              </a:rPr>
              <a:t>Resilient designs impose costly error recovery 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24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This is especially true for floating-point (FP) pipelined architectures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High latency (up to 32 cycles)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Deep pipelines also induce higher cost of recovery (REPLAY)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Even more troublesome for SHARED FPUs among multi-cores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and Motivation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xmlns="" val="9611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3187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 smtClean="0"/>
              <a:t>Our goal is to reduce the cost of a resilient FP environment which is dominated by the error correction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 smtClean="0"/>
              <a:t>integrated approach to vertically expose FPU vulnerability at the programming model level based 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b="0" dirty="0" smtClean="0"/>
              <a:t>EDS sensing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b="0" dirty="0" smtClean="0"/>
              <a:t>Runtime components to schedule less vulnerable FPUs first</a:t>
            </a:r>
          </a:p>
          <a:p>
            <a:pPr>
              <a:lnSpc>
                <a:spcPct val="110000"/>
              </a:lnSpc>
              <a:buFont typeface="+mj-lt"/>
              <a:buAutoNum type="arabicPeriod" startAt="2"/>
            </a:pPr>
            <a:endParaRPr lang="en-US" sz="2400" dirty="0" smtClean="0"/>
          </a:p>
          <a:p>
            <a:pPr>
              <a:lnSpc>
                <a:spcPct val="110000"/>
              </a:lnSpc>
              <a:buFont typeface="+mj-lt"/>
              <a:buAutoNum type="arabicPeriod" startAt="2"/>
            </a:pPr>
            <a:r>
              <a:rPr lang="en-US" sz="2400" dirty="0" smtClean="0"/>
              <a:t>By </a:t>
            </a:r>
            <a:r>
              <a:rPr lang="en-US" sz="2400" dirty="0" smtClean="0"/>
              <a:t>leveraging the inherent tolerance of certain applications to approximation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b="0" dirty="0" smtClean="0"/>
              <a:t>Programming model extensions to specify approximate blocks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b="0" dirty="0" smtClean="0"/>
              <a:t>Reconfigurable EDS in resilient FPUs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b="0" dirty="0" smtClean="0"/>
              <a:t>Profiling-based technique to achieve controlled approximation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 rot="1777182">
            <a:off x="4173213" y="4788306"/>
            <a:ext cx="3906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APPROXIMATE</a:t>
            </a:r>
            <a:endParaRPr lang="it-IT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 rot="1777182">
            <a:off x="4605261" y="2340034"/>
            <a:ext cx="3906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/>
                <a:solidFill>
                  <a:schemeClr val="accent3"/>
                </a:solidFill>
              </a:rPr>
              <a:t>ACCURATE</a:t>
            </a:r>
            <a:endParaRPr lang="it-IT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6166465"/>
            <a:ext cx="7812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4"/>
                </a:solidFill>
              </a:rPr>
              <a:t> We show the usage of profiling that can </a:t>
            </a:r>
            <a:r>
              <a:rPr lang="en-US" sz="2200" b="1" dirty="0" smtClean="0">
                <a:solidFill>
                  <a:schemeClr val="accent4"/>
                </a:solidFill>
              </a:rPr>
              <a:t>even drive synthesis!</a:t>
            </a:r>
            <a:endParaRPr lang="it-IT" sz="2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1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Architecture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207293"/>
            <a:ext cx="7978080" cy="540370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dirty="0" err="1" smtClean="0"/>
              <a:t>Tightly-coupled</a:t>
            </a:r>
            <a:r>
              <a:rPr lang="it-IT" dirty="0" smtClean="0"/>
              <a:t>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r>
              <a:rPr lang="it-IT" dirty="0" smtClean="0"/>
              <a:t> multi-core cluster</a:t>
            </a:r>
          </a:p>
          <a:p>
            <a:pPr>
              <a:spcBef>
                <a:spcPts val="1200"/>
              </a:spcBef>
            </a:pPr>
            <a:endParaRPr lang="it-IT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it-IT" dirty="0" smtClean="0"/>
              <a:t>Multi-core </a:t>
            </a:r>
            <a:r>
              <a:rPr lang="it-IT" dirty="0" err="1" smtClean="0"/>
              <a:t>architecture</a:t>
            </a:r>
            <a:endParaRPr lang="it-I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 smtClean="0"/>
              <a:t>16x 32-bit RISC </a:t>
            </a:r>
            <a:r>
              <a:rPr lang="it-IT" sz="2000" dirty="0" err="1" smtClean="0"/>
              <a:t>cores</a:t>
            </a:r>
            <a:endParaRPr lang="it-IT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 smtClean="0"/>
              <a:t>L1 SW-</a:t>
            </a:r>
            <a:r>
              <a:rPr lang="it-IT" sz="2000" dirty="0" err="1" smtClean="0"/>
              <a:t>managed</a:t>
            </a:r>
            <a:r>
              <a:rPr lang="it-IT" sz="2000" dirty="0" smtClean="0"/>
              <a:t> </a:t>
            </a:r>
            <a:r>
              <a:rPr lang="it-IT" sz="2000" dirty="0" err="1" smtClean="0"/>
              <a:t>Tightly</a:t>
            </a:r>
            <a:r>
              <a:rPr lang="it-IT" sz="2000" dirty="0" smtClean="0"/>
              <a:t> </a:t>
            </a:r>
            <a:r>
              <a:rPr lang="it-IT" sz="2000" dirty="0" err="1" smtClean="0"/>
              <a:t>Coupled</a:t>
            </a:r>
            <a:r>
              <a:rPr lang="it-IT" sz="2000" dirty="0" smtClean="0"/>
              <a:t> Data Memory (TCDM)</a:t>
            </a:r>
          </a:p>
          <a:p>
            <a:pPr marL="720000" lvl="1">
              <a:spcBef>
                <a:spcPts val="600"/>
              </a:spcBef>
            </a:pPr>
            <a:r>
              <a:rPr lang="it-IT" sz="1800" b="0" dirty="0"/>
              <a:t>Multi-</a:t>
            </a:r>
            <a:r>
              <a:rPr lang="it-IT" sz="1800" b="0" dirty="0" err="1"/>
              <a:t>banked</a:t>
            </a:r>
            <a:r>
              <a:rPr lang="it-IT" sz="1800" b="0" dirty="0"/>
              <a:t>/multi-</a:t>
            </a:r>
            <a:r>
              <a:rPr lang="it-IT" sz="1800" b="0" dirty="0" err="1"/>
              <a:t>ported</a:t>
            </a:r>
            <a:endParaRPr lang="it-IT" sz="1800" b="0" dirty="0"/>
          </a:p>
          <a:p>
            <a:pPr marL="720000" lvl="1">
              <a:spcBef>
                <a:spcPts val="600"/>
              </a:spcBef>
            </a:pPr>
            <a:r>
              <a:rPr lang="it-IT" sz="1800" b="0" dirty="0"/>
              <a:t>Fast </a:t>
            </a:r>
            <a:r>
              <a:rPr lang="it-IT" sz="1800" b="0" dirty="0" err="1"/>
              <a:t>concurrent</a:t>
            </a:r>
            <a:r>
              <a:rPr lang="it-IT" sz="1800" b="0" dirty="0"/>
              <a:t> </a:t>
            </a:r>
            <a:r>
              <a:rPr lang="it-IT" sz="1800" b="0" dirty="0" err="1"/>
              <a:t>read</a:t>
            </a:r>
            <a:r>
              <a:rPr lang="it-IT" sz="1800" b="0" dirty="0"/>
              <a:t> </a:t>
            </a:r>
            <a:r>
              <a:rPr lang="it-IT" sz="1800" b="0" dirty="0" err="1"/>
              <a:t>access</a:t>
            </a:r>
            <a:endParaRPr lang="it-IT" sz="1800" b="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 smtClean="0"/>
              <a:t>Fast </a:t>
            </a:r>
            <a:r>
              <a:rPr lang="it-IT" sz="2000" dirty="0" err="1" smtClean="0"/>
              <a:t>logarithmic</a:t>
            </a:r>
            <a:r>
              <a:rPr lang="it-IT" sz="2000" dirty="0" smtClean="0"/>
              <a:t> </a:t>
            </a:r>
            <a:r>
              <a:rPr lang="it-IT" sz="2000" dirty="0" err="1" smtClean="0"/>
              <a:t>interconnect</a:t>
            </a:r>
            <a:endParaRPr lang="it-IT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 err="1" smtClean="0"/>
              <a:t>Shared</a:t>
            </a:r>
            <a:r>
              <a:rPr lang="it-IT" sz="2000" dirty="0" smtClean="0"/>
              <a:t> </a:t>
            </a:r>
            <a:r>
              <a:rPr lang="it-IT" sz="2000" dirty="0"/>
              <a:t>FPU</a:t>
            </a:r>
          </a:p>
          <a:p>
            <a:pPr marL="720000" lvl="1">
              <a:spcBef>
                <a:spcPts val="600"/>
              </a:spcBef>
            </a:pPr>
            <a:r>
              <a:rPr lang="it-IT" sz="1800" b="0" dirty="0" smtClean="0"/>
              <a:t>32-bit single </a:t>
            </a:r>
            <a:r>
              <a:rPr lang="it-IT" sz="1800" b="0" dirty="0" err="1" smtClean="0"/>
              <a:t>precision</a:t>
            </a:r>
            <a:endParaRPr lang="it-IT" sz="1800" b="0" dirty="0" smtClean="0"/>
          </a:p>
          <a:p>
            <a:pPr marL="720000" lvl="1">
              <a:spcBef>
                <a:spcPts val="600"/>
              </a:spcBef>
            </a:pPr>
            <a:r>
              <a:rPr lang="it-IT" sz="1800" b="0" dirty="0" smtClean="0"/>
              <a:t>IEEE 754 </a:t>
            </a:r>
            <a:r>
              <a:rPr lang="it-IT" sz="1800" b="0" dirty="0" err="1" smtClean="0"/>
              <a:t>compliant</a:t>
            </a:r>
            <a:endParaRPr lang="it-IT" sz="1800" b="0" dirty="0" smtClean="0"/>
          </a:p>
        </p:txBody>
      </p:sp>
      <p:grpSp>
        <p:nvGrpSpPr>
          <p:cNvPr id="206" name="Gruppo 205"/>
          <p:cNvGrpSpPr/>
          <p:nvPr/>
        </p:nvGrpSpPr>
        <p:grpSpPr>
          <a:xfrm>
            <a:off x="3995936" y="4005064"/>
            <a:ext cx="5020816" cy="2605936"/>
            <a:chOff x="3995936" y="4005064"/>
            <a:chExt cx="5020816" cy="2605936"/>
          </a:xfrm>
        </p:grpSpPr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3995936" y="4857075"/>
              <a:ext cx="5020816" cy="939603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82936" tIns="41469" rIns="82936" bIns="41469" anchor="ctr"/>
            <a:lstStyle/>
            <a:p>
              <a:pPr marL="0" marR="0" lvl="0" indent="0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4" name="Connettore 1 12"/>
            <p:cNvCxnSpPr/>
            <p:nvPr/>
          </p:nvCxnSpPr>
          <p:spPr bwMode="auto">
            <a:xfrm rot="5400000" flipH="1" flipV="1">
              <a:off x="5679404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Connettore 1 19"/>
            <p:cNvCxnSpPr/>
            <p:nvPr/>
          </p:nvCxnSpPr>
          <p:spPr bwMode="auto">
            <a:xfrm rot="5400000" flipH="1" flipV="1">
              <a:off x="7944202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Rettangolo 21"/>
            <p:cNvSpPr/>
            <p:nvPr/>
          </p:nvSpPr>
          <p:spPr bwMode="auto">
            <a:xfrm>
              <a:off x="5282594" y="5827998"/>
              <a:ext cx="3120344" cy="783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82936" tIns="41469" rIns="82936" bIns="41469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SHARED L1 </a:t>
              </a:r>
              <a:r>
                <a:rPr kumimoji="0" lang="en-US" sz="7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TCDM</a:t>
              </a:r>
              <a:endParaRPr kumimoji="0" 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Connettore 1 22"/>
            <p:cNvCxnSpPr/>
            <p:nvPr/>
          </p:nvCxnSpPr>
          <p:spPr bwMode="auto">
            <a:xfrm rot="5400000" flipH="1" flipV="1">
              <a:off x="6511254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Connettore 1 23"/>
            <p:cNvCxnSpPr/>
            <p:nvPr/>
          </p:nvCxnSpPr>
          <p:spPr bwMode="auto">
            <a:xfrm rot="5400000" flipH="1" flipV="1">
              <a:off x="7055177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Connettore 1 24"/>
            <p:cNvCxnSpPr/>
            <p:nvPr/>
          </p:nvCxnSpPr>
          <p:spPr bwMode="auto">
            <a:xfrm rot="5400000" flipH="1" flipV="1">
              <a:off x="4482877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Rectangle 3"/>
            <p:cNvSpPr>
              <a:spLocks noChangeArrowheads="1"/>
            </p:cNvSpPr>
            <p:nvPr/>
          </p:nvSpPr>
          <p:spPr bwMode="auto">
            <a:xfrm>
              <a:off x="6326142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BANK  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73" name="Rectangle 14"/>
            <p:cNvSpPr>
              <a:spLocks noChangeArrowheads="1"/>
            </p:cNvSpPr>
            <p:nvPr/>
          </p:nvSpPr>
          <p:spPr bwMode="auto">
            <a:xfrm>
              <a:off x="6326142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SLAVE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174" name="Rectangle 17"/>
            <p:cNvSpPr>
              <a:spLocks noChangeArrowheads="1"/>
            </p:cNvSpPr>
            <p:nvPr/>
          </p:nvSpPr>
          <p:spPr bwMode="auto">
            <a:xfrm>
              <a:off x="4101005" y="5031946"/>
              <a:ext cx="4746960" cy="576811"/>
            </a:xfrm>
            <a:prstGeom prst="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C0504D"/>
              </a:solidFill>
              <a:prstDash val="solid"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LOW-LATENCY LOGARITHMIC INTERCONNECT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76" name="Rectangle 3"/>
            <p:cNvSpPr>
              <a:spLocks noChangeArrowheads="1"/>
            </p:cNvSpPr>
            <p:nvPr/>
          </p:nvSpPr>
          <p:spPr bwMode="auto">
            <a:xfrm>
              <a:off x="6870065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BANK  1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77" name="Rectangle 14"/>
            <p:cNvSpPr>
              <a:spLocks noChangeArrowheads="1"/>
            </p:cNvSpPr>
            <p:nvPr/>
          </p:nvSpPr>
          <p:spPr bwMode="auto">
            <a:xfrm>
              <a:off x="6870065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178" name="Rectangle 3"/>
            <p:cNvSpPr>
              <a:spLocks noChangeArrowheads="1"/>
            </p:cNvSpPr>
            <p:nvPr/>
          </p:nvSpPr>
          <p:spPr bwMode="auto">
            <a:xfrm>
              <a:off x="7760120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BANK  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79" name="Rectangle 14"/>
            <p:cNvSpPr>
              <a:spLocks noChangeArrowheads="1"/>
            </p:cNvSpPr>
            <p:nvPr/>
          </p:nvSpPr>
          <p:spPr bwMode="auto">
            <a:xfrm>
              <a:off x="7760120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180" name="Rectangle 3"/>
            <p:cNvSpPr>
              <a:spLocks noChangeArrowheads="1"/>
            </p:cNvSpPr>
            <p:nvPr/>
          </p:nvSpPr>
          <p:spPr bwMode="auto">
            <a:xfrm>
              <a:off x="5486050" y="5920203"/>
              <a:ext cx="494475" cy="563762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test-and-set</a:t>
              </a: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semaphores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81" name="Rectangle 14"/>
            <p:cNvSpPr>
              <a:spLocks noChangeArrowheads="1"/>
            </p:cNvSpPr>
            <p:nvPr/>
          </p:nvSpPr>
          <p:spPr bwMode="auto">
            <a:xfrm>
              <a:off x="5485535" y="5705980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cxnSp>
          <p:nvCxnSpPr>
            <p:cNvPr id="182" name="Connettore 1 40"/>
            <p:cNvCxnSpPr/>
            <p:nvPr/>
          </p:nvCxnSpPr>
          <p:spPr bwMode="auto">
            <a:xfrm>
              <a:off x="7413987" y="6203186"/>
              <a:ext cx="296685" cy="65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3" name="Rettangolo 41"/>
            <p:cNvSpPr/>
            <p:nvPr/>
          </p:nvSpPr>
          <p:spPr bwMode="auto">
            <a:xfrm>
              <a:off x="4101005" y="5742519"/>
              <a:ext cx="840608" cy="31320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82936" tIns="41469" rIns="82936" bIns="4146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L2/L3</a:t>
              </a:r>
            </a:p>
            <a:p>
              <a:pPr marL="0" marR="0" lvl="0" indent="0" algn="ctr" defTabSz="41468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BRIDGE</a:t>
              </a:r>
            </a:p>
          </p:txBody>
        </p:sp>
        <p:cxnSp>
          <p:nvCxnSpPr>
            <p:cNvPr id="185" name="Connettore 1 44"/>
            <p:cNvCxnSpPr/>
            <p:nvPr/>
          </p:nvCxnSpPr>
          <p:spPr bwMode="auto">
            <a:xfrm>
              <a:off x="6097866" y="4618618"/>
              <a:ext cx="296685" cy="65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4" name="Gruppo 203"/>
            <p:cNvGrpSpPr/>
            <p:nvPr/>
          </p:nvGrpSpPr>
          <p:grpSpPr>
            <a:xfrm>
              <a:off x="4195296" y="4005064"/>
              <a:ext cx="746318" cy="1084954"/>
              <a:chOff x="4195296" y="4005064"/>
              <a:chExt cx="746318" cy="1084954"/>
            </a:xfrm>
          </p:grpSpPr>
          <p:sp>
            <p:nvSpPr>
              <p:cNvPr id="166" name="Line 27"/>
              <p:cNvSpPr>
                <a:spLocks noChangeShapeType="1"/>
              </p:cNvSpPr>
              <p:nvPr/>
            </p:nvSpPr>
            <p:spPr bwMode="auto">
              <a:xfrm>
                <a:off x="4781506" y="4902098"/>
                <a:ext cx="1030" cy="187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82936" tIns="41469" rIns="82936" bIns="41469"/>
              <a:lstStyle/>
              <a:p>
                <a:pPr marL="0" marR="0" lvl="0" indent="0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Rectangle 1"/>
              <p:cNvSpPr>
                <a:spLocks noChangeArrowheads="1"/>
              </p:cNvSpPr>
              <p:nvPr/>
            </p:nvSpPr>
            <p:spPr bwMode="auto">
              <a:xfrm>
                <a:off x="4199900" y="4005064"/>
                <a:ext cx="741713" cy="758051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t"/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CORE 0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75" name="Rectangle 24"/>
              <p:cNvSpPr>
                <a:spLocks noChangeArrowheads="1"/>
              </p:cNvSpPr>
              <p:nvPr/>
            </p:nvSpPr>
            <p:spPr bwMode="auto">
              <a:xfrm>
                <a:off x="4195296" y="4759664"/>
                <a:ext cx="746318" cy="19836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ctr"/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MASTER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PORT</a:t>
                </a:r>
              </a:p>
            </p:txBody>
          </p:sp>
          <p:sp>
            <p:nvSpPr>
              <p:cNvPr id="184" name="Rettangolo 42"/>
              <p:cNvSpPr/>
              <p:nvPr/>
            </p:nvSpPr>
            <p:spPr bwMode="auto">
              <a:xfrm>
                <a:off x="4209175" y="4591751"/>
                <a:ext cx="370856" cy="166388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it-IT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I$</a:t>
                </a:r>
                <a:endParaRPr kumimoji="0" lang="it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3" name="Gruppo 202"/>
            <p:cNvGrpSpPr/>
            <p:nvPr/>
          </p:nvGrpSpPr>
          <p:grpSpPr>
            <a:xfrm>
              <a:off x="7379184" y="4005064"/>
              <a:ext cx="1153937" cy="1084954"/>
              <a:chOff x="7379184" y="4005064"/>
              <a:chExt cx="1153937" cy="1084954"/>
            </a:xfrm>
          </p:grpSpPr>
          <p:sp>
            <p:nvSpPr>
              <p:cNvPr id="142" name="Rettangolo 42"/>
              <p:cNvSpPr/>
              <p:nvPr/>
            </p:nvSpPr>
            <p:spPr bwMode="auto">
              <a:xfrm>
                <a:off x="7388459" y="4591751"/>
                <a:ext cx="370856" cy="166388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it-IT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I$</a:t>
                </a:r>
                <a:endParaRPr kumimoji="0" lang="it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27"/>
              <p:cNvSpPr>
                <a:spLocks noChangeShapeType="1"/>
              </p:cNvSpPr>
              <p:nvPr/>
            </p:nvSpPr>
            <p:spPr bwMode="auto">
              <a:xfrm>
                <a:off x="7960790" y="4902098"/>
                <a:ext cx="1030" cy="187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82936" tIns="41469" rIns="82936" bIns="41469"/>
              <a:lstStyle/>
              <a:p>
                <a:pPr marL="0" marR="0" lvl="0" indent="0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Rectangle 1"/>
              <p:cNvSpPr>
                <a:spLocks noChangeArrowheads="1"/>
              </p:cNvSpPr>
              <p:nvPr/>
            </p:nvSpPr>
            <p:spPr bwMode="auto">
              <a:xfrm>
                <a:off x="7379184" y="4005064"/>
                <a:ext cx="1153937" cy="75805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81631" tIns="55183" rIns="81631" bIns="40816" anchor="t"/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FPU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54" name="Rettangolo 42"/>
              <p:cNvSpPr/>
              <p:nvPr/>
            </p:nvSpPr>
            <p:spPr bwMode="auto">
              <a:xfrm rot="16200000">
                <a:off x="7872604" y="4261454"/>
                <a:ext cx="741712" cy="2289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it-IT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EDS</a:t>
                </a:r>
                <a:endParaRPr kumimoji="0" lang="it-IT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ttangolo 42"/>
              <p:cNvSpPr/>
              <p:nvPr/>
            </p:nvSpPr>
            <p:spPr bwMode="auto">
              <a:xfrm rot="16200000">
                <a:off x="8072983" y="4293860"/>
                <a:ext cx="741712" cy="16411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4683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it-IT" sz="9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ECU</a:t>
                </a:r>
                <a:endParaRPr kumimoji="0" lang="it-IT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95" name="Connettore 2 194"/>
          <p:cNvCxnSpPr>
            <a:stCxn id="152" idx="0"/>
          </p:cNvCxnSpPr>
          <p:nvPr/>
        </p:nvCxnSpPr>
        <p:spPr bwMode="auto">
          <a:xfrm flipH="1" flipV="1">
            <a:off x="7573887" y="3140968"/>
            <a:ext cx="382266" cy="864096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7388460" y="4761857"/>
            <a:ext cx="1155158" cy="19616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wrap="none" lIns="81631" tIns="55183" rIns="81631" bIns="40816" anchor="ctr"/>
          <a:lstStyle/>
          <a:p>
            <a:pPr marL="0" marR="0" lvl="0" indent="0" algn="ctr" defTabSz="41468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SLAVE PORT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588224" y="1484784"/>
            <a:ext cx="2160240" cy="1584176"/>
            <a:chOff x="6588224" y="1484784"/>
            <a:chExt cx="2160240" cy="1584176"/>
          </a:xfrm>
        </p:grpSpPr>
        <p:grpSp>
          <p:nvGrpSpPr>
            <p:cNvPr id="186" name="Gruppo 185"/>
            <p:cNvGrpSpPr/>
            <p:nvPr/>
          </p:nvGrpSpPr>
          <p:grpSpPr>
            <a:xfrm>
              <a:off x="6588224" y="1484784"/>
              <a:ext cx="2160240" cy="1152128"/>
              <a:chOff x="1403648" y="4797152"/>
              <a:chExt cx="2160240" cy="1152128"/>
            </a:xfrm>
          </p:grpSpPr>
          <p:sp>
            <p:nvSpPr>
              <p:cNvPr id="187" name="Rettangolo 186"/>
              <p:cNvSpPr/>
              <p:nvPr/>
            </p:nvSpPr>
            <p:spPr bwMode="auto">
              <a:xfrm>
                <a:off x="1403648" y="4797152"/>
                <a:ext cx="2160240" cy="115212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Rettangolo 188"/>
              <p:cNvSpPr/>
              <p:nvPr/>
            </p:nvSpPr>
            <p:spPr bwMode="auto">
              <a:xfrm>
                <a:off x="3275856" y="4797152"/>
                <a:ext cx="288032" cy="11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i="1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ECU</a:t>
                </a:r>
              </a:p>
            </p:txBody>
          </p:sp>
          <p:sp>
            <p:nvSpPr>
              <p:cNvPr id="190" name="Rettangolo 189"/>
              <p:cNvSpPr/>
              <p:nvPr/>
            </p:nvSpPr>
            <p:spPr bwMode="auto">
              <a:xfrm>
                <a:off x="2987824" y="4797152"/>
                <a:ext cx="288032" cy="11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1050" i="1" dirty="0" smtClean="0">
                    <a:solidFill>
                      <a:schemeClr val="bg1"/>
                    </a:solidFill>
                    <a:latin typeface="Arial" charset="0"/>
                  </a:rPr>
                  <a:t>EDS</a:t>
                </a:r>
                <a:endParaRPr kumimoji="0" lang="it-IT" sz="1050" i="1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CasellaDiTesto 191"/>
              <p:cNvSpPr txBox="1"/>
              <p:nvPr/>
            </p:nvSpPr>
            <p:spPr>
              <a:xfrm>
                <a:off x="1763688" y="501317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FPU</a:t>
                </a:r>
                <a:endParaRPr lang="it-IT" b="1" dirty="0"/>
              </a:p>
            </p:txBody>
          </p:sp>
        </p:grpSp>
        <p:sp>
          <p:nvSpPr>
            <p:cNvPr id="53" name="Rettangolo 52"/>
            <p:cNvSpPr/>
            <p:nvPr/>
          </p:nvSpPr>
          <p:spPr bwMode="auto">
            <a:xfrm>
              <a:off x="6588224" y="2636912"/>
              <a:ext cx="2160240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</a:t>
              </a:r>
              <a:br>
                <a:rPr kumimoji="0" lang="it-IT" sz="11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it-IT" sz="11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376071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Architecture</a:t>
            </a:r>
            <a:endParaRPr lang="it-IT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395536" y="5755903"/>
            <a:ext cx="83529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/>
              <a:t>[</a:t>
            </a:r>
            <a:r>
              <a:rPr lang="en-US" sz="1400" b="1" dirty="0"/>
              <a:t>1</a:t>
            </a:r>
            <a:r>
              <a:rPr lang="en-US" sz="1400" b="1" dirty="0" smtClean="0"/>
              <a:t>] </a:t>
            </a:r>
            <a:r>
              <a:rPr lang="it-IT" sz="1400" dirty="0" smtClean="0"/>
              <a:t>K.A</a:t>
            </a:r>
            <a:r>
              <a:rPr lang="it-IT" sz="1400" dirty="0"/>
              <a:t>. Bowman, et al., “Energy-</a:t>
            </a:r>
            <a:r>
              <a:rPr lang="it-IT" sz="1400" dirty="0" err="1"/>
              <a:t>Efficient</a:t>
            </a:r>
            <a:r>
              <a:rPr lang="it-IT" sz="1400" dirty="0"/>
              <a:t> and </a:t>
            </a:r>
            <a:r>
              <a:rPr lang="it-IT" sz="1400" dirty="0" err="1"/>
              <a:t>Metastability</a:t>
            </a:r>
            <a:r>
              <a:rPr lang="it-IT" sz="1400" dirty="0"/>
              <a:t>-Immune </a:t>
            </a:r>
            <a:r>
              <a:rPr lang="it-IT" sz="1400" dirty="0" err="1"/>
              <a:t>Resilient</a:t>
            </a:r>
            <a:r>
              <a:rPr lang="it-IT" sz="1400" dirty="0"/>
              <a:t> </a:t>
            </a:r>
            <a:r>
              <a:rPr lang="it-IT" sz="1400" dirty="0" err="1"/>
              <a:t>Circuits</a:t>
            </a:r>
            <a:r>
              <a:rPr lang="it-IT" sz="1400" dirty="0"/>
              <a:t> for </a:t>
            </a:r>
            <a:r>
              <a:rPr lang="it-IT" sz="1400" dirty="0" err="1"/>
              <a:t>Dynamic</a:t>
            </a:r>
            <a:r>
              <a:rPr lang="it-IT" sz="1400" dirty="0"/>
              <a:t> </a:t>
            </a:r>
            <a:r>
              <a:rPr lang="it-IT" sz="1400" dirty="0" err="1"/>
              <a:t>Variation</a:t>
            </a:r>
            <a:r>
              <a:rPr lang="it-IT" sz="1400" dirty="0"/>
              <a:t> </a:t>
            </a:r>
            <a:r>
              <a:rPr lang="it-IT" sz="1400" dirty="0" err="1"/>
              <a:t>Tolerance</a:t>
            </a:r>
            <a:r>
              <a:rPr lang="it-IT" sz="1400" dirty="0"/>
              <a:t>,” IEEE Journal of Solid-State </a:t>
            </a:r>
            <a:r>
              <a:rPr lang="it-IT" sz="1400" dirty="0" err="1"/>
              <a:t>Circuits</a:t>
            </a:r>
            <a:r>
              <a:rPr lang="it-IT" sz="1400" dirty="0"/>
              <a:t>, 44(1): 49-63, 2009. </a:t>
            </a:r>
          </a:p>
          <a:p>
            <a:r>
              <a:rPr lang="en-US" sz="1400" b="1" dirty="0" smtClean="0"/>
              <a:t>[2]</a:t>
            </a:r>
            <a:r>
              <a:rPr lang="en-US" sz="1400" dirty="0" smtClean="0"/>
              <a:t> </a:t>
            </a:r>
            <a:r>
              <a:rPr lang="it-IT" sz="1400" dirty="0" smtClean="0"/>
              <a:t>K.A</a:t>
            </a:r>
            <a:r>
              <a:rPr lang="it-IT" sz="1400" dirty="0"/>
              <a:t>. Bowman, et al., “A 45 nm </a:t>
            </a:r>
            <a:r>
              <a:rPr lang="it-IT" sz="1400" dirty="0" err="1"/>
              <a:t>Resilient</a:t>
            </a:r>
            <a:r>
              <a:rPr lang="it-IT" sz="1400" dirty="0"/>
              <a:t> </a:t>
            </a:r>
            <a:r>
              <a:rPr lang="it-IT" sz="1400" dirty="0" err="1"/>
              <a:t>Microprocessor</a:t>
            </a:r>
            <a:r>
              <a:rPr lang="it-IT" sz="1400" dirty="0"/>
              <a:t> Core for </a:t>
            </a:r>
            <a:r>
              <a:rPr lang="it-IT" sz="1400" dirty="0" err="1"/>
              <a:t>Dynamic</a:t>
            </a:r>
            <a:r>
              <a:rPr lang="it-IT" sz="1400" dirty="0"/>
              <a:t> </a:t>
            </a:r>
            <a:r>
              <a:rPr lang="it-IT" sz="1400" dirty="0" err="1"/>
              <a:t>Variation</a:t>
            </a:r>
            <a:r>
              <a:rPr lang="it-IT" sz="1400" dirty="0"/>
              <a:t> </a:t>
            </a:r>
            <a:r>
              <a:rPr lang="it-IT" sz="1400" dirty="0" err="1"/>
              <a:t>Tolerance</a:t>
            </a:r>
            <a:r>
              <a:rPr lang="it-IT" sz="1400" dirty="0"/>
              <a:t>,” IEEE Journal of Solid-State </a:t>
            </a:r>
            <a:r>
              <a:rPr lang="it-IT" sz="1400" dirty="0" err="1"/>
              <a:t>Circuits</a:t>
            </a:r>
            <a:r>
              <a:rPr lang="it-IT" sz="1400" dirty="0"/>
              <a:t>, 46(1): 194-208, </a:t>
            </a:r>
            <a:r>
              <a:rPr lang="it-IT" sz="1400" dirty="0" err="1"/>
              <a:t>Jan</a:t>
            </a:r>
            <a:r>
              <a:rPr lang="it-IT" sz="1400" dirty="0"/>
              <a:t>. 2011. </a:t>
            </a:r>
            <a:endParaRPr lang="en-US" sz="1400" dirty="0" smtClean="0"/>
          </a:p>
        </p:txBody>
      </p:sp>
      <p:grpSp>
        <p:nvGrpSpPr>
          <p:cNvPr id="13" name="Gruppo 12"/>
          <p:cNvGrpSpPr/>
          <p:nvPr/>
        </p:nvGrpSpPr>
        <p:grpSpPr>
          <a:xfrm>
            <a:off x="6588224" y="980728"/>
            <a:ext cx="2160240" cy="1152128"/>
            <a:chOff x="1403648" y="4797152"/>
            <a:chExt cx="2160240" cy="1152128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1403648" y="4797152"/>
              <a:ext cx="2160240" cy="1152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3275856" y="4797152"/>
              <a:ext cx="288032" cy="11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50" i="1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ECU</a:t>
              </a: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2987824" y="4797152"/>
              <a:ext cx="288032" cy="11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50" i="1" dirty="0" smtClean="0">
                  <a:solidFill>
                    <a:schemeClr val="bg1"/>
                  </a:solidFill>
                  <a:latin typeface="Arial" charset="0"/>
                </a:rPr>
                <a:t>EDS</a:t>
              </a:r>
              <a:endParaRPr kumimoji="0" lang="it-IT" sz="105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763688" y="501317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FPU</a:t>
              </a:r>
              <a:endParaRPr lang="it-IT" b="1" dirty="0"/>
            </a:p>
          </p:txBody>
        </p:sp>
      </p:grpSp>
      <p:sp>
        <p:nvSpPr>
          <p:cNvPr id="19" name="Rettangolo 18"/>
          <p:cNvSpPr/>
          <p:nvPr/>
        </p:nvSpPr>
        <p:spPr bwMode="auto">
          <a:xfrm>
            <a:off x="6588224" y="2132856"/>
            <a:ext cx="216024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SLAVE</a:t>
            </a:r>
            <a:br>
              <a:rPr kumimoji="0" lang="it-IT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it-IT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184202" y="1010345"/>
            <a:ext cx="4762374" cy="47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>
            <a:lvl1pPr marL="482600" indent="-48260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2513" indent="-379413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2pPr>
            <a:lvl3pPr marL="1439863" indent="-19685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766888" indent="-136525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21177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5pPr>
            <a:lvl6pPr marL="25749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30321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4893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9465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ea typeface="Times New Roman"/>
              </a:rPr>
              <a:t>Every pipeline block has two dynamically reconfigurable operating modes:</a:t>
            </a:r>
            <a:br>
              <a:rPr lang="en-US" dirty="0" smtClean="0">
                <a:ea typeface="Times New Roman"/>
              </a:rPr>
            </a:br>
            <a:r>
              <a:rPr lang="en-US" dirty="0" smtClean="0">
                <a:ea typeface="Times New Roman"/>
              </a:rPr>
              <a:t>(i) </a:t>
            </a:r>
            <a:r>
              <a:rPr lang="en-US" dirty="0" smtClean="0">
                <a:solidFill>
                  <a:srgbClr val="00B050"/>
                </a:solidFill>
                <a:ea typeface="Times New Roman"/>
              </a:rPr>
              <a:t>accurate</a:t>
            </a:r>
            <a:r>
              <a:rPr lang="en-US" dirty="0" smtClean="0">
                <a:ea typeface="Times New Roman"/>
              </a:rPr>
              <a:t>, and (ii) </a:t>
            </a:r>
            <a:r>
              <a:rPr lang="en-US" dirty="0" smtClean="0">
                <a:solidFill>
                  <a:srgbClr val="FF0000"/>
                </a:solidFill>
                <a:ea typeface="Times New Roman"/>
              </a:rPr>
              <a:t>approximate</a:t>
            </a:r>
            <a:r>
              <a:rPr lang="en-US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Accurate</a:t>
            </a:r>
            <a:r>
              <a:rPr lang="en-US" dirty="0" smtClean="0"/>
              <a:t> mode: every pipeline uses </a:t>
            </a:r>
          </a:p>
          <a:p>
            <a:r>
              <a:rPr lang="en-US" dirty="0" smtClean="0"/>
              <a:t>EDS circuit sensors to detect any timing errors [1]</a:t>
            </a:r>
          </a:p>
          <a:p>
            <a:r>
              <a:rPr lang="en-US" dirty="0" smtClean="0"/>
              <a:t>ECU to correct errors using multiple-issue operation replay mechanism (without changing frequency) [2]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3528392" cy="2745096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78421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Approximate</a:t>
            </a:r>
            <a:r>
              <a:rPr lang="en-US" sz="2400" dirty="0" smtClean="0"/>
              <a:t> computation leverages the inherent tolerance of some (type of) applications within certain error bounds that are acceptable to the end application</a:t>
            </a:r>
          </a:p>
          <a:p>
            <a:endParaRPr lang="en-US" sz="2400" dirty="0" smtClean="0"/>
          </a:p>
          <a:p>
            <a:r>
              <a:rPr lang="en-US" sz="2400" dirty="0" smtClean="0"/>
              <a:t>To ensure that it is safe </a:t>
            </a:r>
            <a:r>
              <a:rPr lang="en-US" sz="2400" i="1" dirty="0" smtClean="0"/>
              <a:t>not</a:t>
            </a:r>
            <a:r>
              <a:rPr lang="en-US" sz="2400" dirty="0" smtClean="0"/>
              <a:t> to correct a timing error when approximating the associated computation: </a:t>
            </a:r>
          </a:p>
          <a:p>
            <a:pPr marL="1244600" lvl="1" indent="-571500">
              <a:buFont typeface="+mj-lt"/>
              <a:buAutoNum type="romanUcPeriod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33CC"/>
                </a:solidFill>
              </a:rPr>
              <a:t>error significance</a:t>
            </a:r>
            <a:r>
              <a:rPr lang="en-US" sz="2400" dirty="0" smtClean="0"/>
              <a:t> is controllable ≤ given threshold;</a:t>
            </a:r>
          </a:p>
          <a:p>
            <a:pPr marL="1244600" lvl="1" indent="-571500">
              <a:buFont typeface="+mj-lt"/>
              <a:buAutoNum type="romanUcPeriod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33CC"/>
                </a:solidFill>
              </a:rPr>
              <a:t>error rate </a:t>
            </a:r>
            <a:r>
              <a:rPr lang="en-US" sz="2400" dirty="0" smtClean="0"/>
              <a:t>is controllable ≤  given error rate threshold;</a:t>
            </a:r>
          </a:p>
          <a:p>
            <a:pPr marL="1244600" lvl="1" indent="-571500">
              <a:buFont typeface="+mj-lt"/>
              <a:buAutoNum type="romanUcPeriod"/>
            </a:pPr>
            <a:r>
              <a:rPr lang="en-US" sz="2400" dirty="0" smtClean="0"/>
              <a:t>There is a region of the program that can produce an acceptable </a:t>
            </a:r>
            <a:r>
              <a:rPr lang="en-US" sz="2400" dirty="0" smtClean="0">
                <a:solidFill>
                  <a:srgbClr val="0033CC"/>
                </a:solidFill>
              </a:rPr>
              <a:t>fidelity metric </a:t>
            </a:r>
            <a:r>
              <a:rPr lang="en-US" sz="2400" dirty="0" smtClean="0"/>
              <a:t>by tolerating the uncorrected, thus propagated, errors with the above-mentioned properties.   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pPr marL="0" marR="0" indent="0">
              <a:spcBef>
                <a:spcPts val="200"/>
              </a:spcBef>
              <a:spcAft>
                <a:spcPts val="0"/>
              </a:spcAft>
            </a:pPr>
            <a:r>
              <a:rPr lang="en-US" kern="1400" dirty="0" smtClean="0"/>
              <a:t>Controlled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Paris0109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VParis01092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Paris01092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2021</Words>
  <Application>Microsoft Office PowerPoint</Application>
  <PresentationFormat>On-screen Show (4:3)</PresentationFormat>
  <Paragraphs>355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AVParis010921</vt:lpstr>
      <vt:lpstr> A Variability-Aware OpenMP Environment for Efficient Execution of Accuracy-Configurable Computation on Shared-FPU Processor Clusters </vt:lpstr>
      <vt:lpstr>Outline</vt:lpstr>
      <vt:lpstr>Introduction and Motivation</vt:lpstr>
      <vt:lpstr>Introduction and Motivation</vt:lpstr>
      <vt:lpstr>Introduction and Motivation</vt:lpstr>
      <vt:lpstr>Contribution</vt:lpstr>
      <vt:lpstr>Architecture</vt:lpstr>
      <vt:lpstr>Architecture</vt:lpstr>
      <vt:lpstr>Controlled Approximation</vt:lpstr>
      <vt:lpstr>Accuracy-Configurable Architecture</vt:lpstr>
      <vt:lpstr>Floating-point Pipeline Vulnerability</vt:lpstr>
      <vt:lpstr>OpenMP Compiler Extension</vt:lpstr>
      <vt:lpstr>Runtime Support and FPV Utilization</vt:lpstr>
      <vt:lpstr>Runtime Support and FPV Utilization</vt:lpstr>
      <vt:lpstr>Application-Driven FPU Synthesis and Optimization</vt:lpstr>
      <vt:lpstr>Profiling-based controlled approximation</vt:lpstr>
      <vt:lpstr>Error rate = 100%</vt:lpstr>
      <vt:lpstr>Error rate = 50%</vt:lpstr>
      <vt:lpstr>Error rate = 25%</vt:lpstr>
      <vt:lpstr>Error-tolerant Applications</vt:lpstr>
      <vt:lpstr>Experimental Setup</vt:lpstr>
      <vt:lpstr>Error-tolerant Applications</vt:lpstr>
      <vt:lpstr>Error-tolerant applications</vt:lpstr>
      <vt:lpstr>Error-intolerant Applications</vt:lpstr>
      <vt:lpstr>Conclusion</vt:lpstr>
      <vt:lpstr>Our Resilient View</vt:lpstr>
      <vt:lpstr>Comparison with Truffle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Visual Hints</dc:title>
  <dc:creator>Udo Kebschull</dc:creator>
  <cp:lastModifiedBy>Abbas</cp:lastModifiedBy>
  <cp:revision>195</cp:revision>
  <dcterms:created xsi:type="dcterms:W3CDTF">2011-03-22T18:44:10Z</dcterms:created>
  <dcterms:modified xsi:type="dcterms:W3CDTF">2014-06-21T03:09:45Z</dcterms:modified>
</cp:coreProperties>
</file>