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267" r:id="rId2"/>
    <p:sldId id="297" r:id="rId3"/>
    <p:sldId id="288" r:id="rId4"/>
    <p:sldId id="289" r:id="rId5"/>
    <p:sldId id="291" r:id="rId6"/>
    <p:sldId id="301" r:id="rId7"/>
    <p:sldId id="292" r:id="rId8"/>
    <p:sldId id="295" r:id="rId9"/>
    <p:sldId id="296" r:id="rId10"/>
    <p:sldId id="298" r:id="rId11"/>
    <p:sldId id="299" r:id="rId12"/>
    <p:sldId id="30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il Dutt" initials="ND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33CC"/>
    <a:srgbClr val="000099"/>
    <a:srgbClr val="FFFF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100" d="100"/>
          <a:sy n="100" d="100"/>
        </p:scale>
        <p:origin x="-72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319AD-47CA-FB44-B8EE-94B4BB69D93A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7B126-A2B4-1C48-84B3-12BCA1B4F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840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Textformatierung des Masters zu bearbeiten.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0B4850C-4F28-4A48-A125-C3D6F5A288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6796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CCCF2-4ACF-44B4-BF42-1464C892A05B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2545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52ABC-15D8-4868-B2CB-F64D1FBF37EE}" type="slidenum">
              <a:rPr lang="de-DE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40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CCCF2-4ACF-44B4-BF42-1464C892A05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81823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4850C-4F28-4A48-A125-C3D6F5A288A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Times New Roman" charset="0"/>
              <a:cs typeface="+mn-c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01725"/>
          </a:xfrm>
          <a:noFill/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de-DE"/>
              <a:t>Klicken Sie, um das Format des Titel-Masters zu bearbeiten.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Klicken Sie, um das Format des Untertitel-Masters zu bearbeiten.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038350" cy="5791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2650" cy="5791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15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09600" y="990600"/>
            <a:ext cx="8153400" cy="50292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 b="1" u="none"/>
            </a:lvl1pPr>
            <a:lvl2pPr>
              <a:defRPr sz="2800" b="1" u="none"/>
            </a:lvl2pPr>
            <a:lvl3pPr>
              <a:defRPr sz="2800" b="1" u="none"/>
            </a:lvl3pPr>
            <a:lvl4pPr>
              <a:defRPr sz="2800" b="1" u="none"/>
            </a:lvl4pPr>
            <a:lvl5pPr>
              <a:defRPr sz="2800" b="1" u="none"/>
            </a:lvl5pPr>
          </a:lstStyle>
          <a:p>
            <a:pPr lvl="0"/>
            <a:r>
              <a:rPr lang="de-DE" dirty="0" smtClean="0"/>
              <a:t>First Level Content</a:t>
            </a:r>
          </a:p>
          <a:p>
            <a:pPr lvl="1"/>
            <a:r>
              <a:rPr lang="de-DE" dirty="0" smtClean="0"/>
              <a:t>Second Level Content</a:t>
            </a:r>
          </a:p>
          <a:p>
            <a:pPr lvl="2"/>
            <a:r>
              <a:rPr lang="de-DE" dirty="0" smtClean="0"/>
              <a:t>Third Level Content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 Content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 Content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596336" y="6356350"/>
            <a:ext cx="109046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628BF6-67F0-405E-B297-68D77A67C46A}" type="slidenum">
              <a:rPr lang="de-DE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pPr/>
              <a:t>‹#›</a:t>
            </a:fld>
            <a:endParaRPr lang="de-DE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24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2500" y="9906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Times New Roman" charset="0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228600"/>
            <a:ext cx="8001000" cy="5715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vert="horz" wrap="square" lIns="50800" tIns="20638" rIns="50800" bIns="20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</a:t>
            </a:r>
            <a:endParaRPr lang="de-DE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350250" y="6532563"/>
            <a:ext cx="33655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0800" tIns="20638" rIns="50800" bIns="20638">
            <a:spAutoFit/>
          </a:bodyPr>
          <a:lstStyle/>
          <a:p>
            <a:pPr defTabSz="479425" eaLnBrk="0" hangingPunct="0">
              <a:lnSpc>
                <a:spcPct val="97000"/>
              </a:lnSpc>
              <a:defRPr/>
            </a:pPr>
            <a:fld id="{5C232E4F-9B0C-4A0B-8B77-EB6A70F5F19D}" type="slidenum">
              <a:rPr lang="en-GB" sz="900" b="1">
                <a:latin typeface="Arial" charset="0"/>
                <a:cs typeface="+mn-cs"/>
              </a:rPr>
              <a:pPr defTabSz="479425" eaLnBrk="0" hangingPunct="0">
                <a:lnSpc>
                  <a:spcPct val="97000"/>
                </a:lnSpc>
                <a:defRPr/>
              </a:pPr>
              <a:t>‹#›</a:t>
            </a:fld>
            <a:endParaRPr lang="en-GB" sz="900" b="1">
              <a:latin typeface="Arial" charset="0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 Zweite Ebene</a:t>
            </a:r>
          </a:p>
          <a:p>
            <a:pPr lvl="2"/>
            <a:r>
              <a:rPr lang="en-GB" smtClean="0"/>
              <a:t> 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  <p:sldLayoutId id="2147483690" r:id="rId14"/>
  </p:sldLayoutIdLst>
  <p:transition>
    <p:zo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482600" indent="-482600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052513" indent="-379413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2pPr>
      <a:lvl3pPr marL="1439863" indent="-196850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3pPr>
      <a:lvl4pPr marL="1766888" indent="-136525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4pPr>
      <a:lvl5pPr marL="21177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5pPr>
      <a:lvl6pPr marL="25749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6pPr>
      <a:lvl7pPr marL="30321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7pPr>
      <a:lvl8pPr marL="34893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8pPr>
      <a:lvl9pPr marL="39465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variability.org/" TargetMode="External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-micrel.deis.unibo.it/multitherman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03018" y="6207695"/>
            <a:ext cx="1942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Variability.org</a:t>
            </a:r>
            <a:endParaRPr lang="en-US" dirty="0"/>
          </a:p>
        </p:txBody>
      </p:sp>
      <p:sp>
        <p:nvSpPr>
          <p:cNvPr id="4098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1052736"/>
            <a:ext cx="7772400" cy="1101725"/>
          </a:xfrm>
          <a:noFill/>
        </p:spPr>
        <p:txBody>
          <a:bodyPr/>
          <a:lstStyle/>
          <a:p>
            <a:r>
              <a:rPr lang="en-US" sz="3600" dirty="0" smtClean="0"/>
              <a:t>Aging-Aware Compiler-Directed VLIW Assignment for GPGPU Architectures </a:t>
            </a:r>
            <a:endParaRPr lang="en-GB" sz="3600" dirty="0" smtClean="0"/>
          </a:p>
        </p:txBody>
      </p:sp>
      <p:sp>
        <p:nvSpPr>
          <p:cNvPr id="4099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52936"/>
            <a:ext cx="8712968" cy="1752600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3200" dirty="0" smtClean="0"/>
              <a:t>Abbas Rahimi</a:t>
            </a:r>
            <a:r>
              <a:rPr lang="en-US" sz="3200" baseline="30000" dirty="0" smtClean="0">
                <a:latin typeface="Albertus MT Lt"/>
              </a:rPr>
              <a:t>‡</a:t>
            </a:r>
            <a:r>
              <a:rPr lang="en-GB" sz="3200" dirty="0" smtClean="0"/>
              <a:t>, Luca </a:t>
            </a:r>
            <a:r>
              <a:rPr lang="en-GB" sz="3200" dirty="0" err="1" smtClean="0"/>
              <a:t>Benini</a:t>
            </a:r>
            <a:r>
              <a:rPr lang="en-US" sz="3200" baseline="30000" dirty="0" smtClean="0">
                <a:latin typeface="Albertus MT Lt"/>
              </a:rPr>
              <a:t>†</a:t>
            </a:r>
            <a:r>
              <a:rPr lang="en-GB" sz="3200" dirty="0" smtClean="0"/>
              <a:t>, Rajesh K. Gupta</a:t>
            </a:r>
            <a:r>
              <a:rPr lang="en-US" sz="3200" baseline="30000" dirty="0" smtClean="0">
                <a:latin typeface="Albertus MT Lt"/>
              </a:rPr>
              <a:t>‡</a:t>
            </a:r>
            <a:endParaRPr lang="en-GB" sz="3200" dirty="0" smtClean="0"/>
          </a:p>
          <a:p>
            <a:r>
              <a:rPr lang="en-US" sz="2800" baseline="30000" dirty="0" smtClean="0">
                <a:latin typeface="Albertus MT Lt"/>
              </a:rPr>
              <a:t>‡</a:t>
            </a:r>
            <a:r>
              <a:rPr lang="en-GB" sz="2800" dirty="0" smtClean="0"/>
              <a:t>UC San Diego, </a:t>
            </a:r>
            <a:r>
              <a:rPr lang="en-US" sz="2800" baseline="30000" dirty="0" smtClean="0">
                <a:latin typeface="Albertus MT Lt"/>
              </a:rPr>
              <a:t>†</a:t>
            </a:r>
            <a:r>
              <a:rPr lang="en-US" sz="2800" dirty="0" smtClean="0"/>
              <a:t>University of Bologna </a:t>
            </a:r>
            <a:endParaRPr lang="en-GB" sz="2800" dirty="0" smtClean="0"/>
          </a:p>
        </p:txBody>
      </p:sp>
      <p:pic>
        <p:nvPicPr>
          <p:cNvPr id="9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1728192" cy="131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10854"/>
            <a:ext cx="1440160" cy="144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96136" y="5982379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Micrel.deis.unibo.it</a:t>
            </a:r>
          </a:p>
          <a:p>
            <a:r>
              <a:rPr lang="en-US" dirty="0" smtClean="0">
                <a:hlinkClick r:id="rId6"/>
              </a:rPr>
              <a:t>/</a:t>
            </a:r>
            <a:r>
              <a:rPr lang="en-US" dirty="0" err="1" smtClean="0">
                <a:hlinkClick r:id="rId6"/>
              </a:rPr>
              <a:t>MultiTherman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437112"/>
            <a:ext cx="1517401" cy="163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030"/>
          <p:cNvSpPr txBox="1">
            <a:spLocks noChangeArrowheads="1"/>
          </p:cNvSpPr>
          <p:nvPr/>
        </p:nvSpPr>
        <p:spPr bwMode="auto">
          <a:xfrm>
            <a:off x="683568" y="1052736"/>
            <a:ext cx="7772400" cy="148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20638" rIns="50800" bIns="2063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79425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Aging-Aware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Compiler-Directed VLIW Assignment for GPGPU Architectures 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030"/>
          <p:cNvSpPr txBox="1">
            <a:spLocks noChangeArrowheads="1"/>
          </p:cNvSpPr>
          <p:nvPr/>
        </p:nvSpPr>
        <p:spPr bwMode="auto">
          <a:xfrm>
            <a:off x="683568" y="1052736"/>
            <a:ext cx="7772400" cy="148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20638" rIns="50800" bIns="2063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79425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Aging-Aware Compiler-Directed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VLIW Assignment for GPGPU Architectures 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030"/>
          <p:cNvSpPr txBox="1">
            <a:spLocks noChangeArrowheads="1"/>
          </p:cNvSpPr>
          <p:nvPr/>
        </p:nvSpPr>
        <p:spPr bwMode="auto">
          <a:xfrm>
            <a:off x="683568" y="1052736"/>
            <a:ext cx="7772400" cy="148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20638" rIns="50800" bIns="2063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79425" rtl="0" eaLnBrk="0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Aging-Aware Compiler-Directed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VLIW Assignment for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GPGPU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Architectures 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2718445"/>
            <a:ext cx="9036496" cy="41288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25602" name="Picture 2" descr="http://www.voont.com/files/images/guide/christian-gaming-pc/broken.jpg"/>
          <p:cNvPicPr>
            <a:picLocks noChangeAspect="1" noChangeArrowheads="1"/>
          </p:cNvPicPr>
          <p:nvPr/>
        </p:nvPicPr>
        <p:blipFill>
          <a:blip r:embed="rId8" cstate="print"/>
          <a:srcRect l="10056"/>
          <a:stretch>
            <a:fillRect/>
          </a:stretch>
        </p:blipFill>
        <p:spPr bwMode="auto">
          <a:xfrm>
            <a:off x="35496" y="4101455"/>
            <a:ext cx="3220168" cy="2736304"/>
          </a:xfrm>
          <a:prstGeom prst="rect">
            <a:avLst/>
          </a:prstGeom>
          <a:noFill/>
        </p:spPr>
      </p:pic>
      <p:pic>
        <p:nvPicPr>
          <p:cNvPr id="25608" name="Picture 8" descr="http://www.itechnews.net/wp-content/uploads/2009/04/amd-ati-radeon-hd-4770-40nm-gp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3237359"/>
            <a:ext cx="3894914" cy="2691819"/>
          </a:xfrm>
          <a:prstGeom prst="rect">
            <a:avLst/>
          </a:prstGeom>
          <a:noFill/>
        </p:spPr>
      </p:pic>
      <p:pic>
        <p:nvPicPr>
          <p:cNvPr id="25604" name="Picture 4" descr="http://rohan.sdsu.edu/~stewart/cs524/spr08/bookCover_51XtGJ64tZL._SS500_.jpg"/>
          <p:cNvPicPr>
            <a:picLocks noChangeAspect="1" noChangeArrowheads="1"/>
          </p:cNvPicPr>
          <p:nvPr/>
        </p:nvPicPr>
        <p:blipFill>
          <a:blip r:embed="rId10" cstate="print"/>
          <a:srcRect l="16632" r="16841"/>
          <a:stretch>
            <a:fillRect/>
          </a:stretch>
        </p:blipFill>
        <p:spPr bwMode="auto">
          <a:xfrm>
            <a:off x="6732240" y="1969740"/>
            <a:ext cx="2376264" cy="3571875"/>
          </a:xfrm>
          <a:prstGeom prst="rect">
            <a:avLst/>
          </a:prstGeom>
          <a:noFill/>
        </p:spPr>
      </p:pic>
      <p:sp>
        <p:nvSpPr>
          <p:cNvPr id="21" name="Right Arrow 20"/>
          <p:cNvSpPr/>
          <p:nvPr/>
        </p:nvSpPr>
        <p:spPr bwMode="auto">
          <a:xfrm rot="20240503">
            <a:off x="2361450" y="4191754"/>
            <a:ext cx="5234063" cy="432048"/>
          </a:xfrm>
          <a:prstGeom prst="rightArrow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278314" y="2638472"/>
            <a:ext cx="2209800" cy="2133600"/>
          </a:xfrm>
          <a:prstGeom prst="rect">
            <a:avLst/>
          </a:prstGeom>
          <a:solidFill>
            <a:schemeClr val="accent3">
              <a:lumMod val="60000"/>
              <a:lumOff val="40000"/>
              <a:alpha val="43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743197" y="3400472"/>
            <a:ext cx="1338267" cy="13716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395664" y="5042267"/>
            <a:ext cx="2514600" cy="236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Aging-aware Slot Assignment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95664" y="5279597"/>
            <a:ext cx="1752600" cy="236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Healthy</a:t>
            </a:r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Code Generation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757864" y="4719687"/>
            <a:ext cx="0" cy="32004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700464" y="4660946"/>
            <a:ext cx="0" cy="365760"/>
          </a:xfrm>
          <a:prstGeom prst="straightConnector1">
            <a:avLst/>
          </a:prstGeom>
          <a:ln w="127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022933" y="4745097"/>
            <a:ext cx="753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l-GR" sz="1000" b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000" b="1" baseline="-250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1000" b="1" i="1" baseline="-25000" dirty="0" smtClean="0">
                <a:latin typeface="Times New Roman" pitchFamily="18" charset="0"/>
                <a:cs typeface="Times New Roman" pitchFamily="18" charset="0"/>
              </a:rPr>
              <a:t>X,…,W</a:t>
            </a:r>
            <a:r>
              <a:rPr lang="en-US" sz="1000" b="1" baseline="-25000" dirty="0" smtClean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[t] </a:t>
            </a:r>
            <a:endParaRPr lang="en-US" sz="1000" dirty="0"/>
          </a:p>
        </p:txBody>
      </p:sp>
      <p:sp>
        <p:nvSpPr>
          <p:cNvPr id="51" name="Rectangle 50"/>
          <p:cNvSpPr/>
          <p:nvPr/>
        </p:nvSpPr>
        <p:spPr>
          <a:xfrm>
            <a:off x="6843464" y="4748265"/>
            <a:ext cx="9701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 dirty="0" smtClean="0">
                <a:latin typeface="Times New Roman"/>
                <a:cs typeface="Times New Roman"/>
              </a:rPr>
              <a:t>∆</a:t>
            </a:r>
            <a:r>
              <a:rPr lang="el-GR" sz="1000" b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000" b="1" baseline="-250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1000" b="1" i="1" baseline="-25000" dirty="0" smtClean="0">
                <a:latin typeface="Times New Roman" pitchFamily="18" charset="0"/>
                <a:cs typeface="Times New Roman" pitchFamily="18" charset="0"/>
              </a:rPr>
              <a:t>X,…,W</a:t>
            </a:r>
            <a:r>
              <a:rPr lang="en-US" sz="1000" b="1" baseline="-25000" dirty="0" smtClean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[t+1] </a:t>
            </a:r>
            <a:endParaRPr lang="en-US" sz="1000" dirty="0"/>
          </a:p>
        </p:txBody>
      </p:sp>
      <p:sp>
        <p:nvSpPr>
          <p:cNvPr id="52" name="Rectangle 51"/>
          <p:cNvSpPr/>
          <p:nvPr/>
        </p:nvSpPr>
        <p:spPr>
          <a:xfrm>
            <a:off x="6005264" y="2181272"/>
            <a:ext cx="21336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ust-in-time </a:t>
            </a:r>
            <a:r>
              <a:rPr lang="en-US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Disassembler</a:t>
            </a:r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86264" y="2714672"/>
            <a:ext cx="1447800" cy="304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Static Code Analysis 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81464" y="2390822"/>
            <a:ext cx="2362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 Device-dependent Assembly Code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157664" y="2409872"/>
            <a:ext cx="0" cy="260604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33864" y="3763851"/>
            <a:ext cx="1128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 dirty="0" smtClean="0">
                <a:latin typeface="Times New Roman"/>
                <a:cs typeface="Times New Roman"/>
              </a:rPr>
              <a:t>∆</a:t>
            </a:r>
            <a:r>
              <a:rPr lang="en-US" sz="10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000" b="1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000" b="1" baseline="-25000" dirty="0" smtClean="0">
                <a:latin typeface="Times New Roman" pitchFamily="18" charset="0"/>
                <a:cs typeface="Times New Roman" pitchFamily="18" charset="0"/>
              </a:rPr>
              <a:t>−{</a:t>
            </a:r>
            <a:r>
              <a:rPr lang="en-US" sz="1000" b="1" i="1" baseline="-25000" dirty="0" smtClean="0">
                <a:latin typeface="Times New Roman" pitchFamily="18" charset="0"/>
                <a:cs typeface="Times New Roman" pitchFamily="18" charset="0"/>
              </a:rPr>
              <a:t>X,…,W</a:t>
            </a:r>
            <a:r>
              <a:rPr lang="en-US" sz="1000" b="1" baseline="-25000" dirty="0" smtClean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[t+1] </a:t>
            </a:r>
            <a:endParaRPr lang="en-US" sz="1000" dirty="0"/>
          </a:p>
        </p:txBody>
      </p:sp>
      <p:sp>
        <p:nvSpPr>
          <p:cNvPr id="57" name="Flowchart: Alternate Process 56"/>
          <p:cNvSpPr/>
          <p:nvPr/>
        </p:nvSpPr>
        <p:spPr>
          <a:xfrm>
            <a:off x="6614864" y="3448097"/>
            <a:ext cx="1143000" cy="3048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Linear Calibration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300664" y="3749722"/>
            <a:ext cx="0" cy="30480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681664" y="3019472"/>
            <a:ext cx="0" cy="428625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53" idx="1"/>
          </p:cNvCxnSpPr>
          <p:nvPr/>
        </p:nvCxnSpPr>
        <p:spPr>
          <a:xfrm>
            <a:off x="6157664" y="2867072"/>
            <a:ext cx="228600" cy="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243264" y="3309983"/>
            <a:ext cx="1600200" cy="0"/>
          </a:xfrm>
          <a:prstGeom prst="straightConnector1">
            <a:avLst/>
          </a:prstGeom>
          <a:ln w="12700">
            <a:solidFill>
              <a:schemeClr val="accent2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243264" y="3302843"/>
            <a:ext cx="0" cy="707229"/>
          </a:xfrm>
          <a:prstGeom prst="straightConnector1">
            <a:avLst/>
          </a:prstGeom>
          <a:ln w="12700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182732" y="3081383"/>
            <a:ext cx="9701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" b="1" dirty="0" smtClean="0">
                <a:latin typeface="Times New Roman"/>
                <a:cs typeface="Times New Roman"/>
              </a:rPr>
              <a:t>∆</a:t>
            </a:r>
            <a:r>
              <a:rPr lang="en-US" sz="1000" b="1" dirty="0" err="1" smtClean="0">
                <a:latin typeface="Times New Roman"/>
                <a:cs typeface="Times New Roman"/>
              </a:rPr>
              <a:t>V</a:t>
            </a:r>
            <a:r>
              <a:rPr lang="en-US" sz="1000" b="1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000" b="1" baseline="-25000" dirty="0" smtClean="0">
                <a:latin typeface="Times New Roman" pitchFamily="18" charset="0"/>
                <a:cs typeface="Times New Roman" pitchFamily="18" charset="0"/>
              </a:rPr>
              <a:t>−{</a:t>
            </a:r>
            <a:r>
              <a:rPr lang="en-US" sz="1000" b="1" i="1" baseline="-25000" dirty="0" smtClean="0">
                <a:latin typeface="Times New Roman" pitchFamily="18" charset="0"/>
                <a:cs typeface="Times New Roman" pitchFamily="18" charset="0"/>
              </a:rPr>
              <a:t>X,…,W</a:t>
            </a:r>
            <a:r>
              <a:rPr lang="en-US" sz="1000" b="1" baseline="-250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[t] </a:t>
            </a:r>
            <a:endParaRPr lang="en-US" sz="1000" dirty="0"/>
          </a:p>
        </p:txBody>
      </p:sp>
      <p:sp>
        <p:nvSpPr>
          <p:cNvPr id="64" name="Rectangle 63"/>
          <p:cNvSpPr/>
          <p:nvPr/>
        </p:nvSpPr>
        <p:spPr>
          <a:xfrm>
            <a:off x="4557464" y="6407993"/>
            <a:ext cx="1295400" cy="333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NBTI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Sensors Banks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557464" y="6407993"/>
            <a:ext cx="4191000" cy="333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GPGPU Compute Device</a:t>
            </a:r>
            <a:endParaRPr lang="en-US" sz="1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386264" y="5884118"/>
            <a:ext cx="5334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nput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557464" y="5699968"/>
            <a:ext cx="4191000" cy="5383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995864" y="5884118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utput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681664" y="5884118"/>
            <a:ext cx="990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Kernel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633664" y="5884118"/>
            <a:ext cx="1219200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Memory Mapped Sensors</a:t>
            </a:r>
            <a:endParaRPr lang="en-U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86264" y="5682347"/>
            <a:ext cx="6751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1" dirty="0" smtClean="0">
                <a:latin typeface="Arial" pitchFamily="34" charset="0"/>
                <a:cs typeface="Arial" pitchFamily="34" charset="0"/>
              </a:rPr>
              <a:t>Memory</a:t>
            </a:r>
            <a:endParaRPr lang="en-US" sz="1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8075364" y="6246068"/>
            <a:ext cx="76200" cy="155448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>
            <a:off x="6614864" y="6246068"/>
            <a:ext cx="76200" cy="155448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 rot="10800000">
            <a:off x="7300664" y="6246068"/>
            <a:ext cx="76200" cy="155448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 rot="10800000">
            <a:off x="5167064" y="6249370"/>
            <a:ext cx="76200" cy="155448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8596064" y="2273188"/>
            <a:ext cx="0" cy="361188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8153158" y="5457872"/>
            <a:ext cx="0" cy="438912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310064" y="1984422"/>
            <a:ext cx="1600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Naïve Kernel Binary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084764" y="5262607"/>
            <a:ext cx="152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i="1" dirty="0" smtClean="0">
                <a:latin typeface="Arial" pitchFamily="34" charset="0"/>
                <a:cs typeface="Arial" pitchFamily="34" charset="0"/>
              </a:rPr>
              <a:t>Healthy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Kernel Binary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557464" y="1983152"/>
            <a:ext cx="4114800" cy="3581400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633664" y="2007443"/>
            <a:ext cx="838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latin typeface="Arial" pitchFamily="34" charset="0"/>
                <a:cs typeface="Arial" pitchFamily="34" charset="0"/>
              </a:rPr>
              <a:t>Host CPU</a:t>
            </a:r>
          </a:p>
        </p:txBody>
      </p:sp>
      <p:graphicFrame>
        <p:nvGraphicFramePr>
          <p:cNvPr id="82" name="Table 81"/>
          <p:cNvGraphicFramePr>
            <a:graphicFrameLocks noGrp="1"/>
          </p:cNvGraphicFramePr>
          <p:nvPr/>
        </p:nvGraphicFramePr>
        <p:xfrm>
          <a:off x="4786064" y="4010072"/>
          <a:ext cx="1219200" cy="64770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6400"/>
              </a:tblGrid>
              <a:tr h="914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000" b="1" i="0" u="none" strike="noStrike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1000" b="1" i="0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Age[1]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000" b="0" i="0" u="none" strike="noStrike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0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000" b="0" i="1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[t]</a:t>
                      </a:r>
                      <a:endParaRPr lang="en-US" sz="1000" b="0" i="1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sz="1000" b="0" i="1" u="none" strike="noStrike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000" b="0" i="1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[t]</a:t>
                      </a:r>
                      <a:endParaRPr lang="en-US" sz="1000" b="0" i="1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Age[2]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000" b="0" i="0" u="none" strike="noStrike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0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000" b="0" i="1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[t]</a:t>
                      </a:r>
                      <a:endParaRPr lang="en-US" sz="1000" b="0" i="1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sz="1000" b="0" i="1" u="none" strike="noStrike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000" b="0" i="1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[t]</a:t>
                      </a:r>
                      <a:endParaRPr lang="en-US" sz="1000" b="0" i="1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/>
        </p:nvGraphicFramePr>
        <p:xfrm>
          <a:off x="6338642" y="4086272"/>
          <a:ext cx="1600201" cy="647700"/>
        </p:xfrm>
        <a:graphic>
          <a:graphicData uri="http://schemas.openxmlformats.org/drawingml/2006/table">
            <a:tbl>
              <a:tblPr/>
              <a:tblGrid>
                <a:gridCol w="431800"/>
                <a:gridCol w="683215"/>
                <a:gridCol w="485186"/>
              </a:tblGrid>
              <a:tr h="914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Rank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000" b="1" i="0" u="none" strike="noStrike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1000" b="1" i="0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Util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[1]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000" b="0" i="0" u="none" strike="noStrike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0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000" b="0" i="1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[t+1]</a:t>
                      </a:r>
                      <a:endParaRPr lang="en-US" sz="1000" b="0" i="1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sz="1000" b="0" i="1" u="none" strike="noStrike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000" b="0" i="1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[t+1]</a:t>
                      </a:r>
                      <a:endParaRPr lang="en-US" sz="1000" b="0" i="1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Util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[2]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000" b="0" i="0" u="none" strike="noStrike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en-US" sz="1000" b="0" i="0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000" b="0" i="1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[t+1]</a:t>
                      </a:r>
                      <a:endParaRPr lang="en-US" sz="1000" b="0" i="1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∆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sz="1000" b="0" i="1" u="none" strike="noStrike" baseline="-25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1000" b="0" i="1" u="none" strike="noStrike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[t+1]</a:t>
                      </a:r>
                      <a:endParaRPr lang="en-US" sz="1000" b="0" i="1" u="none" strike="noStrike" baseline="-250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4" name="Rectangle 83"/>
          <p:cNvSpPr/>
          <p:nvPr/>
        </p:nvSpPr>
        <p:spPr>
          <a:xfrm>
            <a:off x="7759534" y="2638472"/>
            <a:ext cx="80663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latin typeface="Arial" pitchFamily="34" charset="0"/>
                <a:cs typeface="Arial" pitchFamily="34" charset="0"/>
              </a:rPr>
              <a:t>Wearout </a:t>
            </a:r>
            <a:endParaRPr lang="en-US" sz="9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Estimation </a:t>
            </a:r>
          </a:p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Module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7148264" y="5460090"/>
            <a:ext cx="100584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386264" y="3019472"/>
            <a:ext cx="14127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latin typeface="Times New Roman"/>
                <a:cs typeface="Times New Roman"/>
              </a:rPr>
              <a:t>Pred</a:t>
            </a:r>
            <a:r>
              <a:rPr lang="en-US" sz="1000" b="1" dirty="0" smtClean="0">
                <a:latin typeface="Times New Roman"/>
                <a:cs typeface="Times New Roman"/>
              </a:rPr>
              <a:t>-</a:t>
            </a:r>
            <a:r>
              <a:rPr lang="el-GR" sz="1000" b="1" dirty="0" smtClean="0">
                <a:latin typeface="Times New Roman"/>
                <a:cs typeface="Times New Roman"/>
              </a:rPr>
              <a:t>∆</a:t>
            </a:r>
            <a:r>
              <a:rPr lang="en-US" sz="1000" b="1" dirty="0" err="1" smtClean="0">
                <a:latin typeface="Times New Roman"/>
                <a:cs typeface="Times New Roman"/>
              </a:rPr>
              <a:t>V</a:t>
            </a:r>
            <a:r>
              <a:rPr lang="en-US" sz="1000" b="1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000" b="1" baseline="-25000" dirty="0" smtClean="0">
                <a:latin typeface="Times New Roman" pitchFamily="18" charset="0"/>
                <a:cs typeface="Times New Roman" pitchFamily="18" charset="0"/>
              </a:rPr>
              <a:t>−{</a:t>
            </a:r>
            <a:r>
              <a:rPr lang="en-US" sz="1000" b="1" i="1" baseline="-25000" dirty="0" smtClean="0">
                <a:latin typeface="Times New Roman" pitchFamily="18" charset="0"/>
                <a:cs typeface="Times New Roman" pitchFamily="18" charset="0"/>
              </a:rPr>
              <a:t>X,…,W</a:t>
            </a:r>
            <a:r>
              <a:rPr lang="en-US" sz="1000" b="1" baseline="-250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[t+1] </a:t>
            </a:r>
            <a:endParaRPr lang="en-US" sz="1000" dirty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6838702" y="3315697"/>
            <a:ext cx="0" cy="137160"/>
          </a:xfrm>
          <a:prstGeom prst="straightConnector1">
            <a:avLst/>
          </a:prstGeom>
          <a:ln w="127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5185557" y="3400472"/>
            <a:ext cx="9220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Performance </a:t>
            </a:r>
          </a:p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Degradation</a:t>
            </a:r>
          </a:p>
          <a:p>
            <a:pPr algn="ctr"/>
            <a:r>
              <a:rPr lang="en-US" sz="900" b="1" dirty="0" smtClean="0">
                <a:latin typeface="Arial" pitchFamily="34" charset="0"/>
                <a:cs typeface="Arial" pitchFamily="34" charset="0"/>
              </a:rPr>
              <a:t>Measurement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8138864" y="2278902"/>
            <a:ext cx="457200" cy="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671764" y="3302843"/>
            <a:ext cx="0" cy="2584450"/>
          </a:xfrm>
          <a:prstGeom prst="straightConnector1">
            <a:avLst/>
          </a:prstGeom>
          <a:ln w="127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669224" y="3309193"/>
            <a:ext cx="62484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Connector 91"/>
          <p:cNvSpPr/>
          <p:nvPr/>
        </p:nvSpPr>
        <p:spPr>
          <a:xfrm>
            <a:off x="4328864" y="6198443"/>
            <a:ext cx="228600" cy="2286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3" name="Flowchart: Connector 92"/>
          <p:cNvSpPr/>
          <p:nvPr/>
        </p:nvSpPr>
        <p:spPr>
          <a:xfrm>
            <a:off x="8291264" y="2007443"/>
            <a:ext cx="228600" cy="2286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4" name="Flowchart: Connector 93"/>
          <p:cNvSpPr/>
          <p:nvPr/>
        </p:nvSpPr>
        <p:spPr>
          <a:xfrm>
            <a:off x="5122614" y="5036393"/>
            <a:ext cx="228600" cy="2286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5" name="Flowchart: Connector 94"/>
          <p:cNvSpPr/>
          <p:nvPr/>
        </p:nvSpPr>
        <p:spPr>
          <a:xfrm>
            <a:off x="5116264" y="5303093"/>
            <a:ext cx="228600" cy="228600"/>
          </a:xfrm>
          <a:prstGeom prst="flowChartConnector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4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6" name="Vertical Scroll 95"/>
          <p:cNvSpPr/>
          <p:nvPr/>
        </p:nvSpPr>
        <p:spPr bwMode="auto">
          <a:xfrm>
            <a:off x="6423124" y="965870"/>
            <a:ext cx="1369965" cy="801141"/>
          </a:xfrm>
          <a:prstGeom prst="verticalScroll">
            <a:avLst/>
          </a:prstGeom>
          <a:gradFill>
            <a:gsLst>
              <a:gs pos="0">
                <a:schemeClr val="accent3"/>
              </a:gs>
              <a:gs pos="100000">
                <a:schemeClr val="bg2"/>
              </a:gs>
            </a:gsLst>
            <a:lin ang="162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charset="0"/>
              </a:rPr>
              <a:t>Naïve Kernel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8" name="Straight Arrow Connector 97"/>
          <p:cNvCxnSpPr>
            <a:stCxn id="96" idx="2"/>
            <a:endCxn id="78" idx="0"/>
          </p:cNvCxnSpPr>
          <p:nvPr/>
        </p:nvCxnSpPr>
        <p:spPr bwMode="auto">
          <a:xfrm>
            <a:off x="7108107" y="1767011"/>
            <a:ext cx="2057" cy="217411"/>
          </a:xfrm>
          <a:prstGeom prst="straightConnector1">
            <a:avLst/>
          </a:prstGeom>
          <a:noFill/>
          <a:ln w="127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4032448" cy="5472608"/>
          </a:xfrm>
        </p:spPr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Reading sensors measurements</a:t>
            </a:r>
          </a:p>
          <a:p>
            <a:pPr>
              <a:buClrTx/>
              <a:buFont typeface="+mj-lt"/>
              <a:buAutoNum type="arabicPeriod"/>
            </a:pPr>
            <a:r>
              <a:rPr lang="en-US" sz="2200" dirty="0" smtClean="0">
                <a:solidFill>
                  <a:srgbClr val="00B050"/>
                </a:solidFill>
              </a:rPr>
              <a:t>Static code analysis technique estimates the percentage of instructions that will carry out on every PE (a linear calibration module later fits the predicted </a:t>
            </a:r>
            <a:r>
              <a:rPr lang="en-US" sz="22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∆</a:t>
            </a:r>
            <a:r>
              <a:rPr lang="en-US" sz="2200" dirty="0" smtClean="0">
                <a:solidFill>
                  <a:srgbClr val="00B050"/>
                </a:solidFill>
              </a:rPr>
              <a:t>V</a:t>
            </a:r>
            <a:r>
              <a:rPr lang="en-US" sz="2200" baseline="-25000" dirty="0" smtClean="0">
                <a:solidFill>
                  <a:srgbClr val="00B050"/>
                </a:solidFill>
              </a:rPr>
              <a:t>TH</a:t>
            </a:r>
            <a:r>
              <a:rPr lang="en-US" sz="2200" dirty="0" smtClean="0">
                <a:solidFill>
                  <a:srgbClr val="00B050"/>
                </a:solidFill>
              </a:rPr>
              <a:t> shift to the observed </a:t>
            </a:r>
            <a:r>
              <a:rPr lang="en-US" sz="22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∆</a:t>
            </a:r>
            <a:r>
              <a:rPr lang="en-US" sz="2200" dirty="0" smtClean="0">
                <a:solidFill>
                  <a:srgbClr val="00B050"/>
                </a:solidFill>
              </a:rPr>
              <a:t>V</a:t>
            </a:r>
            <a:r>
              <a:rPr lang="en-US" sz="2200" baseline="-25000" dirty="0" smtClean="0">
                <a:solidFill>
                  <a:srgbClr val="00B050"/>
                </a:solidFill>
              </a:rPr>
              <a:t>TH</a:t>
            </a:r>
            <a:r>
              <a:rPr lang="en-US" sz="2200" dirty="0" smtClean="0">
                <a:solidFill>
                  <a:srgbClr val="00B050"/>
                </a:solidFill>
              </a:rPr>
              <a:t> shift).</a:t>
            </a:r>
          </a:p>
          <a:p>
            <a:pPr>
              <a:buClrTx/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Finally, the uniform slot assignment assigns fewer/more instructions to higher/lower stressed slots.</a:t>
            </a:r>
          </a:p>
          <a:p>
            <a:pPr>
              <a:buClrTx/>
              <a:buFont typeface="+mj-lt"/>
              <a:buAutoNum type="arabicPeriod"/>
            </a:pPr>
            <a:r>
              <a:rPr lang="en-US" sz="2200" dirty="0" smtClean="0">
                <a:solidFill>
                  <a:srgbClr val="7030A0"/>
                </a:solidFill>
              </a:rPr>
              <a:t>Healthy kernel binary </a:t>
            </a:r>
            <a:r>
              <a:rPr lang="en-US" sz="2200" dirty="0" smtClean="0">
                <a:solidFill>
                  <a:srgbClr val="7030A0"/>
                </a:solidFill>
                <a:sym typeface="Wingdings" pitchFamily="2" charset="2"/>
              </a:rPr>
              <a:t></a:t>
            </a:r>
            <a:endParaRPr lang="en-US" sz="2200" dirty="0" smtClean="0">
              <a:solidFill>
                <a:srgbClr val="7030A0"/>
              </a:solidFill>
            </a:endParaRPr>
          </a:p>
        </p:txBody>
      </p:sp>
      <p:sp>
        <p:nvSpPr>
          <p:cNvPr id="102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470130"/>
          </a:xfrm>
        </p:spPr>
        <p:txBody>
          <a:bodyPr/>
          <a:lstStyle/>
          <a:p>
            <a:r>
              <a:rPr lang="en-US" sz="3200" kern="1200" dirty="0" smtClean="0"/>
              <a:t>Aging-aware Kernel Adaptation Flow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736024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61048"/>
            <a:ext cx="8579296" cy="24482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smtClean="0"/>
              <a:t>Average execution time of the entire process, starting from </a:t>
            </a:r>
            <a:r>
              <a:rPr lang="en-US" sz="2200" dirty="0" err="1" smtClean="0"/>
              <a:t>disassembler</a:t>
            </a:r>
            <a:r>
              <a:rPr lang="en-US" sz="2200" dirty="0" smtClean="0"/>
              <a:t> up to the </a:t>
            </a:r>
            <a:r>
              <a:rPr lang="en-US" sz="2200" i="1" dirty="0" smtClean="0"/>
              <a:t>healthy </a:t>
            </a:r>
            <a:r>
              <a:rPr lang="en-US" sz="2200" dirty="0" smtClean="0"/>
              <a:t>code generation</a:t>
            </a:r>
            <a:r>
              <a:rPr lang="en-US" sz="2200" i="1" dirty="0" smtClean="0"/>
              <a:t>.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Kernel disassembly using online CAL (95% total time)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Static code analysis: 220K−900K cycles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/>
              <a:t>Uniform slot assignment algorithm ≤ 2K cycles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On average 13 millisecond on a host machine with an Intel i5 2.67GHz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470130"/>
          </a:xfrm>
        </p:spPr>
        <p:txBody>
          <a:bodyPr/>
          <a:lstStyle/>
          <a:p>
            <a:r>
              <a:rPr lang="en-US" sz="3200" dirty="0" smtClean="0"/>
              <a:t>Total execution time of adaptation flow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82453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31640" y="1628800"/>
          <a:ext cx="6309360" cy="3962400"/>
        </p:xfrm>
        <a:graphic>
          <a:graphicData uri="http://schemas.openxmlformats.org/drawingml/2006/table">
            <a:tbl>
              <a:tblPr/>
              <a:tblGrid>
                <a:gridCol w="3383280"/>
                <a:gridCol w="2926080"/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Kernel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Parameter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Reduction (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Rdn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 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N= 100,000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BinarySearch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(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BSe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N= 10,000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DwtHaar1D  (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DH1D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N= 10,000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BitonicSort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(</a:t>
                      </a:r>
                      <a:r>
                        <a:rPr lang="en-US" sz="20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BSo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N= 1,000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FastWalshTransform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(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FWT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N= 1,000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FloydWarshall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(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FW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N= 100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BinomialOption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(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N= 100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DiscreteCosineTransform (</a:t>
                      </a: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DCT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 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X= 500 Y= 500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MatrixTranspose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(</a:t>
                      </a: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X= 300 Y= 300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MatrixMultiplication (</a:t>
                      </a: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MM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X= 300 Y= 300 Z= 300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SobelFilter (</a:t>
                      </a:r>
                      <a:r>
                        <a:rPr lang="en-US" sz="20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SF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2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default input file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URNG 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default input file</a:t>
                      </a:r>
                      <a:endParaRPr lang="en-US" sz="2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0843" marR="20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68952" cy="416525"/>
          </a:xfrm>
        </p:spPr>
        <p:txBody>
          <a:bodyPr/>
          <a:lstStyle/>
          <a:p>
            <a:r>
              <a:rPr lang="en-US" sz="2800" dirty="0" smtClean="0"/>
              <a:t>AMD APP SDK 2.5 kernels </a:t>
            </a:r>
            <a:r>
              <a:rPr lang="en-US" sz="2800" smtClean="0"/>
              <a:t>with parameters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23042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Variability in transistor characteristics is a major challenge in </a:t>
            </a:r>
            <a:r>
              <a:rPr lang="en-US" sz="2000" dirty="0" err="1" smtClean="0"/>
              <a:t>nanoscale</a:t>
            </a:r>
            <a:r>
              <a:rPr lang="en-US" sz="2000" dirty="0" smtClean="0"/>
              <a:t> CMOS:</a:t>
            </a:r>
            <a:endParaRPr lang="en-US" sz="2000" u="sng" dirty="0" smtClean="0">
              <a:solidFill>
                <a:srgbClr val="663300"/>
              </a:solidFill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Static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Process</a:t>
            </a:r>
            <a:r>
              <a:rPr lang="en-US" sz="2000" dirty="0" smtClean="0"/>
              <a:t> variation: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 and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th</a:t>
            </a:r>
            <a:endParaRPr lang="en-US" sz="2000" dirty="0" smtClean="0"/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>
                <a:cs typeface="Arial" pitchFamily="34" charset="0"/>
              </a:rPr>
              <a:t>Dynamic variations: </a:t>
            </a:r>
            <a:r>
              <a:rPr lang="en-US" sz="2000" dirty="0" smtClean="0">
                <a:solidFill>
                  <a:schemeClr val="accent6"/>
                </a:solidFill>
                <a:cs typeface="Arial" pitchFamily="34" charset="0"/>
              </a:rPr>
              <a:t>Temperature</a:t>
            </a:r>
            <a:r>
              <a:rPr lang="en-US" sz="2000" dirty="0" smtClean="0">
                <a:cs typeface="Arial" pitchFamily="34" charset="0"/>
              </a:rPr>
              <a:t> fluctuations, supply 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Voltage droops</a:t>
            </a:r>
            <a:r>
              <a:rPr lang="en-US" sz="2000" dirty="0" smtClean="0">
                <a:cs typeface="Arial" pitchFamily="34" charset="0"/>
              </a:rPr>
              <a:t>, and device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Aging</a:t>
            </a:r>
            <a:r>
              <a:rPr lang="en-US" sz="2000" dirty="0" smtClean="0">
                <a:cs typeface="Arial" pitchFamily="34" charset="0"/>
              </a:rPr>
              <a:t> (NBTI, HCI)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/>
              <a:t>To handle variations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designers use conservative </a:t>
            </a:r>
            <a:r>
              <a:rPr lang="en-US" sz="2000" dirty="0" smtClean="0">
                <a:solidFill>
                  <a:srgbClr val="FF0000"/>
                </a:solidFill>
              </a:rPr>
              <a:t>guardbands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loss of operational efficiency </a:t>
            </a:r>
            <a:endParaRPr lang="en-US" sz="20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Variability is about Cost and Scale</a:t>
            </a:r>
            <a:endParaRPr lang="de-DE" sz="36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355976" y="4600718"/>
            <a:ext cx="0" cy="420624"/>
          </a:xfrm>
          <a:prstGeom prst="line">
            <a:avLst/>
          </a:prstGeom>
          <a:ln w="508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" name="Group 42"/>
          <p:cNvGrpSpPr/>
          <p:nvPr/>
        </p:nvGrpSpPr>
        <p:grpSpPr>
          <a:xfrm>
            <a:off x="1047237" y="4532161"/>
            <a:ext cx="6682163" cy="464072"/>
            <a:chOff x="1058189" y="4532161"/>
            <a:chExt cx="6682163" cy="464072"/>
          </a:xfrm>
        </p:grpSpPr>
        <p:cxnSp>
          <p:nvCxnSpPr>
            <p:cNvPr id="13" name="Elbow Connector 12"/>
            <p:cNvCxnSpPr/>
            <p:nvPr/>
          </p:nvCxnSpPr>
          <p:spPr bwMode="auto">
            <a:xfrm flipV="1">
              <a:off x="4394009" y="4600895"/>
              <a:ext cx="3346343" cy="395338"/>
            </a:xfrm>
            <a:prstGeom prst="bentConnector3">
              <a:avLst>
                <a:gd name="adj1" fmla="val 50000"/>
              </a:avLst>
            </a:prstGeom>
            <a:ln w="508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Rectangle 41"/>
            <p:cNvSpPr>
              <a:spLocks noChangeArrowheads="1"/>
            </p:cNvSpPr>
            <p:nvPr/>
          </p:nvSpPr>
          <p:spPr bwMode="auto">
            <a:xfrm>
              <a:off x="1128609" y="4532161"/>
              <a:ext cx="1325910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Calibri"/>
                  <a:cs typeface="+mn-cs"/>
                </a:rPr>
                <a:t>Clock</a:t>
              </a:r>
            </a:p>
          </p:txBody>
        </p:sp>
        <p:cxnSp>
          <p:nvCxnSpPr>
            <p:cNvPr id="27" name="Elbow Connector 26"/>
            <p:cNvCxnSpPr/>
            <p:nvPr/>
          </p:nvCxnSpPr>
          <p:spPr bwMode="auto">
            <a:xfrm flipV="1">
              <a:off x="1058189" y="4600895"/>
              <a:ext cx="3346343" cy="395338"/>
            </a:xfrm>
            <a:prstGeom prst="bentConnector3">
              <a:avLst>
                <a:gd name="adj1" fmla="val 50000"/>
              </a:avLst>
            </a:prstGeom>
            <a:ln w="508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Group 43"/>
          <p:cNvGrpSpPr/>
          <p:nvPr/>
        </p:nvGrpSpPr>
        <p:grpSpPr>
          <a:xfrm>
            <a:off x="2627549" y="4094762"/>
            <a:ext cx="2317334" cy="414358"/>
            <a:chOff x="2638501" y="4094762"/>
            <a:chExt cx="2317334" cy="414358"/>
          </a:xfrm>
        </p:grpSpPr>
        <p:sp>
          <p:nvSpPr>
            <p:cNvPr id="26" name="Rectangle 44"/>
            <p:cNvSpPr>
              <a:spLocks noChangeArrowheads="1"/>
            </p:cNvSpPr>
            <p:nvPr/>
          </p:nvSpPr>
          <p:spPr bwMode="auto">
            <a:xfrm>
              <a:off x="2638501" y="4094762"/>
              <a:ext cx="231733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latin typeface="Calibri"/>
                  <a:cs typeface="+mn-cs"/>
                </a:rPr>
                <a:t>actual circuit delay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2731360" y="4495001"/>
              <a:ext cx="2200680" cy="14119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sysDot"/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0"/>
          <p:cNvGrpSpPr/>
          <p:nvPr/>
        </p:nvGrpSpPr>
        <p:grpSpPr>
          <a:xfrm>
            <a:off x="1259632" y="4600895"/>
            <a:ext cx="3965701" cy="2212481"/>
            <a:chOff x="1259632" y="4600895"/>
            <a:chExt cx="3965701" cy="2212481"/>
          </a:xfrm>
        </p:grpSpPr>
        <p:sp>
          <p:nvSpPr>
            <p:cNvPr id="22" name="Rectangle 38"/>
            <p:cNvSpPr>
              <a:spLocks noChangeArrowheads="1"/>
            </p:cNvSpPr>
            <p:nvPr/>
          </p:nvSpPr>
          <p:spPr bwMode="auto">
            <a:xfrm>
              <a:off x="4972779" y="4600895"/>
              <a:ext cx="252554" cy="3812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grpSp>
          <p:nvGrpSpPr>
            <p:cNvPr id="7" name="Group 29"/>
            <p:cNvGrpSpPr/>
            <p:nvPr/>
          </p:nvGrpSpPr>
          <p:grpSpPr>
            <a:xfrm>
              <a:off x="1259632" y="5298909"/>
              <a:ext cx="1540580" cy="1514467"/>
              <a:chOff x="6784738" y="3434658"/>
              <a:chExt cx="1859279" cy="2043358"/>
            </a:xfrm>
          </p:grpSpPr>
          <p:pic>
            <p:nvPicPr>
              <p:cNvPr id="34" name="Picture 2" descr="Fig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5" r="8571" b="3798"/>
              <a:stretch>
                <a:fillRect/>
              </a:stretch>
            </p:blipFill>
            <p:spPr bwMode="auto">
              <a:xfrm>
                <a:off x="6784738" y="3834932"/>
                <a:ext cx="1859279" cy="164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6960059" y="3434658"/>
                <a:ext cx="1209070" cy="53983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chemeClr val="accent3">
                        <a:lumMod val="75000"/>
                      </a:schemeClr>
                    </a:solidFill>
                    <a:latin typeface="Calibri"/>
                    <a:cs typeface="+mn-cs"/>
                  </a:rPr>
                  <a:t>Process</a:t>
                </a:r>
                <a:endParaRPr lang="en-US" sz="2000" b="1" dirty="0">
                  <a:solidFill>
                    <a:schemeClr val="accent3">
                      <a:lumMod val="75000"/>
                    </a:schemeClr>
                  </a:solidFill>
                  <a:latin typeface="Calibri"/>
                  <a:cs typeface="+mn-cs"/>
                </a:endParaRPr>
              </a:p>
            </p:txBody>
          </p:sp>
        </p:grpSp>
        <p:cxnSp>
          <p:nvCxnSpPr>
            <p:cNvPr id="18" name="Straight Arrow Connector 17"/>
            <p:cNvCxnSpPr>
              <a:stCxn id="22" idx="2"/>
              <a:endCxn id="35" idx="0"/>
            </p:cNvCxnSpPr>
            <p:nvPr/>
          </p:nvCxnSpPr>
          <p:spPr bwMode="auto">
            <a:xfrm flipH="1">
              <a:off x="1905813" y="4982114"/>
              <a:ext cx="3193243" cy="31679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51"/>
          <p:cNvGrpSpPr/>
          <p:nvPr/>
        </p:nvGrpSpPr>
        <p:grpSpPr>
          <a:xfrm>
            <a:off x="3059832" y="4605601"/>
            <a:ext cx="5688632" cy="2253035"/>
            <a:chOff x="3059832" y="4605601"/>
            <a:chExt cx="5688632" cy="2253035"/>
          </a:xfrm>
        </p:grpSpPr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5716152" y="4605601"/>
              <a:ext cx="326216" cy="3812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404226" y="4605601"/>
              <a:ext cx="326216" cy="381219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5225333" y="4605601"/>
              <a:ext cx="189416" cy="3812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grpSp>
          <p:nvGrpSpPr>
            <p:cNvPr id="9" name="Group 28"/>
            <p:cNvGrpSpPr/>
            <p:nvPr/>
          </p:nvGrpSpPr>
          <p:grpSpPr>
            <a:xfrm>
              <a:off x="4950342" y="5208722"/>
              <a:ext cx="1637882" cy="1649914"/>
              <a:chOff x="30634" y="3531433"/>
              <a:chExt cx="2597150" cy="2776366"/>
            </a:xfrm>
          </p:grpSpPr>
          <p:pic>
            <p:nvPicPr>
              <p:cNvPr id="3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634" y="3793199"/>
                <a:ext cx="2597150" cy="251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Rectangle 27"/>
              <p:cNvSpPr>
                <a:spLocks noChangeArrowheads="1"/>
              </p:cNvSpPr>
              <p:nvPr/>
            </p:nvSpPr>
            <p:spPr bwMode="auto">
              <a:xfrm>
                <a:off x="65482" y="3531433"/>
                <a:ext cx="2451101" cy="6732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chemeClr val="accent6"/>
                    </a:solidFill>
                    <a:latin typeface="Calibri"/>
                    <a:cs typeface="+mn-cs"/>
                  </a:rPr>
                  <a:t>Temperature</a:t>
                </a:r>
              </a:p>
            </p:txBody>
          </p:sp>
        </p:grpSp>
        <p:cxnSp>
          <p:nvCxnSpPr>
            <p:cNvPr id="21" name="Straight Arrow Connector 20"/>
            <p:cNvCxnSpPr>
              <a:stCxn id="16" idx="2"/>
              <a:endCxn id="39" idx="0"/>
            </p:cNvCxnSpPr>
            <p:nvPr/>
          </p:nvCxnSpPr>
          <p:spPr bwMode="auto">
            <a:xfrm>
              <a:off x="5567334" y="4986820"/>
              <a:ext cx="177874" cy="221902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" name="Group 45"/>
            <p:cNvGrpSpPr/>
            <p:nvPr/>
          </p:nvGrpSpPr>
          <p:grpSpPr>
            <a:xfrm>
              <a:off x="3059832" y="5301208"/>
              <a:ext cx="1792885" cy="1457399"/>
              <a:chOff x="834899" y="5319020"/>
              <a:chExt cx="1792885" cy="1457399"/>
            </a:xfrm>
          </p:grpSpPr>
          <p:sp>
            <p:nvSpPr>
              <p:cNvPr id="29" name="Rectangle 47"/>
              <p:cNvSpPr>
                <a:spLocks noChangeArrowheads="1"/>
              </p:cNvSpPr>
              <p:nvPr/>
            </p:nvSpPr>
            <p:spPr bwMode="auto">
              <a:xfrm>
                <a:off x="1294611" y="5319020"/>
                <a:ext cx="1136494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/>
                    <a:cs typeface="+mn-cs"/>
                  </a:rPr>
                  <a:t>Aging</a:t>
                </a: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+mn-cs"/>
                </a:endParaRPr>
              </a:p>
            </p:txBody>
          </p:sp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34899" y="5669853"/>
                <a:ext cx="1792885" cy="1106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30"/>
            <p:cNvGrpSpPr/>
            <p:nvPr/>
          </p:nvGrpSpPr>
          <p:grpSpPr>
            <a:xfrm>
              <a:off x="6698130" y="5291386"/>
              <a:ext cx="2050334" cy="1557611"/>
              <a:chOff x="3564404" y="3430153"/>
              <a:chExt cx="2877114" cy="2490749"/>
            </a:xfrm>
          </p:grpSpPr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64404" y="3791298"/>
                <a:ext cx="2877114" cy="2129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4127674" y="3430153"/>
                <a:ext cx="2194803" cy="63980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/>
                    <a:cs typeface="+mn-cs"/>
                  </a:rPr>
                  <a:t>V</a:t>
                </a:r>
                <a:r>
                  <a:rPr lang="en-US" sz="2000" b="1" baseline="-25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/>
                    <a:cs typeface="+mn-cs"/>
                  </a:rPr>
                  <a:t>CC</a:t>
                </a:r>
                <a:r>
                  <a:rPr lang="en-US" sz="2000" b="1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Calibri"/>
                    <a:cs typeface="+mn-cs"/>
                  </a:rPr>
                  <a:t> Droop</a:t>
                </a:r>
              </a:p>
            </p:txBody>
          </p:sp>
        </p:grpSp>
        <p:cxnSp>
          <p:nvCxnSpPr>
            <p:cNvPr id="30" name="Straight Arrow Connector 29"/>
            <p:cNvCxnSpPr>
              <a:stCxn id="17" idx="2"/>
              <a:endCxn id="29" idx="0"/>
            </p:cNvCxnSpPr>
            <p:nvPr/>
          </p:nvCxnSpPr>
          <p:spPr bwMode="auto">
            <a:xfrm flipH="1">
              <a:off x="4087791" y="4986820"/>
              <a:ext cx="1232250" cy="314388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" idx="2"/>
              <a:endCxn id="37" idx="0"/>
            </p:cNvCxnSpPr>
            <p:nvPr/>
          </p:nvCxnSpPr>
          <p:spPr bwMode="auto">
            <a:xfrm>
              <a:off x="5879260" y="4986820"/>
              <a:ext cx="2002324" cy="304566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 bwMode="auto">
          <a:xfrm>
            <a:off x="2698366" y="4221088"/>
            <a:ext cx="0" cy="7920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grpSp>
        <p:nvGrpSpPr>
          <p:cNvPr id="12" name="Group 44"/>
          <p:cNvGrpSpPr/>
          <p:nvPr/>
        </p:nvGrpSpPr>
        <p:grpSpPr>
          <a:xfrm>
            <a:off x="4698130" y="4056924"/>
            <a:ext cx="1736842" cy="634313"/>
            <a:chOff x="4716016" y="4056924"/>
            <a:chExt cx="1736842" cy="634313"/>
          </a:xfrm>
        </p:grpSpPr>
        <p:sp>
          <p:nvSpPr>
            <p:cNvPr id="28" name="Rectangle 46"/>
            <p:cNvSpPr>
              <a:spLocks noChangeArrowheads="1"/>
            </p:cNvSpPr>
            <p:nvPr/>
          </p:nvSpPr>
          <p:spPr bwMode="auto">
            <a:xfrm>
              <a:off x="4716016" y="4056924"/>
              <a:ext cx="1736842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FF0000"/>
                  </a:solidFill>
                  <a:latin typeface="Calibri"/>
                  <a:cs typeface="+mn-cs"/>
                </a:rPr>
                <a:t>guardband </a:t>
              </a:r>
              <a:endParaRPr lang="en-US" sz="2000" b="1" dirty="0">
                <a:solidFill>
                  <a:srgbClr val="FF0000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Left Brace 24"/>
            <p:cNvSpPr/>
            <p:nvPr/>
          </p:nvSpPr>
          <p:spPr bwMode="auto">
            <a:xfrm rot="5400000">
              <a:off x="5378355" y="4023458"/>
              <a:ext cx="262202" cy="1073355"/>
            </a:xfrm>
            <a:prstGeom prst="leftBrace">
              <a:avLst>
                <a:gd name="adj1" fmla="val 27083"/>
                <a:gd name="adj2" fmla="val 46446"/>
              </a:avLst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4932040" y="5112568"/>
            <a:ext cx="4032448" cy="1700808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  <a:headEnd type="none" w="sm" len="sm"/>
            <a:tailEnd type="stealth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0" y="836712"/>
            <a:ext cx="9144000" cy="2664296"/>
          </a:xfrm>
          <a:prstGeom prst="roundRect">
            <a:avLst/>
          </a:prstGeom>
          <a:gradFill>
            <a:gsLst>
              <a:gs pos="80000">
                <a:schemeClr val="bg2"/>
              </a:gs>
              <a:gs pos="100000">
                <a:schemeClr val="bg2">
                  <a:lumMod val="75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NBTI-induced performance degradation</a:t>
            </a:r>
          </a:p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∆V</a:t>
            </a:r>
            <a:r>
              <a:rPr lang="en-US" baseline="-25000" dirty="0" smtClean="0">
                <a:solidFill>
                  <a:schemeClr val="tx1"/>
                </a:solidFill>
                <a:latin typeface="Calibri" pitchFamily="34" charset="0"/>
              </a:rPr>
              <a:t>TH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= F (Process, Temp, Voltage, </a:t>
            </a:r>
            <a:r>
              <a:rPr lang="en-US" sz="2800" b="1" u="sng" dirty="0" smtClean="0">
                <a:solidFill>
                  <a:schemeClr val="tx1"/>
                </a:solidFill>
                <a:latin typeface="Calibri" pitchFamily="34" charset="0"/>
              </a:rPr>
              <a:t>Stress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Stress consumes timing margin.</a:t>
            </a:r>
          </a:p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4956331" y="4202036"/>
            <a:ext cx="0" cy="79208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lg"/>
          </a:ln>
          <a:effectLst/>
        </p:spPr>
      </p:cxnSp>
      <p:sp>
        <p:nvSpPr>
          <p:cNvPr id="65" name="Rectangle 64"/>
          <p:cNvSpPr/>
          <p:nvPr/>
        </p:nvSpPr>
        <p:spPr bwMode="auto">
          <a:xfrm>
            <a:off x="827584" y="5112568"/>
            <a:ext cx="2160240" cy="1700808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  <a:headEnd type="none" w="sm" len="sm"/>
            <a:tailEnd type="stealth" w="med" len="lg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9" name="Group 75"/>
          <p:cNvGrpSpPr/>
          <p:nvPr/>
        </p:nvGrpSpPr>
        <p:grpSpPr>
          <a:xfrm>
            <a:off x="6084168" y="1012054"/>
            <a:ext cx="2868129" cy="1714556"/>
            <a:chOff x="1600200" y="3224207"/>
            <a:chExt cx="2868129" cy="1714556"/>
          </a:xfrm>
        </p:grpSpPr>
        <p:cxnSp>
          <p:nvCxnSpPr>
            <p:cNvPr id="77" name="Straight Arrow Connector 76"/>
            <p:cNvCxnSpPr/>
            <p:nvPr/>
          </p:nvCxnSpPr>
          <p:spPr>
            <a:xfrm>
              <a:off x="2130425" y="4587876"/>
              <a:ext cx="219456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2128838" y="3224207"/>
              <a:ext cx="0" cy="1371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114550" y="4538653"/>
              <a:ext cx="2077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Stress (workload)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00200" y="37338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Calibri" pitchFamily="34" charset="0"/>
                </a:rPr>
                <a:t>V</a:t>
              </a:r>
              <a:r>
                <a:rPr lang="en-US" sz="2000" b="1" baseline="-25000" dirty="0" smtClean="0">
                  <a:latin typeface="Calibri" pitchFamily="34" charset="0"/>
                </a:rPr>
                <a:t>TH</a:t>
              </a:r>
              <a:endParaRPr lang="en-US" sz="2000" b="1" baseline="-25000" dirty="0">
                <a:latin typeface="Calibri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148840" y="3581400"/>
              <a:ext cx="1842864" cy="9906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latin typeface="Calibri" pitchFamily="34" charset="0"/>
                </a:rPr>
                <a:t>Operational</a:t>
              </a:r>
              <a:endParaRPr lang="en-US" sz="24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148840" y="3352800"/>
              <a:ext cx="1842864" cy="228600"/>
            </a:xfrm>
            <a:prstGeom prst="rect">
              <a:avLst/>
            </a:prstGeom>
            <a:solidFill>
              <a:schemeClr val="accent2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Failure</a:t>
              </a:r>
              <a:endParaRPr lang="en-US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2051050" y="3581400"/>
              <a:ext cx="2063750" cy="0"/>
            </a:xfrm>
            <a:prstGeom prst="line">
              <a:avLst/>
            </a:prstGeom>
            <a:ln w="285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/>
            <p:cNvSpPr/>
            <p:nvPr/>
          </p:nvSpPr>
          <p:spPr>
            <a:xfrm>
              <a:off x="2139950" y="3371565"/>
              <a:ext cx="1679168" cy="1073435"/>
            </a:xfrm>
            <a:custGeom>
              <a:avLst/>
              <a:gdLst>
                <a:gd name="connsiteX0" fmla="*/ 0 w 1679168"/>
                <a:gd name="connsiteY0" fmla="*/ 1073435 h 1073435"/>
                <a:gd name="connsiteX1" fmla="*/ 19050 w 1679168"/>
                <a:gd name="connsiteY1" fmla="*/ 1067085 h 1073435"/>
                <a:gd name="connsiteX2" fmla="*/ 101600 w 1679168"/>
                <a:gd name="connsiteY2" fmla="*/ 1054385 h 1073435"/>
                <a:gd name="connsiteX3" fmla="*/ 120650 w 1679168"/>
                <a:gd name="connsiteY3" fmla="*/ 1048035 h 1073435"/>
                <a:gd name="connsiteX4" fmla="*/ 146050 w 1679168"/>
                <a:gd name="connsiteY4" fmla="*/ 1041685 h 1073435"/>
                <a:gd name="connsiteX5" fmla="*/ 184150 w 1679168"/>
                <a:gd name="connsiteY5" fmla="*/ 1028985 h 1073435"/>
                <a:gd name="connsiteX6" fmla="*/ 222250 w 1679168"/>
                <a:gd name="connsiteY6" fmla="*/ 1016285 h 1073435"/>
                <a:gd name="connsiteX7" fmla="*/ 260350 w 1679168"/>
                <a:gd name="connsiteY7" fmla="*/ 1003585 h 1073435"/>
                <a:gd name="connsiteX8" fmla="*/ 279400 w 1679168"/>
                <a:gd name="connsiteY8" fmla="*/ 997235 h 1073435"/>
                <a:gd name="connsiteX9" fmla="*/ 298450 w 1679168"/>
                <a:gd name="connsiteY9" fmla="*/ 984535 h 1073435"/>
                <a:gd name="connsiteX10" fmla="*/ 342900 w 1679168"/>
                <a:gd name="connsiteY10" fmla="*/ 971835 h 1073435"/>
                <a:gd name="connsiteX11" fmla="*/ 361950 w 1679168"/>
                <a:gd name="connsiteY11" fmla="*/ 965485 h 1073435"/>
                <a:gd name="connsiteX12" fmla="*/ 381000 w 1679168"/>
                <a:gd name="connsiteY12" fmla="*/ 952785 h 1073435"/>
                <a:gd name="connsiteX13" fmla="*/ 400050 w 1679168"/>
                <a:gd name="connsiteY13" fmla="*/ 946435 h 1073435"/>
                <a:gd name="connsiteX14" fmla="*/ 419100 w 1679168"/>
                <a:gd name="connsiteY14" fmla="*/ 933735 h 1073435"/>
                <a:gd name="connsiteX15" fmla="*/ 463550 w 1679168"/>
                <a:gd name="connsiteY15" fmla="*/ 921035 h 1073435"/>
                <a:gd name="connsiteX16" fmla="*/ 482600 w 1679168"/>
                <a:gd name="connsiteY16" fmla="*/ 908335 h 1073435"/>
                <a:gd name="connsiteX17" fmla="*/ 501650 w 1679168"/>
                <a:gd name="connsiteY17" fmla="*/ 901985 h 1073435"/>
                <a:gd name="connsiteX18" fmla="*/ 520700 w 1679168"/>
                <a:gd name="connsiteY18" fmla="*/ 889285 h 1073435"/>
                <a:gd name="connsiteX19" fmla="*/ 558800 w 1679168"/>
                <a:gd name="connsiteY19" fmla="*/ 876585 h 1073435"/>
                <a:gd name="connsiteX20" fmla="*/ 609600 w 1679168"/>
                <a:gd name="connsiteY20" fmla="*/ 851185 h 1073435"/>
                <a:gd name="connsiteX21" fmla="*/ 628650 w 1679168"/>
                <a:gd name="connsiteY21" fmla="*/ 844835 h 1073435"/>
                <a:gd name="connsiteX22" fmla="*/ 654050 w 1679168"/>
                <a:gd name="connsiteY22" fmla="*/ 832135 h 1073435"/>
                <a:gd name="connsiteX23" fmla="*/ 673100 w 1679168"/>
                <a:gd name="connsiteY23" fmla="*/ 825785 h 1073435"/>
                <a:gd name="connsiteX24" fmla="*/ 692150 w 1679168"/>
                <a:gd name="connsiteY24" fmla="*/ 813085 h 1073435"/>
                <a:gd name="connsiteX25" fmla="*/ 730250 w 1679168"/>
                <a:gd name="connsiteY25" fmla="*/ 800385 h 1073435"/>
                <a:gd name="connsiteX26" fmla="*/ 749300 w 1679168"/>
                <a:gd name="connsiteY26" fmla="*/ 794035 h 1073435"/>
                <a:gd name="connsiteX27" fmla="*/ 793750 w 1679168"/>
                <a:gd name="connsiteY27" fmla="*/ 768635 h 1073435"/>
                <a:gd name="connsiteX28" fmla="*/ 812800 w 1679168"/>
                <a:gd name="connsiteY28" fmla="*/ 755935 h 1073435"/>
                <a:gd name="connsiteX29" fmla="*/ 831850 w 1679168"/>
                <a:gd name="connsiteY29" fmla="*/ 749585 h 1073435"/>
                <a:gd name="connsiteX30" fmla="*/ 869950 w 1679168"/>
                <a:gd name="connsiteY30" fmla="*/ 724185 h 1073435"/>
                <a:gd name="connsiteX31" fmla="*/ 889000 w 1679168"/>
                <a:gd name="connsiteY31" fmla="*/ 711485 h 1073435"/>
                <a:gd name="connsiteX32" fmla="*/ 908050 w 1679168"/>
                <a:gd name="connsiteY32" fmla="*/ 705135 h 1073435"/>
                <a:gd name="connsiteX33" fmla="*/ 971550 w 1679168"/>
                <a:gd name="connsiteY33" fmla="*/ 660685 h 1073435"/>
                <a:gd name="connsiteX34" fmla="*/ 1028700 w 1679168"/>
                <a:gd name="connsiteY34" fmla="*/ 628935 h 1073435"/>
                <a:gd name="connsiteX35" fmla="*/ 1047750 w 1679168"/>
                <a:gd name="connsiteY35" fmla="*/ 616235 h 1073435"/>
                <a:gd name="connsiteX36" fmla="*/ 1066800 w 1679168"/>
                <a:gd name="connsiteY36" fmla="*/ 597185 h 1073435"/>
                <a:gd name="connsiteX37" fmla="*/ 1104900 w 1679168"/>
                <a:gd name="connsiteY37" fmla="*/ 571785 h 1073435"/>
                <a:gd name="connsiteX38" fmla="*/ 1123950 w 1679168"/>
                <a:gd name="connsiteY38" fmla="*/ 559085 h 1073435"/>
                <a:gd name="connsiteX39" fmla="*/ 1143000 w 1679168"/>
                <a:gd name="connsiteY39" fmla="*/ 540035 h 1073435"/>
                <a:gd name="connsiteX40" fmla="*/ 1181100 w 1679168"/>
                <a:gd name="connsiteY40" fmla="*/ 514635 h 1073435"/>
                <a:gd name="connsiteX41" fmla="*/ 1200150 w 1679168"/>
                <a:gd name="connsiteY41" fmla="*/ 501935 h 1073435"/>
                <a:gd name="connsiteX42" fmla="*/ 1238250 w 1679168"/>
                <a:gd name="connsiteY42" fmla="*/ 463835 h 1073435"/>
                <a:gd name="connsiteX43" fmla="*/ 1257300 w 1679168"/>
                <a:gd name="connsiteY43" fmla="*/ 451135 h 1073435"/>
                <a:gd name="connsiteX44" fmla="*/ 1276350 w 1679168"/>
                <a:gd name="connsiteY44" fmla="*/ 432085 h 1073435"/>
                <a:gd name="connsiteX45" fmla="*/ 1295400 w 1679168"/>
                <a:gd name="connsiteY45" fmla="*/ 419385 h 1073435"/>
                <a:gd name="connsiteX46" fmla="*/ 1333500 w 1679168"/>
                <a:gd name="connsiteY46" fmla="*/ 381285 h 1073435"/>
                <a:gd name="connsiteX47" fmla="*/ 1352550 w 1679168"/>
                <a:gd name="connsiteY47" fmla="*/ 368585 h 1073435"/>
                <a:gd name="connsiteX48" fmla="*/ 1371600 w 1679168"/>
                <a:gd name="connsiteY48" fmla="*/ 349535 h 1073435"/>
                <a:gd name="connsiteX49" fmla="*/ 1384300 w 1679168"/>
                <a:gd name="connsiteY49" fmla="*/ 330485 h 1073435"/>
                <a:gd name="connsiteX50" fmla="*/ 1403350 w 1679168"/>
                <a:gd name="connsiteY50" fmla="*/ 324135 h 1073435"/>
                <a:gd name="connsiteX51" fmla="*/ 1441450 w 1679168"/>
                <a:gd name="connsiteY51" fmla="*/ 286035 h 1073435"/>
                <a:gd name="connsiteX52" fmla="*/ 1454150 w 1679168"/>
                <a:gd name="connsiteY52" fmla="*/ 266985 h 1073435"/>
                <a:gd name="connsiteX53" fmla="*/ 1473200 w 1679168"/>
                <a:gd name="connsiteY53" fmla="*/ 254285 h 1073435"/>
                <a:gd name="connsiteX54" fmla="*/ 1504950 w 1679168"/>
                <a:gd name="connsiteY54" fmla="*/ 216185 h 1073435"/>
                <a:gd name="connsiteX55" fmla="*/ 1524000 w 1679168"/>
                <a:gd name="connsiteY55" fmla="*/ 203485 h 1073435"/>
                <a:gd name="connsiteX56" fmla="*/ 1536700 w 1679168"/>
                <a:gd name="connsiteY56" fmla="*/ 184435 h 1073435"/>
                <a:gd name="connsiteX57" fmla="*/ 1574800 w 1679168"/>
                <a:gd name="connsiteY57" fmla="*/ 146335 h 1073435"/>
                <a:gd name="connsiteX58" fmla="*/ 1587500 w 1679168"/>
                <a:gd name="connsiteY58" fmla="*/ 127285 h 1073435"/>
                <a:gd name="connsiteX59" fmla="*/ 1606550 w 1679168"/>
                <a:gd name="connsiteY59" fmla="*/ 108235 h 1073435"/>
                <a:gd name="connsiteX60" fmla="*/ 1631950 w 1679168"/>
                <a:gd name="connsiteY60" fmla="*/ 70135 h 1073435"/>
                <a:gd name="connsiteX61" fmla="*/ 1638300 w 1679168"/>
                <a:gd name="connsiteY61" fmla="*/ 51085 h 1073435"/>
                <a:gd name="connsiteX62" fmla="*/ 1663700 w 1679168"/>
                <a:gd name="connsiteY62" fmla="*/ 25685 h 107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79168" h="1073435">
                  <a:moveTo>
                    <a:pt x="0" y="1073435"/>
                  </a:moveTo>
                  <a:cubicBezTo>
                    <a:pt x="6350" y="1071318"/>
                    <a:pt x="12464" y="1068282"/>
                    <a:pt x="19050" y="1067085"/>
                  </a:cubicBezTo>
                  <a:cubicBezTo>
                    <a:pt x="75601" y="1056803"/>
                    <a:pt x="56253" y="1065722"/>
                    <a:pt x="101600" y="1054385"/>
                  </a:cubicBezTo>
                  <a:cubicBezTo>
                    <a:pt x="108094" y="1052762"/>
                    <a:pt x="114214" y="1049874"/>
                    <a:pt x="120650" y="1048035"/>
                  </a:cubicBezTo>
                  <a:cubicBezTo>
                    <a:pt x="129041" y="1045637"/>
                    <a:pt x="137691" y="1044193"/>
                    <a:pt x="146050" y="1041685"/>
                  </a:cubicBezTo>
                  <a:cubicBezTo>
                    <a:pt x="158872" y="1037838"/>
                    <a:pt x="171450" y="1033218"/>
                    <a:pt x="184150" y="1028985"/>
                  </a:cubicBezTo>
                  <a:lnTo>
                    <a:pt x="222250" y="1016285"/>
                  </a:lnTo>
                  <a:lnTo>
                    <a:pt x="260350" y="1003585"/>
                  </a:lnTo>
                  <a:cubicBezTo>
                    <a:pt x="266700" y="1001468"/>
                    <a:pt x="273831" y="1000948"/>
                    <a:pt x="279400" y="997235"/>
                  </a:cubicBezTo>
                  <a:cubicBezTo>
                    <a:pt x="285750" y="993002"/>
                    <a:pt x="291624" y="987948"/>
                    <a:pt x="298450" y="984535"/>
                  </a:cubicBezTo>
                  <a:cubicBezTo>
                    <a:pt x="308600" y="979460"/>
                    <a:pt x="333405" y="974548"/>
                    <a:pt x="342900" y="971835"/>
                  </a:cubicBezTo>
                  <a:cubicBezTo>
                    <a:pt x="349336" y="969996"/>
                    <a:pt x="355963" y="968478"/>
                    <a:pt x="361950" y="965485"/>
                  </a:cubicBezTo>
                  <a:cubicBezTo>
                    <a:pt x="368776" y="962072"/>
                    <a:pt x="374174" y="956198"/>
                    <a:pt x="381000" y="952785"/>
                  </a:cubicBezTo>
                  <a:cubicBezTo>
                    <a:pt x="386987" y="949792"/>
                    <a:pt x="394063" y="949428"/>
                    <a:pt x="400050" y="946435"/>
                  </a:cubicBezTo>
                  <a:cubicBezTo>
                    <a:pt x="406876" y="943022"/>
                    <a:pt x="412085" y="936741"/>
                    <a:pt x="419100" y="933735"/>
                  </a:cubicBezTo>
                  <a:cubicBezTo>
                    <a:pt x="447584" y="921528"/>
                    <a:pt x="438836" y="933392"/>
                    <a:pt x="463550" y="921035"/>
                  </a:cubicBezTo>
                  <a:cubicBezTo>
                    <a:pt x="470376" y="917622"/>
                    <a:pt x="475774" y="911748"/>
                    <a:pt x="482600" y="908335"/>
                  </a:cubicBezTo>
                  <a:cubicBezTo>
                    <a:pt x="488587" y="905342"/>
                    <a:pt x="495663" y="904978"/>
                    <a:pt x="501650" y="901985"/>
                  </a:cubicBezTo>
                  <a:cubicBezTo>
                    <a:pt x="508476" y="898572"/>
                    <a:pt x="513726" y="892385"/>
                    <a:pt x="520700" y="889285"/>
                  </a:cubicBezTo>
                  <a:cubicBezTo>
                    <a:pt x="532933" y="883848"/>
                    <a:pt x="546826" y="882572"/>
                    <a:pt x="558800" y="876585"/>
                  </a:cubicBezTo>
                  <a:cubicBezTo>
                    <a:pt x="575733" y="868118"/>
                    <a:pt x="591639" y="857172"/>
                    <a:pt x="609600" y="851185"/>
                  </a:cubicBezTo>
                  <a:cubicBezTo>
                    <a:pt x="615950" y="849068"/>
                    <a:pt x="622498" y="847472"/>
                    <a:pt x="628650" y="844835"/>
                  </a:cubicBezTo>
                  <a:cubicBezTo>
                    <a:pt x="637351" y="841106"/>
                    <a:pt x="645349" y="835864"/>
                    <a:pt x="654050" y="832135"/>
                  </a:cubicBezTo>
                  <a:cubicBezTo>
                    <a:pt x="660202" y="829498"/>
                    <a:pt x="667113" y="828778"/>
                    <a:pt x="673100" y="825785"/>
                  </a:cubicBezTo>
                  <a:cubicBezTo>
                    <a:pt x="679926" y="822372"/>
                    <a:pt x="685176" y="816185"/>
                    <a:pt x="692150" y="813085"/>
                  </a:cubicBezTo>
                  <a:cubicBezTo>
                    <a:pt x="704383" y="807648"/>
                    <a:pt x="717550" y="804618"/>
                    <a:pt x="730250" y="800385"/>
                  </a:cubicBezTo>
                  <a:cubicBezTo>
                    <a:pt x="736600" y="798268"/>
                    <a:pt x="743731" y="797748"/>
                    <a:pt x="749300" y="794035"/>
                  </a:cubicBezTo>
                  <a:cubicBezTo>
                    <a:pt x="795712" y="763093"/>
                    <a:pt x="737354" y="800861"/>
                    <a:pt x="793750" y="768635"/>
                  </a:cubicBezTo>
                  <a:cubicBezTo>
                    <a:pt x="800376" y="764849"/>
                    <a:pt x="805974" y="759348"/>
                    <a:pt x="812800" y="755935"/>
                  </a:cubicBezTo>
                  <a:cubicBezTo>
                    <a:pt x="818787" y="752942"/>
                    <a:pt x="825999" y="752836"/>
                    <a:pt x="831850" y="749585"/>
                  </a:cubicBezTo>
                  <a:cubicBezTo>
                    <a:pt x="845193" y="742172"/>
                    <a:pt x="857250" y="732652"/>
                    <a:pt x="869950" y="724185"/>
                  </a:cubicBezTo>
                  <a:cubicBezTo>
                    <a:pt x="876300" y="719952"/>
                    <a:pt x="881760" y="713898"/>
                    <a:pt x="889000" y="711485"/>
                  </a:cubicBezTo>
                  <a:lnTo>
                    <a:pt x="908050" y="705135"/>
                  </a:lnTo>
                  <a:cubicBezTo>
                    <a:pt x="919642" y="696441"/>
                    <a:pt x="962169" y="663812"/>
                    <a:pt x="971550" y="660685"/>
                  </a:cubicBezTo>
                  <a:cubicBezTo>
                    <a:pt x="1005080" y="649508"/>
                    <a:pt x="985031" y="658048"/>
                    <a:pt x="1028700" y="628935"/>
                  </a:cubicBezTo>
                  <a:cubicBezTo>
                    <a:pt x="1035050" y="624702"/>
                    <a:pt x="1042354" y="621631"/>
                    <a:pt x="1047750" y="616235"/>
                  </a:cubicBezTo>
                  <a:cubicBezTo>
                    <a:pt x="1054100" y="609885"/>
                    <a:pt x="1059711" y="602698"/>
                    <a:pt x="1066800" y="597185"/>
                  </a:cubicBezTo>
                  <a:cubicBezTo>
                    <a:pt x="1078848" y="587814"/>
                    <a:pt x="1092200" y="580252"/>
                    <a:pt x="1104900" y="571785"/>
                  </a:cubicBezTo>
                  <a:cubicBezTo>
                    <a:pt x="1111250" y="567552"/>
                    <a:pt x="1118554" y="564481"/>
                    <a:pt x="1123950" y="559085"/>
                  </a:cubicBezTo>
                  <a:cubicBezTo>
                    <a:pt x="1130300" y="552735"/>
                    <a:pt x="1135911" y="545548"/>
                    <a:pt x="1143000" y="540035"/>
                  </a:cubicBezTo>
                  <a:cubicBezTo>
                    <a:pt x="1155048" y="530664"/>
                    <a:pt x="1168400" y="523102"/>
                    <a:pt x="1181100" y="514635"/>
                  </a:cubicBezTo>
                  <a:cubicBezTo>
                    <a:pt x="1187450" y="510402"/>
                    <a:pt x="1194754" y="507331"/>
                    <a:pt x="1200150" y="501935"/>
                  </a:cubicBezTo>
                  <a:cubicBezTo>
                    <a:pt x="1212850" y="489235"/>
                    <a:pt x="1223306" y="473798"/>
                    <a:pt x="1238250" y="463835"/>
                  </a:cubicBezTo>
                  <a:cubicBezTo>
                    <a:pt x="1244600" y="459602"/>
                    <a:pt x="1251437" y="456021"/>
                    <a:pt x="1257300" y="451135"/>
                  </a:cubicBezTo>
                  <a:cubicBezTo>
                    <a:pt x="1264199" y="445386"/>
                    <a:pt x="1269451" y="437834"/>
                    <a:pt x="1276350" y="432085"/>
                  </a:cubicBezTo>
                  <a:cubicBezTo>
                    <a:pt x="1282213" y="427199"/>
                    <a:pt x="1289696" y="424455"/>
                    <a:pt x="1295400" y="419385"/>
                  </a:cubicBezTo>
                  <a:cubicBezTo>
                    <a:pt x="1308824" y="407453"/>
                    <a:pt x="1318556" y="391248"/>
                    <a:pt x="1333500" y="381285"/>
                  </a:cubicBezTo>
                  <a:cubicBezTo>
                    <a:pt x="1339850" y="377052"/>
                    <a:pt x="1346687" y="373471"/>
                    <a:pt x="1352550" y="368585"/>
                  </a:cubicBezTo>
                  <a:cubicBezTo>
                    <a:pt x="1359449" y="362836"/>
                    <a:pt x="1365851" y="356434"/>
                    <a:pt x="1371600" y="349535"/>
                  </a:cubicBezTo>
                  <a:cubicBezTo>
                    <a:pt x="1376486" y="343672"/>
                    <a:pt x="1378341" y="335253"/>
                    <a:pt x="1384300" y="330485"/>
                  </a:cubicBezTo>
                  <a:cubicBezTo>
                    <a:pt x="1389527" y="326304"/>
                    <a:pt x="1397000" y="326252"/>
                    <a:pt x="1403350" y="324135"/>
                  </a:cubicBezTo>
                  <a:cubicBezTo>
                    <a:pt x="1433280" y="279240"/>
                    <a:pt x="1394192" y="333293"/>
                    <a:pt x="1441450" y="286035"/>
                  </a:cubicBezTo>
                  <a:cubicBezTo>
                    <a:pt x="1446846" y="280639"/>
                    <a:pt x="1448754" y="272381"/>
                    <a:pt x="1454150" y="266985"/>
                  </a:cubicBezTo>
                  <a:cubicBezTo>
                    <a:pt x="1459546" y="261589"/>
                    <a:pt x="1467337" y="259171"/>
                    <a:pt x="1473200" y="254285"/>
                  </a:cubicBezTo>
                  <a:cubicBezTo>
                    <a:pt x="1535617" y="202271"/>
                    <a:pt x="1455000" y="266135"/>
                    <a:pt x="1504950" y="216185"/>
                  </a:cubicBezTo>
                  <a:cubicBezTo>
                    <a:pt x="1510346" y="210789"/>
                    <a:pt x="1517650" y="207718"/>
                    <a:pt x="1524000" y="203485"/>
                  </a:cubicBezTo>
                  <a:cubicBezTo>
                    <a:pt x="1528233" y="197135"/>
                    <a:pt x="1531630" y="190139"/>
                    <a:pt x="1536700" y="184435"/>
                  </a:cubicBezTo>
                  <a:cubicBezTo>
                    <a:pt x="1548632" y="171011"/>
                    <a:pt x="1564837" y="161279"/>
                    <a:pt x="1574800" y="146335"/>
                  </a:cubicBezTo>
                  <a:cubicBezTo>
                    <a:pt x="1579033" y="139985"/>
                    <a:pt x="1582614" y="133148"/>
                    <a:pt x="1587500" y="127285"/>
                  </a:cubicBezTo>
                  <a:cubicBezTo>
                    <a:pt x="1593249" y="120386"/>
                    <a:pt x="1601037" y="115324"/>
                    <a:pt x="1606550" y="108235"/>
                  </a:cubicBezTo>
                  <a:cubicBezTo>
                    <a:pt x="1615921" y="96187"/>
                    <a:pt x="1627123" y="84615"/>
                    <a:pt x="1631950" y="70135"/>
                  </a:cubicBezTo>
                  <a:cubicBezTo>
                    <a:pt x="1634067" y="63785"/>
                    <a:pt x="1634119" y="56312"/>
                    <a:pt x="1638300" y="51085"/>
                  </a:cubicBezTo>
                  <a:cubicBezTo>
                    <a:pt x="1679168" y="0"/>
                    <a:pt x="1642848" y="67388"/>
                    <a:pt x="1663700" y="25685"/>
                  </a:cubicBez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4095750" y="3581400"/>
              <a:ext cx="0" cy="990600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3975886" y="3297444"/>
              <a:ext cx="492443" cy="129614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latin typeface="Calibri" pitchFamily="34" charset="0"/>
                </a:rPr>
                <a:t>guardband</a:t>
              </a:r>
              <a:r>
                <a:rPr 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  </a:t>
              </a:r>
              <a:endParaRPr lang="en-US" sz="2000" b="1" baseline="-250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cxnSp>
        <p:nvCxnSpPr>
          <p:cNvPr id="90" name="Straight Arrow Connector 89"/>
          <p:cNvCxnSpPr>
            <a:stCxn id="17" idx="0"/>
          </p:cNvCxnSpPr>
          <p:nvPr/>
        </p:nvCxnSpPr>
        <p:spPr bwMode="auto">
          <a:xfrm flipV="1">
            <a:off x="5320041" y="2420888"/>
            <a:ext cx="3284407" cy="2184713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dash"/>
            <a:round/>
            <a:headEnd type="none" w="sm" len="sm"/>
            <a:tailEnd type="stealth"/>
          </a:ln>
          <a:effectLst/>
        </p:spPr>
      </p:cxnSp>
      <p:sp>
        <p:nvSpPr>
          <p:cNvPr id="94" name="Rounded Rectangle 93"/>
          <p:cNvSpPr/>
          <p:nvPr/>
        </p:nvSpPr>
        <p:spPr>
          <a:xfrm>
            <a:off x="432" y="2420888"/>
            <a:ext cx="9144000" cy="3888432"/>
          </a:xfrm>
          <a:prstGeom prst="roundRect">
            <a:avLst/>
          </a:prstGeom>
          <a:gradFill>
            <a:gsLst>
              <a:gs pos="80000">
                <a:schemeClr val="bg2"/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Lifetime is limited by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the most aged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component.</a:t>
            </a:r>
          </a:p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Complicated with 512 CUDA cores, or 320 5-way VLIW cores!</a:t>
            </a:r>
          </a:p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365760">
              <a:spcBef>
                <a:spcPts val="0"/>
              </a:spcBef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32" name="Group 114"/>
          <p:cNvGrpSpPr/>
          <p:nvPr/>
        </p:nvGrpSpPr>
        <p:grpSpPr>
          <a:xfrm>
            <a:off x="7884368" y="4859868"/>
            <a:ext cx="1281833" cy="830997"/>
            <a:chOff x="7812360" y="4859868"/>
            <a:chExt cx="1281833" cy="830997"/>
          </a:xfrm>
        </p:grpSpPr>
        <p:sp>
          <p:nvSpPr>
            <p:cNvPr id="111" name="Rectangle 110"/>
            <p:cNvSpPr/>
            <p:nvPr/>
          </p:nvSpPr>
          <p:spPr>
            <a:xfrm>
              <a:off x="7812360" y="4941168"/>
              <a:ext cx="533400" cy="30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316416" y="4859868"/>
              <a:ext cx="7777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/>
                  <a:cs typeface="Times New Roman"/>
                </a:rPr>
                <a:t>∆</a:t>
              </a:r>
              <a:r>
                <a:rPr lang="en-US" b="1" dirty="0" err="1" smtClean="0">
                  <a:latin typeface="Times New Roman"/>
                  <a:cs typeface="Times New Roman"/>
                </a:rPr>
                <a:t>V</a:t>
              </a:r>
              <a:r>
                <a:rPr lang="en-US" b="1" baseline="-25000" dirty="0" err="1" smtClean="0">
                  <a:latin typeface="Times New Roman"/>
                  <a:cs typeface="Times New Roman"/>
                </a:rPr>
                <a:t>th</a:t>
              </a:r>
              <a:endParaRPr lang="en-US" b="1" baseline="-25000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815428" y="5333836"/>
              <a:ext cx="5334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388424" y="5229200"/>
              <a:ext cx="5597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/>
                  <a:cs typeface="Times New Roman"/>
                </a:rPr>
                <a:t>∆P</a:t>
              </a:r>
              <a:endParaRPr lang="en-US" b="1" baseline="-25000" dirty="0"/>
            </a:p>
          </p:txBody>
        </p:sp>
      </p:grp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429000"/>
            <a:ext cx="6981825" cy="2343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429000"/>
            <a:ext cx="6981825" cy="2343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519" y="3429000"/>
            <a:ext cx="6981825" cy="2343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6519" y="3466306"/>
            <a:ext cx="6981825" cy="2266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0" name="Explosion 2 109"/>
          <p:cNvSpPr/>
          <p:nvPr/>
        </p:nvSpPr>
        <p:spPr bwMode="auto">
          <a:xfrm>
            <a:off x="7380312" y="4221088"/>
            <a:ext cx="864096" cy="792088"/>
          </a:xfrm>
          <a:prstGeom prst="irregularSeal2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Times New Roman" charset="0"/>
                <a:sym typeface="Wingdings" pitchFamily="2" charset="2"/>
              </a:rPr>
              <a:t>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1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build="allAtOnce" animBg="1"/>
      <p:bldP spid="65" grpId="0" animBg="1"/>
      <p:bldP spid="94" grpId="0" build="allAtOnce" animBg="1"/>
      <p:bldP spid="1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80728"/>
            <a:ext cx="8439472" cy="568863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100" dirty="0" smtClean="0"/>
              <a:t>NBTI-aware </a:t>
            </a:r>
            <a:r>
              <a:rPr lang="en-US" sz="3100" dirty="0" smtClean="0">
                <a:solidFill>
                  <a:schemeClr val="tx2"/>
                </a:solidFill>
              </a:rPr>
              <a:t>power-gating</a:t>
            </a:r>
            <a:r>
              <a:rPr lang="en-US" sz="3100" dirty="0" smtClean="0"/>
              <a:t> exploits the sleep state where a circuit is inherently immune to aging [Calimera’09, Calimera’12]</a:t>
            </a:r>
          </a:p>
          <a:p>
            <a:pPr marL="1187450" lvl="1" indent="-51435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High power-gating factors impose performance degradation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100" dirty="0" smtClean="0"/>
              <a:t>Equalize the </a:t>
            </a:r>
            <a:r>
              <a:rPr lang="en-US" sz="3100" dirty="0" smtClean="0">
                <a:solidFill>
                  <a:schemeClr val="tx2"/>
                </a:solidFill>
              </a:rPr>
              <a:t>stress</a:t>
            </a:r>
            <a:r>
              <a:rPr lang="en-US" sz="3100" dirty="0" smtClean="0"/>
              <a:t> among various functional units in single-core [Gunadi’10]</a:t>
            </a:r>
          </a:p>
          <a:p>
            <a:pPr marL="1187450" lvl="1" indent="-51435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They intrusively modified pipeline to support complement mode execution and operand swapping </a:t>
            </a:r>
            <a:r>
              <a:rPr lang="en-US" dirty="0" smtClean="0">
                <a:sym typeface="Wingdings" pitchFamily="2" charset="2"/>
              </a:rPr>
              <a:t></a:t>
            </a:r>
            <a:endParaRPr lang="en-US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100" dirty="0" smtClean="0"/>
              <a:t>Traditional coarse-grained multi-core utilize selective </a:t>
            </a:r>
            <a:r>
              <a:rPr lang="en-US" sz="3100" dirty="0" smtClean="0">
                <a:solidFill>
                  <a:schemeClr val="tx2"/>
                </a:solidFill>
              </a:rPr>
              <a:t>voltage scaling</a:t>
            </a:r>
            <a:r>
              <a:rPr lang="en-US" sz="3100" dirty="0" smtClean="0"/>
              <a:t> [Tiwari’08, Karpuzcu’09]</a:t>
            </a:r>
          </a:p>
          <a:p>
            <a:pPr marL="1084263" lvl="1" indent="-51435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Difference between adaptive voltage and over-designed voltage is small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100" dirty="0" smtClean="0">
                <a:solidFill>
                  <a:schemeClr val="tx2"/>
                </a:solidFill>
              </a:rPr>
              <a:t>Process</a:t>
            </a:r>
            <a:r>
              <a:rPr lang="en-US" sz="3100" dirty="0" smtClean="0"/>
              <a:t> variation in GPGPU [Lee’11]</a:t>
            </a:r>
          </a:p>
          <a:p>
            <a:pPr marL="1187450" lvl="1" indent="-51435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Disabling the slowest cores!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pPr marL="1187450" lvl="1" indent="-51435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/>
              <a:t>Cannot capture the aging which is dynamic in nature!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4092" r="39315" b="3634"/>
          <a:stretch>
            <a:fillRect/>
          </a:stretch>
        </p:blipFill>
        <p:spPr bwMode="auto">
          <a:xfrm>
            <a:off x="32067" y="2996952"/>
            <a:ext cx="137158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90600"/>
            <a:ext cx="8295456" cy="57507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Aging-aware compiler that utilizes a dynamic binary optimizer for customizing the kernels code to</a:t>
            </a:r>
            <a:r>
              <a:rPr lang="en-US" dirty="0" smtClean="0">
                <a:solidFill>
                  <a:srgbClr val="000000"/>
                </a:solidFill>
              </a:rPr>
              <a:t> respond to the specific health state of hardware: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Specific </a:t>
            </a:r>
            <a:r>
              <a:rPr lang="en-US" dirty="0" smtClean="0">
                <a:solidFill>
                  <a:schemeClr val="tx2"/>
                </a:solidFill>
              </a:rPr>
              <a:t>health state </a:t>
            </a:r>
            <a:r>
              <a:rPr lang="en-US" dirty="0" smtClean="0"/>
              <a:t>(online NBTI sensors)    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Uniformly distributes the stress of instructions among </a:t>
            </a:r>
            <a:r>
              <a:rPr lang="en-US" dirty="0" smtClean="0">
                <a:solidFill>
                  <a:schemeClr val="tx2"/>
                </a:solidFill>
              </a:rPr>
              <a:t>various VLIW slots</a:t>
            </a:r>
            <a:r>
              <a:rPr lang="en-US" dirty="0" smtClean="0"/>
              <a:t>, results in a </a:t>
            </a:r>
            <a:r>
              <a:rPr lang="en-US" i="1" dirty="0" smtClean="0"/>
              <a:t>healthy </a:t>
            </a:r>
            <a:r>
              <a:rPr lang="en-US" dirty="0" smtClean="0"/>
              <a:t>code generation. 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An adaptive reallocation strategy, a fully software solution, without any architectural modification with </a:t>
            </a:r>
            <a:br>
              <a:rPr lang="en-US" dirty="0" smtClean="0"/>
            </a:br>
            <a:r>
              <a:rPr lang="en-US" dirty="0" err="1" smtClean="0"/>
              <a:t>iso</a:t>
            </a:r>
            <a:r>
              <a:rPr lang="en-US" dirty="0" smtClean="0"/>
              <a:t>-throughput kernels:  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Throughput (</a:t>
            </a:r>
            <a:r>
              <a:rPr lang="en-US" sz="2400" i="1" dirty="0" smtClean="0"/>
              <a:t>healthy </a:t>
            </a:r>
            <a:r>
              <a:rPr lang="en-US" sz="2400" dirty="0" smtClean="0"/>
              <a:t>kernel) =</a:t>
            </a:r>
            <a:r>
              <a:rPr lang="en-US" sz="2400" i="1" dirty="0" smtClean="0"/>
              <a:t> </a:t>
            </a:r>
            <a:r>
              <a:rPr lang="en-US" sz="2400" dirty="0" smtClean="0"/>
              <a:t>Throughput (</a:t>
            </a:r>
            <a:r>
              <a:rPr lang="en-US" sz="2400" i="1" dirty="0" smtClean="0"/>
              <a:t>naïve </a:t>
            </a:r>
            <a:r>
              <a:rPr lang="en-US" sz="2400" dirty="0" smtClean="0"/>
              <a:t>kernel</a:t>
            </a:r>
            <a:r>
              <a:rPr lang="en-US" sz="2400" i="1" dirty="0" smtClean="0"/>
              <a:t>)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772816"/>
            <a:ext cx="971600" cy="143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s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7625" y="3573016"/>
            <a:ext cx="584535" cy="573295"/>
          </a:xfrm>
          <a:prstGeom prst="rect">
            <a:avLst/>
          </a:prstGeom>
        </p:spPr>
      </p:pic>
      <p:pic>
        <p:nvPicPr>
          <p:cNvPr id="7" name="Picture 4" descr="http://s3.amazonaws.com/beZambee/smiley_images/418/423582d6fbf92aefdacdc62422251a9237d88eb1.png?13301851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576064" cy="5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6127601" y="3688457"/>
            <a:ext cx="504056" cy="288032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0" name="Picture 4" descr="http://s3.amazonaws.com/beZambee/smiley_images/418/423582d6fbf92aefdacdc62422251a9237d88eb1.png?13301851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576064" cy="5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s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4151849"/>
            <a:ext cx="584535" cy="57329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 bwMode="auto">
          <a:xfrm>
            <a:off x="6156176" y="4221088"/>
            <a:ext cx="504056" cy="288032"/>
          </a:xfrm>
          <a:prstGeom prst="right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20072" y="3501008"/>
            <a:ext cx="2232248" cy="1224136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9025"/>
            <a:ext cx="8964488" cy="523671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Arial (Headings)"/>
              </a:rPr>
              <a:t>AMD Evergreen GPGPU Architecture </a:t>
            </a:r>
            <a:endParaRPr lang="en-US" sz="3600" dirty="0">
              <a:latin typeface="Arial (Headings)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" y="4476253"/>
            <a:ext cx="8795320" cy="24091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Radeon HD 5870</a:t>
            </a:r>
          </a:p>
          <a:p>
            <a:pPr lvl="1">
              <a:buClrTx/>
            </a:pPr>
            <a:r>
              <a:rPr lang="en-US" dirty="0" smtClean="0"/>
              <a:t>20 Compute </a:t>
            </a:r>
            <a:r>
              <a:rPr lang="en-US" dirty="0"/>
              <a:t>Units (CUs</a:t>
            </a:r>
            <a:r>
              <a:rPr lang="en-US" dirty="0" smtClean="0"/>
              <a:t>)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16 </a:t>
            </a:r>
            <a:r>
              <a:rPr lang="en-US" dirty="0"/>
              <a:t>Stream Cores (SCs) </a:t>
            </a:r>
            <a:r>
              <a:rPr lang="en-US" dirty="0" smtClean="0"/>
              <a:t>per CU (SIMD execution)</a:t>
            </a:r>
          </a:p>
          <a:p>
            <a:pPr lvl="3"/>
            <a:r>
              <a:rPr lang="en-US" sz="2200" dirty="0" smtClean="0"/>
              <a:t> 5 Processing Elements (PEs) per SC (VLIW execution)</a:t>
            </a:r>
          </a:p>
          <a:p>
            <a:pPr lvl="4">
              <a:buFont typeface="Arial" pitchFamily="34" charset="0"/>
              <a:buChar char="•"/>
            </a:pPr>
            <a:r>
              <a:rPr lang="en-US" sz="2000" dirty="0" smtClean="0"/>
              <a:t>4 Identical PEs (PE</a:t>
            </a:r>
            <a:r>
              <a:rPr lang="en-US" sz="2000" i="1" baseline="-25000" dirty="0" smtClean="0"/>
              <a:t>X</a:t>
            </a:r>
            <a:r>
              <a:rPr lang="en-US" sz="2000" dirty="0" smtClean="0"/>
              <a:t>, PE</a:t>
            </a:r>
            <a:r>
              <a:rPr lang="en-US" sz="2000" i="1" baseline="-25000" dirty="0" smtClean="0"/>
              <a:t>Y</a:t>
            </a:r>
            <a:r>
              <a:rPr lang="en-US" sz="2000" dirty="0" smtClean="0"/>
              <a:t>, PE</a:t>
            </a:r>
            <a:r>
              <a:rPr lang="en-US" sz="2000" i="1" baseline="-25000" dirty="0" smtClean="0"/>
              <a:t>W</a:t>
            </a:r>
            <a:r>
              <a:rPr lang="en-US" sz="2000" dirty="0" smtClean="0"/>
              <a:t>, PE</a:t>
            </a:r>
            <a:r>
              <a:rPr lang="en-US" sz="2000" i="1" baseline="-25000" dirty="0" smtClean="0"/>
              <a:t>Z</a:t>
            </a:r>
            <a:r>
              <a:rPr lang="en-US" sz="2000" dirty="0" smtClean="0"/>
              <a:t>)</a:t>
            </a:r>
          </a:p>
          <a:p>
            <a:pPr lvl="4">
              <a:buFont typeface="Arial" pitchFamily="34" charset="0"/>
              <a:buChar char="•"/>
            </a:pPr>
            <a:r>
              <a:rPr lang="en-US" sz="2000" dirty="0" smtClean="0"/>
              <a:t>1 Special PE</a:t>
            </a:r>
            <a:r>
              <a:rPr lang="en-US" sz="2000" i="1" baseline="-25000" dirty="0" smtClean="0"/>
              <a:t>T</a:t>
            </a:r>
            <a:endParaRPr lang="en-US" sz="2000" i="1" baseline="-250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179512" y="908720"/>
            <a:ext cx="2448272" cy="2952328"/>
            <a:chOff x="228600" y="1094601"/>
            <a:chExt cx="1905000" cy="2410599"/>
          </a:xfrm>
        </p:grpSpPr>
        <p:sp>
          <p:nvSpPr>
            <p:cNvPr id="5" name="Rectangle 4"/>
            <p:cNvSpPr/>
            <p:nvPr/>
          </p:nvSpPr>
          <p:spPr>
            <a:xfrm>
              <a:off x="228600" y="1363980"/>
              <a:ext cx="19050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Ultra-threaded Dispatcher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1744980"/>
              <a:ext cx="7620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Compute Unit (CU</a:t>
              </a:r>
              <a:r>
                <a:rPr lang="en-US" sz="1200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1744980"/>
              <a:ext cx="7620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Compute Unit (CU</a:t>
              </a:r>
              <a:r>
                <a:rPr lang="en-US" sz="1200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</a:t>
              </a:r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" y="2454595"/>
              <a:ext cx="7620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L1</a:t>
              </a:r>
              <a:endPara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71600" y="2454595"/>
              <a:ext cx="7620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L1</a:t>
              </a:r>
              <a:endPara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2880039"/>
              <a:ext cx="1905000" cy="15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Crossbar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3276600"/>
              <a:ext cx="19050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Global Memory Hierarchy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Straight Arrow Connector 11"/>
            <p:cNvCxnSpPr>
              <a:endCxn id="6" idx="0"/>
            </p:cNvCxnSpPr>
            <p:nvPr/>
          </p:nvCxnSpPr>
          <p:spPr>
            <a:xfrm>
              <a:off x="609600" y="1592580"/>
              <a:ext cx="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7" idx="0"/>
            </p:cNvCxnSpPr>
            <p:nvPr/>
          </p:nvCxnSpPr>
          <p:spPr>
            <a:xfrm>
              <a:off x="1752600" y="1592580"/>
              <a:ext cx="0" cy="152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9600" y="227838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752600" y="227838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09600" y="268478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752600" y="268478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143000" y="3048000"/>
              <a:ext cx="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33400" y="1094601"/>
              <a:ext cx="1447800" cy="27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Compute Device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627784" y="908720"/>
            <a:ext cx="3312368" cy="2736304"/>
            <a:chOff x="2627784" y="908720"/>
            <a:chExt cx="3312368" cy="2736304"/>
          </a:xfrm>
        </p:grpSpPr>
        <p:grpSp>
          <p:nvGrpSpPr>
            <p:cNvPr id="70" name="Group 69"/>
            <p:cNvGrpSpPr/>
            <p:nvPr/>
          </p:nvGrpSpPr>
          <p:grpSpPr>
            <a:xfrm>
              <a:off x="2987824" y="908720"/>
              <a:ext cx="2952328" cy="2736304"/>
              <a:chOff x="3261320" y="1052736"/>
              <a:chExt cx="2209800" cy="230425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642320" y="1447800"/>
                <a:ext cx="17526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SIMD Fetch Unit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642320" y="1905000"/>
                <a:ext cx="857672" cy="7319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Stream Core (SC</a:t>
                </a:r>
                <a:r>
                  <a:rPr lang="en-US" sz="1400" b="1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572000" y="1905000"/>
                <a:ext cx="822920" cy="7319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Stream Core (SC</a:t>
                </a:r>
                <a:r>
                  <a:rPr lang="en-US" sz="1400" b="1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635896" y="2852936"/>
                <a:ext cx="17281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Local Data Storage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4004268" y="2636912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004048" y="2624336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5090120" y="1752600"/>
                <a:ext cx="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004276" y="1752600"/>
                <a:ext cx="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 rot="16200000">
                <a:off x="2532112" y="2253208"/>
                <a:ext cx="1837184" cy="2263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Wavefront Scheduler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6200000" flipV="1">
                <a:off x="3373524" y="1259396"/>
                <a:ext cx="1985392" cy="2209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347864" y="1052736"/>
                <a:ext cx="2088232" cy="28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Compute Unit (CU)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47" name="Straight Connector 46"/>
            <p:cNvCxnSpPr/>
            <p:nvPr/>
          </p:nvCxnSpPr>
          <p:spPr>
            <a:xfrm flipV="1">
              <a:off x="2627784" y="1268760"/>
              <a:ext cx="360040" cy="43204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627784" y="2348880"/>
              <a:ext cx="360040" cy="129614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3795206" y="872924"/>
            <a:ext cx="5169284" cy="4284268"/>
            <a:chOff x="3795206" y="872924"/>
            <a:chExt cx="5169284" cy="4284268"/>
          </a:xfrm>
        </p:grpSpPr>
        <p:grpSp>
          <p:nvGrpSpPr>
            <p:cNvPr id="71" name="Group 70"/>
            <p:cNvGrpSpPr/>
            <p:nvPr/>
          </p:nvGrpSpPr>
          <p:grpSpPr>
            <a:xfrm>
              <a:off x="5796136" y="872924"/>
              <a:ext cx="3168354" cy="4284268"/>
              <a:chOff x="6835080" y="1094601"/>
              <a:chExt cx="2105248" cy="2939157"/>
            </a:xfrm>
          </p:grpSpPr>
          <p:sp>
            <p:nvSpPr>
              <p:cNvPr id="29" name="Rectangle 28"/>
              <p:cNvSpPr/>
              <p:nvPr/>
            </p:nvSpPr>
            <p:spPr>
              <a:xfrm rot="-5400000" flipV="1">
                <a:off x="7177980" y="1257300"/>
                <a:ext cx="1600200" cy="182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139880" y="1905000"/>
                <a:ext cx="304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139880" y="2667000"/>
                <a:ext cx="1600200" cy="2286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General-purpose </a:t>
                </a:r>
                <a:r>
                  <a:rPr lang="en-US" sz="1400" b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Reg</a:t>
                </a:r>
                <a:endPara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7292280" y="2438400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7578030" y="1905000"/>
                <a:ext cx="171450" cy="5334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7673280" y="2438400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7806630" y="1905000"/>
                <a:ext cx="171450" cy="53340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7901880" y="2438400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8035230" y="1905000"/>
                <a:ext cx="171450" cy="5334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8130480" y="2438400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8263830" y="1905000"/>
                <a:ext cx="171450" cy="533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8359080" y="2438400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1" name="Rectangle 40"/>
              <p:cNvSpPr/>
              <p:nvPr/>
            </p:nvSpPr>
            <p:spPr>
              <a:xfrm>
                <a:off x="8511480" y="1905000"/>
                <a:ext cx="3048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Branch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063680" y="1447800"/>
                <a:ext cx="1828800" cy="24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Processing Elements (PEs)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Left Brace 42"/>
              <p:cNvSpPr/>
              <p:nvPr/>
            </p:nvSpPr>
            <p:spPr>
              <a:xfrm rot="5400000">
                <a:off x="7749480" y="1219200"/>
                <a:ext cx="152400" cy="1066800"/>
              </a:xfrm>
              <a:prstGeom prst="leftBrace">
                <a:avLst>
                  <a:gd name="adj1" fmla="val 61111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292280" y="1094601"/>
                <a:ext cx="1447800" cy="264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rial" pitchFamily="34" charset="0"/>
                    <a:cs typeface="Arial" pitchFamily="34" charset="0"/>
                  </a:rPr>
                  <a:t>Stream Core (SC)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6835080" y="2403558"/>
                <a:ext cx="228600" cy="56824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6882927" y="1371600"/>
                <a:ext cx="180753" cy="43915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ctangle 80"/>
              <p:cNvSpPr/>
              <p:nvPr/>
            </p:nvSpPr>
            <p:spPr>
              <a:xfrm>
                <a:off x="7056820" y="3045758"/>
                <a:ext cx="1883508" cy="200739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</a:rPr>
                  <a:t>X : MOV           R8.x, 0.0f</a:t>
                </a: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056818" y="3240219"/>
                <a:ext cx="1883508" cy="20073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dirty="0" smtClean="0"/>
                  <a:t>Y : AND_INT   T0.y, KC0[1].x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056818" y="3437819"/>
                <a:ext cx="1883508" cy="20073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dirty="0" smtClean="0"/>
                  <a:t>Z : ASHR          T0.x, KC1[3].x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056818" y="3635419"/>
                <a:ext cx="1883508" cy="20073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W:________</a:t>
                </a: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056819" y="3835873"/>
                <a:ext cx="1883508" cy="19788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T:_________</a:t>
                </a:r>
                <a:endParaRPr lang="en-US" sz="16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795206" y="3717032"/>
              <a:ext cx="2258872" cy="1440160"/>
              <a:chOff x="3795206" y="3717032"/>
              <a:chExt cx="2258872" cy="1440160"/>
            </a:xfrm>
          </p:grpSpPr>
          <p:sp>
            <p:nvSpPr>
              <p:cNvPr id="86" name="Left Brace 85"/>
              <p:cNvSpPr/>
              <p:nvPr/>
            </p:nvSpPr>
            <p:spPr>
              <a:xfrm>
                <a:off x="5831932" y="3753244"/>
                <a:ext cx="222146" cy="1403948"/>
              </a:xfrm>
              <a:prstGeom prst="leftBrace">
                <a:avLst>
                  <a:gd name="adj1" fmla="val 61111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795206" y="3717032"/>
                <a:ext cx="2165786" cy="707886"/>
              </a:xfrm>
              <a:prstGeom prst="rect">
                <a:avLst/>
              </a:prstGeom>
            </p:spPr>
            <p:txBody>
              <a:bodyPr vert="horz" wrap="none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Calibri" pitchFamily="34" charset="0"/>
                  </a:rPr>
                  <a:t>ILP</a:t>
                </a:r>
                <a:r>
                  <a:rPr lang="en-US" sz="2000" b="1" dirty="0" smtClean="0">
                    <a:latin typeface="Calibri" pitchFamily="34" charset="0"/>
                    <a:sym typeface="Wingdings" pitchFamily="2" charset="2"/>
                  </a:rPr>
                  <a:t></a:t>
                </a:r>
                <a:r>
                  <a:rPr lang="en-US" sz="2000" b="1" dirty="0" smtClean="0">
                    <a:latin typeface="Calibri" pitchFamily="34" charset="0"/>
                  </a:rPr>
                  <a:t>VLIW</a:t>
                </a:r>
              </a:p>
              <a:p>
                <a:pPr algn="ctr"/>
                <a:r>
                  <a:rPr lang="en-US" sz="2000" b="1" dirty="0" smtClean="0">
                    <a:latin typeface="Calibri" pitchFamily="34" charset="0"/>
                  </a:rPr>
                  <a:t>Packing ratio = 3/5</a:t>
                </a:r>
                <a:endParaRPr lang="en-US" sz="2000" b="1" dirty="0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/>
          <p:nvPr/>
        </p:nvSpPr>
        <p:spPr bwMode="auto">
          <a:xfrm>
            <a:off x="539552" y="6165304"/>
            <a:ext cx="8136904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GPGPU Workload Variation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4133" y="78281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✓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0" y="116054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✓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212" y="152963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×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862811" y="1196752"/>
            <a:ext cx="3240360" cy="3384376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buFont typeface="Arial" pitchFamily="34" charset="0"/>
              <a:buChar char="•"/>
            </a:pPr>
            <a:r>
              <a:rPr lang="en-US" b="1" dirty="0" smtClean="0"/>
              <a:t>Uniform workload variation between CUs: 0%−0.26%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b="1" dirty="0" smtClean="0"/>
              <a:t>Load balancing algorithm of the ultra-thread dispatcher </a:t>
            </a:r>
            <a:r>
              <a:rPr lang="en-US" b="1" dirty="0" smtClean="0">
                <a:sym typeface="Wingdings" pitchFamily="2" charset="2"/>
              </a:rPr>
              <a:t></a:t>
            </a:r>
            <a:endParaRPr lang="en-US" b="1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08720"/>
            <a:ext cx="8153400" cy="107863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Inter-compute units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Inter-stream cores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dirty="0" smtClean="0"/>
              <a:t>Inter-processing elements</a:t>
            </a:r>
          </a:p>
          <a:p>
            <a:endParaRPr lang="en-US" dirty="0"/>
          </a:p>
        </p:txBody>
      </p:sp>
      <p:grpSp>
        <p:nvGrpSpPr>
          <p:cNvPr id="6" name="Group 58"/>
          <p:cNvGrpSpPr/>
          <p:nvPr/>
        </p:nvGrpSpPr>
        <p:grpSpPr>
          <a:xfrm>
            <a:off x="86173" y="1196752"/>
            <a:ext cx="5709963" cy="3456384"/>
            <a:chOff x="611560" y="1988840"/>
            <a:chExt cx="8158235" cy="4842226"/>
          </a:xfrm>
        </p:grpSpPr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988840"/>
              <a:ext cx="8158235" cy="4842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6" name="Straight Arrow Connector 55"/>
            <p:cNvCxnSpPr/>
            <p:nvPr/>
          </p:nvCxnSpPr>
          <p:spPr bwMode="auto">
            <a:xfrm>
              <a:off x="5536095" y="4562606"/>
              <a:ext cx="3093026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65" name="Rounded Rectangle 64"/>
          <p:cNvSpPr/>
          <p:nvPr/>
        </p:nvSpPr>
        <p:spPr>
          <a:xfrm>
            <a:off x="3779912" y="1196752"/>
            <a:ext cx="2880320" cy="432048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/>
            <a:r>
              <a:rPr lang="en-US" b="1" dirty="0" smtClean="0"/>
              <a:t>SIMD Execution </a:t>
            </a:r>
            <a:r>
              <a:rPr lang="en-US" b="1" dirty="0" smtClean="0">
                <a:sym typeface="Wingdings" pitchFamily="2" charset="2"/>
              </a:rPr>
              <a:t></a:t>
            </a:r>
            <a:endParaRPr lang="en-US" b="1" dirty="0" smtClean="0"/>
          </a:p>
        </p:txBody>
      </p:sp>
      <p:grpSp>
        <p:nvGrpSpPr>
          <p:cNvPr id="57" name="Group 70"/>
          <p:cNvGrpSpPr/>
          <p:nvPr/>
        </p:nvGrpSpPr>
        <p:grpSpPr>
          <a:xfrm>
            <a:off x="4716016" y="4523572"/>
            <a:ext cx="2664296" cy="2217796"/>
            <a:chOff x="6835080" y="1165037"/>
            <a:chExt cx="2057400" cy="1806763"/>
          </a:xfrm>
        </p:grpSpPr>
        <p:sp>
          <p:nvSpPr>
            <p:cNvPr id="66" name="Rectangle 65"/>
            <p:cNvSpPr/>
            <p:nvPr/>
          </p:nvSpPr>
          <p:spPr>
            <a:xfrm rot="-5400000" flipV="1">
              <a:off x="7177980" y="1257300"/>
              <a:ext cx="1600200" cy="182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139880" y="1905000"/>
              <a:ext cx="304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139880" y="2667000"/>
              <a:ext cx="16002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General-purpose </a:t>
              </a:r>
              <a:r>
                <a:rPr lang="en-US" sz="12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Reg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7292280" y="2438400"/>
              <a:ext cx="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7578030" y="1905000"/>
              <a:ext cx="171450" cy="5334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4" name="Straight Arrow Connector 33"/>
            <p:cNvCxnSpPr/>
            <p:nvPr/>
          </p:nvCxnSpPr>
          <p:spPr>
            <a:xfrm>
              <a:off x="7673280" y="2438400"/>
              <a:ext cx="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6" name="Rectangle 34"/>
            <p:cNvSpPr/>
            <p:nvPr/>
          </p:nvSpPr>
          <p:spPr>
            <a:xfrm>
              <a:off x="7806630" y="1905000"/>
              <a:ext cx="171450" cy="533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7901880" y="2438400"/>
              <a:ext cx="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8035230" y="1905000"/>
              <a:ext cx="171450" cy="5334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Z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8130480" y="2438400"/>
              <a:ext cx="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8263830" y="1905000"/>
              <a:ext cx="171450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8359080" y="2438400"/>
              <a:ext cx="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8511480" y="1905000"/>
              <a:ext cx="304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Branch</a:t>
              </a:r>
              <a:endPara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063680" y="1447800"/>
              <a:ext cx="1828800" cy="200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Processing Elements (PEs)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Left Brace 83"/>
            <p:cNvSpPr/>
            <p:nvPr/>
          </p:nvSpPr>
          <p:spPr>
            <a:xfrm rot="5400000">
              <a:off x="7749480" y="1219200"/>
              <a:ext cx="152400" cy="1066800"/>
            </a:xfrm>
            <a:prstGeom prst="leftBrace">
              <a:avLst>
                <a:gd name="adj1" fmla="val 6111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292280" y="1165037"/>
              <a:ext cx="1447800" cy="222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Stream Core (SC)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6835080" y="2403558"/>
              <a:ext cx="228600" cy="56824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6835080" y="1371600"/>
              <a:ext cx="228600" cy="453023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07504" y="4581128"/>
            <a:ext cx="2016224" cy="2160240"/>
            <a:chOff x="228600" y="1060848"/>
            <a:chExt cx="1905000" cy="2444352"/>
          </a:xfrm>
          <a:noFill/>
        </p:grpSpPr>
        <p:sp>
          <p:nvSpPr>
            <p:cNvPr id="24" name="Rectangle 23"/>
            <p:cNvSpPr/>
            <p:nvPr/>
          </p:nvSpPr>
          <p:spPr>
            <a:xfrm>
              <a:off x="228600" y="1363980"/>
              <a:ext cx="19050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Ultra-threaded Dispatcher</a:t>
              </a:r>
              <a:endPara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8600" y="1744980"/>
              <a:ext cx="7620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Compute Unit (CU</a:t>
              </a:r>
              <a:r>
                <a:rPr lang="en-US" sz="1100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71600" y="1744980"/>
              <a:ext cx="7620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Compute Unit (CU</a:t>
              </a:r>
              <a:r>
                <a:rPr lang="en-US" sz="1100" b="1" baseline="-25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</a:t>
              </a:r>
              <a:r>
                <a:rPr lang="en-US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8600" y="2454595"/>
              <a:ext cx="7620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L1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371600" y="2454595"/>
              <a:ext cx="7620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L1</a:t>
              </a:r>
              <a:endPara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600" y="2880039"/>
              <a:ext cx="1905000" cy="152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Crossbar</a:t>
              </a:r>
              <a:endPara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8600" y="3276600"/>
              <a:ext cx="19050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Global Memory Hierarchy</a:t>
              </a:r>
              <a:endPara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Arrow Connector 30"/>
            <p:cNvCxnSpPr>
              <a:endCxn id="25" idx="0"/>
            </p:cNvCxnSpPr>
            <p:nvPr/>
          </p:nvCxnSpPr>
          <p:spPr>
            <a:xfrm>
              <a:off x="609600" y="1592580"/>
              <a:ext cx="0" cy="1524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26" idx="0"/>
            </p:cNvCxnSpPr>
            <p:nvPr/>
          </p:nvCxnSpPr>
          <p:spPr>
            <a:xfrm>
              <a:off x="1752600" y="1592580"/>
              <a:ext cx="0" cy="1524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09600" y="2278380"/>
              <a:ext cx="0" cy="18288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752600" y="2278380"/>
              <a:ext cx="0" cy="18288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609600" y="2684780"/>
              <a:ext cx="0" cy="18288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752600" y="2684780"/>
              <a:ext cx="0" cy="18288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143000" y="3048000"/>
              <a:ext cx="0" cy="22860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28600" y="1060848"/>
              <a:ext cx="1904999" cy="29850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Compute Device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23728" y="4581128"/>
            <a:ext cx="2664296" cy="2160240"/>
            <a:chOff x="2627784" y="908720"/>
            <a:chExt cx="3312368" cy="2736304"/>
          </a:xfrm>
        </p:grpSpPr>
        <p:grpSp>
          <p:nvGrpSpPr>
            <p:cNvPr id="40" name="Group 69"/>
            <p:cNvGrpSpPr/>
            <p:nvPr/>
          </p:nvGrpSpPr>
          <p:grpSpPr>
            <a:xfrm>
              <a:off x="2987824" y="908720"/>
              <a:ext cx="2952328" cy="2736304"/>
              <a:chOff x="3261320" y="1052736"/>
              <a:chExt cx="2209800" cy="2304256"/>
            </a:xfrm>
          </p:grpSpPr>
          <p:sp>
            <p:nvSpPr>
              <p:cNvPr id="43" name="Rectangle 18"/>
              <p:cNvSpPr/>
              <p:nvPr/>
            </p:nvSpPr>
            <p:spPr>
              <a:xfrm>
                <a:off x="3642320" y="1447800"/>
                <a:ext cx="17526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SIMD Fetch Unit</a:t>
                </a:r>
                <a:endParaRPr lang="en-U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642320" y="1905000"/>
                <a:ext cx="857672" cy="7319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Stream Core (SC</a:t>
                </a:r>
                <a:r>
                  <a:rPr lang="en-US" sz="1200" b="1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572000" y="1905000"/>
                <a:ext cx="822920" cy="7319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Stream Core (SC</a:t>
                </a:r>
                <a:r>
                  <a:rPr lang="en-US" sz="1200" b="1" baseline="-25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635896" y="2852936"/>
                <a:ext cx="1728192" cy="4320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Local Data Storage</a:t>
                </a:r>
                <a:endParaRPr lang="en-US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4004268" y="2636912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004048" y="2624336"/>
                <a:ext cx="0" cy="2286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5090120" y="1752600"/>
                <a:ext cx="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4004276" y="1752600"/>
                <a:ext cx="0" cy="152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 rot="16200000">
                <a:off x="2532112" y="2253208"/>
                <a:ext cx="1837184" cy="2263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Wavefront Scheduler</a:t>
                </a:r>
                <a:endParaRPr lang="en-US" sz="11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6200000" flipV="1">
                <a:off x="3373524" y="1259396"/>
                <a:ext cx="1985392" cy="2209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347864" y="1052736"/>
                <a:ext cx="2088232" cy="298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Compute Unit (CU)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 flipV="1">
              <a:off x="2627784" y="1268760"/>
              <a:ext cx="360040" cy="43204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627784" y="2276872"/>
              <a:ext cx="360040" cy="136815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5496" y="1912640"/>
            <a:ext cx="3931920" cy="2755354"/>
            <a:chOff x="35496" y="3025527"/>
            <a:chExt cx="4824536" cy="381642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454"/>
            <a:stretch>
              <a:fillRect/>
            </a:stretch>
          </p:blipFill>
          <p:spPr bwMode="auto">
            <a:xfrm>
              <a:off x="35496" y="3025527"/>
              <a:ext cx="4824536" cy="381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72"/>
            <p:cNvGrpSpPr/>
            <p:nvPr/>
          </p:nvGrpSpPr>
          <p:grpSpPr>
            <a:xfrm>
              <a:off x="1438997" y="5015008"/>
              <a:ext cx="562392" cy="1440160"/>
              <a:chOff x="1438997" y="4554385"/>
              <a:chExt cx="562392" cy="1440160"/>
            </a:xfrm>
          </p:grpSpPr>
          <p:cxnSp>
            <p:nvCxnSpPr>
              <p:cNvPr id="69" name="Straight Arrow Connector 68"/>
              <p:cNvCxnSpPr/>
              <p:nvPr/>
            </p:nvCxnSpPr>
            <p:spPr bwMode="auto">
              <a:xfrm>
                <a:off x="1526716" y="4554385"/>
                <a:ext cx="0" cy="14401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sp>
            <p:nvSpPr>
              <p:cNvPr id="70" name="TextBox 69"/>
              <p:cNvSpPr txBox="1"/>
              <p:nvPr/>
            </p:nvSpPr>
            <p:spPr>
              <a:xfrm>
                <a:off x="1438997" y="4764943"/>
                <a:ext cx="562392" cy="108012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800" b="1" dirty="0" smtClean="0">
                    <a:solidFill>
                      <a:schemeClr val="accent2"/>
                    </a:solidFill>
                  </a:rPr>
                  <a:t>50%</a:t>
                </a:r>
                <a:endParaRPr lang="en-US" sz="1800" b="1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67" name="Rounded Rectangle 66"/>
          <p:cNvSpPr/>
          <p:nvPr/>
        </p:nvSpPr>
        <p:spPr>
          <a:xfrm>
            <a:off x="4572000" y="836712"/>
            <a:ext cx="4544576" cy="3706316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indent="-182880">
              <a:buFont typeface="Arial" pitchFamily="34" charset="0"/>
              <a:buChar char="•"/>
            </a:pPr>
            <a:r>
              <a:rPr lang="en-US" b="1" dirty="0" smtClean="0"/>
              <a:t>Instructions are NOT uniformly distributed among PEs !! 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b="1" dirty="0" smtClean="0"/>
              <a:t>Seven kernels execute more than 40% of the ALU engine instructions only on PE</a:t>
            </a:r>
            <a:r>
              <a:rPr lang="en-US" b="1" baseline="-25000" dirty="0" smtClean="0"/>
              <a:t>X</a:t>
            </a:r>
            <a:r>
              <a:rPr lang="en-US" b="1" dirty="0" smtClean="0">
                <a:sym typeface="Wingdings" pitchFamily="2" charset="2"/>
              </a:rPr>
              <a:t> 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b="1" dirty="0" smtClean="0"/>
              <a:t>Compiler </a:t>
            </a:r>
            <a:r>
              <a:rPr lang="en-US" b="1" i="1" dirty="0" smtClean="0"/>
              <a:t>only</a:t>
            </a:r>
            <a:r>
              <a:rPr lang="en-US" b="1" dirty="0" smtClean="0"/>
              <a:t> increases the packing ratio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i="1" dirty="0" smtClean="0">
                <a:sym typeface="Wingdings" pitchFamily="2" charset="2"/>
              </a:rPr>
              <a:t>weighted</a:t>
            </a:r>
            <a:r>
              <a:rPr lang="en-US" b="1" dirty="0" smtClean="0">
                <a:sym typeface="Wingdings" pitchFamily="2" charset="2"/>
              </a:rPr>
              <a:t> VLIW code generation is needed</a:t>
            </a:r>
            <a:endParaRPr lang="en-US" b="1" dirty="0" smtClean="0"/>
          </a:p>
        </p:txBody>
      </p:sp>
      <p:sp>
        <p:nvSpPr>
          <p:cNvPr id="75" name="Rectangle 74"/>
          <p:cNvSpPr/>
          <p:nvPr/>
        </p:nvSpPr>
        <p:spPr bwMode="auto">
          <a:xfrm>
            <a:off x="0" y="4653698"/>
            <a:ext cx="9144000" cy="2194560"/>
          </a:xfrm>
          <a:prstGeom prst="rect">
            <a:avLst/>
          </a:prstGeom>
          <a:solidFill>
            <a:srgbClr val="FF0000"/>
          </a:solidFill>
          <a:ln>
            <a:headEnd type="none" w="sm" len="sm"/>
            <a:tailEnd type="stealth" w="med" len="lg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600" b="1" dirty="0" smtClean="0"/>
              <a:t>We leverage an average packing ratio of 0.3 towards reliability improvement!</a:t>
            </a:r>
          </a:p>
          <a:p>
            <a:pPr algn="ctr" eaLnBrk="0" hangingPunct="0"/>
            <a:endParaRPr lang="en-US" sz="1800" b="1" dirty="0" smtClean="0"/>
          </a:p>
          <a:p>
            <a:pPr algn="ctr" eaLnBrk="0" hangingPunct="0"/>
            <a:r>
              <a:rPr kumimoji="0" lang="en-US" sz="3400" b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Finding N-</a:t>
            </a:r>
            <a:r>
              <a:rPr kumimoji="0" lang="en-US" sz="3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young</a:t>
            </a:r>
            <a:r>
              <a:rPr kumimoji="0" lang="en-US" sz="3400" b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 slots among all available slots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 uiExpand="1"/>
      <p:bldP spid="60" grpId="0" animBg="1"/>
      <p:bldP spid="60" grpId="1" animBg="1"/>
      <p:bldP spid="65" grpId="0" animBg="1"/>
      <p:bldP spid="65" grpId="1" animBg="1"/>
      <p:bldP spid="67" grpId="0" build="allAtOnce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 bwMode="auto">
          <a:xfrm>
            <a:off x="539552" y="6165304"/>
            <a:ext cx="1296144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Aging-Aware Compilation Flow</a:t>
            </a:r>
            <a:endParaRPr lang="en-US" dirty="0"/>
          </a:p>
        </p:txBody>
      </p:sp>
      <p:grpSp>
        <p:nvGrpSpPr>
          <p:cNvPr id="4" name="Group 33"/>
          <p:cNvGrpSpPr/>
          <p:nvPr/>
        </p:nvGrpSpPr>
        <p:grpSpPr>
          <a:xfrm>
            <a:off x="179512" y="881977"/>
            <a:ext cx="8721605" cy="1584176"/>
            <a:chOff x="-108520" y="3573016"/>
            <a:chExt cx="8721605" cy="1584176"/>
          </a:xfrm>
        </p:grpSpPr>
        <p:sp>
          <p:nvSpPr>
            <p:cNvPr id="5" name="Rectangle 4"/>
            <p:cNvSpPr/>
            <p:nvPr/>
          </p:nvSpPr>
          <p:spPr bwMode="auto">
            <a:xfrm>
              <a:off x="-108520" y="3573016"/>
              <a:ext cx="6264696" cy="158417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452845" y="4007568"/>
              <a:ext cx="2160240" cy="72008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 smtClean="0">
                  <a:latin typeface="Arial" charset="0"/>
                </a:rPr>
                <a:t>GPGPU</a:t>
              </a:r>
              <a:endParaRPr kumimoji="0" lang="en-US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483768" y="3864656"/>
              <a:ext cx="1800200" cy="100450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latin typeface="Arial" charset="0"/>
                </a:rPr>
                <a:t>Dynamic Binary Optimizer</a:t>
              </a:r>
              <a:endParaRPr kumimoji="0" lang="en-US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Elbow Connector 7"/>
            <p:cNvCxnSpPr>
              <a:stCxn id="6" idx="0"/>
              <a:endCxn id="7" idx="0"/>
            </p:cNvCxnSpPr>
            <p:nvPr/>
          </p:nvCxnSpPr>
          <p:spPr bwMode="auto">
            <a:xfrm rot="16200000" flipV="1">
              <a:off x="5386961" y="1861563"/>
              <a:ext cx="142912" cy="4149097"/>
            </a:xfrm>
            <a:prstGeom prst="bentConnector3">
              <a:avLst>
                <a:gd name="adj1" fmla="val 259959"/>
              </a:avLst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/>
            <p:cNvCxnSpPr>
              <a:stCxn id="13" idx="3"/>
              <a:endCxn id="7" idx="1"/>
            </p:cNvCxnSpPr>
            <p:nvPr/>
          </p:nvCxnSpPr>
          <p:spPr bwMode="auto">
            <a:xfrm>
              <a:off x="2194699" y="4362757"/>
              <a:ext cx="289069" cy="4151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/>
            <p:cNvCxnSpPr>
              <a:stCxn id="7" idx="3"/>
              <a:endCxn id="14" idx="1"/>
            </p:cNvCxnSpPr>
            <p:nvPr/>
          </p:nvCxnSpPr>
          <p:spPr bwMode="auto">
            <a:xfrm flipV="1">
              <a:off x="4283968" y="4365719"/>
              <a:ext cx="417832" cy="1189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>
              <a:stCxn id="14" idx="3"/>
              <a:endCxn id="6" idx="1"/>
            </p:cNvCxnSpPr>
            <p:nvPr/>
          </p:nvCxnSpPr>
          <p:spPr bwMode="auto">
            <a:xfrm>
              <a:off x="5762012" y="4365719"/>
              <a:ext cx="690833" cy="1889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-108520" y="3573016"/>
              <a:ext cx="1413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i="1" dirty="0" smtClean="0">
                  <a:latin typeface="+mj-lt"/>
                </a:rPr>
                <a:t>Host CPU</a:t>
              </a:r>
              <a:endParaRPr lang="en-US" sz="1800" b="1" i="1" dirty="0">
                <a:latin typeface="+mj-lt"/>
              </a:endParaRPr>
            </a:p>
          </p:txBody>
        </p:sp>
        <p:sp>
          <p:nvSpPr>
            <p:cNvPr id="13" name="Vertical Scroll 12"/>
            <p:cNvSpPr/>
            <p:nvPr/>
          </p:nvSpPr>
          <p:spPr bwMode="auto">
            <a:xfrm>
              <a:off x="971600" y="3775292"/>
              <a:ext cx="1369965" cy="1174929"/>
            </a:xfrm>
            <a:prstGeom prst="verticalScroll">
              <a:avLst/>
            </a:prstGeom>
            <a:gradFill>
              <a:gsLst>
                <a:gs pos="0">
                  <a:schemeClr val="tx2"/>
                </a:gs>
                <a:gs pos="100000">
                  <a:schemeClr val="bg2"/>
                </a:gs>
              </a:gsLst>
              <a:lin ang="162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Arial" charset="0"/>
                </a:rPr>
                <a:t>Naïve Kernel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Vertical Scroll 13"/>
            <p:cNvSpPr/>
            <p:nvPr/>
          </p:nvSpPr>
          <p:spPr bwMode="auto">
            <a:xfrm>
              <a:off x="4564623" y="3817013"/>
              <a:ext cx="1334565" cy="1097412"/>
            </a:xfrm>
            <a:prstGeom prst="verticalScroll">
              <a:avLst/>
            </a:prstGeom>
            <a:gradFill>
              <a:gsLst>
                <a:gs pos="0">
                  <a:schemeClr val="tx2"/>
                </a:gs>
                <a:gs pos="100000">
                  <a:schemeClr val="bg1"/>
                </a:gs>
              </a:gsLst>
              <a:lin ang="96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Arial" charset="0"/>
                </a:rPr>
                <a:t>Healthy </a:t>
              </a:r>
              <a:r>
                <a:rPr lang="en-US" sz="2000" dirty="0" smtClean="0">
                  <a:latin typeface="Arial" charset="0"/>
                </a:rPr>
                <a:t>Kernel</a:t>
              </a:r>
              <a:endParaRPr lang="en-US" sz="2000" dirty="0"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79512" y="2631580"/>
            <a:ext cx="15121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>
                <a:solidFill>
                  <a:srgbClr val="FF0000"/>
                </a:solidFill>
              </a:defRPr>
            </a:lvl1pPr>
          </a:lstStyle>
          <a:p>
            <a:r>
              <a:rPr lang="en-US" sz="1800" b="1" dirty="0" smtClean="0">
                <a:solidFill>
                  <a:schemeClr val="tx1"/>
                </a:solidFill>
              </a:rPr>
              <a:t>5-Way VLIW </a:t>
            </a:r>
            <a:r>
              <a:rPr lang="en-US" sz="1800" b="1" dirty="0">
                <a:solidFill>
                  <a:schemeClr val="tx1"/>
                </a:solidFill>
              </a:rPr>
              <a:t>Bundle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68236" y="2626826"/>
            <a:ext cx="16561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>
                <a:solidFill>
                  <a:srgbClr val="FF0000"/>
                </a:solidFill>
              </a:defRPr>
            </a:lvl1pPr>
          </a:lstStyle>
          <a:p>
            <a:r>
              <a:rPr lang="en-US" sz="1800" b="1" dirty="0">
                <a:solidFill>
                  <a:schemeClr val="tx1"/>
                </a:solidFill>
              </a:rPr>
              <a:t>Limited </a:t>
            </a:r>
            <a:r>
              <a:rPr lang="en-US" sz="1800" b="1" dirty="0" smtClean="0">
                <a:solidFill>
                  <a:schemeClr val="tx1"/>
                </a:solidFill>
              </a:rPr>
              <a:t>Packing Ratio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81188" y="2619137"/>
            <a:ext cx="9361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>
                <a:solidFill>
                  <a:srgbClr val="FF0000"/>
                </a:solidFill>
              </a:defRPr>
            </a:lvl1pPr>
          </a:lstStyle>
          <a:p>
            <a:r>
              <a:rPr lang="en-US" sz="1800" b="1" dirty="0" smtClean="0">
                <a:solidFill>
                  <a:schemeClr val="tx1"/>
                </a:solidFill>
              </a:rPr>
              <a:t>NBTI Sensors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07504" y="2564904"/>
            <a:ext cx="3024336" cy="194421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03848" y="2546382"/>
            <a:ext cx="2808312" cy="196273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6084168" y="2564904"/>
            <a:ext cx="2880320" cy="194421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14350" indent="-514350"/>
            <a:r>
              <a:rPr lang="en-US" sz="2000" b="1" dirty="0" smtClean="0"/>
              <a:t>Periodic </a:t>
            </a:r>
            <a:r>
              <a:rPr lang="en-US" sz="2000" b="1" i="1" dirty="0" smtClean="0"/>
              <a:t>healthy</a:t>
            </a:r>
            <a:r>
              <a:rPr lang="en-US" sz="2000" b="1" dirty="0" smtClean="0"/>
              <a:t> kernels generation: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marL="514350" indent="-514350"/>
            <a:r>
              <a:rPr lang="en-US" sz="2000" b="1" dirty="0" smtClean="0">
                <a:solidFill>
                  <a:schemeClr val="accent2"/>
                </a:solidFill>
              </a:rPr>
              <a:t>1. “Fatigued” </a:t>
            </a:r>
            <a:r>
              <a:rPr lang="en-US" sz="2000" b="1" dirty="0" smtClean="0"/>
              <a:t>PEs </a:t>
            </a:r>
            <a:r>
              <a:rPr lang="en-US" sz="2000" b="1" dirty="0" smtClean="0">
                <a:sym typeface="Wingdings" panose="05000000000000000000" pitchFamily="2" charset="2"/>
              </a:rPr>
              <a:t>are relaxing!</a:t>
            </a:r>
          </a:p>
          <a:p>
            <a:pPr marL="514350" indent="-514350"/>
            <a:r>
              <a:rPr lang="en-US" sz="2000" b="1" dirty="0" smtClean="0">
                <a:solidFill>
                  <a:schemeClr val="accent3"/>
                </a:solidFill>
              </a:rPr>
              <a:t>2. “Young” </a:t>
            </a:r>
            <a:r>
              <a:rPr lang="en-US" sz="2000" b="1" dirty="0" smtClean="0"/>
              <a:t>PEs a</a:t>
            </a:r>
            <a:r>
              <a:rPr lang="en-US" sz="2000" b="1" dirty="0" smtClean="0">
                <a:sym typeface="Wingdings" panose="05000000000000000000" pitchFamily="2" charset="2"/>
              </a:rPr>
              <a:t>re working hard!</a:t>
            </a:r>
            <a:endParaRPr lang="en-US" sz="2000" b="1" dirty="0" smtClean="0"/>
          </a:p>
        </p:txBody>
      </p:sp>
      <p:sp>
        <p:nvSpPr>
          <p:cNvPr id="70" name="Cloud 69"/>
          <p:cNvSpPr/>
          <p:nvPr/>
        </p:nvSpPr>
        <p:spPr bwMode="auto">
          <a:xfrm>
            <a:off x="107504" y="3429000"/>
            <a:ext cx="2952328" cy="983873"/>
          </a:xfrm>
          <a:prstGeom prst="cloud">
            <a:avLst/>
          </a:prstGeom>
          <a:solidFill>
            <a:srgbClr val="FFD7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Non-uniform </a:t>
            </a:r>
            <a:r>
              <a:rPr lang="en-US" sz="1800" b="1" dirty="0" smtClean="0"/>
              <a:t>Inst. Distribution</a:t>
            </a:r>
          </a:p>
        </p:txBody>
      </p:sp>
      <p:sp>
        <p:nvSpPr>
          <p:cNvPr id="74" name="Cloud 73"/>
          <p:cNvSpPr/>
          <p:nvPr/>
        </p:nvSpPr>
        <p:spPr bwMode="auto">
          <a:xfrm>
            <a:off x="3239852" y="3453239"/>
            <a:ext cx="2628292" cy="983873"/>
          </a:xfrm>
          <a:prstGeom prst="cloud">
            <a:avLst/>
          </a:prstGeom>
          <a:solidFill>
            <a:srgbClr val="FFD7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Uniform</a:t>
            </a:r>
            <a:r>
              <a:rPr lang="en-US" sz="1800" b="1" dirty="0" smtClean="0"/>
              <a:t> VLIW Assignment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2908892" y="3861048"/>
            <a:ext cx="654996" cy="19045"/>
          </a:xfrm>
          <a:prstGeom prst="straightConnector1">
            <a:avLst/>
          </a:prstGeom>
          <a:solidFill>
            <a:schemeClr val="accent1"/>
          </a:solidFill>
          <a:ln w="63500" cap="flat" cmpd="dbl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>
            <a:stCxn id="48" idx="2"/>
          </p:cNvCxnSpPr>
          <p:nvPr/>
        </p:nvCxnSpPr>
        <p:spPr bwMode="auto">
          <a:xfrm flipH="1">
            <a:off x="4860032" y="3265468"/>
            <a:ext cx="589208" cy="307548"/>
          </a:xfrm>
          <a:prstGeom prst="straightConnector1">
            <a:avLst/>
          </a:prstGeom>
          <a:solidFill>
            <a:schemeClr val="accent1"/>
          </a:solidFill>
          <a:ln w="63500" cap="flat" cmpd="dbl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/>
          <p:cNvCxnSpPr>
            <a:stCxn id="36" idx="2"/>
          </p:cNvCxnSpPr>
          <p:nvPr/>
        </p:nvCxnSpPr>
        <p:spPr bwMode="auto">
          <a:xfrm>
            <a:off x="935596" y="3277911"/>
            <a:ext cx="396044" cy="367113"/>
          </a:xfrm>
          <a:prstGeom prst="straightConnector1">
            <a:avLst/>
          </a:prstGeom>
          <a:solidFill>
            <a:schemeClr val="accent1"/>
          </a:solidFill>
          <a:ln w="63500" cap="flat" cmpd="dbl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stCxn id="37" idx="2"/>
          </p:cNvCxnSpPr>
          <p:nvPr/>
        </p:nvCxnSpPr>
        <p:spPr bwMode="auto">
          <a:xfrm>
            <a:off x="4096328" y="3273157"/>
            <a:ext cx="331656" cy="371867"/>
          </a:xfrm>
          <a:prstGeom prst="straightConnector1">
            <a:avLst/>
          </a:prstGeom>
          <a:solidFill>
            <a:schemeClr val="accent1"/>
          </a:solidFill>
          <a:ln w="63500" cap="flat" cmpd="dbl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Straight Arrow Connector 86"/>
          <p:cNvCxnSpPr>
            <a:stCxn id="13" idx="2"/>
            <a:endCxn id="58" idx="0"/>
          </p:cNvCxnSpPr>
          <p:nvPr/>
        </p:nvCxnSpPr>
        <p:spPr bwMode="auto">
          <a:xfrm flipH="1">
            <a:off x="1619672" y="2259182"/>
            <a:ext cx="324943" cy="30572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89" name="Straight Arrow Connector 88"/>
          <p:cNvCxnSpPr>
            <a:stCxn id="7" idx="2"/>
          </p:cNvCxnSpPr>
          <p:nvPr/>
        </p:nvCxnSpPr>
        <p:spPr bwMode="auto">
          <a:xfrm>
            <a:off x="3671900" y="2178120"/>
            <a:ext cx="540060" cy="43204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94" name="Straight Arrow Connector 93"/>
          <p:cNvCxnSpPr>
            <a:stCxn id="14" idx="2"/>
          </p:cNvCxnSpPr>
          <p:nvPr/>
        </p:nvCxnSpPr>
        <p:spPr bwMode="auto">
          <a:xfrm>
            <a:off x="5519938" y="2223386"/>
            <a:ext cx="1068286" cy="34151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5580112" y="3717032"/>
            <a:ext cx="792088" cy="0"/>
          </a:xfrm>
          <a:prstGeom prst="straightConnector1">
            <a:avLst/>
          </a:prstGeom>
          <a:solidFill>
            <a:schemeClr val="accent1"/>
          </a:solidFill>
          <a:ln w="63500" cap="flat" cmpd="dbl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1745166" y="2636912"/>
            <a:ext cx="13681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>
                <a:solidFill>
                  <a:srgbClr val="FF0000"/>
                </a:solidFill>
              </a:defRPr>
            </a:lvl1pPr>
          </a:lstStyle>
          <a:p>
            <a:r>
              <a:rPr lang="en-US" sz="1800" b="1" dirty="0" smtClean="0">
                <a:solidFill>
                  <a:schemeClr val="tx1"/>
                </a:solidFill>
              </a:rPr>
              <a:t>Static Code Analysis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111" name="Straight Arrow Connector 110"/>
          <p:cNvCxnSpPr>
            <a:stCxn id="110" idx="2"/>
          </p:cNvCxnSpPr>
          <p:nvPr/>
        </p:nvCxnSpPr>
        <p:spPr bwMode="auto">
          <a:xfrm flipH="1">
            <a:off x="2123728" y="3283243"/>
            <a:ext cx="305514" cy="361781"/>
          </a:xfrm>
          <a:prstGeom prst="straightConnector1">
            <a:avLst/>
          </a:prstGeom>
          <a:solidFill>
            <a:schemeClr val="accent1"/>
          </a:solidFill>
          <a:ln w="63500" cap="flat" cmpd="dbl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2" name="Group 61"/>
          <p:cNvGrpSpPr/>
          <p:nvPr/>
        </p:nvGrpSpPr>
        <p:grpSpPr>
          <a:xfrm>
            <a:off x="179512" y="4743769"/>
            <a:ext cx="1371603" cy="1817474"/>
            <a:chOff x="3275856" y="5440648"/>
            <a:chExt cx="1371603" cy="1817474"/>
          </a:xfrm>
        </p:grpSpPr>
        <p:sp>
          <p:nvSpPr>
            <p:cNvPr id="54" name="Rectangle 53"/>
            <p:cNvSpPr/>
            <p:nvPr/>
          </p:nvSpPr>
          <p:spPr>
            <a:xfrm>
              <a:off x="3275859" y="5440648"/>
              <a:ext cx="1371600" cy="36576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X : MOV   …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275856" y="5801104"/>
              <a:ext cx="1371600" cy="365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Y : ASHR  …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275856" y="6161560"/>
              <a:ext cx="1371600" cy="3657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Z :_________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275856" y="6523269"/>
              <a:ext cx="137160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W:________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75858" y="6892362"/>
              <a:ext cx="1371600" cy="365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T:_________</a:t>
              </a: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0" name="Picture 4" descr="http://s3.amazonaws.com/beZambee/smiley_images/418/423582d6fbf92aefdacdc62422251a9237d88eb1.png?13301851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95897"/>
            <a:ext cx="432048" cy="41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 descr="tes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0088" y="4744185"/>
            <a:ext cx="440519" cy="432048"/>
          </a:xfrm>
          <a:prstGeom prst="rect">
            <a:avLst/>
          </a:prstGeom>
        </p:spPr>
      </p:pic>
      <p:pic>
        <p:nvPicPr>
          <p:cNvPr id="105" name="Picture 4" descr="http://s3.amazonaws.com/beZambee/smiley_images/418/423582d6fbf92aefdacdc62422251a9237d88eb1.png?13301851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35857"/>
            <a:ext cx="432048" cy="41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tes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5140021"/>
            <a:ext cx="440519" cy="432048"/>
          </a:xfrm>
          <a:prstGeom prst="rect">
            <a:avLst/>
          </a:prstGeom>
        </p:spPr>
      </p:pic>
      <p:pic>
        <p:nvPicPr>
          <p:cNvPr id="152" name="Picture 4" descr="http://s3.amazonaws.com/beZambee/smiley_images/418/423582d6fbf92aefdacdc62422251a9237d88eb1.png?13301851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55937"/>
            <a:ext cx="432048" cy="41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" name="Group 163"/>
          <p:cNvGrpSpPr/>
          <p:nvPr/>
        </p:nvGrpSpPr>
        <p:grpSpPr>
          <a:xfrm>
            <a:off x="4203073" y="4743769"/>
            <a:ext cx="1371603" cy="1817474"/>
            <a:chOff x="3275856" y="5440648"/>
            <a:chExt cx="1371603" cy="1817474"/>
          </a:xfrm>
        </p:grpSpPr>
        <p:sp>
          <p:nvSpPr>
            <p:cNvPr id="165" name="Rectangle 164"/>
            <p:cNvSpPr/>
            <p:nvPr/>
          </p:nvSpPr>
          <p:spPr>
            <a:xfrm>
              <a:off x="3275859" y="5440648"/>
              <a:ext cx="1371600" cy="36576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X :_________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275856" y="5801104"/>
              <a:ext cx="1371600" cy="365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Y :_________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275856" y="6161560"/>
              <a:ext cx="1371600" cy="36576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Z : 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MOV   …</a:t>
              </a:r>
              <a:endParaRPr lang="en-US" sz="1600" b="1" dirty="0" smtClean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275856" y="6523269"/>
              <a:ext cx="1371600" cy="3657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W: </a:t>
              </a:r>
              <a:r>
                <a:rPr lang="en-US" sz="1600" b="1" dirty="0" smtClean="0"/>
                <a:t>ASHR  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275858" y="6892362"/>
              <a:ext cx="1371600" cy="3657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T:_________</a:t>
              </a:r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5634430" y="4743769"/>
            <a:ext cx="440935" cy="1925591"/>
            <a:chOff x="5634430" y="4743769"/>
            <a:chExt cx="440935" cy="1925591"/>
          </a:xfrm>
        </p:grpSpPr>
        <p:pic>
          <p:nvPicPr>
            <p:cNvPr id="170" name="Picture 169" descr="test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4846" y="5140021"/>
              <a:ext cx="440519" cy="432048"/>
            </a:xfrm>
            <a:prstGeom prst="rect">
              <a:avLst/>
            </a:prstGeom>
          </p:spPr>
        </p:pic>
        <p:pic>
          <p:nvPicPr>
            <p:cNvPr id="171" name="Picture 4" descr="http://s3.amazonaws.com/beZambee/smiley_images/418/423582d6fbf92aefdacdc62422251a9237d88eb1.png?13301851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233" y="4743769"/>
              <a:ext cx="432048" cy="413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171" descr="test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4430" y="5535857"/>
              <a:ext cx="440519" cy="432048"/>
            </a:xfrm>
            <a:prstGeom prst="rect">
              <a:avLst/>
            </a:prstGeom>
          </p:spPr>
        </p:pic>
        <p:pic>
          <p:nvPicPr>
            <p:cNvPr id="173" name="Picture 4" descr="http://s3.amazonaws.com/beZambee/smiley_images/418/423582d6fbf92aefdacdc62422251a9237d88eb1.png?13301851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233" y="5895897"/>
              <a:ext cx="432048" cy="413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4" descr="http://s3.amazonaws.com/beZambee/smiley_images/418/423582d6fbf92aefdacdc62422251a9237d88eb1.png?13301851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233" y="6255937"/>
              <a:ext cx="432048" cy="413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8" name="Group 217"/>
          <p:cNvGrpSpPr/>
          <p:nvPr/>
        </p:nvGrpSpPr>
        <p:grpSpPr>
          <a:xfrm>
            <a:off x="2061245" y="4581128"/>
            <a:ext cx="2016224" cy="1944216"/>
            <a:chOff x="2061245" y="4581128"/>
            <a:chExt cx="2016224" cy="1944216"/>
          </a:xfrm>
        </p:grpSpPr>
        <p:grpSp>
          <p:nvGrpSpPr>
            <p:cNvPr id="206" name="Group 205"/>
            <p:cNvGrpSpPr/>
            <p:nvPr/>
          </p:nvGrpSpPr>
          <p:grpSpPr>
            <a:xfrm>
              <a:off x="2195736" y="4941168"/>
              <a:ext cx="1662504" cy="1584176"/>
              <a:chOff x="2193353" y="4797152"/>
              <a:chExt cx="1662504" cy="1224136"/>
            </a:xfrm>
          </p:grpSpPr>
          <p:sp>
            <p:nvSpPr>
              <p:cNvPr id="175" name="Rectangle 174"/>
              <p:cNvSpPr/>
              <p:nvPr/>
            </p:nvSpPr>
            <p:spPr bwMode="auto">
              <a:xfrm>
                <a:off x="2195736" y="4797152"/>
                <a:ext cx="1656184" cy="1224136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183" name="Straight Connector 182"/>
              <p:cNvCxnSpPr/>
              <p:nvPr/>
            </p:nvCxnSpPr>
            <p:spPr bwMode="auto">
              <a:xfrm>
                <a:off x="2193353" y="5013176"/>
                <a:ext cx="45720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186" name="Straight Connector 185"/>
              <p:cNvCxnSpPr/>
              <p:nvPr/>
            </p:nvCxnSpPr>
            <p:spPr bwMode="auto">
              <a:xfrm>
                <a:off x="3419872" y="5805264"/>
                <a:ext cx="432048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188" name="Straight Connector 187"/>
              <p:cNvCxnSpPr/>
              <p:nvPr/>
            </p:nvCxnSpPr>
            <p:spPr bwMode="auto">
              <a:xfrm>
                <a:off x="2647410" y="5013176"/>
                <a:ext cx="772462" cy="7920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189" name="Straight Connector 188"/>
              <p:cNvCxnSpPr/>
              <p:nvPr/>
            </p:nvCxnSpPr>
            <p:spPr bwMode="auto">
              <a:xfrm>
                <a:off x="3416945" y="5013176"/>
                <a:ext cx="438912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 bwMode="auto">
              <a:xfrm>
                <a:off x="2195736" y="5805264"/>
                <a:ext cx="45720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01" name="Straight Connector 200"/>
              <p:cNvCxnSpPr/>
              <p:nvPr/>
            </p:nvCxnSpPr>
            <p:spPr bwMode="auto">
              <a:xfrm flipV="1">
                <a:off x="2650009" y="5013176"/>
                <a:ext cx="769863" cy="79526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</p:grpSp>
        <p:sp>
          <p:nvSpPr>
            <p:cNvPr id="207" name="TextBox 206"/>
            <p:cNvSpPr txBox="1"/>
            <p:nvPr/>
          </p:nvSpPr>
          <p:spPr>
            <a:xfrm>
              <a:off x="2061245" y="4581128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i="1" dirty="0" smtClean="0">
                  <a:latin typeface="+mj-lt"/>
                </a:rPr>
                <a:t>Leveling</a:t>
              </a:r>
              <a:r>
                <a:rPr lang="en-US" sz="1800" b="1" dirty="0" smtClean="0">
                  <a:latin typeface="+mj-lt"/>
                </a:rPr>
                <a:t> of slots</a:t>
              </a:r>
              <a:endParaRPr lang="en-US" sz="1800" b="1" dirty="0">
                <a:latin typeface="+mj-lt"/>
              </a:endParaRPr>
            </a:p>
          </p:txBody>
        </p:sp>
      </p:grpSp>
      <p:cxnSp>
        <p:nvCxnSpPr>
          <p:cNvPr id="208" name="Straight Arrow Connector 207"/>
          <p:cNvCxnSpPr>
            <a:endCxn id="167" idx="1"/>
          </p:cNvCxnSpPr>
          <p:nvPr/>
        </p:nvCxnSpPr>
        <p:spPr bwMode="auto">
          <a:xfrm>
            <a:off x="2051720" y="4959793"/>
            <a:ext cx="2151353" cy="687768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0" name="Straight Arrow Connector 209"/>
          <p:cNvCxnSpPr/>
          <p:nvPr/>
        </p:nvCxnSpPr>
        <p:spPr bwMode="auto">
          <a:xfrm>
            <a:off x="2051720" y="5319833"/>
            <a:ext cx="2151353" cy="687768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1" name="Straight Arrow Connector 210"/>
          <p:cNvCxnSpPr>
            <a:endCxn id="165" idx="1"/>
          </p:cNvCxnSpPr>
          <p:nvPr/>
        </p:nvCxnSpPr>
        <p:spPr bwMode="auto">
          <a:xfrm flipV="1">
            <a:off x="2051720" y="4926649"/>
            <a:ext cx="2151356" cy="681216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3" name="Straight Arrow Connector 212"/>
          <p:cNvCxnSpPr/>
          <p:nvPr/>
        </p:nvCxnSpPr>
        <p:spPr bwMode="auto">
          <a:xfrm flipV="1">
            <a:off x="2051720" y="5319833"/>
            <a:ext cx="2151356" cy="681216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4" name="Straight Arrow Connector 213"/>
          <p:cNvCxnSpPr/>
          <p:nvPr/>
        </p:nvCxnSpPr>
        <p:spPr bwMode="auto">
          <a:xfrm>
            <a:off x="1979712" y="6327945"/>
            <a:ext cx="2160240" cy="0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6300192" y="4700761"/>
            <a:ext cx="2664296" cy="2088232"/>
          </a:xfrm>
          <a:prstGeom prst="rect">
            <a:avLst/>
          </a:prstGeom>
          <a:solidFill>
            <a:srgbClr val="FF0000"/>
          </a:solidFill>
          <a:ln>
            <a:headEnd type="none" w="sm" len="sm"/>
            <a:tailEnd type="stealth" w="med" len="lg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/>
              <a:t>Equalizes the expected lifetime of each PEs</a:t>
            </a:r>
            <a:endParaRPr kumimoji="0" lang="en-US" sz="3200" b="1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8604448" y="4221088"/>
            <a:ext cx="0" cy="64807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8" grpId="0" animBg="1"/>
      <p:bldP spid="59" grpId="0" animBg="1"/>
      <p:bldP spid="60" grpId="0" animBg="1"/>
      <p:bldP spid="70" grpId="0" animBg="1"/>
      <p:bldP spid="74" grpId="0" animBg="1"/>
      <p:bldP spid="110" grpId="0" animBg="1"/>
      <p:bldP spid="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4427984" y="836712"/>
            <a:ext cx="4680520" cy="3504838"/>
            <a:chOff x="4427984" y="836712"/>
            <a:chExt cx="4680520" cy="3504838"/>
          </a:xfrm>
        </p:grpSpPr>
        <p:grpSp>
          <p:nvGrpSpPr>
            <p:cNvPr id="44" name="Group 43"/>
            <p:cNvGrpSpPr/>
            <p:nvPr/>
          </p:nvGrpSpPr>
          <p:grpSpPr>
            <a:xfrm>
              <a:off x="4427984" y="836712"/>
              <a:ext cx="4680520" cy="3504838"/>
              <a:chOff x="4427984" y="836711"/>
              <a:chExt cx="4680520" cy="3504838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27984" y="836711"/>
                <a:ext cx="4536504" cy="3504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8586415" y="2060848"/>
                <a:ext cx="522089" cy="1565869"/>
                <a:chOff x="8586415" y="2060848"/>
                <a:chExt cx="522089" cy="1565869"/>
              </a:xfrm>
            </p:grpSpPr>
            <p:sp>
              <p:nvSpPr>
                <p:cNvPr id="28" name="Rectangle 27"/>
                <p:cNvSpPr/>
                <p:nvPr/>
              </p:nvSpPr>
              <p:spPr>
                <a:xfrm rot="16200000">
                  <a:off x="8159045" y="2677258"/>
                  <a:ext cx="15295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 dirty="0" smtClean="0">
                      <a:solidFill>
                        <a:schemeClr val="accent2"/>
                      </a:solidFill>
                      <a:latin typeface="+mj-lt"/>
                    </a:rPr>
                    <a:t>V</a:t>
                  </a:r>
                  <a:r>
                    <a:rPr lang="en-US" sz="1800" b="1" baseline="-25000" dirty="0" smtClean="0">
                      <a:solidFill>
                        <a:schemeClr val="accent2"/>
                      </a:solidFill>
                      <a:latin typeface="+mj-lt"/>
                    </a:rPr>
                    <a:t>TH </a:t>
                  </a:r>
                  <a:r>
                    <a:rPr lang="en-US" sz="1800" b="1" dirty="0" smtClean="0">
                      <a:solidFill>
                        <a:schemeClr val="accent2"/>
                      </a:solidFill>
                      <a:latin typeface="+mj-lt"/>
                    </a:rPr>
                    <a:t>= 406mV</a:t>
                  </a:r>
                  <a:endParaRPr lang="en-US" sz="1800" b="1" dirty="0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 bwMode="auto">
                <a:xfrm flipH="1">
                  <a:off x="8744716" y="2060848"/>
                  <a:ext cx="3748" cy="15282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2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cxnSp>
              <p:nvCxnSpPr>
                <p:cNvPr id="30" name="Straight Connector 29"/>
                <p:cNvCxnSpPr/>
                <p:nvPr/>
              </p:nvCxnSpPr>
              <p:spPr bwMode="auto">
                <a:xfrm>
                  <a:off x="8604448" y="3585111"/>
                  <a:ext cx="288032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med" len="lg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>
                  <a:off x="8586415" y="2060848"/>
                  <a:ext cx="288032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med" len="lg"/>
                </a:ln>
                <a:effectLst/>
              </p:spPr>
            </p:cxnSp>
          </p:grpSp>
          <p:sp>
            <p:nvSpPr>
              <p:cNvPr id="36" name="Oval 35"/>
              <p:cNvSpPr/>
              <p:nvPr/>
            </p:nvSpPr>
            <p:spPr bwMode="auto">
              <a:xfrm>
                <a:off x="8460432" y="2061264"/>
                <a:ext cx="252236" cy="215608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ysDot"/>
                <a:round/>
                <a:headEnd type="none" w="sm" len="sm"/>
                <a:tailEnd type="stealth" w="med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6228184" y="1700808"/>
              <a:ext cx="24482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1" dirty="0" smtClean="0">
                  <a:solidFill>
                    <a:schemeClr val="accent2"/>
                  </a:solidFill>
                  <a:latin typeface="+mj-lt"/>
                </a:rPr>
                <a:t>uniform </a:t>
              </a:r>
              <a:r>
                <a:rPr lang="en-US" sz="1800" b="1" dirty="0" smtClean="0">
                  <a:solidFill>
                    <a:schemeClr val="accent2"/>
                  </a:solidFill>
                  <a:cs typeface="Times New Roman"/>
                </a:rPr>
                <a:t>∆</a:t>
              </a:r>
              <a:r>
                <a:rPr lang="en-US" sz="1800" b="1" dirty="0" smtClean="0">
                  <a:solidFill>
                    <a:schemeClr val="accent2"/>
                  </a:solidFill>
                </a:rPr>
                <a:t>V</a:t>
              </a:r>
              <a:r>
                <a:rPr lang="en-US" sz="1800" b="1" baseline="-25000" dirty="0" smtClean="0">
                  <a:solidFill>
                    <a:schemeClr val="accent2"/>
                  </a:solidFill>
                </a:rPr>
                <a:t>TH</a:t>
              </a:r>
              <a:r>
                <a:rPr lang="en-US" sz="1800" b="1" i="1" dirty="0" smtClean="0">
                  <a:solidFill>
                    <a:schemeClr val="accent2"/>
                  </a:solidFill>
                  <a:latin typeface="+mj-lt"/>
                </a:rPr>
                <a:t>=</a:t>
              </a:r>
              <a:r>
                <a:rPr lang="en-US" sz="1800" b="1" dirty="0" smtClean="0">
                  <a:solidFill>
                    <a:schemeClr val="accent2"/>
                  </a:solidFill>
                  <a:latin typeface="+mj-lt"/>
                </a:rPr>
                <a:t>0.6mV</a:t>
              </a:r>
              <a:endParaRPr lang="en-US" sz="1800" b="1" dirty="0">
                <a:solidFill>
                  <a:schemeClr val="accent2"/>
                </a:solidFill>
                <a:latin typeface="+mj-lt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4509120"/>
            <a:ext cx="8964488" cy="201622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Process variation and NBTI-induced for 360 hours without power gating in HD 5870.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Periodically the execution of </a:t>
            </a:r>
            <a:r>
              <a:rPr lang="en-US" i="1" dirty="0" smtClean="0"/>
              <a:t>healthy</a:t>
            </a:r>
            <a:r>
              <a:rPr lang="en-US" dirty="0" smtClean="0"/>
              <a:t> kernels, compared to the naïve kernels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Reduces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 shift up to 49%(11%) and on average 34%(6%) in presence(absence) of power-gating supports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Imposes 0% throughput penalty (maintaining the naïve ILP)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0162" y="836712"/>
            <a:ext cx="4469829" cy="3496900"/>
            <a:chOff x="30162" y="836712"/>
            <a:chExt cx="4469829" cy="34969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62" y="836712"/>
              <a:ext cx="4469829" cy="34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1115616" y="3140968"/>
              <a:ext cx="25122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chemeClr val="accent2"/>
                  </a:solidFill>
                  <a:latin typeface="+mj-lt"/>
                </a:rPr>
                <a:t>Inter-PEs </a:t>
              </a:r>
              <a:r>
                <a:rPr lang="en-US" sz="1800" b="1" dirty="0" smtClean="0">
                  <a:solidFill>
                    <a:schemeClr val="accent2"/>
                  </a:solidFill>
                  <a:latin typeface="+mj-lt"/>
                  <a:cs typeface="Times New Roman"/>
                </a:rPr>
                <a:t>∆</a:t>
              </a:r>
              <a:r>
                <a:rPr lang="en-US" sz="1800" b="1" dirty="0" smtClean="0">
                  <a:solidFill>
                    <a:schemeClr val="accent2"/>
                  </a:solidFill>
                  <a:latin typeface="+mj-lt"/>
                </a:rPr>
                <a:t>V</a:t>
              </a:r>
              <a:r>
                <a:rPr lang="en-US" sz="1800" b="1" baseline="-25000" dirty="0" smtClean="0">
                  <a:solidFill>
                    <a:schemeClr val="accent2"/>
                  </a:solidFill>
                  <a:latin typeface="+mj-lt"/>
                </a:rPr>
                <a:t>TH</a:t>
              </a:r>
              <a:r>
                <a:rPr lang="en-US" sz="1800" b="1" dirty="0" smtClean="0">
                  <a:solidFill>
                    <a:schemeClr val="accent2"/>
                  </a:solidFill>
                  <a:latin typeface="+mj-lt"/>
                </a:rPr>
                <a:t>=10mV</a:t>
              </a:r>
              <a:endParaRPr lang="en-US" sz="1800" b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91372" y="2565320"/>
              <a:ext cx="252236" cy="1007696"/>
            </a:xfrm>
            <a:prstGeom prst="ellipse">
              <a:avLst/>
            </a:prstGeom>
            <a:noFill/>
            <a:ln w="38100" cap="flat" cmpd="sng" algn="ctr">
              <a:solidFill>
                <a:schemeClr val="accent2"/>
              </a:solidFill>
              <a:prstDash val="sysDot"/>
              <a:round/>
              <a:headEnd type="none" w="sm" len="sm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67944" y="1412776"/>
            <a:ext cx="479440" cy="2176272"/>
            <a:chOff x="4101852" y="1410206"/>
            <a:chExt cx="479440" cy="2176272"/>
          </a:xfrm>
        </p:grpSpPr>
        <p:grpSp>
          <p:nvGrpSpPr>
            <p:cNvPr id="24" name="Group 23"/>
            <p:cNvGrpSpPr/>
            <p:nvPr/>
          </p:nvGrpSpPr>
          <p:grpSpPr>
            <a:xfrm>
              <a:off x="4101852" y="1410206"/>
              <a:ext cx="306065" cy="2176272"/>
              <a:chOff x="4101852" y="1410206"/>
              <a:chExt cx="306065" cy="2176272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4260153" y="1410206"/>
                <a:ext cx="0" cy="217627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4119885" y="3582541"/>
                <a:ext cx="288032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4101852" y="1412776"/>
                <a:ext cx="288032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sm" len="sm"/>
                <a:tailEnd type="none" w="med" len="lg"/>
              </a:ln>
              <a:effectLst/>
            </p:spPr>
          </p:cxnSp>
        </p:grpSp>
        <p:sp>
          <p:nvSpPr>
            <p:cNvPr id="25" name="Rectangle 24"/>
            <p:cNvSpPr/>
            <p:nvPr/>
          </p:nvSpPr>
          <p:spPr>
            <a:xfrm rot="16200000">
              <a:off x="3631833" y="2371251"/>
              <a:ext cx="15295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 smtClean="0">
                  <a:solidFill>
                    <a:schemeClr val="accent2"/>
                  </a:solidFill>
                  <a:latin typeface="+mj-lt"/>
                </a:rPr>
                <a:t>V</a:t>
              </a:r>
              <a:r>
                <a:rPr lang="en-US" sz="1800" b="1" baseline="-25000" dirty="0" smtClean="0">
                  <a:solidFill>
                    <a:schemeClr val="accent2"/>
                  </a:solidFill>
                  <a:latin typeface="+mj-lt"/>
                </a:rPr>
                <a:t>TH </a:t>
              </a:r>
              <a:r>
                <a:rPr lang="en-US" sz="1800" b="1" dirty="0" smtClean="0">
                  <a:solidFill>
                    <a:schemeClr val="accent2"/>
                  </a:solidFill>
                  <a:latin typeface="+mj-lt"/>
                </a:rPr>
                <a:t>= 413mV</a:t>
              </a:r>
              <a:endParaRPr lang="en-US" sz="1800" b="1" dirty="0"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86415" y="1302668"/>
            <a:ext cx="306065" cy="737275"/>
            <a:chOff x="8586415" y="1979992"/>
            <a:chExt cx="306065" cy="1564691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H="1">
              <a:off x="8744716" y="1993468"/>
              <a:ext cx="3748" cy="1528198"/>
            </a:xfrm>
            <a:prstGeom prst="straightConnector1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8604448" y="3544683"/>
              <a:ext cx="288032" cy="0"/>
            </a:xfrm>
            <a:prstGeom prst="line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8586415" y="1979992"/>
              <a:ext cx="288032" cy="0"/>
            </a:xfrm>
            <a:prstGeom prst="line">
              <a:avLst/>
            </a:prstGeom>
            <a:noFill/>
            <a:ln w="25400" cap="flat" cmpd="sng" algn="ctr">
              <a:solidFill>
                <a:srgbClr val="009900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</p:grpSp>
      <p:sp>
        <p:nvSpPr>
          <p:cNvPr id="42" name="Rectangle 41"/>
          <p:cNvSpPr/>
          <p:nvPr/>
        </p:nvSpPr>
        <p:spPr>
          <a:xfrm>
            <a:off x="6372200" y="134076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9900"/>
                </a:solidFill>
                <a:latin typeface="+mj-lt"/>
              </a:rPr>
              <a:t>Extended lifetime </a:t>
            </a:r>
            <a:r>
              <a:rPr lang="en-US" sz="1800" b="1" dirty="0" smtClean="0">
                <a:solidFill>
                  <a:srgbClr val="009900"/>
                </a:solidFill>
                <a:latin typeface="+mj-lt"/>
                <a:sym typeface="Wingdings" pitchFamily="2" charset="2"/>
              </a:rPr>
              <a:t></a:t>
            </a:r>
            <a:endParaRPr lang="en-US" sz="1800" b="1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526" y="1005111"/>
            <a:ext cx="915352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8282880" cy="57507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An adaptive compiler-directed technique that uniformly distributes the stress of instructions throughout various VLIW resource slots.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Equalizing the expected lifetime of each </a:t>
            </a:r>
            <a:r>
              <a:rPr lang="en-US" dirty="0" smtClean="0">
                <a:solidFill>
                  <a:schemeClr val="tx2"/>
                </a:solidFill>
              </a:rPr>
              <a:t>processing element</a:t>
            </a:r>
            <a:r>
              <a:rPr lang="en-US" dirty="0" smtClean="0"/>
              <a:t> by regenerating aging-aware </a:t>
            </a:r>
            <a:r>
              <a:rPr lang="en-US" i="1" dirty="0" smtClean="0"/>
              <a:t>healthy </a:t>
            </a:r>
            <a:r>
              <a:rPr lang="en-US" dirty="0" smtClean="0"/>
              <a:t>kernels that respond to the specific health state of GPGPU while maintaining </a:t>
            </a:r>
            <a:r>
              <a:rPr lang="en-US" dirty="0" err="1" smtClean="0">
                <a:solidFill>
                  <a:schemeClr val="tx2"/>
                </a:solidFill>
              </a:rPr>
              <a:t>iso</a:t>
            </a:r>
            <a:r>
              <a:rPr lang="en-US" dirty="0" smtClean="0">
                <a:solidFill>
                  <a:schemeClr val="tx2"/>
                </a:solidFill>
              </a:rPr>
              <a:t>-throughput</a:t>
            </a:r>
            <a:r>
              <a:rPr lang="en-US" dirty="0" smtClean="0"/>
              <a:t> execution.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</a:rPr>
              <a:t>Work in progress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Memory subsystems: reducing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 shift by up to 43% for </a:t>
            </a:r>
            <a:r>
              <a:rPr lang="en-US" dirty="0" smtClean="0">
                <a:solidFill>
                  <a:schemeClr val="tx2"/>
                </a:solidFill>
              </a:rPr>
              <a:t>register files</a:t>
            </a:r>
            <a:r>
              <a:rPr lang="en-US" dirty="0" smtClean="0"/>
              <a:t> of GPGPU.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721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71440" y="1124744"/>
            <a:ext cx="8865056" cy="5472608"/>
            <a:chOff x="171440" y="1124744"/>
            <a:chExt cx="8865056" cy="5472608"/>
          </a:xfrm>
        </p:grpSpPr>
        <p:sp>
          <p:nvSpPr>
            <p:cNvPr id="5" name="Rounded Rectangle 4"/>
            <p:cNvSpPr/>
            <p:nvPr/>
          </p:nvSpPr>
          <p:spPr>
            <a:xfrm>
              <a:off x="171440" y="1124744"/>
              <a:ext cx="8865056" cy="5472608"/>
            </a:xfrm>
            <a:prstGeom prst="roundRect">
              <a:avLst/>
            </a:prstGeom>
            <a:solidFill>
              <a:schemeClr val="accent1">
                <a:alpha val="84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4320" indent="-274320" algn="ctr"/>
              <a:r>
                <a:rPr lang="en-US" sz="7200" b="1" dirty="0" smtClean="0"/>
                <a:t>Thank you!</a:t>
              </a:r>
            </a:p>
            <a:p>
              <a:pPr marL="274320" indent="-274320" algn="ctr"/>
              <a:endParaRPr lang="en-US" sz="7200" b="1" dirty="0" smtClean="0"/>
            </a:p>
            <a:p>
              <a:pPr marL="274320" indent="-274320" algn="ctr"/>
              <a:endParaRPr lang="en-US" sz="7200" b="1" dirty="0" smtClean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5801" y="3389759"/>
              <a:ext cx="2592288" cy="3160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VParis01092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VParis01092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Paris01092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</TotalTime>
  <Words>1267</Words>
  <Application>Microsoft Office PowerPoint</Application>
  <PresentationFormat>On-screen Show (4:3)</PresentationFormat>
  <Paragraphs>288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AVParis010921</vt:lpstr>
      <vt:lpstr>Aging-Aware Compiler-Directed VLIW Assignment for GPGPU Architectures </vt:lpstr>
      <vt:lpstr>Variability is about Cost and Scale</vt:lpstr>
      <vt:lpstr>Related Work</vt:lpstr>
      <vt:lpstr>Contribution</vt:lpstr>
      <vt:lpstr>AMD Evergreen GPGPU Architecture </vt:lpstr>
      <vt:lpstr>GPGPU Workload Variation</vt:lpstr>
      <vt:lpstr>Aging-Aware Compilation Flow</vt:lpstr>
      <vt:lpstr>Experimental Results</vt:lpstr>
      <vt:lpstr>Conclusion</vt:lpstr>
      <vt:lpstr>Aging-aware Kernel Adaptation Flow</vt:lpstr>
      <vt:lpstr>Total execution time of adaptation flow</vt:lpstr>
      <vt:lpstr>AMD APP SDK 2.5 kernels with parameters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Visual Hints</dc:title>
  <dc:creator>Udo Kebschull</dc:creator>
  <cp:lastModifiedBy>Abbas</cp:lastModifiedBy>
  <cp:revision>195</cp:revision>
  <dcterms:created xsi:type="dcterms:W3CDTF">2011-03-22T18:44:10Z</dcterms:created>
  <dcterms:modified xsi:type="dcterms:W3CDTF">2013-06-03T16:22:03Z</dcterms:modified>
</cp:coreProperties>
</file>