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9"/>
  </p:notesMasterIdLst>
  <p:handoutMasterIdLst>
    <p:handoutMasterId r:id="rId20"/>
  </p:handoutMasterIdLst>
  <p:sldIdLst>
    <p:sldId id="260" r:id="rId3"/>
    <p:sldId id="269" r:id="rId4"/>
    <p:sldId id="268" r:id="rId5"/>
    <p:sldId id="263" r:id="rId6"/>
    <p:sldId id="266" r:id="rId7"/>
    <p:sldId id="279" r:id="rId8"/>
    <p:sldId id="267" r:id="rId9"/>
    <p:sldId id="271" r:id="rId10"/>
    <p:sldId id="270" r:id="rId11"/>
    <p:sldId id="272" r:id="rId12"/>
    <p:sldId id="274" r:id="rId13"/>
    <p:sldId id="273" r:id="rId14"/>
    <p:sldId id="276" r:id="rId15"/>
    <p:sldId id="281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656" autoAdjust="0"/>
  </p:normalViewPr>
  <p:slideViewPr>
    <p:cSldViewPr snapToGrid="0">
      <p:cViewPr varScale="1">
        <p:scale>
          <a:sx n="71" d="100"/>
          <a:sy n="71" d="100"/>
        </p:scale>
        <p:origin x="1771" y="5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5AC47-1AC4-47CE-A93B-69BD784FE48A}" type="datetimeFigureOut">
              <a:rPr lang="en-US"/>
              <a:t>6/17/2015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AAD8-78B0-4EF6-84C7-32A82E764FC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3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7794F-1BC9-4278-AE26-4DD2F6BD4056}" type="datetimeFigureOut">
              <a:rPr lang="en-US"/>
              <a:t>6/17/2015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84417-8091-4A5A-B5F1-70C19F410C1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06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76111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73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8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7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37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54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8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1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4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7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8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2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6/17/2015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6/17/2015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6/17/2015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6/17/2015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6/17/2015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6/17/2015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6/17/2015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6/17/2015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6/17/2015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5296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6/17/2015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530852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6/17/2015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6/17/2015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896" y="1772583"/>
            <a:ext cx="8633255" cy="1673352"/>
          </a:xfrm>
          <a:prstGeom prst="rect">
            <a:avLst/>
          </a:prstGeom>
        </p:spPr>
        <p:txBody>
          <a:bodyPr vert="horz" lIns="91440" tIns="0" rIns="45720" bIns="0" rtlCol="0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anose="020B0604020202020204" pitchFamily="34" charset="0"/>
              </a:rPr>
              <a:t>Task 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anose="020B0604020202020204" pitchFamily="34" charset="0"/>
              </a:rPr>
              <a:t>Scheduling Strategies to Mitigate Hardware Variability in Embedded Shared Memory Clusters</a:t>
            </a:r>
            <a:endParaRPr kumimoji="0" lang="en-US" sz="4000" b="1" i="0" u="none" strike="noStrike" kern="120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323849" y="4440238"/>
            <a:ext cx="2619375" cy="80803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Abbas Rahimi</a:t>
            </a:r>
            <a:r>
              <a:rPr lang="en-US" sz="2400" b="1" dirty="0" smtClean="0"/>
              <a:t> Rajesh K. Gupta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UC San Diego</a:t>
            </a:r>
            <a:endParaRPr lang="en-US" b="1" dirty="0"/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6115049" y="4440238"/>
            <a:ext cx="2905126" cy="80803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b="1" dirty="0" smtClean="0"/>
              <a:t>Andrea Marongiu Luca </a:t>
            </a:r>
            <a:r>
              <a:rPr lang="en-US" sz="2400" b="1" dirty="0" err="1" smtClean="0"/>
              <a:t>Benini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ETH Zurich</a:t>
            </a:r>
            <a:endParaRPr lang="en-US" b="1" dirty="0"/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2873829" y="4440238"/>
            <a:ext cx="3272517" cy="171796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2800"/>
              </a:spcAft>
              <a:buNone/>
            </a:pPr>
            <a:r>
              <a:rPr lang="en-US" sz="2400" b="1" dirty="0"/>
              <a:t>Daniele </a:t>
            </a:r>
            <a:r>
              <a:rPr lang="en-US" sz="2400" b="1" dirty="0" err="1"/>
              <a:t>Cesarini</a:t>
            </a:r>
            <a:r>
              <a:rPr lang="en-US" sz="2400" b="1" dirty="0"/>
              <a:t> 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/>
              <a:t>University of Bologna</a:t>
            </a:r>
          </a:p>
        </p:txBody>
      </p:sp>
    </p:spTree>
    <p:extLst>
      <p:ext uri="{BB962C8B-B14F-4D97-AF65-F5344CB8AC3E}">
        <p14:creationId xmlns:p14="http://schemas.microsoft.com/office/powerpoint/2010/main" val="3664877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943" y="117020"/>
            <a:ext cx="8752115" cy="8382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Centralized Variability- and 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Load-Aware 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Scheduler (CVLS)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600099"/>
              </p:ext>
            </p:extLst>
          </p:nvPr>
        </p:nvGraphicFramePr>
        <p:xfrm>
          <a:off x="1570038" y="662469"/>
          <a:ext cx="5889625" cy="507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Visio" r:id="rId4" imgW="8316043" imgH="6899310" progId="Visio.Drawing.11">
                  <p:embed/>
                </p:oleObj>
              </mc:Choice>
              <mc:Fallback>
                <p:oleObj name="Visio" r:id="rId4" imgW="8316043" imgH="689931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0038" y="662469"/>
                        <a:ext cx="5889625" cy="5071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251927" y="5775263"/>
            <a:ext cx="8324603" cy="1045417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For a </a:t>
            </a:r>
            <a:r>
              <a:rPr lang="en-US" sz="2000" b="1" i="1" dirty="0" err="1" smtClean="0">
                <a:latin typeface="Calibri" panose="020F0502020204030204" pitchFamily="34" charset="0"/>
              </a:rPr>
              <a:t>task</a:t>
            </a:r>
            <a:r>
              <a:rPr lang="en-US" sz="2000" b="1" i="1" baseline="-25000" dirty="0" err="1" smtClean="0">
                <a:latin typeface="Calibri" panose="020F0502020204030204" pitchFamily="34" charset="0"/>
              </a:rPr>
              <a:t>i</a:t>
            </a:r>
            <a:r>
              <a:rPr lang="en-US" sz="2000" b="1" dirty="0">
                <a:latin typeface="Calibri" panose="020F0502020204030204" pitchFamily="34" charset="0"/>
              </a:rPr>
              <a:t>, CVLS assigns a </a:t>
            </a:r>
            <a:r>
              <a:rPr lang="en-US" sz="2000" b="1" i="1" dirty="0" err="1" smtClean="0">
                <a:latin typeface="Calibri" panose="020F0502020204030204" pitchFamily="34" charset="0"/>
              </a:rPr>
              <a:t>core</a:t>
            </a:r>
            <a:r>
              <a:rPr lang="en-US" sz="2000" b="1" i="1" baseline="-25000" dirty="0" err="1" smtClean="0">
                <a:latin typeface="Calibri" panose="020F0502020204030204" pitchFamily="34" charset="0"/>
              </a:rPr>
              <a:t>j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</a:rPr>
              <a:t>s.t.</a:t>
            </a:r>
            <a:r>
              <a:rPr lang="en-US" sz="2000" b="1" dirty="0" smtClean="0">
                <a:latin typeface="Calibri" panose="020F0502020204030204" pitchFamily="34" charset="0"/>
              </a:rPr>
              <a:t> TEC (</a:t>
            </a:r>
            <a:r>
              <a:rPr lang="en-US" sz="2000" b="1" i="1" dirty="0" err="1" smtClean="0">
                <a:latin typeface="Calibri" panose="020F0502020204030204" pitchFamily="34" charset="0"/>
              </a:rPr>
              <a:t>task</a:t>
            </a:r>
            <a:r>
              <a:rPr lang="en-US" sz="2000" b="1" i="1" baseline="-25000" dirty="0" err="1" smtClean="0">
                <a:latin typeface="Calibri" panose="020F0502020204030204" pitchFamily="34" charset="0"/>
              </a:rPr>
              <a:t>i</a:t>
            </a:r>
            <a:r>
              <a:rPr lang="en-US" sz="2000" b="1" dirty="0" smtClean="0">
                <a:latin typeface="Calibri" panose="020F0502020204030204" pitchFamily="34" charset="0"/>
              </a:rPr>
              <a:t>, </a:t>
            </a:r>
            <a:r>
              <a:rPr lang="en-US" sz="2000" b="1" i="1" dirty="0" err="1" smtClean="0">
                <a:latin typeface="Calibri" panose="020F0502020204030204" pitchFamily="34" charset="0"/>
              </a:rPr>
              <a:t>core</a:t>
            </a:r>
            <a:r>
              <a:rPr lang="en-US" sz="2000" b="1" i="1" baseline="-25000" dirty="0" err="1" smtClean="0">
                <a:latin typeface="Calibri" panose="020F0502020204030204" pitchFamily="34" charset="0"/>
              </a:rPr>
              <a:t>j</a:t>
            </a:r>
            <a:r>
              <a:rPr lang="en-US" sz="2000" b="1" dirty="0" smtClean="0">
                <a:latin typeface="Calibri" panose="020F0502020204030204" pitchFamily="34" charset="0"/>
              </a:rPr>
              <a:t>) + </a:t>
            </a:r>
            <a:r>
              <a:rPr lang="en-US" sz="2000" b="1" i="1" dirty="0" err="1" smtClean="0">
                <a:latin typeface="Calibri" panose="020F0502020204030204" pitchFamily="34" charset="0"/>
              </a:rPr>
              <a:t>load</a:t>
            </a:r>
            <a:r>
              <a:rPr lang="en-US" sz="2000" b="1" i="1" baseline="-25000" dirty="0" err="1" smtClean="0">
                <a:latin typeface="Calibri" panose="020F0502020204030204" pitchFamily="34" charset="0"/>
              </a:rPr>
              <a:t>j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</a:rPr>
              <a:t>is minimum across the </a:t>
            </a:r>
            <a:r>
              <a:rPr lang="en-US" sz="2000" b="1" dirty="0" smtClean="0">
                <a:latin typeface="Calibri" panose="020F0502020204030204" pitchFamily="34" charset="0"/>
              </a:rPr>
              <a:t>cluster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CVLS is </a:t>
            </a:r>
            <a:r>
              <a:rPr lang="en-US" sz="2000" b="1" dirty="0">
                <a:latin typeface="Calibri" panose="020F0502020204030204" pitchFamily="34" charset="0"/>
              </a:rPr>
              <a:t>a centralized </a:t>
            </a:r>
            <a:r>
              <a:rPr lang="en-US" sz="2000" b="1" dirty="0" smtClean="0">
                <a:latin typeface="Calibri" panose="020F0502020204030204" pitchFamily="34" charset="0"/>
              </a:rPr>
              <a:t>and executed by </a:t>
            </a:r>
            <a:r>
              <a:rPr lang="en-US" sz="2000" b="1" dirty="0">
                <a:latin typeface="Calibri" panose="020F0502020204030204" pitchFamily="34" charset="0"/>
              </a:rPr>
              <a:t>one master </a:t>
            </a:r>
            <a:r>
              <a:rPr lang="en-US" sz="2000" b="1" dirty="0" smtClean="0">
                <a:latin typeface="Calibri" panose="020F0502020204030204" pitchFamily="34" charset="0"/>
              </a:rPr>
              <a:t>thread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247651"/>
            <a:ext cx="7886700" cy="8382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Limitations of Centralized Queue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490368"/>
              </p:ext>
            </p:extLst>
          </p:nvPr>
        </p:nvGraphicFramePr>
        <p:xfrm>
          <a:off x="667755" y="1173191"/>
          <a:ext cx="7854570" cy="4341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Worksheet" r:id="rId5" imgW="5120788" imgH="2830052" progId="Excel.Sheet.12">
                  <p:embed/>
                </p:oleObj>
              </mc:Choice>
              <mc:Fallback>
                <p:oleObj name="Worksheet" r:id="rId5" imgW="5120788" imgH="28300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755" y="1173191"/>
                        <a:ext cx="7854570" cy="4341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633845" y="5533052"/>
            <a:ext cx="7886700" cy="109284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CVLS </a:t>
            </a:r>
            <a:r>
              <a:rPr lang="en-US" b="1" dirty="0">
                <a:latin typeface="Calibri" panose="020F0502020204030204" pitchFamily="34" charset="0"/>
              </a:rPr>
              <a:t>with </a:t>
            </a:r>
            <a:r>
              <a:rPr lang="en-US" b="1" dirty="0">
                <a:solidFill>
                  <a:schemeClr val="accent3"/>
                </a:solidFill>
                <a:latin typeface="Calibri" panose="020F0502020204030204" pitchFamily="34" charset="0"/>
              </a:rPr>
              <a:t>single master </a:t>
            </a:r>
            <a:r>
              <a:rPr lang="en-US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thread </a:t>
            </a:r>
            <a:r>
              <a:rPr lang="en-US" b="1" dirty="0" smtClean="0">
                <a:latin typeface="Calibri" panose="020F0502020204030204" pitchFamily="34" charset="0"/>
              </a:rPr>
              <a:t>consumes </a:t>
            </a:r>
            <a:r>
              <a:rPr lang="en-US" b="1" dirty="0">
                <a:latin typeface="Calibri" panose="020F0502020204030204" pitchFamily="34" charset="0"/>
              </a:rPr>
              <a:t>more cycles to </a:t>
            </a:r>
            <a:r>
              <a:rPr lang="en-US" b="1" dirty="0" smtClean="0">
                <a:latin typeface="Calibri" panose="020F0502020204030204" pitchFamily="34" charset="0"/>
              </a:rPr>
              <a:t>find </a:t>
            </a:r>
            <a:r>
              <a:rPr lang="en-US" b="1" dirty="0">
                <a:latin typeface="Calibri" panose="020F0502020204030204" pitchFamily="34" charset="0"/>
              </a:rPr>
              <a:t>a suitable core for </a:t>
            </a:r>
            <a:r>
              <a:rPr lang="en-US" b="1" dirty="0" smtClean="0">
                <a:latin typeface="Calibri" panose="020F0502020204030204" pitchFamily="34" charset="0"/>
              </a:rPr>
              <a:t>task assignment compared to RRS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Solution: reduce </a:t>
            </a:r>
            <a:r>
              <a:rPr lang="en-US" b="1" smtClean="0">
                <a:latin typeface="Calibri" panose="020F0502020204030204" pitchFamily="34" charset="0"/>
              </a:rPr>
              <a:t>overheads via distributed </a:t>
            </a:r>
            <a:r>
              <a:rPr lang="en-US" b="1" dirty="0">
                <a:latin typeface="Calibri" panose="020F0502020204030204" pitchFamily="34" charset="0"/>
              </a:rPr>
              <a:t>task queues </a:t>
            </a:r>
            <a:r>
              <a:rPr lang="en-US" b="1" dirty="0" smtClean="0">
                <a:latin typeface="Calibri" panose="020F0502020204030204" pitchFamily="34" charset="0"/>
              </a:rPr>
              <a:t>(private task queue </a:t>
            </a:r>
            <a:r>
              <a:rPr lang="en-US" b="1" dirty="0">
                <a:latin typeface="Calibri" panose="020F0502020204030204" pitchFamily="34" charset="0"/>
              </a:rPr>
              <a:t>for each </a:t>
            </a:r>
            <a:r>
              <a:rPr lang="en-US" b="1" dirty="0" smtClean="0">
                <a:latin typeface="Calibri" panose="020F0502020204030204" pitchFamily="34" charset="0"/>
              </a:rPr>
              <a:t>core)</a:t>
            </a:r>
            <a:endParaRPr lang="en-US" b="1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78090" y="1623527"/>
            <a:ext cx="0" cy="606489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50098" y="1769396"/>
            <a:ext cx="152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slower</a:t>
            </a:r>
            <a:endParaRPr lang="en-US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3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959" y="135679"/>
            <a:ext cx="8864082" cy="8382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Distributed Variability- and 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Load-Aware Scheduler (DVLS)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690109"/>
              </p:ext>
            </p:extLst>
          </p:nvPr>
        </p:nvGraphicFramePr>
        <p:xfrm>
          <a:off x="1588863" y="727240"/>
          <a:ext cx="6366458" cy="485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Visio" r:id="rId4" imgW="10753182" imgH="8872200" progId="Visio.Drawing.11">
                  <p:embed/>
                </p:oleObj>
              </mc:Choice>
              <mc:Fallback>
                <p:oleObj name="Visio" r:id="rId4" imgW="10753182" imgH="88722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863" y="727240"/>
                        <a:ext cx="6366458" cy="4850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49290" y="5610640"/>
            <a:ext cx="8621486" cy="1092849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DVLS </a:t>
            </a:r>
            <a:r>
              <a:rPr lang="en-US" sz="1800" b="1" dirty="0">
                <a:latin typeface="Calibri" panose="020F0502020204030204" pitchFamily="34" charset="0"/>
              </a:rPr>
              <a:t>shares the computational </a:t>
            </a:r>
            <a:r>
              <a:rPr lang="en-US" sz="1800" b="1" dirty="0" smtClean="0">
                <a:latin typeface="Calibri" panose="020F0502020204030204" pitchFamily="34" charset="0"/>
              </a:rPr>
              <a:t>load of </a:t>
            </a:r>
            <a:r>
              <a:rPr lang="en-US" sz="1800" b="1" dirty="0">
                <a:latin typeface="Calibri" panose="020F0502020204030204" pitchFamily="34" charset="0"/>
              </a:rPr>
              <a:t>CVLS from one master </a:t>
            </a:r>
            <a:r>
              <a:rPr lang="en-US" sz="1800" b="1" dirty="0" smtClean="0">
                <a:latin typeface="Calibri" panose="020F0502020204030204" pitchFamily="34" charset="0"/>
              </a:rPr>
              <a:t>to </a:t>
            </a:r>
            <a:r>
              <a:rPr lang="en-US" sz="1800" b="1" dirty="0">
                <a:latin typeface="Calibri" panose="020F0502020204030204" pitchFamily="34" charset="0"/>
              </a:rPr>
              <a:t>multiple slave </a:t>
            </a:r>
            <a:r>
              <a:rPr lang="en-US" sz="1800" b="1" dirty="0" smtClean="0">
                <a:latin typeface="Calibri" panose="020F0502020204030204" pitchFamily="34" charset="0"/>
              </a:rPr>
              <a:t>threads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latin typeface="Calibri" panose="020F0502020204030204" pitchFamily="34" charset="0"/>
              </a:rPr>
              <a:t>Master </a:t>
            </a:r>
            <a:r>
              <a:rPr lang="en-US" sz="1800" b="1" dirty="0">
                <a:latin typeface="Calibri" panose="020F0502020204030204" pitchFamily="34" charset="0"/>
              </a:rPr>
              <a:t>thread </a:t>
            </a:r>
            <a:r>
              <a:rPr lang="en-US" sz="1800" b="1" dirty="0" smtClean="0">
                <a:latin typeface="Calibri" panose="020F0502020204030204" pitchFamily="34" charset="0"/>
              </a:rPr>
              <a:t>simply pushes tasks </a:t>
            </a:r>
            <a:r>
              <a:rPr lang="en-US" sz="1800" b="1" dirty="0">
                <a:latin typeface="Calibri" panose="020F0502020204030204" pitchFamily="34" charset="0"/>
              </a:rPr>
              <a:t>in a </a:t>
            </a:r>
            <a:r>
              <a:rPr lang="en-US" sz="1800" b="1" dirty="0">
                <a:solidFill>
                  <a:schemeClr val="accent3"/>
                </a:solidFill>
                <a:latin typeface="Calibri" panose="020F0502020204030204" pitchFamily="34" charset="0"/>
              </a:rPr>
              <a:t>decoupled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smtClean="0">
                <a:latin typeface="Calibri" panose="020F0502020204030204" pitchFamily="34" charset="0"/>
              </a:rPr>
              <a:t>queue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latin typeface="Calibri" panose="020F0502020204030204" pitchFamily="34" charset="0"/>
              </a:rPr>
              <a:t>Slave threads pick </a:t>
            </a:r>
            <a:r>
              <a:rPr lang="en-US" sz="1800" b="1" dirty="0">
                <a:latin typeface="Calibri" panose="020F0502020204030204" pitchFamily="34" charset="0"/>
              </a:rPr>
              <a:t>up a task from </a:t>
            </a:r>
            <a:r>
              <a:rPr lang="en-US" sz="1800" b="1" dirty="0" smtClean="0">
                <a:latin typeface="Calibri" panose="020F0502020204030204" pitchFamily="34" charset="0"/>
              </a:rPr>
              <a:t>decoupled queue and push to best-fitted </a:t>
            </a:r>
            <a:r>
              <a:rPr lang="en-US" sz="18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distributed</a:t>
            </a:r>
            <a:r>
              <a:rPr lang="en-US" sz="1800" b="1" dirty="0" smtClean="0">
                <a:latin typeface="Calibri" panose="020F0502020204030204" pitchFamily="34" charset="0"/>
              </a:rPr>
              <a:t> queue</a:t>
            </a:r>
            <a:endParaRPr lang="en-US" sz="1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247651"/>
            <a:ext cx="78867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Benefits of Decupling and Distributed Queues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92226"/>
              </p:ext>
            </p:extLst>
          </p:nvPr>
        </p:nvGraphicFramePr>
        <p:xfrm>
          <a:off x="674688" y="1247775"/>
          <a:ext cx="7891462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Worksheet" r:id="rId5" imgW="5180161" imgH="2830052" progId="Excel.Sheet.12">
                  <p:embed/>
                </p:oleObj>
              </mc:Choice>
              <mc:Fallback>
                <p:oleObj name="Worksheet" r:id="rId5" imgW="5180161" imgH="28300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688" y="1247775"/>
                        <a:ext cx="7891462" cy="431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" y="5635692"/>
            <a:ext cx="9078686" cy="1092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Calibri" panose="020F0502020204030204" pitchFamily="34" charset="0"/>
              </a:rPr>
              <a:t>This “decoupling” between queues: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latin typeface="Calibri" panose="020F0502020204030204" pitchFamily="34" charset="0"/>
              </a:rPr>
              <a:t>Master </a:t>
            </a:r>
            <a:r>
              <a:rPr lang="en-US" sz="1800" b="1" dirty="0">
                <a:latin typeface="Calibri" panose="020F0502020204030204" pitchFamily="34" charset="0"/>
              </a:rPr>
              <a:t>thread </a:t>
            </a:r>
            <a:r>
              <a:rPr lang="en-US" sz="1800" b="1" dirty="0" smtClean="0">
                <a:latin typeface="Calibri" panose="020F0502020204030204" pitchFamily="34" charset="0"/>
              </a:rPr>
              <a:t>proceeds </a:t>
            </a:r>
            <a:r>
              <a:rPr lang="en-US" sz="1800" b="1" dirty="0">
                <a:latin typeface="Calibri" panose="020F0502020204030204" pitchFamily="34" charset="0"/>
              </a:rPr>
              <a:t>fast to push </a:t>
            </a:r>
            <a:r>
              <a:rPr lang="en-US" sz="1800" b="1" dirty="0" smtClean="0">
                <a:latin typeface="Calibri" panose="020F0502020204030204" pitchFamily="34" charset="0"/>
              </a:rPr>
              <a:t>tasks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latin typeface="Calibri" panose="020F0502020204030204" pitchFamily="34" charset="0"/>
              </a:rPr>
              <a:t>The </a:t>
            </a:r>
            <a:r>
              <a:rPr lang="en-US" sz="1800" b="1" dirty="0">
                <a:latin typeface="Calibri" panose="020F0502020204030204" pitchFamily="34" charset="0"/>
              </a:rPr>
              <a:t>rest </a:t>
            </a:r>
            <a:r>
              <a:rPr lang="en-US" sz="1800" b="1" dirty="0" smtClean="0">
                <a:latin typeface="Calibri" panose="020F0502020204030204" pitchFamily="34" charset="0"/>
              </a:rPr>
              <a:t>of threads </a:t>
            </a:r>
            <a:r>
              <a:rPr lang="en-US" sz="1800" b="1" dirty="0">
                <a:latin typeface="Calibri" panose="020F0502020204030204" pitchFamily="34" charset="0"/>
              </a:rPr>
              <a:t>cooperatively will schedule </a:t>
            </a:r>
            <a:r>
              <a:rPr lang="en-US" sz="1800" b="1" dirty="0" smtClean="0">
                <a:latin typeface="Calibri" panose="020F0502020204030204" pitchFamily="34" charset="0"/>
              </a:rPr>
              <a:t>tasks </a:t>
            </a:r>
            <a:r>
              <a:rPr lang="en-US" sz="1800" b="1" dirty="0">
                <a:latin typeface="Calibri" panose="020F0502020204030204" pitchFamily="34" charset="0"/>
              </a:rPr>
              <a:t>among </a:t>
            </a:r>
            <a:r>
              <a:rPr lang="en-US" sz="1800" b="1" dirty="0" smtClean="0">
                <a:latin typeface="Calibri" panose="020F0502020204030204" pitchFamily="34" charset="0"/>
              </a:rPr>
              <a:t>themselves </a:t>
            </a:r>
            <a:r>
              <a:rPr lang="en-US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latin typeface="Calibri" panose="020F0502020204030204" pitchFamily="34" charset="0"/>
              </a:rPr>
              <a:t>full </a:t>
            </a:r>
            <a:r>
              <a:rPr lang="en-US" sz="1800" b="1" dirty="0">
                <a:latin typeface="Calibri" panose="020F0502020204030204" pitchFamily="34" charset="0"/>
              </a:rPr>
              <a:t>utilization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78090" y="2286000"/>
            <a:ext cx="0" cy="1688840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8198" y="2698880"/>
            <a:ext cx="152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faster</a:t>
            </a:r>
            <a:endParaRPr lang="en-US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153400" y="2211355"/>
            <a:ext cx="1555" cy="265145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93053" y="2148374"/>
            <a:ext cx="85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</a:t>
            </a:r>
          </a:p>
          <a:p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  <a:endParaRPr lang="en-US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247651"/>
            <a:ext cx="7886700" cy="8382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Experimental Setup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3845" y="1352551"/>
            <a:ext cx="7886700" cy="2538314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Each core optimized during P&amp;R with a target frequency of 850MHz.</a:t>
            </a:r>
          </a:p>
          <a:p>
            <a:r>
              <a:rPr lang="en-US" b="1" dirty="0">
                <a:latin typeface="Calibri" panose="020F0502020204030204" pitchFamily="34" charset="0"/>
              </a:rPr>
              <a:t>@ Sign-off: die-to-die and within-die process variations are injected using </a:t>
            </a:r>
            <a:r>
              <a:rPr lang="en-US" b="1" i="1" dirty="0">
                <a:latin typeface="Calibri" panose="020F0502020204030204" pitchFamily="34" charset="0"/>
              </a:rPr>
              <a:t>PrimeTime VX</a:t>
            </a:r>
            <a:r>
              <a:rPr lang="en-US" b="1" dirty="0">
                <a:latin typeface="Calibri" panose="020F0502020204030204" pitchFamily="34" charset="0"/>
              </a:rPr>
              <a:t> and variation-aware 45nm TSMC libs (derived from PCA)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We integrated ILV models </a:t>
            </a:r>
            <a:r>
              <a:rPr lang="en-US" b="1" dirty="0">
                <a:latin typeface="Calibri" panose="020F0502020204030204" pitchFamily="34" charset="0"/>
              </a:rPr>
              <a:t>into </a:t>
            </a:r>
            <a:r>
              <a:rPr lang="en-US" b="1" dirty="0" err="1">
                <a:latin typeface="Calibri" panose="020F0502020204030204" pitchFamily="34" charset="0"/>
              </a:rPr>
              <a:t>SystemC</a:t>
            </a:r>
            <a:r>
              <a:rPr lang="en-US" b="1" dirty="0">
                <a:latin typeface="Calibri" panose="020F0502020204030204" pitchFamily="34" charset="0"/>
              </a:rPr>
              <a:t>-based </a:t>
            </a:r>
            <a:r>
              <a:rPr lang="en-US" b="1" dirty="0" smtClean="0">
                <a:latin typeface="Calibri" panose="020F0502020204030204" pitchFamily="34" charset="0"/>
              </a:rPr>
              <a:t>virtual platform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Eight computational-intensive kernels accelerated by </a:t>
            </a:r>
            <a:r>
              <a:rPr lang="en-US" b="1" dirty="0" err="1" smtClean="0">
                <a:latin typeface="Calibri" panose="020F0502020204030204" pitchFamily="34" charset="0"/>
              </a:rPr>
              <a:t>OpenMP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6195" y="4208313"/>
            <a:ext cx="2448272" cy="2471132"/>
            <a:chOff x="4577577" y="1912983"/>
            <a:chExt cx="2448272" cy="2471132"/>
          </a:xfrm>
        </p:grpSpPr>
        <p:grpSp>
          <p:nvGrpSpPr>
            <p:cNvPr id="10" name="Group 9"/>
            <p:cNvGrpSpPr/>
            <p:nvPr/>
          </p:nvGrpSpPr>
          <p:grpSpPr>
            <a:xfrm>
              <a:off x="4577577" y="1912983"/>
              <a:ext cx="2448272" cy="2471132"/>
              <a:chOff x="4331594" y="961676"/>
              <a:chExt cx="2448272" cy="2471132"/>
            </a:xfrm>
          </p:grpSpPr>
          <p:sp>
            <p:nvSpPr>
              <p:cNvPr id="13" name="Rettangolo 57"/>
              <p:cNvSpPr/>
              <p:nvPr/>
            </p:nvSpPr>
            <p:spPr>
              <a:xfrm>
                <a:off x="4331594" y="961676"/>
                <a:ext cx="2448272" cy="24711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Connettore 1 58"/>
              <p:cNvCxnSpPr/>
              <p:nvPr/>
            </p:nvCxnSpPr>
            <p:spPr>
              <a:xfrm>
                <a:off x="4740742" y="1582076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1 61"/>
              <p:cNvCxnSpPr/>
              <p:nvPr/>
            </p:nvCxnSpPr>
            <p:spPr>
              <a:xfrm flipV="1">
                <a:off x="6275810" y="1565388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ttangolo 66"/>
              <p:cNvSpPr/>
              <p:nvPr/>
            </p:nvSpPr>
            <p:spPr>
              <a:xfrm>
                <a:off x="4399680" y="1138191"/>
                <a:ext cx="800874" cy="468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Core 0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7" name="Rettangolo 68"/>
              <p:cNvSpPr/>
              <p:nvPr/>
            </p:nvSpPr>
            <p:spPr>
              <a:xfrm>
                <a:off x="5005186" y="2158784"/>
                <a:ext cx="1669531" cy="11840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b"/>
              <a:lstStyle/>
              <a:p>
                <a:pPr algn="ctr"/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8" name="Rettangolo 75"/>
              <p:cNvSpPr/>
              <p:nvPr/>
            </p:nvSpPr>
            <p:spPr>
              <a:xfrm>
                <a:off x="4621593" y="1426191"/>
                <a:ext cx="576000" cy="180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9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L1 I$</a:t>
                </a:r>
                <a:endParaRPr lang="it-IT" sz="9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9" name="CasellaDiTesto 77"/>
              <p:cNvSpPr txBox="1"/>
              <p:nvPr/>
            </p:nvSpPr>
            <p:spPr>
              <a:xfrm>
                <a:off x="5274676" y="111436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…</a:t>
                </a:r>
                <a:endParaRPr lang="it-IT" dirty="0"/>
              </a:p>
            </p:txBody>
          </p:sp>
          <p:sp>
            <p:nvSpPr>
              <p:cNvPr id="20" name="Rettangolo 92"/>
              <p:cNvSpPr/>
              <p:nvPr/>
            </p:nvSpPr>
            <p:spPr>
              <a:xfrm>
                <a:off x="5872649" y="1137812"/>
                <a:ext cx="827589" cy="450346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Core 15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" name="Rettangolo 93"/>
              <p:cNvSpPr/>
              <p:nvPr/>
            </p:nvSpPr>
            <p:spPr>
              <a:xfrm>
                <a:off x="6117767" y="1407613"/>
                <a:ext cx="576000" cy="180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9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L1 I$</a:t>
                </a:r>
                <a:endParaRPr lang="it-IT" sz="9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" name="Rettangolo 94"/>
              <p:cNvSpPr/>
              <p:nvPr/>
            </p:nvSpPr>
            <p:spPr>
              <a:xfrm>
                <a:off x="4475610" y="2167852"/>
                <a:ext cx="324000" cy="25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NI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" name="Rettangolo 95"/>
              <p:cNvSpPr/>
              <p:nvPr/>
            </p:nvSpPr>
            <p:spPr>
              <a:xfrm>
                <a:off x="4475850" y="1735804"/>
                <a:ext cx="2160000" cy="25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b="1" dirty="0" err="1" smtClean="0">
                    <a:solidFill>
                      <a:schemeClr val="tx1"/>
                    </a:solidFill>
                    <a:latin typeface="Century Gothic" pitchFamily="34" charset="0"/>
                  </a:rPr>
                  <a:t>Low-latency</a:t>
                </a:r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 </a:t>
                </a:r>
                <a:r>
                  <a:rPr lang="it-IT" sz="1200" b="1" dirty="0" err="1" smtClean="0">
                    <a:solidFill>
                      <a:schemeClr val="tx1"/>
                    </a:solidFill>
                    <a:latin typeface="Century Gothic" pitchFamily="34" charset="0"/>
                  </a:rPr>
                  <a:t>Interconnect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4" name="Rettangolo 96"/>
              <p:cNvSpPr/>
              <p:nvPr/>
            </p:nvSpPr>
            <p:spPr>
              <a:xfrm rot="16200000">
                <a:off x="4887404" y="2728138"/>
                <a:ext cx="868572" cy="25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    BANK 1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" name="Rettangolo 97"/>
              <p:cNvSpPr/>
              <p:nvPr/>
            </p:nvSpPr>
            <p:spPr>
              <a:xfrm rot="16200000">
                <a:off x="5211468" y="2728138"/>
                <a:ext cx="868572" cy="25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     BANK 2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" name="Rettangolo 98"/>
              <p:cNvSpPr/>
              <p:nvPr/>
            </p:nvSpPr>
            <p:spPr>
              <a:xfrm rot="16200000">
                <a:off x="6035900" y="2724505"/>
                <a:ext cx="875836" cy="25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    BANK 32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" name="CasellaDiTesto 99"/>
              <p:cNvSpPr txBox="1"/>
              <p:nvPr/>
            </p:nvSpPr>
            <p:spPr>
              <a:xfrm>
                <a:off x="5771754" y="263142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…</a:t>
                </a:r>
                <a:endParaRPr lang="it-IT" dirty="0"/>
              </a:p>
            </p:txBody>
          </p:sp>
          <p:cxnSp>
            <p:nvCxnSpPr>
              <p:cNvPr id="28" name="Connettore 1 100"/>
              <p:cNvCxnSpPr/>
              <p:nvPr/>
            </p:nvCxnSpPr>
            <p:spPr>
              <a:xfrm>
                <a:off x="4619626" y="2004492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101"/>
              <p:cNvCxnSpPr/>
              <p:nvPr/>
            </p:nvCxnSpPr>
            <p:spPr>
              <a:xfrm flipV="1">
                <a:off x="6491834" y="1987804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102"/>
              <p:cNvCxnSpPr/>
              <p:nvPr/>
            </p:nvCxnSpPr>
            <p:spPr>
              <a:xfrm flipV="1">
                <a:off x="5627738" y="1987804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103"/>
              <p:cNvCxnSpPr/>
              <p:nvPr/>
            </p:nvCxnSpPr>
            <p:spPr>
              <a:xfrm flipV="1">
                <a:off x="5339706" y="1987804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ttangolo 70"/>
              <p:cNvSpPr/>
              <p:nvPr/>
            </p:nvSpPr>
            <p:spPr>
              <a:xfrm>
                <a:off x="4392016" y="2924944"/>
                <a:ext cx="540024" cy="25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DMA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33" name="Connettore 1 74"/>
              <p:cNvCxnSpPr/>
              <p:nvPr/>
            </p:nvCxnSpPr>
            <p:spPr>
              <a:xfrm>
                <a:off x="4847016" y="1988840"/>
                <a:ext cx="0" cy="9361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5179689" y="3087971"/>
              <a:ext cx="1838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Century Gothic" pitchFamily="34" charset="0"/>
                </a:rPr>
                <a:t>L1 DATA </a:t>
              </a:r>
              <a:r>
                <a:rPr lang="it-IT" sz="1200" b="1" dirty="0" smtClean="0">
                  <a:latin typeface="Century Gothic" pitchFamily="34" charset="0"/>
                </a:rPr>
                <a:t>mem (TCDM)</a:t>
              </a:r>
              <a:endParaRPr lang="it-IT" sz="1200" b="1" dirty="0">
                <a:latin typeface="Century Gothic" pitchFamily="34" charset="0"/>
              </a:endParaRP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96659"/>
              </p:ext>
            </p:extLst>
          </p:nvPr>
        </p:nvGraphicFramePr>
        <p:xfrm>
          <a:off x="4068936" y="4196928"/>
          <a:ext cx="2484264" cy="2476500"/>
        </p:xfrm>
        <a:graphic>
          <a:graphicData uri="http://schemas.openxmlformats.org/drawingml/2006/table">
            <a:tbl>
              <a:tblPr/>
              <a:tblGrid>
                <a:gridCol w="621066"/>
                <a:gridCol w="621066"/>
                <a:gridCol w="621066"/>
                <a:gridCol w="621066"/>
              </a:tblGrid>
              <a:tr h="550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1" i="1" u="none" strike="noStrike" baseline="-2500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847</a:t>
                      </a:r>
                      <a:endParaRPr lang="en-US" sz="2000" b="1" i="1" u="none" strike="noStrike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1" i="1" u="none" strike="noStrike" baseline="-2500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847</a:t>
                      </a:r>
                      <a:endParaRPr lang="en-US" sz="2000" b="1" i="1" u="none" strike="noStrike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6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855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1" i="1" u="none" strike="noStrike" baseline="-2500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820</a:t>
                      </a:r>
                      <a:endParaRPr lang="en-US" sz="2000" b="1" i="1" u="none" strike="noStrike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6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1" i="1" u="none" strike="noStrike" baseline="-2500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847</a:t>
                      </a:r>
                      <a:endParaRPr lang="en-US" sz="2000" b="1" i="1" u="none" strike="noStrike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1" i="1" u="none" strike="noStrike" baseline="-2500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826</a:t>
                      </a:r>
                      <a:endParaRPr lang="en-US" sz="2000" b="1" i="1" u="none" strike="noStrike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1" i="1" u="none" strike="noStrike" baseline="-2500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826</a:t>
                      </a:r>
                      <a:endParaRPr lang="en-US" sz="2000" b="1" i="1" u="none" strike="noStrike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6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" name="Right Arrow 36"/>
          <p:cNvSpPr/>
          <p:nvPr/>
        </p:nvSpPr>
        <p:spPr>
          <a:xfrm>
            <a:off x="2806700" y="5168900"/>
            <a:ext cx="1155700" cy="5207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743200" y="4406900"/>
            <a:ext cx="154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Process Variation 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9" name="Rectangular Callout 38"/>
          <p:cNvSpPr/>
          <p:nvPr/>
        </p:nvSpPr>
        <p:spPr>
          <a:xfrm>
            <a:off x="6781800" y="4191000"/>
            <a:ext cx="2260600" cy="2324100"/>
          </a:xfrm>
          <a:prstGeom prst="wedgeRectCallout">
            <a:avLst>
              <a:gd name="adj1" fmla="val -62968"/>
              <a:gd name="adj2" fmla="val 1298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Calibri" panose="020F0502020204030204" pitchFamily="34" charset="0"/>
              </a:rPr>
              <a:t>Six cores (</a:t>
            </a:r>
            <a:r>
              <a:rPr lang="en-US" sz="2200" b="1" dirty="0">
                <a:solidFill>
                  <a:schemeClr val="accent3"/>
                </a:solidFill>
                <a:latin typeface="Calibri" panose="020F0502020204030204" pitchFamily="34" charset="0"/>
              </a:rPr>
              <a:t>C</a:t>
            </a:r>
            <a:r>
              <a:rPr lang="en-US" sz="2200" b="1" baseline="-25000" dirty="0">
                <a:solidFill>
                  <a:schemeClr val="accent3"/>
                </a:solidFill>
                <a:latin typeface="Calibri" panose="020F0502020204030204" pitchFamily="34" charset="0"/>
              </a:rPr>
              <a:t>0</a:t>
            </a:r>
            <a:r>
              <a:rPr lang="en-US" sz="2200" b="1" dirty="0">
                <a:latin typeface="Calibri" panose="020F0502020204030204" pitchFamily="34" charset="0"/>
              </a:rPr>
              <a:t>, </a:t>
            </a:r>
            <a:r>
              <a:rPr lang="en-US" sz="2200" b="1" dirty="0">
                <a:solidFill>
                  <a:schemeClr val="accent3"/>
                </a:solidFill>
                <a:latin typeface="Calibri" panose="020F0502020204030204" pitchFamily="34" charset="0"/>
              </a:rPr>
              <a:t>C</a:t>
            </a:r>
            <a:r>
              <a:rPr lang="en-US" sz="2200" b="1" baseline="-25000" dirty="0">
                <a:solidFill>
                  <a:schemeClr val="accent3"/>
                </a:solidFill>
                <a:latin typeface="Calibri" panose="020F0502020204030204" pitchFamily="34" charset="0"/>
              </a:rPr>
              <a:t>2</a:t>
            </a:r>
            <a:r>
              <a:rPr lang="en-US" sz="2200" b="1" dirty="0">
                <a:latin typeface="Calibri" panose="020F0502020204030204" pitchFamily="34" charset="0"/>
              </a:rPr>
              <a:t>, </a:t>
            </a:r>
            <a:r>
              <a:rPr lang="en-US" sz="2200" b="1" dirty="0">
                <a:solidFill>
                  <a:schemeClr val="accent3"/>
                </a:solidFill>
                <a:latin typeface="Calibri" panose="020F0502020204030204" pitchFamily="34" charset="0"/>
              </a:rPr>
              <a:t>C</a:t>
            </a:r>
            <a:r>
              <a:rPr lang="en-US" sz="2200" b="1" baseline="-25000" dirty="0">
                <a:solidFill>
                  <a:schemeClr val="accent3"/>
                </a:solidFill>
                <a:latin typeface="Calibri" panose="020F0502020204030204" pitchFamily="34" charset="0"/>
              </a:rPr>
              <a:t>4</a:t>
            </a:r>
            <a:r>
              <a:rPr lang="en-US" sz="2200" b="1" dirty="0">
                <a:latin typeface="Calibri" panose="020F0502020204030204" pitchFamily="34" charset="0"/>
              </a:rPr>
              <a:t>, </a:t>
            </a:r>
            <a:r>
              <a:rPr lang="en-US" sz="2200" b="1" dirty="0">
                <a:solidFill>
                  <a:schemeClr val="accent3"/>
                </a:solidFill>
                <a:latin typeface="Calibri" panose="020F0502020204030204" pitchFamily="34" charset="0"/>
              </a:rPr>
              <a:t>C</a:t>
            </a:r>
            <a:r>
              <a:rPr lang="en-US" sz="2200" b="1" baseline="-25000" dirty="0">
                <a:solidFill>
                  <a:schemeClr val="accent3"/>
                </a:solidFill>
                <a:latin typeface="Calibri" panose="020F0502020204030204" pitchFamily="34" charset="0"/>
              </a:rPr>
              <a:t>10</a:t>
            </a:r>
            <a:r>
              <a:rPr lang="en-US" sz="2200" b="1" dirty="0">
                <a:latin typeface="Calibri" panose="020F0502020204030204" pitchFamily="34" charset="0"/>
              </a:rPr>
              <a:t>, </a:t>
            </a:r>
            <a:r>
              <a:rPr lang="en-US" sz="2200" b="1" dirty="0">
                <a:solidFill>
                  <a:schemeClr val="accent3"/>
                </a:solidFill>
                <a:latin typeface="Calibri" panose="020F0502020204030204" pitchFamily="34" charset="0"/>
              </a:rPr>
              <a:t>C</a:t>
            </a:r>
            <a:r>
              <a:rPr lang="en-US" sz="2200" b="1" baseline="-25000" dirty="0">
                <a:solidFill>
                  <a:schemeClr val="accent3"/>
                </a:solidFill>
                <a:latin typeface="Calibri" panose="020F0502020204030204" pitchFamily="34" charset="0"/>
              </a:rPr>
              <a:t>13</a:t>
            </a:r>
            <a:r>
              <a:rPr lang="en-US" sz="2200" b="1" dirty="0">
                <a:latin typeface="Calibri" panose="020F0502020204030204" pitchFamily="34" charset="0"/>
              </a:rPr>
              <a:t>, </a:t>
            </a:r>
            <a:r>
              <a:rPr lang="en-US" sz="2200" b="1" dirty="0">
                <a:solidFill>
                  <a:schemeClr val="accent3"/>
                </a:solidFill>
                <a:latin typeface="Calibri" panose="020F0502020204030204" pitchFamily="34" charset="0"/>
              </a:rPr>
              <a:t>C</a:t>
            </a:r>
            <a:r>
              <a:rPr lang="en-US" sz="2200" b="1" baseline="-25000" dirty="0">
                <a:solidFill>
                  <a:schemeClr val="accent3"/>
                </a:solidFill>
                <a:latin typeface="Calibri" panose="020F0502020204030204" pitchFamily="34" charset="0"/>
              </a:rPr>
              <a:t>14</a:t>
            </a:r>
            <a:r>
              <a:rPr lang="en-US" sz="2200" b="1" dirty="0">
                <a:latin typeface="Calibri" panose="020F0502020204030204" pitchFamily="34" charset="0"/>
              </a:rPr>
              <a:t>) cannot </a:t>
            </a:r>
            <a:r>
              <a:rPr lang="en-US" sz="2200" b="1" dirty="0" smtClean="0">
                <a:latin typeface="Calibri" panose="020F0502020204030204" pitchFamily="34" charset="0"/>
              </a:rPr>
              <a:t>meet the </a:t>
            </a:r>
            <a:r>
              <a:rPr lang="en-US" sz="2200" b="1" i="1" dirty="0">
                <a:latin typeface="Calibri" panose="020F0502020204030204" pitchFamily="34" charset="0"/>
              </a:rPr>
              <a:t>design time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smtClean="0">
                <a:latin typeface="Calibri" panose="020F0502020204030204" pitchFamily="34" charset="0"/>
              </a:rPr>
              <a:t>target frequency </a:t>
            </a:r>
            <a:r>
              <a:rPr lang="en-US" sz="2200" b="1" dirty="0">
                <a:latin typeface="Calibri" panose="020F0502020204030204" pitchFamily="34" charset="0"/>
              </a:rPr>
              <a:t>of 850 </a:t>
            </a:r>
            <a:r>
              <a:rPr lang="en-US" sz="2200" b="1" dirty="0" smtClean="0">
                <a:latin typeface="Calibri" panose="020F0502020204030204" pitchFamily="34" charset="0"/>
              </a:rPr>
              <a:t>MHz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117017"/>
            <a:ext cx="7886700" cy="8382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Execution Time and Energy Saving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5" y="3869355"/>
            <a:ext cx="4937760" cy="2941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6" y="895657"/>
            <a:ext cx="4926252" cy="2926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1214" y="969119"/>
            <a:ext cx="4068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DVLS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47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% (33% on average) faster execution than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RRS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CVLS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29%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4%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average) faster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execution than RRS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0544" y="3945586"/>
            <a:ext cx="4068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DVLS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44%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 average)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saving compared to RRS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CVLS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38% (17%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average) energy saving compared to RRS</a:t>
            </a:r>
          </a:p>
        </p:txBody>
      </p:sp>
    </p:spTree>
    <p:extLst>
      <p:ext uri="{BB962C8B-B14F-4D97-AF65-F5344CB8AC3E}">
        <p14:creationId xmlns:p14="http://schemas.microsoft.com/office/powerpoint/2010/main" val="9651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247651"/>
            <a:ext cx="7886700" cy="8382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Summary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3845" y="1114425"/>
            <a:ext cx="7886700" cy="5067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Our OpenMP reduces cost </a:t>
            </a:r>
            <a:r>
              <a:rPr lang="en-US" sz="2400" b="1" dirty="0">
                <a:latin typeface="Calibri" panose="020F0502020204030204" pitchFamily="34" charset="0"/>
              </a:rPr>
              <a:t>of error correction in </a:t>
            </a:r>
            <a:r>
              <a:rPr lang="en-US" sz="2400" b="1" dirty="0" smtClean="0">
                <a:latin typeface="Calibri" panose="020F0502020204030204" pitchFamily="34" charset="0"/>
              </a:rPr>
              <a:t>software (</a:t>
            </a:r>
            <a:r>
              <a:rPr lang="en-US" sz="2400" b="1" dirty="0">
                <a:latin typeface="Calibri" panose="020F0502020204030204" pitchFamily="34" charset="0"/>
              </a:rPr>
              <a:t>proper task-to-core </a:t>
            </a:r>
            <a:r>
              <a:rPr lang="en-US" sz="2400" b="1" dirty="0" smtClean="0">
                <a:latin typeface="Calibri" panose="020F0502020204030204" pitchFamily="34" charset="0"/>
              </a:rPr>
              <a:t>assignment in presence of errors)</a:t>
            </a:r>
          </a:p>
          <a:p>
            <a:r>
              <a:rPr lang="en-US" sz="2200" b="1" dirty="0" smtClean="0">
                <a:latin typeface="Calibri" panose="020F0502020204030204" pitchFamily="34" charset="0"/>
              </a:rPr>
              <a:t>Introspective </a:t>
            </a:r>
            <a:r>
              <a:rPr lang="en-US" sz="2200" b="1" dirty="0">
                <a:latin typeface="Calibri" panose="020F0502020204030204" pitchFamily="34" charset="0"/>
              </a:rPr>
              <a:t>task monitoring </a:t>
            </a:r>
            <a:r>
              <a:rPr lang="en-US" sz="2200" b="1" dirty="0" smtClean="0">
                <a:latin typeface="Calibri" panose="020F0502020204030204" pitchFamily="34" charset="0"/>
              </a:rPr>
              <a:t>to characterize online meta-data</a:t>
            </a:r>
          </a:p>
          <a:p>
            <a:r>
              <a:rPr lang="en-US" sz="2200" b="1" dirty="0" smtClean="0">
                <a:latin typeface="Calibri" panose="020F0502020204030204" pitchFamily="34" charset="0"/>
              </a:rPr>
              <a:t>Capturing both hardware variability and workload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Centralized/Distributed dispatching </a:t>
            </a:r>
          </a:p>
          <a:p>
            <a:r>
              <a:rPr lang="en-US" sz="2200" b="1" dirty="0">
                <a:latin typeface="Calibri" panose="020F0502020204030204" pitchFamily="34" charset="0"/>
              </a:rPr>
              <a:t>D</a:t>
            </a:r>
            <a:r>
              <a:rPr lang="en-US" sz="2200" b="1" dirty="0" smtClean="0">
                <a:latin typeface="Calibri" panose="020F0502020204030204" pitchFamily="34" charset="0"/>
              </a:rPr>
              <a:t>ecoupling and distributed tasking queues</a:t>
            </a:r>
          </a:p>
          <a:p>
            <a:r>
              <a:rPr lang="en-US" sz="2200" b="1" dirty="0" smtClean="0">
                <a:latin typeface="Calibri" panose="020F0502020204030204" pitchFamily="34" charset="0"/>
              </a:rPr>
              <a:t>All threads </a:t>
            </a:r>
            <a:r>
              <a:rPr lang="en-US" sz="2200" b="1" dirty="0">
                <a:latin typeface="Calibri" panose="020F0502020204030204" pitchFamily="34" charset="0"/>
              </a:rPr>
              <a:t>cooperatively will schedule tasks among themselves </a:t>
            </a:r>
            <a:endParaRPr lang="en-US" sz="2200" b="1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Distributed scheduling achieves </a:t>
            </a:r>
            <a:r>
              <a:rPr lang="en-US" sz="2400" b="1" dirty="0">
                <a:latin typeface="Calibri" panose="020F0502020204030204" pitchFamily="34" charset="0"/>
              </a:rPr>
              <a:t>on average 30% </a:t>
            </a:r>
            <a:r>
              <a:rPr lang="en-US" sz="2400" b="1" dirty="0" smtClean="0">
                <a:latin typeface="Calibri" panose="020F0502020204030204" pitchFamily="34" charset="0"/>
              </a:rPr>
              <a:t>energy saving, </a:t>
            </a:r>
            <a:r>
              <a:rPr lang="en-US" sz="2400" b="1" dirty="0">
                <a:latin typeface="Calibri" panose="020F0502020204030204" pitchFamily="34" charset="0"/>
              </a:rPr>
              <a:t>and </a:t>
            </a:r>
            <a:r>
              <a:rPr lang="en-US" sz="2400" b="1" dirty="0" smtClean="0">
                <a:latin typeface="Calibri" panose="020F0502020204030204" pitchFamily="34" charset="0"/>
              </a:rPr>
              <a:t>33% performance improvement compared to RRS.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247651"/>
            <a:ext cx="7886700" cy="8382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Key Idea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904604" y="2949774"/>
            <a:ext cx="5945129" cy="4465"/>
          </a:xfrm>
          <a:prstGeom prst="line">
            <a:avLst/>
          </a:prstGeom>
          <a:noFill/>
          <a:ln w="101600" cap="flat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920379" y="2695281"/>
            <a:ext cx="5980700" cy="2703458"/>
            <a:chOff x="1" y="1004"/>
            <a:chExt cx="6221" cy="2422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" y="1004"/>
              <a:ext cx="0" cy="242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H="1">
              <a:off x="1" y="3406"/>
              <a:ext cx="6221" cy="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4" name="Rectangle 8"/>
          <p:cNvSpPr>
            <a:spLocks/>
          </p:cNvSpPr>
          <p:nvPr/>
        </p:nvSpPr>
        <p:spPr bwMode="auto">
          <a:xfrm>
            <a:off x="3615106" y="5599925"/>
            <a:ext cx="1474363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Time or part</a:t>
            </a:r>
          </a:p>
        </p:txBody>
      </p:sp>
      <p:pic>
        <p:nvPicPr>
          <p:cNvPr id="30" name="Picture 2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171" y="4386112"/>
            <a:ext cx="899845" cy="82153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2" name="Rectangle 8"/>
          <p:cNvSpPr>
            <a:spLocks/>
          </p:cNvSpPr>
          <p:nvPr/>
        </p:nvSpPr>
        <p:spPr bwMode="auto">
          <a:xfrm rot="16200000">
            <a:off x="-79816" y="3649827"/>
            <a:ext cx="1474363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Cost</a:t>
            </a:r>
            <a:endParaRPr lang="en-US" sz="1800" b="1" dirty="0">
              <a:latin typeface="Arial" panose="020B0604020202020204" pitchFamily="34" charset="0"/>
              <a:ea typeface="Helvetica Neue Light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7964" y="1296504"/>
            <a:ext cx="3380577" cy="1547980"/>
            <a:chOff x="2507039" y="1820379"/>
            <a:chExt cx="3380577" cy="1547980"/>
          </a:xfrm>
        </p:grpSpPr>
        <p:sp>
          <p:nvSpPr>
            <p:cNvPr id="12" name="Rectangle 10"/>
            <p:cNvSpPr>
              <a:spLocks/>
            </p:cNvSpPr>
            <p:nvPr/>
          </p:nvSpPr>
          <p:spPr bwMode="auto">
            <a:xfrm>
              <a:off x="2507039" y="2826090"/>
              <a:ext cx="3380577" cy="542269"/>
            </a:xfrm>
            <a:prstGeom prst="rect">
              <a:avLst/>
            </a:prstGeom>
            <a:solidFill>
              <a:srgbClr val="66CC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sz="1700" b="1" dirty="0">
                <a:ln w="0"/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endParaRPr>
            </a:p>
          </p:txBody>
        </p:sp>
        <p:sp>
          <p:nvSpPr>
            <p:cNvPr id="13" name="AutoShape 11"/>
            <p:cNvSpPr>
              <a:spLocks/>
            </p:cNvSpPr>
            <p:nvPr/>
          </p:nvSpPr>
          <p:spPr bwMode="auto">
            <a:xfrm>
              <a:off x="2509935" y="1820379"/>
              <a:ext cx="1295560" cy="857250"/>
            </a:xfrm>
            <a:custGeom>
              <a:avLst/>
              <a:gdLst>
                <a:gd name="T0" fmla="*/ 10800 w 21568"/>
                <a:gd name="T1" fmla="*/ 10800 h 21494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568" h="21494">
                  <a:moveTo>
                    <a:pt x="0" y="0"/>
                  </a:moveTo>
                  <a:lnTo>
                    <a:pt x="21568" y="106"/>
                  </a:lnTo>
                  <a:lnTo>
                    <a:pt x="21600" y="21600"/>
                  </a:lnTo>
                  <a:lnTo>
                    <a:pt x="32" y="21494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bg2"/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en-US" sz="1700" b="1" dirty="0">
                  <a:latin typeface="Arial" panose="020B0604020202020204" pitchFamily="34" charset="0"/>
                  <a:ea typeface="Helvetica Neue Light" charset="0"/>
                  <a:cs typeface="Arial" panose="020B0604020202020204" pitchFamily="34" charset="0"/>
                </a:rPr>
                <a:t>Application</a:t>
              </a:r>
            </a:p>
          </p:txBody>
        </p:sp>
        <p:sp>
          <p:nvSpPr>
            <p:cNvPr id="14" name="AutoShape 12"/>
            <p:cNvSpPr>
              <a:spLocks/>
            </p:cNvSpPr>
            <p:nvPr/>
          </p:nvSpPr>
          <p:spPr bwMode="auto">
            <a:xfrm>
              <a:off x="4616837" y="1825960"/>
              <a:ext cx="1255144" cy="857250"/>
            </a:xfrm>
            <a:custGeom>
              <a:avLst/>
              <a:gdLst>
                <a:gd name="T0" fmla="*/ 10800 w 21568"/>
                <a:gd name="T1" fmla="*/ 10800 h 21494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568" h="21494">
                  <a:moveTo>
                    <a:pt x="0" y="0"/>
                  </a:moveTo>
                  <a:lnTo>
                    <a:pt x="21568" y="106"/>
                  </a:lnTo>
                  <a:lnTo>
                    <a:pt x="21600" y="21600"/>
                  </a:lnTo>
                  <a:lnTo>
                    <a:pt x="32" y="21494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bg2"/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ffectLst>
              <a:outerShdw dist="126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en-US" sz="1700" b="1" dirty="0">
                  <a:latin typeface="Arial" panose="020B0604020202020204" pitchFamily="34" charset="0"/>
                  <a:ea typeface="Helvetica Neue Light" charset="0"/>
                  <a:cs typeface="Arial" panose="020B0604020202020204" pitchFamily="34" charset="0"/>
                </a:rPr>
                <a:t>Application</a:t>
              </a:r>
            </a:p>
          </p:txBody>
        </p: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4047275" y="2308163"/>
              <a:ext cx="369167" cy="89297"/>
              <a:chOff x="0" y="0"/>
              <a:chExt cx="384" cy="80"/>
            </a:xfrm>
          </p:grpSpPr>
          <p:sp>
            <p:nvSpPr>
              <p:cNvPr id="16" name="Oval 14"/>
              <p:cNvSpPr>
                <a:spLocks/>
              </p:cNvSpPr>
              <p:nvPr/>
            </p:nvSpPr>
            <p:spPr bwMode="auto">
              <a:xfrm>
                <a:off x="0" y="0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5"/>
              <p:cNvSpPr>
                <a:spLocks/>
              </p:cNvSpPr>
              <p:nvPr/>
            </p:nvSpPr>
            <p:spPr bwMode="auto">
              <a:xfrm>
                <a:off x="144" y="0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" name="Oval 16"/>
              <p:cNvSpPr>
                <a:spLocks/>
              </p:cNvSpPr>
              <p:nvPr/>
            </p:nvSpPr>
            <p:spPr bwMode="auto">
              <a:xfrm>
                <a:off x="304" y="0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240030" y="2936430"/>
              <a:ext cx="2104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n w="0"/>
                  <a:latin typeface="Arial" panose="020B0604020202020204" pitchFamily="34" charset="0"/>
                  <a:ea typeface="Helvetica Neue Light" charset="0"/>
                  <a:cs typeface="Arial" panose="020B0604020202020204" pitchFamily="34" charset="0"/>
                </a:rPr>
                <a:t>OpenMP Runtime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00179" y="3712223"/>
            <a:ext cx="1665911" cy="1586204"/>
            <a:chOff x="7119254" y="4236098"/>
            <a:chExt cx="1665911" cy="1586204"/>
          </a:xfrm>
        </p:grpSpPr>
        <p:sp>
          <p:nvSpPr>
            <p:cNvPr id="27" name="Rectangle 19"/>
            <p:cNvSpPr>
              <a:spLocks/>
            </p:cNvSpPr>
            <p:nvPr/>
          </p:nvSpPr>
          <p:spPr bwMode="auto">
            <a:xfrm>
              <a:off x="7629051" y="4865564"/>
              <a:ext cx="1156114" cy="6150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accent3"/>
                  </a:solidFill>
                  <a:latin typeface="Arial" panose="020B0604020202020204" pitchFamily="34" charset="0"/>
                  <a:ea typeface="Helvetica Neue Light" charset="0"/>
                  <a:cs typeface="Arial" panose="020B0604020202020204" pitchFamily="34" charset="0"/>
                </a:rPr>
                <a:t>Reduced </a:t>
              </a:r>
            </a:p>
            <a:p>
              <a:pPr algn="ctr"/>
              <a:r>
                <a:rPr lang="en-US" sz="2000" b="1" dirty="0">
                  <a:solidFill>
                    <a:schemeClr val="accent3"/>
                  </a:solidFill>
                  <a:latin typeface="Arial" panose="020B0604020202020204" pitchFamily="34" charset="0"/>
                  <a:ea typeface="Helvetica Neue Light" charset="0"/>
                  <a:cs typeface="Arial" panose="020B0604020202020204" pitchFamily="34" charset="0"/>
                </a:rPr>
                <a:t>C</a:t>
              </a:r>
              <a:r>
                <a:rPr lang="en-US" sz="2000" b="1" dirty="0" smtClean="0">
                  <a:solidFill>
                    <a:schemeClr val="accent3"/>
                  </a:solidFill>
                  <a:latin typeface="Arial" panose="020B0604020202020204" pitchFamily="34" charset="0"/>
                  <a:ea typeface="Helvetica Neue Light" charset="0"/>
                  <a:cs typeface="Arial" panose="020B0604020202020204" pitchFamily="34" charset="0"/>
                </a:rPr>
                <a:t>ost</a:t>
              </a:r>
              <a:endParaRPr lang="en-US" sz="2000" b="1" dirty="0">
                <a:solidFill>
                  <a:schemeClr val="accent3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endParaRPr>
            </a:p>
          </p:txBody>
        </p:sp>
        <p:sp>
          <p:nvSpPr>
            <p:cNvPr id="4" name="Right Brace 3"/>
            <p:cNvSpPr/>
            <p:nvPr/>
          </p:nvSpPr>
          <p:spPr>
            <a:xfrm>
              <a:off x="7119254" y="4236098"/>
              <a:ext cx="391886" cy="1586204"/>
            </a:xfrm>
            <a:prstGeom prst="rightBrace">
              <a:avLst>
                <a:gd name="adj1" fmla="val 36904"/>
                <a:gd name="adj2" fmla="val 50000"/>
              </a:avLst>
            </a:prstGeom>
            <a:ln w="635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84625" y="1819666"/>
            <a:ext cx="1632956" cy="1586204"/>
            <a:chOff x="7119254" y="4236098"/>
            <a:chExt cx="1632956" cy="1586204"/>
          </a:xfrm>
        </p:grpSpPr>
        <p:sp>
          <p:nvSpPr>
            <p:cNvPr id="29" name="Rectangle 19"/>
            <p:cNvSpPr>
              <a:spLocks/>
            </p:cNvSpPr>
            <p:nvPr/>
          </p:nvSpPr>
          <p:spPr bwMode="auto">
            <a:xfrm>
              <a:off x="7619720" y="4712642"/>
              <a:ext cx="1132490" cy="61555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Helvetica Neue Light" charset="0"/>
                  <a:cs typeface="Arial" panose="020B0604020202020204" pitchFamily="34" charset="0"/>
                </a:rPr>
                <a:t>Efficient </a:t>
              </a:r>
            </a:p>
            <a:p>
              <a:pPr algn="ctr"/>
              <a:r>
                <a:rPr lang="en-US" sz="2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Helvetica Neue Light" charset="0"/>
                  <a:cs typeface="Arial" panose="020B0604020202020204" pitchFamily="34" charset="0"/>
                </a:rPr>
                <a:t>Runtime </a:t>
              </a:r>
            </a:p>
          </p:txBody>
        </p:sp>
        <p:sp>
          <p:nvSpPr>
            <p:cNvPr id="31" name="Right Brace 30"/>
            <p:cNvSpPr/>
            <p:nvPr/>
          </p:nvSpPr>
          <p:spPr>
            <a:xfrm>
              <a:off x="7119254" y="4236098"/>
              <a:ext cx="391886" cy="1586204"/>
            </a:xfrm>
            <a:prstGeom prst="rightBrace">
              <a:avLst>
                <a:gd name="adj1" fmla="val 36904"/>
                <a:gd name="adj2" fmla="val 50000"/>
              </a:avLst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</p:grpSp>
      <p:sp>
        <p:nvSpPr>
          <p:cNvPr id="20" name="Freeform 21"/>
          <p:cNvSpPr>
            <a:spLocks/>
          </p:cNvSpPr>
          <p:nvPr/>
        </p:nvSpPr>
        <p:spPr bwMode="auto">
          <a:xfrm>
            <a:off x="1067613" y="3133731"/>
            <a:ext cx="5737473" cy="1215181"/>
          </a:xfrm>
          <a:custGeom>
            <a:avLst/>
            <a:gdLst/>
            <a:ahLst/>
            <a:cxnLst>
              <a:cxn ang="0">
                <a:pos x="0" y="20977"/>
              </a:cxn>
              <a:cxn ang="0">
                <a:pos x="349" y="18626"/>
              </a:cxn>
              <a:cxn ang="0">
                <a:pos x="655" y="20194"/>
              </a:cxn>
              <a:cxn ang="0">
                <a:pos x="1004" y="18291"/>
              </a:cxn>
              <a:cxn ang="0">
                <a:pos x="1462" y="12582"/>
              </a:cxn>
              <a:cxn ang="0">
                <a:pos x="1920" y="20250"/>
              </a:cxn>
              <a:cxn ang="0">
                <a:pos x="2444" y="20697"/>
              </a:cxn>
              <a:cxn ang="0">
                <a:pos x="2815" y="20138"/>
              </a:cxn>
              <a:cxn ang="0">
                <a:pos x="3360" y="20753"/>
              </a:cxn>
              <a:cxn ang="0">
                <a:pos x="4189" y="7040"/>
              </a:cxn>
              <a:cxn ang="0">
                <a:pos x="4691" y="13533"/>
              </a:cxn>
              <a:cxn ang="0">
                <a:pos x="5154" y="11534"/>
              </a:cxn>
              <a:cxn ang="0">
                <a:pos x="6000" y="18347"/>
              </a:cxn>
              <a:cxn ang="0">
                <a:pos x="6371" y="20697"/>
              </a:cxn>
              <a:cxn ang="0">
                <a:pos x="6633" y="17843"/>
              </a:cxn>
              <a:cxn ang="0">
                <a:pos x="7156" y="20362"/>
              </a:cxn>
              <a:cxn ang="0">
                <a:pos x="7680" y="12917"/>
              </a:cxn>
              <a:cxn ang="0">
                <a:pos x="8426" y="14259"/>
              </a:cxn>
              <a:cxn ang="0">
                <a:pos x="8843" y="0"/>
              </a:cxn>
              <a:cxn ang="0">
                <a:pos x="9360" y="14932"/>
              </a:cxn>
              <a:cxn ang="0">
                <a:pos x="9862" y="12861"/>
              </a:cxn>
              <a:cxn ang="0">
                <a:pos x="10233" y="14485"/>
              </a:cxn>
              <a:cxn ang="0">
                <a:pos x="10800" y="12637"/>
              </a:cxn>
              <a:cxn ang="0">
                <a:pos x="11258" y="14541"/>
              </a:cxn>
              <a:cxn ang="0">
                <a:pos x="11673" y="14261"/>
              </a:cxn>
              <a:cxn ang="0">
                <a:pos x="12305" y="14764"/>
              </a:cxn>
              <a:cxn ang="0">
                <a:pos x="12785" y="20250"/>
              </a:cxn>
              <a:cxn ang="0">
                <a:pos x="12938" y="16108"/>
              </a:cxn>
              <a:cxn ang="0">
                <a:pos x="13462" y="20529"/>
              </a:cxn>
              <a:cxn ang="0">
                <a:pos x="14054" y="12896"/>
              </a:cxn>
              <a:cxn ang="0">
                <a:pos x="14356" y="5025"/>
              </a:cxn>
              <a:cxn ang="0">
                <a:pos x="14902" y="14261"/>
              </a:cxn>
              <a:cxn ang="0">
                <a:pos x="15535" y="12022"/>
              </a:cxn>
              <a:cxn ang="0">
                <a:pos x="16211" y="20529"/>
              </a:cxn>
              <a:cxn ang="0">
                <a:pos x="16953" y="20194"/>
              </a:cxn>
              <a:cxn ang="0">
                <a:pos x="17645" y="21600"/>
              </a:cxn>
              <a:cxn ang="0">
                <a:pos x="18284" y="20194"/>
              </a:cxn>
              <a:cxn ang="0">
                <a:pos x="19025" y="20809"/>
              </a:cxn>
              <a:cxn ang="0">
                <a:pos x="20007" y="12749"/>
              </a:cxn>
              <a:cxn ang="0">
                <a:pos x="20575" y="15044"/>
              </a:cxn>
              <a:cxn ang="0">
                <a:pos x="21011" y="11462"/>
              </a:cxn>
              <a:cxn ang="0">
                <a:pos x="21600" y="20306"/>
              </a:cxn>
            </a:cxnLst>
            <a:rect l="0" t="0" r="r" b="b"/>
            <a:pathLst>
              <a:path w="21600" h="21600">
                <a:moveTo>
                  <a:pt x="0" y="20977"/>
                </a:moveTo>
                <a:lnTo>
                  <a:pt x="349" y="18626"/>
                </a:lnTo>
                <a:lnTo>
                  <a:pt x="655" y="20194"/>
                </a:lnTo>
                <a:lnTo>
                  <a:pt x="1004" y="18291"/>
                </a:lnTo>
                <a:lnTo>
                  <a:pt x="1462" y="12582"/>
                </a:lnTo>
                <a:lnTo>
                  <a:pt x="1920" y="20250"/>
                </a:lnTo>
                <a:lnTo>
                  <a:pt x="2444" y="20697"/>
                </a:lnTo>
                <a:lnTo>
                  <a:pt x="2815" y="20138"/>
                </a:lnTo>
                <a:lnTo>
                  <a:pt x="3360" y="20753"/>
                </a:lnTo>
                <a:lnTo>
                  <a:pt x="4189" y="7040"/>
                </a:lnTo>
                <a:lnTo>
                  <a:pt x="4691" y="13533"/>
                </a:lnTo>
                <a:lnTo>
                  <a:pt x="5154" y="11534"/>
                </a:lnTo>
                <a:lnTo>
                  <a:pt x="6000" y="18347"/>
                </a:lnTo>
                <a:lnTo>
                  <a:pt x="6371" y="20697"/>
                </a:lnTo>
                <a:lnTo>
                  <a:pt x="6633" y="17843"/>
                </a:lnTo>
                <a:lnTo>
                  <a:pt x="7156" y="20362"/>
                </a:lnTo>
                <a:lnTo>
                  <a:pt x="7680" y="12917"/>
                </a:lnTo>
                <a:lnTo>
                  <a:pt x="8426" y="14259"/>
                </a:lnTo>
                <a:lnTo>
                  <a:pt x="8843" y="0"/>
                </a:lnTo>
                <a:lnTo>
                  <a:pt x="9360" y="14932"/>
                </a:lnTo>
                <a:lnTo>
                  <a:pt x="9862" y="12861"/>
                </a:lnTo>
                <a:lnTo>
                  <a:pt x="10233" y="14485"/>
                </a:lnTo>
                <a:lnTo>
                  <a:pt x="10800" y="12637"/>
                </a:lnTo>
                <a:lnTo>
                  <a:pt x="11258" y="14541"/>
                </a:lnTo>
                <a:lnTo>
                  <a:pt x="11673" y="14261"/>
                </a:lnTo>
                <a:lnTo>
                  <a:pt x="12305" y="14764"/>
                </a:lnTo>
                <a:lnTo>
                  <a:pt x="12785" y="20250"/>
                </a:lnTo>
                <a:lnTo>
                  <a:pt x="12938" y="16108"/>
                </a:lnTo>
                <a:lnTo>
                  <a:pt x="13462" y="20529"/>
                </a:lnTo>
                <a:lnTo>
                  <a:pt x="14054" y="12896"/>
                </a:lnTo>
                <a:lnTo>
                  <a:pt x="14356" y="5025"/>
                </a:lnTo>
                <a:lnTo>
                  <a:pt x="14902" y="14261"/>
                </a:lnTo>
                <a:lnTo>
                  <a:pt x="15535" y="12022"/>
                </a:lnTo>
                <a:lnTo>
                  <a:pt x="16211" y="20529"/>
                </a:lnTo>
                <a:lnTo>
                  <a:pt x="16953" y="20194"/>
                </a:lnTo>
                <a:lnTo>
                  <a:pt x="17645" y="21600"/>
                </a:lnTo>
                <a:lnTo>
                  <a:pt x="18284" y="20194"/>
                </a:lnTo>
                <a:lnTo>
                  <a:pt x="19025" y="20809"/>
                </a:lnTo>
                <a:lnTo>
                  <a:pt x="20007" y="12749"/>
                </a:lnTo>
                <a:lnTo>
                  <a:pt x="20575" y="15044"/>
                </a:lnTo>
                <a:lnTo>
                  <a:pt x="21011" y="11462"/>
                </a:lnTo>
                <a:lnTo>
                  <a:pt x="21600" y="20306"/>
                </a:lnTo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26344" y="6046688"/>
            <a:ext cx="6691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Efficient error recovery in runtime software 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2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1.66667E-6 0.1136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00017 0.0789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247651"/>
            <a:ext cx="7886700" cy="8382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Outline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3845" y="1323975"/>
            <a:ext cx="7886700" cy="5105399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Background about </a:t>
            </a:r>
            <a:r>
              <a:rPr lang="en-US" sz="2800" b="1" dirty="0" smtClean="0">
                <a:latin typeface="Calibri" panose="020F0502020204030204" pitchFamily="34" charset="0"/>
              </a:rPr>
              <a:t>Variability</a:t>
            </a:r>
            <a:endParaRPr lang="en-US" sz="2800" b="1" dirty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Related Work</a:t>
            </a:r>
            <a:endParaRPr lang="en-US" sz="2800" b="1" dirty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Contributions</a:t>
            </a:r>
          </a:p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Target Architecture 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Platform</a:t>
            </a:r>
          </a:p>
          <a:p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Online Meta-data Characterization </a:t>
            </a:r>
          </a:p>
          <a:p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Scheduling </a:t>
            </a:r>
          </a:p>
          <a:p>
            <a:pPr lvl="1"/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Centralized</a:t>
            </a:r>
          </a:p>
          <a:p>
            <a:pPr lvl="1"/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Distributed</a:t>
            </a:r>
            <a:endParaRPr lang="en-US" sz="2400" b="1" dirty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Experimental Results</a:t>
            </a:r>
            <a:endParaRPr lang="en-US" sz="2800" b="1" dirty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Summary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247651"/>
            <a:ext cx="7886700" cy="8382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Ever-increasing Variability in Semiconductor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109"/>
          <p:cNvSpPr/>
          <p:nvPr/>
        </p:nvSpPr>
        <p:spPr>
          <a:xfrm flipH="1">
            <a:off x="632150" y="1488639"/>
            <a:ext cx="1090" cy="3599991"/>
          </a:xfrm>
          <a:prstGeom prst="line">
            <a:avLst/>
          </a:prstGeom>
          <a:ln w="63500">
            <a:solidFill>
              <a:schemeClr val="tx1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>
              <a:latin typeface="Calibri" panose="020F0502020204030204" pitchFamily="34" charset="0"/>
            </a:endParaRPr>
          </a:p>
        </p:txBody>
      </p:sp>
      <p:sp>
        <p:nvSpPr>
          <p:cNvPr id="7" name="Shape 110"/>
          <p:cNvSpPr/>
          <p:nvPr/>
        </p:nvSpPr>
        <p:spPr>
          <a:xfrm flipH="1">
            <a:off x="601152" y="5079134"/>
            <a:ext cx="7679794" cy="1899"/>
          </a:xfrm>
          <a:prstGeom prst="line">
            <a:avLst/>
          </a:prstGeom>
          <a:ln w="63500">
            <a:solidFill>
              <a:schemeClr val="tx1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/>
            <a:endParaRPr>
              <a:latin typeface="Calibri" panose="020F0502020204030204" pitchFamily="34" charset="0"/>
            </a:endParaRPr>
          </a:p>
        </p:txBody>
      </p:sp>
      <p:sp>
        <p:nvSpPr>
          <p:cNvPr id="8" name="Shape 111"/>
          <p:cNvSpPr/>
          <p:nvPr/>
        </p:nvSpPr>
        <p:spPr>
          <a:xfrm>
            <a:off x="1921181" y="5461774"/>
            <a:ext cx="4074129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ctr" defTabSz="914400">
              <a:buClr>
                <a:srgbClr val="000000"/>
              </a:buClr>
              <a:buFont typeface="Helvetica Neue"/>
              <a:defRPr sz="2700" b="1">
                <a:uFill>
                  <a:solidFill/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700" b="1" dirty="0">
                <a:uFill>
                  <a:solidFill/>
                </a:uFill>
                <a:latin typeface="Calibri" panose="020F0502020204030204" pitchFamily="34" charset="0"/>
              </a:rPr>
              <a:t>Technology </a:t>
            </a:r>
            <a:r>
              <a:rPr sz="2700" b="1" dirty="0" smtClean="0">
                <a:uFill>
                  <a:solidFill/>
                </a:uFill>
                <a:latin typeface="Calibri" panose="020F0502020204030204" pitchFamily="34" charset="0"/>
              </a:rPr>
              <a:t>Generation</a:t>
            </a:r>
            <a:r>
              <a:rPr lang="en-US" sz="2700" b="1" dirty="0" smtClean="0">
                <a:uFill>
                  <a:solidFill/>
                </a:uFill>
                <a:latin typeface="Calibri" panose="020F0502020204030204" pitchFamily="34" charset="0"/>
              </a:rPr>
              <a:t> (nm)</a:t>
            </a:r>
            <a:endParaRPr sz="2700" b="1" dirty="0">
              <a:uFill>
                <a:solidFill/>
              </a:uFill>
              <a:latin typeface="Calibri" panose="020F0502020204030204" pitchFamily="34" charset="0"/>
            </a:endParaRPr>
          </a:p>
        </p:txBody>
      </p:sp>
      <p:grpSp>
        <p:nvGrpSpPr>
          <p:cNvPr id="9" name="Group 118"/>
          <p:cNvGrpSpPr/>
          <p:nvPr/>
        </p:nvGrpSpPr>
        <p:grpSpPr>
          <a:xfrm>
            <a:off x="978060" y="2947247"/>
            <a:ext cx="4637290" cy="2019832"/>
            <a:chOff x="0" y="0"/>
            <a:chExt cx="6757988" cy="3376612"/>
          </a:xfrm>
        </p:grpSpPr>
        <p:sp>
          <p:nvSpPr>
            <p:cNvPr id="10" name="Shape 112"/>
            <p:cNvSpPr/>
            <p:nvPr/>
          </p:nvSpPr>
          <p:spPr>
            <a:xfrm>
              <a:off x="6643661" y="0"/>
              <a:ext cx="114328" cy="11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433FF"/>
            </a:solidFill>
            <a:ln w="254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lvl="0" defTabSz="914400">
                <a:defRPr>
                  <a:uFill>
                    <a:solid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11" name="Shape 113"/>
            <p:cNvSpPr/>
            <p:nvPr/>
          </p:nvSpPr>
          <p:spPr>
            <a:xfrm>
              <a:off x="5322550" y="1142462"/>
              <a:ext cx="114328" cy="11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433FF"/>
            </a:solidFill>
            <a:ln w="254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lvl="0" defTabSz="914400">
                <a:defRPr>
                  <a:uFill>
                    <a:solid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12" name="Shape 114"/>
            <p:cNvSpPr/>
            <p:nvPr/>
          </p:nvSpPr>
          <p:spPr>
            <a:xfrm>
              <a:off x="4001439" y="2284926"/>
              <a:ext cx="114328" cy="11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433FF"/>
            </a:solidFill>
            <a:ln w="254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lvl="0" defTabSz="914400">
                <a:defRPr>
                  <a:uFill>
                    <a:solid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13" name="Shape 115"/>
            <p:cNvSpPr/>
            <p:nvPr/>
          </p:nvSpPr>
          <p:spPr>
            <a:xfrm>
              <a:off x="2667626" y="2805381"/>
              <a:ext cx="114328" cy="11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433FF"/>
            </a:solidFill>
            <a:ln w="254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lvl="0" defTabSz="914400">
                <a:defRPr>
                  <a:uFill>
                    <a:solid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14" name="Shape 116"/>
            <p:cNvSpPr/>
            <p:nvPr/>
          </p:nvSpPr>
          <p:spPr>
            <a:xfrm>
              <a:off x="1346516" y="3110038"/>
              <a:ext cx="114328" cy="11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433FF"/>
            </a:solidFill>
            <a:ln w="254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lvl="0" defTabSz="914400">
                <a:defRPr>
                  <a:uFill>
                    <a:solid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15" name="Shape 117"/>
            <p:cNvSpPr/>
            <p:nvPr/>
          </p:nvSpPr>
          <p:spPr>
            <a:xfrm>
              <a:off x="-1" y="3262365"/>
              <a:ext cx="114328" cy="11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433FF"/>
            </a:solidFill>
            <a:ln w="254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lvl="0" defTabSz="914400">
                <a:defRPr>
                  <a:uFill>
                    <a:solid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</p:grpSp>
      <p:sp>
        <p:nvSpPr>
          <p:cNvPr id="16" name="Shape 119"/>
          <p:cNvSpPr/>
          <p:nvPr/>
        </p:nvSpPr>
        <p:spPr>
          <a:xfrm rot="16200000">
            <a:off x="-567893" y="3079461"/>
            <a:ext cx="1848648" cy="4154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ctr" defTabSz="914400">
              <a:buClr>
                <a:srgbClr val="000000"/>
              </a:buClr>
              <a:buFont typeface="Helvetica Neue"/>
              <a:defRPr sz="2700" b="1">
                <a:uFill>
                  <a:solidFill/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700" b="1" dirty="0">
                <a:uFill>
                  <a:solidFill/>
                </a:uFill>
                <a:latin typeface="Calibri" panose="020F0502020204030204" pitchFamily="34" charset="0"/>
              </a:rPr>
              <a:t>Performance</a:t>
            </a:r>
          </a:p>
        </p:txBody>
      </p:sp>
      <p:grpSp>
        <p:nvGrpSpPr>
          <p:cNvPr id="17" name="Group 131"/>
          <p:cNvGrpSpPr/>
          <p:nvPr/>
        </p:nvGrpSpPr>
        <p:grpSpPr>
          <a:xfrm>
            <a:off x="720107" y="5074385"/>
            <a:ext cx="6664320" cy="442847"/>
            <a:chOff x="30479" y="0"/>
            <a:chExt cx="9712009" cy="740320"/>
          </a:xfrm>
        </p:grpSpPr>
        <p:sp>
          <p:nvSpPr>
            <p:cNvPr id="18" name="Shape 122"/>
            <p:cNvSpPr/>
            <p:nvPr/>
          </p:nvSpPr>
          <p:spPr>
            <a:xfrm>
              <a:off x="30479" y="122897"/>
              <a:ext cx="9335533" cy="617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b">
              <a:spAutoFit/>
            </a:bodyPr>
            <a:lstStyle>
              <a:lvl1pPr defTabSz="914400">
                <a:buClr>
                  <a:srgbClr val="000000"/>
                </a:buClr>
                <a:buFont typeface="Helvetica Neue Light"/>
                <a:defRPr sz="2400">
                  <a:uFill>
                    <a:solid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2400" dirty="0" smtClean="0">
                  <a:uFill>
                    <a:solidFill/>
                  </a:uFill>
                  <a:latin typeface="Calibri" panose="020F0502020204030204" pitchFamily="34" charset="0"/>
                </a:rPr>
                <a:t>130     90       </a:t>
              </a:r>
              <a:r>
                <a:rPr lang="en-US" sz="2400" dirty="0" smtClean="0">
                  <a:uFill>
                    <a:solidFill/>
                  </a:uFill>
                  <a:latin typeface="Calibri" panose="020F0502020204030204" pitchFamily="34" charset="0"/>
                </a:rPr>
                <a:t> </a:t>
              </a:r>
              <a:r>
                <a:rPr sz="2400" dirty="0" smtClean="0">
                  <a:uFill>
                    <a:solidFill/>
                  </a:uFill>
                  <a:latin typeface="Calibri" panose="020F0502020204030204" pitchFamily="34" charset="0"/>
                </a:rPr>
                <a:t>65     </a:t>
              </a:r>
              <a:r>
                <a:rPr lang="en-US" sz="2400" dirty="0" smtClean="0">
                  <a:uFill>
                    <a:solidFill/>
                  </a:uFill>
                  <a:latin typeface="Calibri" panose="020F0502020204030204" pitchFamily="34" charset="0"/>
                </a:rPr>
                <a:t>  </a:t>
              </a:r>
              <a:r>
                <a:rPr sz="2400" dirty="0" smtClean="0">
                  <a:uFill>
                    <a:solidFill/>
                  </a:uFill>
                  <a:latin typeface="Calibri" panose="020F0502020204030204" pitchFamily="34" charset="0"/>
                </a:rPr>
                <a:t>45       32      22</a:t>
              </a:r>
              <a:r>
                <a:rPr lang="en-US" sz="2400" dirty="0" smtClean="0">
                  <a:uFill>
                    <a:solidFill/>
                  </a:uFill>
                  <a:latin typeface="Calibri" panose="020F0502020204030204" pitchFamily="34" charset="0"/>
                </a:rPr>
                <a:t>  </a:t>
              </a:r>
              <a:r>
                <a:rPr sz="2400" dirty="0" smtClean="0">
                  <a:uFill>
                    <a:solidFill/>
                  </a:uFill>
                  <a:latin typeface="Calibri" panose="020F0502020204030204" pitchFamily="34" charset="0"/>
                </a:rPr>
                <a:t>        </a:t>
              </a:r>
              <a:r>
                <a:rPr sz="2400" dirty="0">
                  <a:uFill>
                    <a:solidFill/>
                  </a:uFill>
                  <a:latin typeface="Calibri" panose="020F0502020204030204" pitchFamily="34" charset="0"/>
                </a:rPr>
                <a:t>post-silicon</a:t>
              </a:r>
            </a:p>
          </p:txBody>
        </p:sp>
        <p:sp>
          <p:nvSpPr>
            <p:cNvPr id="19" name="Shape 123"/>
            <p:cNvSpPr/>
            <p:nvPr/>
          </p:nvSpPr>
          <p:spPr>
            <a:xfrm>
              <a:off x="3111500" y="0"/>
              <a:ext cx="1588" cy="139259"/>
            </a:xfrm>
            <a:prstGeom prst="line">
              <a:avLst/>
            </a:prstGeom>
            <a:noFill/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0" name="Shape 124"/>
            <p:cNvSpPr/>
            <p:nvPr/>
          </p:nvSpPr>
          <p:spPr>
            <a:xfrm>
              <a:off x="4457700" y="0"/>
              <a:ext cx="1588" cy="139259"/>
            </a:xfrm>
            <a:prstGeom prst="line">
              <a:avLst/>
            </a:prstGeom>
            <a:noFill/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1" name="Shape 125"/>
            <p:cNvSpPr/>
            <p:nvPr/>
          </p:nvSpPr>
          <p:spPr>
            <a:xfrm>
              <a:off x="1790700" y="0"/>
              <a:ext cx="1588" cy="139259"/>
            </a:xfrm>
            <a:prstGeom prst="line">
              <a:avLst/>
            </a:prstGeom>
            <a:noFill/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2" name="Shape 126"/>
            <p:cNvSpPr/>
            <p:nvPr/>
          </p:nvSpPr>
          <p:spPr>
            <a:xfrm>
              <a:off x="469900" y="0"/>
              <a:ext cx="1588" cy="139259"/>
            </a:xfrm>
            <a:prstGeom prst="line">
              <a:avLst/>
            </a:prstGeom>
            <a:noFill/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3" name="Shape 127"/>
            <p:cNvSpPr/>
            <p:nvPr/>
          </p:nvSpPr>
          <p:spPr>
            <a:xfrm>
              <a:off x="5778500" y="0"/>
              <a:ext cx="1588" cy="139259"/>
            </a:xfrm>
            <a:prstGeom prst="line">
              <a:avLst/>
            </a:prstGeom>
            <a:noFill/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4" name="Shape 128"/>
            <p:cNvSpPr/>
            <p:nvPr/>
          </p:nvSpPr>
          <p:spPr>
            <a:xfrm>
              <a:off x="7099300" y="0"/>
              <a:ext cx="1588" cy="139259"/>
            </a:xfrm>
            <a:prstGeom prst="line">
              <a:avLst/>
            </a:prstGeom>
            <a:noFill/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5" name="Shape 129"/>
            <p:cNvSpPr/>
            <p:nvPr/>
          </p:nvSpPr>
          <p:spPr>
            <a:xfrm>
              <a:off x="8420100" y="0"/>
              <a:ext cx="1588" cy="139259"/>
            </a:xfrm>
            <a:prstGeom prst="line">
              <a:avLst/>
            </a:prstGeom>
            <a:noFill/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6" name="Shape 130"/>
            <p:cNvSpPr/>
            <p:nvPr/>
          </p:nvSpPr>
          <p:spPr>
            <a:xfrm>
              <a:off x="9740900" y="25319"/>
              <a:ext cx="1588" cy="139259"/>
            </a:xfrm>
            <a:prstGeom prst="line">
              <a:avLst/>
            </a:prstGeom>
            <a:noFill/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139"/>
          <p:cNvGrpSpPr/>
          <p:nvPr/>
        </p:nvGrpSpPr>
        <p:grpSpPr>
          <a:xfrm>
            <a:off x="759105" y="3697444"/>
            <a:ext cx="7422869" cy="1293376"/>
            <a:chOff x="0" y="0"/>
            <a:chExt cx="10817453" cy="2162175"/>
          </a:xfrm>
        </p:grpSpPr>
        <p:sp>
          <p:nvSpPr>
            <p:cNvPr id="28" name="Shape 132"/>
            <p:cNvSpPr/>
            <p:nvPr/>
          </p:nvSpPr>
          <p:spPr>
            <a:xfrm>
              <a:off x="0" y="254372"/>
              <a:ext cx="7594600" cy="190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7" y="21514"/>
                    <a:pt x="1635" y="21455"/>
                    <a:pt x="1813" y="21404"/>
                  </a:cubicBezTo>
                  <a:cubicBezTo>
                    <a:pt x="2171" y="21302"/>
                    <a:pt x="2854" y="21159"/>
                    <a:pt x="3489" y="21013"/>
                  </a:cubicBezTo>
                  <a:cubicBezTo>
                    <a:pt x="4080" y="20876"/>
                    <a:pt x="4655" y="20737"/>
                    <a:pt x="4986" y="20621"/>
                  </a:cubicBezTo>
                  <a:cubicBezTo>
                    <a:pt x="5330" y="20500"/>
                    <a:pt x="6466" y="19728"/>
                    <a:pt x="6466" y="19728"/>
                  </a:cubicBezTo>
                  <a:cubicBezTo>
                    <a:pt x="6466" y="19728"/>
                    <a:pt x="8255" y="18222"/>
                    <a:pt x="8597" y="18000"/>
                  </a:cubicBezTo>
                  <a:cubicBezTo>
                    <a:pt x="9306" y="17540"/>
                    <a:pt x="10500" y="16667"/>
                    <a:pt x="11125" y="15840"/>
                  </a:cubicBezTo>
                  <a:cubicBezTo>
                    <a:pt x="11535" y="15297"/>
                    <a:pt x="12461" y="14787"/>
                    <a:pt x="13096" y="13506"/>
                  </a:cubicBezTo>
                  <a:cubicBezTo>
                    <a:pt x="13649" y="12392"/>
                    <a:pt x="15098" y="8352"/>
                    <a:pt x="15387" y="7488"/>
                  </a:cubicBezTo>
                  <a:cubicBezTo>
                    <a:pt x="15986" y="5696"/>
                    <a:pt x="18997" y="1369"/>
                    <a:pt x="19758" y="864"/>
                  </a:cubicBezTo>
                  <a:cubicBezTo>
                    <a:pt x="20191" y="576"/>
                    <a:pt x="20986" y="0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lvl="0" defTabSz="914400">
                <a:defRPr>
                  <a:uFill>
                    <a:solidFill/>
                  </a:u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9" name="Shape 133"/>
            <p:cNvSpPr/>
            <p:nvPr/>
          </p:nvSpPr>
          <p:spPr>
            <a:xfrm>
              <a:off x="6172198" y="619102"/>
              <a:ext cx="4645255" cy="617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lvl="0" algn="ctr" defTabSz="914400">
                <a:buClr>
                  <a:srgbClr val="0433FF"/>
                </a:buClr>
                <a:buFont typeface="Helvetica Neue"/>
                <a:defRPr sz="1800"/>
              </a:pPr>
              <a:r>
                <a:rPr sz="2400" b="1" i="1" dirty="0">
                  <a:solidFill>
                    <a:schemeClr val="accent3"/>
                  </a:solidFill>
                  <a:uFill>
                    <a:solidFill>
                      <a:srgbClr val="0433FF"/>
                    </a:solidFill>
                  </a:uFill>
                  <a:latin typeface="Calibri" panose="020F0502020204030204" pitchFamily="34" charset="0"/>
                  <a:sym typeface="Helvetica Neue"/>
                </a:rPr>
                <a:t>design for worst </a:t>
              </a:r>
              <a:r>
                <a:rPr sz="2400" b="1" i="1" dirty="0" smtClean="0">
                  <a:solidFill>
                    <a:schemeClr val="accent3"/>
                  </a:solidFill>
                  <a:uFill>
                    <a:solidFill>
                      <a:srgbClr val="0433FF"/>
                    </a:solidFill>
                  </a:uFill>
                  <a:latin typeface="Calibri" panose="020F0502020204030204" pitchFamily="34" charset="0"/>
                  <a:sym typeface="Helvetica Neue"/>
                </a:rPr>
                <a:t>case</a:t>
              </a:r>
              <a:endParaRPr sz="2400" b="1" i="1" dirty="0">
                <a:solidFill>
                  <a:schemeClr val="accent3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sym typeface="Helvetica Neue"/>
              </a:endParaRPr>
            </a:p>
          </p:txBody>
        </p:sp>
        <p:grpSp>
          <p:nvGrpSpPr>
            <p:cNvPr id="30" name="Group 138"/>
            <p:cNvGrpSpPr/>
            <p:nvPr/>
          </p:nvGrpSpPr>
          <p:grpSpPr>
            <a:xfrm>
              <a:off x="7542232" y="0"/>
              <a:ext cx="2055258" cy="532596"/>
              <a:chOff x="0" y="0"/>
              <a:chExt cx="2055256" cy="532595"/>
            </a:xfrm>
          </p:grpSpPr>
          <p:grpSp>
            <p:nvGrpSpPr>
              <p:cNvPr id="31" name="Group 136"/>
              <p:cNvGrpSpPr/>
              <p:nvPr/>
            </p:nvGrpSpPr>
            <p:grpSpPr>
              <a:xfrm>
                <a:off x="0" y="0"/>
                <a:ext cx="209706" cy="532595"/>
                <a:chOff x="0" y="0"/>
                <a:chExt cx="209705" cy="532594"/>
              </a:xfrm>
            </p:grpSpPr>
            <p:sp>
              <p:nvSpPr>
                <p:cNvPr id="33" name="Shape 134"/>
                <p:cNvSpPr/>
                <p:nvPr/>
              </p:nvSpPr>
              <p:spPr>
                <a:xfrm>
                  <a:off x="0" y="6359"/>
                  <a:ext cx="131861" cy="526236"/>
                </a:xfrm>
                <a:prstGeom prst="line">
                  <a:avLst/>
                </a:prstGeom>
                <a:noFill/>
                <a:ln w="12700" cap="flat">
                  <a:solidFill>
                    <a:schemeClr val="accent3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" name="Shape 135"/>
                <p:cNvSpPr/>
                <p:nvPr/>
              </p:nvSpPr>
              <p:spPr>
                <a:xfrm>
                  <a:off x="77845" y="0"/>
                  <a:ext cx="131861" cy="526236"/>
                </a:xfrm>
                <a:prstGeom prst="line">
                  <a:avLst/>
                </a:prstGeom>
                <a:noFill/>
                <a:ln w="12700" cap="flat">
                  <a:solidFill>
                    <a:schemeClr val="accent3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Shape 137"/>
              <p:cNvSpPr/>
              <p:nvPr/>
            </p:nvSpPr>
            <p:spPr>
              <a:xfrm>
                <a:off x="139804" y="87316"/>
                <a:ext cx="1915452" cy="167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142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38100" cap="flat">
                <a:solidFill>
                  <a:schemeClr val="accent3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lvl="0" defTabSz="914400">
                  <a:defRPr>
                    <a:uFill>
                      <a:solidFill/>
                    </a:u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42765" y="2083167"/>
            <a:ext cx="6639483" cy="2861121"/>
            <a:chOff x="994259" y="1906509"/>
            <a:chExt cx="6639483" cy="2861121"/>
          </a:xfrm>
        </p:grpSpPr>
        <p:sp>
          <p:nvSpPr>
            <p:cNvPr id="36" name="Shape 121"/>
            <p:cNvSpPr/>
            <p:nvPr/>
          </p:nvSpPr>
          <p:spPr>
            <a:xfrm>
              <a:off x="6020439" y="1906509"/>
              <a:ext cx="1124191" cy="369332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b">
              <a:spAutoFit/>
            </a:bodyPr>
            <a:lstStyle>
              <a:lvl1pPr defTabSz="914400">
                <a:buClr>
                  <a:srgbClr val="FEA11D"/>
                </a:buClr>
                <a:buFont typeface="Helvetica Neue"/>
                <a:defRPr sz="3000" b="1" i="1">
                  <a:solidFill>
                    <a:srgbClr val="FEA11D"/>
                  </a:solidFill>
                  <a:uFill>
                    <a:solidFill>
                      <a:srgbClr val="FEA11D"/>
                    </a:solidFill>
                  </a:u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 lvl="0" algn="ctr">
                <a:defRPr sz="1800" b="0" i="0">
                  <a:solidFill>
                    <a:srgbClr val="000000"/>
                  </a:solidFill>
                  <a:uFillTx/>
                </a:defRPr>
              </a:pPr>
              <a:r>
                <a:rPr sz="2400" b="1" i="1" dirty="0" smtClean="0">
                  <a:solidFill>
                    <a:schemeClr val="accent1"/>
                  </a:solidFill>
                  <a:uFill>
                    <a:solidFill>
                      <a:srgbClr val="FEA11D"/>
                    </a:solidFill>
                  </a:uFill>
                  <a:latin typeface="Calibri" panose="020F0502020204030204" pitchFamily="34" charset="0"/>
                </a:rPr>
                <a:t>scaling</a:t>
              </a:r>
              <a:endParaRPr sz="2400" b="1" i="1" dirty="0">
                <a:solidFill>
                  <a:schemeClr val="accent1"/>
                </a:solidFill>
                <a:uFill>
                  <a:solidFill>
                    <a:srgbClr val="FEA11D"/>
                  </a:solidFill>
                </a:uFill>
                <a:latin typeface="Calibri" panose="020F050202020403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994259" y="2223611"/>
              <a:ext cx="6639483" cy="2544019"/>
              <a:chOff x="994259" y="2223611"/>
              <a:chExt cx="6639483" cy="2544019"/>
            </a:xfrm>
          </p:grpSpPr>
          <p:sp>
            <p:nvSpPr>
              <p:cNvPr id="38" name="Shape 120"/>
              <p:cNvSpPr/>
              <p:nvPr/>
            </p:nvSpPr>
            <p:spPr>
              <a:xfrm>
                <a:off x="994259" y="2572120"/>
                <a:ext cx="5185223" cy="2195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323" y="21501"/>
                      <a:pt x="800" y="21434"/>
                      <a:pt x="1016" y="21376"/>
                    </a:cubicBezTo>
                    <a:cubicBezTo>
                      <a:pt x="1450" y="21259"/>
                      <a:pt x="2279" y="21095"/>
                      <a:pt x="3049" y="20927"/>
                    </a:cubicBezTo>
                    <a:cubicBezTo>
                      <a:pt x="3766" y="20771"/>
                      <a:pt x="4463" y="20612"/>
                      <a:pt x="4865" y="20479"/>
                    </a:cubicBezTo>
                    <a:cubicBezTo>
                      <a:pt x="5282" y="20340"/>
                      <a:pt x="6016" y="20190"/>
                      <a:pt x="6752" y="19881"/>
                    </a:cubicBezTo>
                    <a:cubicBezTo>
                      <a:pt x="7506" y="19565"/>
                      <a:pt x="8226" y="19014"/>
                      <a:pt x="8640" y="18760"/>
                    </a:cubicBezTo>
                    <a:cubicBezTo>
                      <a:pt x="9500" y="18233"/>
                      <a:pt x="11694" y="16643"/>
                      <a:pt x="12452" y="15696"/>
                    </a:cubicBezTo>
                    <a:cubicBezTo>
                      <a:pt x="12949" y="15074"/>
                      <a:pt x="13932" y="13799"/>
                      <a:pt x="14703" y="12332"/>
                    </a:cubicBezTo>
                    <a:cubicBezTo>
                      <a:pt x="15373" y="11057"/>
                      <a:pt x="15840" y="9587"/>
                      <a:pt x="16227" y="8894"/>
                    </a:cubicBezTo>
                    <a:cubicBezTo>
                      <a:pt x="17048" y="7425"/>
                      <a:pt x="19103" y="3595"/>
                      <a:pt x="19966" y="2242"/>
                    </a:cubicBezTo>
                    <a:cubicBezTo>
                      <a:pt x="20309" y="1705"/>
                      <a:pt x="21061" y="740"/>
                      <a:pt x="21600" y="0"/>
                    </a:cubicBezTo>
                  </a:path>
                </a:pathLst>
              </a:custGeom>
              <a:ln w="38100">
                <a:solidFill>
                  <a:schemeClr val="accent1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marL="40639" marR="40639" lvl="0" defTabSz="914400">
                  <a:defRPr>
                    <a:uFill>
                      <a:solidFill/>
                    </a:u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>
                  <a:latin typeface="Calibri" panose="020F0502020204030204" pitchFamily="34" charset="0"/>
                </a:endParaRPr>
              </a:p>
            </p:txBody>
          </p:sp>
          <p:grpSp>
            <p:nvGrpSpPr>
              <p:cNvPr id="39" name="Group 145"/>
              <p:cNvGrpSpPr/>
              <p:nvPr/>
            </p:nvGrpSpPr>
            <p:grpSpPr>
              <a:xfrm>
                <a:off x="6135909" y="2223611"/>
                <a:ext cx="1497833" cy="514692"/>
                <a:chOff x="0" y="0"/>
                <a:chExt cx="2182813" cy="860424"/>
              </a:xfrm>
            </p:grpSpPr>
            <p:grpSp>
              <p:nvGrpSpPr>
                <p:cNvPr id="40" name="Group 142"/>
                <p:cNvGrpSpPr/>
                <p:nvPr/>
              </p:nvGrpSpPr>
              <p:grpSpPr>
                <a:xfrm>
                  <a:off x="0" y="304800"/>
                  <a:ext cx="234779" cy="555625"/>
                  <a:chOff x="0" y="0"/>
                  <a:chExt cx="234778" cy="555625"/>
                </a:xfrm>
              </p:grpSpPr>
              <p:sp>
                <p:nvSpPr>
                  <p:cNvPr id="43" name="Shape 140"/>
                  <p:cNvSpPr/>
                  <p:nvPr/>
                </p:nvSpPr>
                <p:spPr>
                  <a:xfrm>
                    <a:off x="0" y="38100"/>
                    <a:ext cx="158635" cy="517525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/>
                    <a:endParaRPr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4" name="Shape 141"/>
                  <p:cNvSpPr/>
                  <p:nvPr/>
                </p:nvSpPr>
                <p:spPr>
                  <a:xfrm>
                    <a:off x="76144" y="0"/>
                    <a:ext cx="158635" cy="517525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/>
                    <a:endParaRPr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1" name="Shape 143"/>
                <p:cNvSpPr/>
                <p:nvPr/>
              </p:nvSpPr>
              <p:spPr>
                <a:xfrm>
                  <a:off x="164980" y="12700"/>
                  <a:ext cx="2017833" cy="520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242" y="17949"/>
                        <a:pt x="5252" y="12399"/>
                        <a:pt x="6792" y="10537"/>
                      </a:cubicBezTo>
                      <a:cubicBezTo>
                        <a:pt x="9143" y="7694"/>
                        <a:pt x="17969" y="2956"/>
                        <a:pt x="21600" y="0"/>
                      </a:cubicBezTo>
                    </a:path>
                  </a:pathLst>
                </a:custGeom>
                <a:noFill/>
                <a:ln w="38100" cap="flat">
                  <a:solidFill>
                    <a:schemeClr val="accent1"/>
                  </a:solidFill>
                  <a:prstDash val="sysDot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lvl="0" defTabSz="914400">
                    <a:defRPr>
                      <a:uFill>
                        <a:solidFill/>
                      </a:u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  <a:endParaRPr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" name="Shape 144"/>
                <p:cNvSpPr/>
                <p:nvPr/>
              </p:nvSpPr>
              <p:spPr>
                <a:xfrm>
                  <a:off x="2068596" y="0"/>
                  <a:ext cx="114218" cy="1143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0433FF"/>
                </a:solidFill>
                <a:ln w="25400" cap="flat">
                  <a:solidFill>
                    <a:schemeClr val="tx1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lvl="0" defTabSz="914400">
                    <a:defRPr>
                      <a:uFill>
                        <a:solidFill/>
                      </a:u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  <a:endParaRPr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45" name="Group 169"/>
          <p:cNvGrpSpPr/>
          <p:nvPr/>
        </p:nvGrpSpPr>
        <p:grpSpPr>
          <a:xfrm>
            <a:off x="968257" y="1157386"/>
            <a:ext cx="6494607" cy="3840081"/>
            <a:chOff x="0" y="-120378"/>
            <a:chExt cx="9464684" cy="6419578"/>
          </a:xfrm>
        </p:grpSpPr>
        <p:grpSp>
          <p:nvGrpSpPr>
            <p:cNvPr id="46" name="Group 164"/>
            <p:cNvGrpSpPr/>
            <p:nvPr/>
          </p:nvGrpSpPr>
          <p:grpSpPr>
            <a:xfrm>
              <a:off x="0" y="812800"/>
              <a:ext cx="6897258" cy="5486400"/>
              <a:chOff x="0" y="0"/>
              <a:chExt cx="6897257" cy="5486400"/>
            </a:xfrm>
          </p:grpSpPr>
          <p:sp>
            <p:nvSpPr>
              <p:cNvPr id="51" name="Shape 146"/>
              <p:cNvSpPr/>
              <p:nvPr/>
            </p:nvSpPr>
            <p:spPr>
              <a:xfrm>
                <a:off x="6706725" y="0"/>
                <a:ext cx="1589" cy="3656013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Shape 147"/>
              <p:cNvSpPr/>
              <p:nvPr/>
            </p:nvSpPr>
            <p:spPr>
              <a:xfrm>
                <a:off x="6541597" y="0"/>
                <a:ext cx="355661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Shape 148"/>
              <p:cNvSpPr/>
              <p:nvPr/>
            </p:nvSpPr>
            <p:spPr>
              <a:xfrm>
                <a:off x="6541597" y="3644900"/>
                <a:ext cx="355661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Shape 149"/>
              <p:cNvSpPr/>
              <p:nvPr/>
            </p:nvSpPr>
            <p:spPr>
              <a:xfrm>
                <a:off x="5385703" y="2413000"/>
                <a:ext cx="1588" cy="17018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Shape 150"/>
              <p:cNvSpPr/>
              <p:nvPr/>
            </p:nvSpPr>
            <p:spPr>
              <a:xfrm>
                <a:off x="5233277" y="2413000"/>
                <a:ext cx="304852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Shape 151"/>
              <p:cNvSpPr/>
              <p:nvPr/>
            </p:nvSpPr>
            <p:spPr>
              <a:xfrm>
                <a:off x="5233277" y="4102100"/>
                <a:ext cx="304852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Shape 152"/>
              <p:cNvSpPr/>
              <p:nvPr/>
            </p:nvSpPr>
            <p:spPr>
              <a:xfrm>
                <a:off x="4064681" y="4000500"/>
                <a:ext cx="1589" cy="8509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Shape 153"/>
              <p:cNvSpPr/>
              <p:nvPr/>
            </p:nvSpPr>
            <p:spPr>
              <a:xfrm>
                <a:off x="3937660" y="4000500"/>
                <a:ext cx="254044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Shape 154"/>
              <p:cNvSpPr/>
              <p:nvPr/>
            </p:nvSpPr>
            <p:spPr>
              <a:xfrm>
                <a:off x="3937660" y="4838700"/>
                <a:ext cx="254044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Shape 155"/>
              <p:cNvSpPr/>
              <p:nvPr/>
            </p:nvSpPr>
            <p:spPr>
              <a:xfrm>
                <a:off x="1409936" y="5029200"/>
                <a:ext cx="1588" cy="3810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Shape 156"/>
              <p:cNvSpPr/>
              <p:nvPr/>
            </p:nvSpPr>
            <p:spPr>
              <a:xfrm>
                <a:off x="1308319" y="5029200"/>
                <a:ext cx="203235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Shape 157"/>
              <p:cNvSpPr/>
              <p:nvPr/>
            </p:nvSpPr>
            <p:spPr>
              <a:xfrm>
                <a:off x="1308319" y="5410200"/>
                <a:ext cx="203235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Shape 158"/>
              <p:cNvSpPr/>
              <p:nvPr/>
            </p:nvSpPr>
            <p:spPr>
              <a:xfrm flipH="1">
                <a:off x="76212" y="5257800"/>
                <a:ext cx="1589" cy="22860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Shape 159"/>
              <p:cNvSpPr/>
              <p:nvPr/>
            </p:nvSpPr>
            <p:spPr>
              <a:xfrm>
                <a:off x="0" y="5257800"/>
                <a:ext cx="177830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Shape 160"/>
              <p:cNvSpPr/>
              <p:nvPr/>
            </p:nvSpPr>
            <p:spPr>
              <a:xfrm>
                <a:off x="0" y="5473700"/>
                <a:ext cx="177830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Shape 161"/>
              <p:cNvSpPr/>
              <p:nvPr/>
            </p:nvSpPr>
            <p:spPr>
              <a:xfrm>
                <a:off x="2730957" y="4673600"/>
                <a:ext cx="1589" cy="4953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Shape 162"/>
              <p:cNvSpPr/>
              <p:nvPr/>
            </p:nvSpPr>
            <p:spPr>
              <a:xfrm>
                <a:off x="2616638" y="4660900"/>
                <a:ext cx="228639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Shape 163"/>
              <p:cNvSpPr/>
              <p:nvPr/>
            </p:nvSpPr>
            <p:spPr>
              <a:xfrm>
                <a:off x="2616638" y="5156200"/>
                <a:ext cx="228639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7" name="Group 168"/>
            <p:cNvGrpSpPr/>
            <p:nvPr/>
          </p:nvGrpSpPr>
          <p:grpSpPr>
            <a:xfrm>
              <a:off x="9107428" y="-120378"/>
              <a:ext cx="357256" cy="4319589"/>
              <a:chOff x="0" y="-120378"/>
              <a:chExt cx="357255" cy="4319588"/>
            </a:xfrm>
          </p:grpSpPr>
          <p:sp>
            <p:nvSpPr>
              <p:cNvPr id="48" name="Shape 165"/>
              <p:cNvSpPr/>
              <p:nvPr/>
            </p:nvSpPr>
            <p:spPr>
              <a:xfrm>
                <a:off x="177032" y="-120378"/>
                <a:ext cx="3190" cy="43180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Shape 166"/>
              <p:cNvSpPr/>
              <p:nvPr/>
            </p:nvSpPr>
            <p:spPr>
              <a:xfrm>
                <a:off x="0" y="-120378"/>
                <a:ext cx="357255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Shape 167"/>
              <p:cNvSpPr/>
              <p:nvPr/>
            </p:nvSpPr>
            <p:spPr>
              <a:xfrm>
                <a:off x="0" y="4197622"/>
                <a:ext cx="357255" cy="158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458788" y="5997932"/>
            <a:ext cx="7820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~</a:t>
            </a:r>
            <a:r>
              <a:rPr lang="en-US" sz="2400" b="1" dirty="0" smtClean="0">
                <a:latin typeface="Calibri" panose="020F0502020204030204" pitchFamily="34" charset="0"/>
              </a:rPr>
              <a:t>20× performance variation in near threshold!</a:t>
            </a:r>
          </a:p>
          <a:p>
            <a:r>
              <a:rPr lang="en-US" sz="24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Guardbanding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</a:rPr>
              <a:t>leads to loss of operational </a:t>
            </a:r>
            <a:r>
              <a:rPr lang="en-US" sz="2400" b="1" dirty="0" smtClean="0">
                <a:latin typeface="Calibri" panose="020F0502020204030204" pitchFamily="34" charset="0"/>
              </a:rPr>
              <a:t>efficiency!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4202" y="4191471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&lt; 10%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81550" y="1196752"/>
            <a:ext cx="20947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&gt; 50% [ITRS] 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ight Brace 71"/>
          <p:cNvSpPr/>
          <p:nvPr/>
        </p:nvSpPr>
        <p:spPr>
          <a:xfrm>
            <a:off x="7572506" y="2400269"/>
            <a:ext cx="348400" cy="1316763"/>
          </a:xfrm>
          <a:prstGeom prst="rightBrace">
            <a:avLst>
              <a:gd name="adj1" fmla="val 3026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949085" y="2636912"/>
            <a:ext cx="1231427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3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sym typeface="Helvetica Neue"/>
              </a:rPr>
              <a:t>Guard-</a:t>
            </a:r>
          </a:p>
          <a:p>
            <a:r>
              <a:rPr lang="en-US" sz="2400" b="1" i="1" dirty="0" smtClean="0">
                <a:solidFill>
                  <a:schemeClr val="accent3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sym typeface="Helvetica Neue"/>
              </a:rPr>
              <a:t>banding</a:t>
            </a:r>
            <a:endParaRPr lang="en-US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247651"/>
            <a:ext cx="7886700" cy="8382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Reduced Guardband Causes Timing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t="32105" r="62240"/>
          <a:stretch/>
        </p:blipFill>
        <p:spPr bwMode="auto">
          <a:xfrm>
            <a:off x="4860032" y="1095375"/>
            <a:ext cx="3748608" cy="97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520" y="1119411"/>
            <a:ext cx="339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Arial" pitchFamily="34" charset="0"/>
              </a:rPr>
              <a:t>Reducing </a:t>
            </a:r>
            <a:r>
              <a:rPr lang="en-US" sz="2800" b="1" dirty="0" err="1" smtClean="0">
                <a:latin typeface="Calibri" panose="020F0502020204030204" pitchFamily="34" charset="0"/>
                <a:cs typeface="Arial" pitchFamily="34" charset="0"/>
              </a:rPr>
              <a:t>guardband</a:t>
            </a:r>
            <a:endParaRPr lang="en-US" sz="28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9777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Arial" pitchFamily="34" charset="0"/>
              </a:rPr>
              <a:t>Timing error </a:t>
            </a:r>
            <a:endParaRPr lang="en-US" sz="28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50912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Arial" pitchFamily="34" charset="0"/>
              </a:rPr>
              <a:t>Costly error recovery </a:t>
            </a:r>
            <a:endParaRPr lang="en-US" sz="28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995173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3×N recovery cycles per error for an in-order pipeline! 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N = number of stages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700" y="6074681"/>
            <a:ext cx="900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Grand challenge: </a:t>
            </a:r>
            <a:r>
              <a:rPr 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low-cost</a:t>
            </a:r>
            <a:r>
              <a:rPr lang="en-US" sz="2800" b="1" dirty="0" smtClean="0">
                <a:latin typeface="Calibri" panose="020F0502020204030204" pitchFamily="34" charset="0"/>
              </a:rPr>
              <a:t> and </a:t>
            </a:r>
            <a:r>
              <a:rPr 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scalable</a:t>
            </a:r>
            <a:r>
              <a:rPr lang="en-US" sz="2800" b="1" dirty="0" smtClean="0">
                <a:latin typeface="Calibri" panose="020F0502020204030204" pitchFamily="34" charset="0"/>
              </a:rPr>
              <a:t> variability-tolerance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9512" y="1047403"/>
            <a:ext cx="8712968" cy="1080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2286000"/>
            <a:ext cx="8712968" cy="19240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4365104"/>
            <a:ext cx="8712968" cy="16561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475656" y="1916832"/>
            <a:ext cx="504056" cy="79208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475656" y="3717032"/>
            <a:ext cx="504056" cy="864096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53981"/>
          <a:stretch/>
        </p:blipFill>
        <p:spPr bwMode="auto">
          <a:xfrm>
            <a:off x="4876376" y="2363738"/>
            <a:ext cx="3800080" cy="146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868144" y="381761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Arial" pitchFamily="34" charset="0"/>
              </a:rPr>
              <a:t>[Bowman, </a:t>
            </a:r>
            <a:r>
              <a:rPr lang="en-US" b="1" i="1" dirty="0" smtClean="0">
                <a:latin typeface="Calibri" panose="020F0502020204030204" pitchFamily="34" charset="0"/>
                <a:cs typeface="Arial" pitchFamily="34" charset="0"/>
              </a:rPr>
              <a:t>JSSC’09</a:t>
            </a:r>
            <a:r>
              <a:rPr lang="en-US" b="1" dirty="0" smtClean="0">
                <a:latin typeface="Calibri" panose="020F0502020204030204" pitchFamily="34" charset="0"/>
                <a:cs typeface="Arial" pitchFamily="34" charset="0"/>
              </a:rPr>
              <a:t>]</a:t>
            </a:r>
            <a:endParaRPr lang="en-US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564463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Arial" pitchFamily="34" charset="0"/>
              </a:rPr>
              <a:t>[Bowman, </a:t>
            </a:r>
            <a:r>
              <a:rPr lang="en-US" b="1" i="1" dirty="0" smtClean="0">
                <a:latin typeface="Calibri" panose="020F0502020204030204" pitchFamily="34" charset="0"/>
                <a:cs typeface="Arial" pitchFamily="34" charset="0"/>
              </a:rPr>
              <a:t>JSSC’11</a:t>
            </a:r>
            <a:r>
              <a:rPr lang="en-US" sz="2000" b="1" dirty="0" smtClean="0">
                <a:latin typeface="Calibri" panose="020F0502020204030204" pitchFamily="34" charset="0"/>
                <a:cs typeface="Arial" pitchFamily="34" charset="0"/>
              </a:rPr>
              <a:t>]</a:t>
            </a:r>
            <a:endParaRPr lang="en-US" b="1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  <p:bldP spid="16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247651"/>
            <a:ext cx="7886700" cy="8382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9" y="4417299"/>
            <a:ext cx="4103906" cy="1584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971" y="3947108"/>
            <a:ext cx="4608512" cy="220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641" y="3962632"/>
            <a:ext cx="119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HW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783" y="1063950"/>
            <a:ext cx="4636017" cy="27050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606" y="1082615"/>
            <a:ext cx="119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SW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001" y="1855017"/>
            <a:ext cx="1600200" cy="13072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Scheduler/ Allocator</a:t>
            </a:r>
            <a:endParaRPr lang="en-US" sz="2300" b="1" dirty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44301" y="2426927"/>
            <a:ext cx="65055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68257" y="1295654"/>
            <a:ext cx="2145340" cy="172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Work units</a:t>
            </a:r>
          </a:p>
          <a:p>
            <a:pPr algn="ctr">
              <a:spcBef>
                <a:spcPts val="4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Tasks</a:t>
            </a:r>
          </a:p>
          <a:p>
            <a:pPr algn="ctr">
              <a:spcBef>
                <a:spcPts val="4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Sequence</a:t>
            </a:r>
          </a:p>
          <a:p>
            <a:pPr algn="ctr">
              <a:spcBef>
                <a:spcPts val="4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ISA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761252" y="1360977"/>
            <a:ext cx="2939910" cy="2129617"/>
            <a:chOff x="1761252" y="1360977"/>
            <a:chExt cx="2939910" cy="2129617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1761252" y="1360977"/>
              <a:ext cx="2939910" cy="2129617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032423" y="1724376"/>
              <a:ext cx="240208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317744" y="2144745"/>
              <a:ext cx="1820384" cy="1945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621834" y="2599214"/>
              <a:ext cx="1222121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>
            <a:off x="3200400" y="3492500"/>
            <a:ext cx="1298957" cy="1275701"/>
          </a:xfrm>
          <a:custGeom>
            <a:avLst/>
            <a:gdLst>
              <a:gd name="connsiteX0" fmla="*/ 1003300 w 1308580"/>
              <a:gd name="connsiteY0" fmla="*/ 933450 h 933450"/>
              <a:gd name="connsiteX1" fmla="*/ 1301750 w 1308580"/>
              <a:gd name="connsiteY1" fmla="*/ 704850 h 933450"/>
              <a:gd name="connsiteX2" fmla="*/ 742950 w 1308580"/>
              <a:gd name="connsiteY2" fmla="*/ 546100 h 933450"/>
              <a:gd name="connsiteX3" fmla="*/ 76200 w 1308580"/>
              <a:gd name="connsiteY3" fmla="*/ 469900 h 933450"/>
              <a:gd name="connsiteX4" fmla="*/ 0 w 1308580"/>
              <a:gd name="connsiteY4" fmla="*/ 0 h 933450"/>
              <a:gd name="connsiteX0" fmla="*/ 966813 w 1272093"/>
              <a:gd name="connsiteY0" fmla="*/ 923925 h 923925"/>
              <a:gd name="connsiteX1" fmla="*/ 1265263 w 1272093"/>
              <a:gd name="connsiteY1" fmla="*/ 695325 h 923925"/>
              <a:gd name="connsiteX2" fmla="*/ 706463 w 1272093"/>
              <a:gd name="connsiteY2" fmla="*/ 536575 h 923925"/>
              <a:gd name="connsiteX3" fmla="*/ 39713 w 1272093"/>
              <a:gd name="connsiteY3" fmla="*/ 460375 h 923925"/>
              <a:gd name="connsiteX4" fmla="*/ 6375 w 1272093"/>
              <a:gd name="connsiteY4" fmla="*/ 0 h 923925"/>
              <a:gd name="connsiteX0" fmla="*/ 992241 w 1297521"/>
              <a:gd name="connsiteY0" fmla="*/ 923925 h 923925"/>
              <a:gd name="connsiteX1" fmla="*/ 1290691 w 1297521"/>
              <a:gd name="connsiteY1" fmla="*/ 695325 h 923925"/>
              <a:gd name="connsiteX2" fmla="*/ 731891 w 1297521"/>
              <a:gd name="connsiteY2" fmla="*/ 536575 h 923925"/>
              <a:gd name="connsiteX3" fmla="*/ 65141 w 1297521"/>
              <a:gd name="connsiteY3" fmla="*/ 460375 h 923925"/>
              <a:gd name="connsiteX4" fmla="*/ 21485 w 1297521"/>
              <a:gd name="connsiteY4" fmla="*/ 106363 h 923925"/>
              <a:gd name="connsiteX5" fmla="*/ 31803 w 1297521"/>
              <a:gd name="connsiteY5" fmla="*/ 0 h 923925"/>
              <a:gd name="connsiteX0" fmla="*/ 992241 w 1297521"/>
              <a:gd name="connsiteY0" fmla="*/ 897732 h 897732"/>
              <a:gd name="connsiteX1" fmla="*/ 1290691 w 1297521"/>
              <a:gd name="connsiteY1" fmla="*/ 669132 h 897732"/>
              <a:gd name="connsiteX2" fmla="*/ 731891 w 1297521"/>
              <a:gd name="connsiteY2" fmla="*/ 510382 h 897732"/>
              <a:gd name="connsiteX3" fmla="*/ 65141 w 1297521"/>
              <a:gd name="connsiteY3" fmla="*/ 434182 h 897732"/>
              <a:gd name="connsiteX4" fmla="*/ 21485 w 1297521"/>
              <a:gd name="connsiteY4" fmla="*/ 80170 h 897732"/>
              <a:gd name="connsiteX5" fmla="*/ 15134 w 1297521"/>
              <a:gd name="connsiteY5" fmla="*/ 0 h 897732"/>
              <a:gd name="connsiteX0" fmla="*/ 989860 w 1297345"/>
              <a:gd name="connsiteY0" fmla="*/ 921545 h 921545"/>
              <a:gd name="connsiteX1" fmla="*/ 1290691 w 1297345"/>
              <a:gd name="connsiteY1" fmla="*/ 669132 h 921545"/>
              <a:gd name="connsiteX2" fmla="*/ 731891 w 1297345"/>
              <a:gd name="connsiteY2" fmla="*/ 510382 h 921545"/>
              <a:gd name="connsiteX3" fmla="*/ 65141 w 1297345"/>
              <a:gd name="connsiteY3" fmla="*/ 434182 h 921545"/>
              <a:gd name="connsiteX4" fmla="*/ 21485 w 1297345"/>
              <a:gd name="connsiteY4" fmla="*/ 80170 h 921545"/>
              <a:gd name="connsiteX5" fmla="*/ 15134 w 1297345"/>
              <a:gd name="connsiteY5" fmla="*/ 0 h 921545"/>
              <a:gd name="connsiteX0" fmla="*/ 989860 w 1297417"/>
              <a:gd name="connsiteY0" fmla="*/ 921545 h 921545"/>
              <a:gd name="connsiteX1" fmla="*/ 1290691 w 1297417"/>
              <a:gd name="connsiteY1" fmla="*/ 669132 h 921545"/>
              <a:gd name="connsiteX2" fmla="*/ 731891 w 1297417"/>
              <a:gd name="connsiteY2" fmla="*/ 510382 h 921545"/>
              <a:gd name="connsiteX3" fmla="*/ 65141 w 1297417"/>
              <a:gd name="connsiteY3" fmla="*/ 434182 h 921545"/>
              <a:gd name="connsiteX4" fmla="*/ 21485 w 1297417"/>
              <a:gd name="connsiteY4" fmla="*/ 80170 h 921545"/>
              <a:gd name="connsiteX5" fmla="*/ 15134 w 1297417"/>
              <a:gd name="connsiteY5" fmla="*/ 0 h 921545"/>
              <a:gd name="connsiteX0" fmla="*/ 989860 w 1299093"/>
              <a:gd name="connsiteY0" fmla="*/ 921545 h 921545"/>
              <a:gd name="connsiteX1" fmla="*/ 1290691 w 1299093"/>
              <a:gd name="connsiteY1" fmla="*/ 669132 h 921545"/>
              <a:gd name="connsiteX2" fmla="*/ 731891 w 1299093"/>
              <a:gd name="connsiteY2" fmla="*/ 510382 h 921545"/>
              <a:gd name="connsiteX3" fmla="*/ 65141 w 1299093"/>
              <a:gd name="connsiteY3" fmla="*/ 434182 h 921545"/>
              <a:gd name="connsiteX4" fmla="*/ 21485 w 1299093"/>
              <a:gd name="connsiteY4" fmla="*/ 80170 h 921545"/>
              <a:gd name="connsiteX5" fmla="*/ 15134 w 1299093"/>
              <a:gd name="connsiteY5" fmla="*/ 0 h 921545"/>
              <a:gd name="connsiteX0" fmla="*/ 989860 w 1302544"/>
              <a:gd name="connsiteY0" fmla="*/ 921545 h 922179"/>
              <a:gd name="connsiteX1" fmla="*/ 1290691 w 1302544"/>
              <a:gd name="connsiteY1" fmla="*/ 669132 h 922179"/>
              <a:gd name="connsiteX2" fmla="*/ 731891 w 1302544"/>
              <a:gd name="connsiteY2" fmla="*/ 510382 h 922179"/>
              <a:gd name="connsiteX3" fmla="*/ 65141 w 1302544"/>
              <a:gd name="connsiteY3" fmla="*/ 434182 h 922179"/>
              <a:gd name="connsiteX4" fmla="*/ 21485 w 1302544"/>
              <a:gd name="connsiteY4" fmla="*/ 80170 h 922179"/>
              <a:gd name="connsiteX5" fmla="*/ 15134 w 1302544"/>
              <a:gd name="connsiteY5" fmla="*/ 0 h 92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544" h="922179">
                <a:moveTo>
                  <a:pt x="989860" y="921545"/>
                </a:moveTo>
                <a:cubicBezTo>
                  <a:pt x="1265556" y="934774"/>
                  <a:pt x="1333686" y="737659"/>
                  <a:pt x="1290691" y="669132"/>
                </a:cubicBezTo>
                <a:cubicBezTo>
                  <a:pt x="1247696" y="600605"/>
                  <a:pt x="936149" y="549540"/>
                  <a:pt x="731891" y="510382"/>
                </a:cubicBezTo>
                <a:cubicBezTo>
                  <a:pt x="527633" y="471224"/>
                  <a:pt x="183542" y="505884"/>
                  <a:pt x="65141" y="434182"/>
                </a:cubicBezTo>
                <a:cubicBezTo>
                  <a:pt x="-53260" y="362480"/>
                  <a:pt x="27041" y="156899"/>
                  <a:pt x="21485" y="80170"/>
                </a:cubicBezTo>
                <a:cubicBezTo>
                  <a:pt x="15929" y="3441"/>
                  <a:pt x="19764" y="8202"/>
                  <a:pt x="15134" y="0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4886324" y="3413125"/>
            <a:ext cx="4124326" cy="390525"/>
          </a:xfrm>
          <a:prstGeom prst="wedgeRectCallout">
            <a:avLst>
              <a:gd name="adj1" fmla="val -90434"/>
              <a:gd name="adj2" fmla="val -789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Calibri" panose="020F0502020204030204" pitchFamily="34" charset="0"/>
              </a:rPr>
              <a:t>ISA </a:t>
            </a:r>
            <a:r>
              <a:rPr lang="en-US" sz="2200" b="1" dirty="0" smtClean="0">
                <a:latin typeface="Calibri" panose="020F0502020204030204" pitchFamily="34" charset="0"/>
              </a:rPr>
              <a:t>vulnerability </a:t>
            </a:r>
            <a:r>
              <a:rPr lang="en-US" sz="2200" b="1" dirty="0">
                <a:latin typeface="Calibri" panose="020F0502020204030204" pitchFamily="34" charset="0"/>
              </a:rPr>
              <a:t>[</a:t>
            </a:r>
            <a:r>
              <a:rPr lang="en-US" sz="2200" b="1" i="1" dirty="0">
                <a:latin typeface="Calibri" panose="020F0502020204030204" pitchFamily="34" charset="0"/>
              </a:rPr>
              <a:t>DATE’12</a:t>
            </a:r>
            <a:r>
              <a:rPr lang="en-US" sz="2200" b="1" dirty="0" smtClean="0">
                <a:latin typeface="Calibri" panose="020F0502020204030204" pitchFamily="34" charset="0"/>
              </a:rPr>
              <a:t>]</a:t>
            </a:r>
            <a:endParaRPr lang="en-US" sz="2200" b="1" dirty="0">
              <a:latin typeface="Calibri" panose="020F0502020204030204" pitchFamily="34" charset="0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4886325" y="2641601"/>
            <a:ext cx="4114799" cy="676274"/>
          </a:xfrm>
          <a:prstGeom prst="wedgeRectCallout">
            <a:avLst>
              <a:gd name="adj1" fmla="val -72893"/>
              <a:gd name="adj2" fmla="val -726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Calibri" panose="020F0502020204030204" pitchFamily="34" charset="0"/>
              </a:rPr>
              <a:t>Improved code transformation [</a:t>
            </a:r>
            <a:r>
              <a:rPr lang="en-US" sz="2200" b="1" i="1" dirty="0">
                <a:latin typeface="Calibri" panose="020F0502020204030204" pitchFamily="34" charset="0"/>
              </a:rPr>
              <a:t>ASPLOS’11, TC’13</a:t>
            </a:r>
            <a:r>
              <a:rPr lang="en-US" sz="2200" b="1" dirty="0" smtClean="0">
                <a:latin typeface="Calibri" panose="020F0502020204030204" pitchFamily="34" charset="0"/>
              </a:rPr>
              <a:t>]</a:t>
            </a:r>
            <a:endParaRPr lang="en-US" sz="2200" b="1" dirty="0">
              <a:latin typeface="Calibri" panose="020F0502020204030204" pitchFamily="34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4886325" y="1517650"/>
            <a:ext cx="4105275" cy="1009650"/>
          </a:xfrm>
          <a:prstGeom prst="wedgeRectCallout">
            <a:avLst>
              <a:gd name="adj1" fmla="val -64652"/>
              <a:gd name="adj2" fmla="val -151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Calibri" panose="020F0502020204030204" pitchFamily="34" charset="0"/>
              </a:rPr>
              <a:t>Coarse-grained task/thread scheduling  [</a:t>
            </a:r>
            <a:r>
              <a:rPr lang="en-US" sz="2200" b="1" i="1" dirty="0">
                <a:latin typeface="Calibri" panose="020F0502020204030204" pitchFamily="34" charset="0"/>
              </a:rPr>
              <a:t>JSSC’11</a:t>
            </a:r>
            <a:r>
              <a:rPr lang="en-US" sz="2200" b="1" dirty="0" smtClean="0">
                <a:latin typeface="Calibri" panose="020F0502020204030204" pitchFamily="34" charset="0"/>
              </a:rPr>
              <a:t>]</a:t>
            </a:r>
          </a:p>
          <a:p>
            <a:r>
              <a:rPr lang="en-US" sz="2200" b="1" dirty="0">
                <a:latin typeface="Calibri" panose="020F0502020204030204" pitchFamily="34" charset="0"/>
              </a:rPr>
              <a:t>Task-level tolerance [</a:t>
            </a:r>
            <a:r>
              <a:rPr lang="en-US" sz="2200" b="1" i="1" dirty="0">
                <a:latin typeface="Calibri" panose="020F0502020204030204" pitchFamily="34" charset="0"/>
              </a:rPr>
              <a:t>DATE’13</a:t>
            </a:r>
            <a:r>
              <a:rPr lang="en-US" sz="2200" b="1" dirty="0" smtClean="0">
                <a:latin typeface="Calibri" panose="020F0502020204030204" pitchFamily="34" charset="0"/>
              </a:rPr>
              <a:t>]</a:t>
            </a:r>
            <a:endParaRPr lang="en-US" sz="2200" b="1" dirty="0">
              <a:latin typeface="Calibri" panose="020F0502020204030204" pitchFamily="34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4851400" y="1025524"/>
            <a:ext cx="4152899" cy="409575"/>
          </a:xfrm>
          <a:prstGeom prst="wedgeRectCallout">
            <a:avLst>
              <a:gd name="adj1" fmla="val -62469"/>
              <a:gd name="adj2" fmla="val 515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Calibri" panose="020F0502020204030204" pitchFamily="34" charset="0"/>
              </a:rPr>
              <a:t>Work-unit tolerance [</a:t>
            </a:r>
            <a:r>
              <a:rPr lang="en-US" sz="2200" b="1" i="1" dirty="0">
                <a:latin typeface="Calibri" panose="020F0502020204030204" pitchFamily="34" charset="0"/>
              </a:rPr>
              <a:t>JETCAS’14</a:t>
            </a:r>
            <a:r>
              <a:rPr lang="en-US" sz="2200" b="1" dirty="0">
                <a:latin typeface="Calibri" panose="020F0502020204030204" pitchFamily="34" charset="0"/>
              </a:rPr>
              <a:t>]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4908549" y="5111750"/>
            <a:ext cx="4133851" cy="390525"/>
          </a:xfrm>
          <a:prstGeom prst="wedgeRectCallout">
            <a:avLst>
              <a:gd name="adj1" fmla="val -61546"/>
              <a:gd name="adj2" fmla="val 259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</a:rPr>
              <a:t>Instruction replay [</a:t>
            </a:r>
            <a:r>
              <a:rPr lang="en-US" sz="2200" b="1" i="1" dirty="0">
                <a:latin typeface="Calibri" panose="020F0502020204030204" pitchFamily="34" charset="0"/>
              </a:rPr>
              <a:t>JSSC’11</a:t>
            </a:r>
            <a:r>
              <a:rPr lang="en-US" sz="2200" b="1" dirty="0">
                <a:latin typeface="Calibri" panose="020F0502020204030204" pitchFamily="34" charset="0"/>
              </a:rPr>
              <a:t>]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876" y="6250543"/>
            <a:ext cx="8429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OpenMP captures variations in various </a:t>
            </a:r>
            <a:r>
              <a:rPr lang="en-US" sz="24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parallel </a:t>
            </a:r>
            <a:r>
              <a:rPr lang="en-US" sz="2400" b="1" i="1" dirty="0">
                <a:latin typeface="Calibri" panose="020F0502020204030204" pitchFamily="34" charset="0"/>
                <a:cs typeface="Arial" panose="020B0604020202020204" pitchFamily="34" charset="0"/>
              </a:rPr>
              <a:t>software 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context!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4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247651"/>
            <a:ext cx="7886700" cy="8382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Contributions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3845" y="1352550"/>
            <a:ext cx="7886700" cy="5105399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en-US" sz="2800" b="1" dirty="0" smtClean="0">
                <a:latin typeface="Calibri" panose="020F0502020204030204" pitchFamily="34" charset="0"/>
              </a:rPr>
              <a:t>Reducing the cost of recovery by exposing errors to runtime layer of OpenMP 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en-US" sz="2800" b="1" dirty="0" smtClean="0">
                <a:latin typeface="Calibri" panose="020F0502020204030204" pitchFamily="34" charset="0"/>
              </a:rPr>
              <a:t>Online meta-data characterization to capture variation (per core) and workload </a:t>
            </a:r>
            <a:r>
              <a:rPr lang="en-US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Task execution cost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en-US" sz="2800" b="1" dirty="0" smtClean="0">
                <a:latin typeface="Calibri" panose="020F0502020204030204" pitchFamily="34" charset="0"/>
              </a:rPr>
              <a:t>Scheduling policies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Centralized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Distributed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247651"/>
            <a:ext cx="7886700" cy="8382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Target </a:t>
            </a: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Architecture Platform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107504" y="1477938"/>
            <a:ext cx="3938717" cy="3204328"/>
            <a:chOff x="107504" y="1477938"/>
            <a:chExt cx="3938717" cy="3204328"/>
          </a:xfrm>
        </p:grpSpPr>
        <p:cxnSp>
          <p:nvCxnSpPr>
            <p:cNvPr id="80" name="Connettore 1 65"/>
            <p:cNvCxnSpPr/>
            <p:nvPr/>
          </p:nvCxnSpPr>
          <p:spPr>
            <a:xfrm>
              <a:off x="928710" y="3350146"/>
              <a:ext cx="0" cy="5400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67"/>
            <p:cNvCxnSpPr/>
            <p:nvPr/>
          </p:nvCxnSpPr>
          <p:spPr>
            <a:xfrm>
              <a:off x="3236989" y="3368162"/>
              <a:ext cx="0" cy="270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69"/>
            <p:cNvCxnSpPr/>
            <p:nvPr/>
          </p:nvCxnSpPr>
          <p:spPr>
            <a:xfrm>
              <a:off x="1832350" y="3602146"/>
              <a:ext cx="0" cy="2880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71"/>
            <p:cNvCxnSpPr>
              <a:stCxn id="97" idx="2"/>
              <a:endCxn id="114" idx="0"/>
            </p:cNvCxnSpPr>
            <p:nvPr/>
          </p:nvCxnSpPr>
          <p:spPr>
            <a:xfrm>
              <a:off x="1781504" y="4142234"/>
              <a:ext cx="0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ttangolo 20"/>
            <p:cNvSpPr/>
            <p:nvPr/>
          </p:nvSpPr>
          <p:spPr>
            <a:xfrm>
              <a:off x="1616326" y="1909986"/>
              <a:ext cx="2300134" cy="1458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85" name="Connettore 1 50"/>
            <p:cNvCxnSpPr>
              <a:endCxn id="105" idx="1"/>
            </p:cNvCxnSpPr>
            <p:nvPr/>
          </p:nvCxnSpPr>
          <p:spPr>
            <a:xfrm>
              <a:off x="2442002" y="2530386"/>
              <a:ext cx="166916" cy="1093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53"/>
            <p:cNvCxnSpPr>
              <a:stCxn id="108" idx="3"/>
            </p:cNvCxnSpPr>
            <p:nvPr/>
          </p:nvCxnSpPr>
          <p:spPr>
            <a:xfrm flipV="1">
              <a:off x="2978433" y="2513698"/>
              <a:ext cx="153487" cy="12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56"/>
            <p:cNvCxnSpPr>
              <a:stCxn id="99" idx="3"/>
              <a:endCxn id="106" idx="1"/>
            </p:cNvCxnSpPr>
            <p:nvPr/>
          </p:nvCxnSpPr>
          <p:spPr>
            <a:xfrm flipV="1">
              <a:off x="2442002" y="2936106"/>
              <a:ext cx="166916" cy="144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60"/>
            <p:cNvCxnSpPr>
              <a:stCxn id="113" idx="1"/>
              <a:endCxn id="109" idx="3"/>
            </p:cNvCxnSpPr>
            <p:nvPr/>
          </p:nvCxnSpPr>
          <p:spPr>
            <a:xfrm flipH="1" flipV="1">
              <a:off x="2978433" y="2936106"/>
              <a:ext cx="153507" cy="126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ttangolo 3"/>
            <p:cNvSpPr/>
            <p:nvPr/>
          </p:nvSpPr>
          <p:spPr>
            <a:xfrm>
              <a:off x="107505" y="1900694"/>
              <a:ext cx="1440160" cy="18094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0" name="Rettangolo 4"/>
            <p:cNvSpPr/>
            <p:nvPr/>
          </p:nvSpPr>
          <p:spPr>
            <a:xfrm>
              <a:off x="255712" y="1990378"/>
              <a:ext cx="720000" cy="46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  <a:latin typeface="Century Gothic" pitchFamily="34" charset="0"/>
                </a:rPr>
                <a:t>CPU</a:t>
              </a:r>
              <a:endParaRPr lang="it-IT" sz="1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1" name="Rettangolo 5"/>
            <p:cNvSpPr/>
            <p:nvPr/>
          </p:nvSpPr>
          <p:spPr>
            <a:xfrm>
              <a:off x="255712" y="2450074"/>
              <a:ext cx="720000" cy="2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  <a:latin typeface="Century Gothic" pitchFamily="34" charset="0"/>
                </a:rPr>
                <a:t>MMU</a:t>
              </a:r>
              <a:endParaRPr lang="it-IT" sz="1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2" name="Rettangolo 6"/>
            <p:cNvSpPr/>
            <p:nvPr/>
          </p:nvSpPr>
          <p:spPr>
            <a:xfrm>
              <a:off x="255712" y="2702074"/>
              <a:ext cx="720000" cy="2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  <a:latin typeface="Century Gothic" pitchFamily="34" charset="0"/>
                </a:rPr>
                <a:t>L2 $</a:t>
              </a:r>
              <a:endParaRPr lang="it-IT" sz="1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3" name="Rettangolo 10"/>
            <p:cNvSpPr/>
            <p:nvPr/>
          </p:nvSpPr>
          <p:spPr>
            <a:xfrm>
              <a:off x="251520" y="3153434"/>
              <a:ext cx="1211121" cy="403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err="1" smtClean="0">
                  <a:solidFill>
                    <a:schemeClr val="tx1"/>
                  </a:solidFill>
                  <a:latin typeface="Century Gothic" pitchFamily="34" charset="0"/>
                </a:rPr>
                <a:t>Coherent</a:t>
              </a:r>
              <a:r>
                <a:rPr lang="it-IT" sz="1200" b="1" dirty="0" smtClean="0">
                  <a:solidFill>
                    <a:schemeClr val="tx1"/>
                  </a:solidFill>
                  <a:latin typeface="Century Gothic" pitchFamily="34" charset="0"/>
                </a:rPr>
                <a:t> </a:t>
              </a:r>
              <a:r>
                <a:rPr lang="it-IT" sz="1200" b="1" dirty="0" err="1" smtClean="0">
                  <a:solidFill>
                    <a:schemeClr val="tx1"/>
                  </a:solidFill>
                  <a:latin typeface="Century Gothic" pitchFamily="34" charset="0"/>
                </a:rPr>
                <a:t>interconnect</a:t>
              </a:r>
              <a:endParaRPr lang="it-IT" sz="1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94" name="Connettore 1 12"/>
            <p:cNvCxnSpPr>
              <a:stCxn id="92" idx="2"/>
            </p:cNvCxnSpPr>
            <p:nvPr/>
          </p:nvCxnSpPr>
          <p:spPr>
            <a:xfrm>
              <a:off x="615712" y="2954074"/>
              <a:ext cx="0" cy="216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ttangolo 15"/>
            <p:cNvSpPr/>
            <p:nvPr/>
          </p:nvSpPr>
          <p:spPr>
            <a:xfrm>
              <a:off x="543712" y="2269994"/>
              <a:ext cx="432000" cy="18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smtClean="0">
                  <a:solidFill>
                    <a:schemeClr val="tx1"/>
                  </a:solidFill>
                  <a:latin typeface="Century Gothic" pitchFamily="34" charset="0"/>
                </a:rPr>
                <a:t>L1 $</a:t>
              </a:r>
              <a:endParaRPr lang="it-IT" sz="9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6" name="CasellaDiTesto 18"/>
            <p:cNvSpPr txBox="1"/>
            <p:nvPr/>
          </p:nvSpPr>
          <p:spPr>
            <a:xfrm>
              <a:off x="1043608" y="198295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…</a:t>
              </a:r>
              <a:endParaRPr lang="it-IT" dirty="0"/>
            </a:p>
          </p:txBody>
        </p:sp>
        <p:sp>
          <p:nvSpPr>
            <p:cNvPr id="97" name="Rettangolo 19"/>
            <p:cNvSpPr/>
            <p:nvPr/>
          </p:nvSpPr>
          <p:spPr>
            <a:xfrm>
              <a:off x="107504" y="3890234"/>
              <a:ext cx="3348000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err="1" smtClean="0">
                  <a:solidFill>
                    <a:schemeClr val="tx1"/>
                  </a:solidFill>
                  <a:latin typeface="Century Gothic" pitchFamily="34" charset="0"/>
                </a:rPr>
                <a:t>Interconnect</a:t>
              </a:r>
              <a:endParaRPr lang="it-IT" sz="1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8" name="Rettangolo 21"/>
            <p:cNvSpPr/>
            <p:nvPr/>
          </p:nvSpPr>
          <p:spPr>
            <a:xfrm>
              <a:off x="1722002" y="2062386"/>
              <a:ext cx="720000" cy="52686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  <a:latin typeface="Century Gothic" pitchFamily="34" charset="0"/>
                </a:rPr>
                <a:t>cluster </a:t>
              </a:r>
              <a:endParaRPr lang="it-IT" sz="1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9" name="Rettangolo 23"/>
            <p:cNvSpPr/>
            <p:nvPr/>
          </p:nvSpPr>
          <p:spPr>
            <a:xfrm>
              <a:off x="1722002" y="2954130"/>
              <a:ext cx="720000" cy="2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  <a:latin typeface="Century Gothic" pitchFamily="34" charset="0"/>
                </a:rPr>
                <a:t>L2 </a:t>
              </a:r>
              <a:r>
                <a:rPr lang="it-IT" sz="1200" b="1" dirty="0" err="1" smtClean="0">
                  <a:solidFill>
                    <a:schemeClr val="tx1"/>
                  </a:solidFill>
                  <a:latin typeface="Century Gothic" pitchFamily="34" charset="0"/>
                </a:rPr>
                <a:t>mem</a:t>
              </a:r>
              <a:endParaRPr lang="it-IT" sz="1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00" name="Rettangolo 27"/>
            <p:cNvSpPr/>
            <p:nvPr/>
          </p:nvSpPr>
          <p:spPr>
            <a:xfrm>
              <a:off x="1760526" y="3530194"/>
              <a:ext cx="1656000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  <a:latin typeface="Century Gothic" pitchFamily="34" charset="0"/>
                </a:rPr>
                <a:t>IO MMU</a:t>
              </a:r>
              <a:endParaRPr lang="it-IT" sz="1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01" name="Connettore 1 28"/>
            <p:cNvCxnSpPr>
              <a:stCxn id="105" idx="3"/>
              <a:endCxn id="108" idx="1"/>
            </p:cNvCxnSpPr>
            <p:nvPr/>
          </p:nvCxnSpPr>
          <p:spPr>
            <a:xfrm>
              <a:off x="2716918" y="2639698"/>
              <a:ext cx="15351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29"/>
            <p:cNvCxnSpPr>
              <a:stCxn id="105" idx="2"/>
              <a:endCxn id="106" idx="0"/>
            </p:cNvCxnSpPr>
            <p:nvPr/>
          </p:nvCxnSpPr>
          <p:spPr>
            <a:xfrm>
              <a:off x="2662918" y="2693698"/>
              <a:ext cx="0" cy="18840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ttangolo 30"/>
            <p:cNvSpPr/>
            <p:nvPr/>
          </p:nvSpPr>
          <p:spPr>
            <a:xfrm>
              <a:off x="1866002" y="2411965"/>
              <a:ext cx="576000" cy="1800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it-IT" sz="900" b="1" dirty="0" smtClean="0">
                  <a:solidFill>
                    <a:schemeClr val="tx1"/>
                  </a:solidFill>
                  <a:latin typeface="Century Gothic" pitchFamily="34" charset="0"/>
                </a:rPr>
                <a:t>L1 </a:t>
              </a:r>
              <a:r>
                <a:rPr lang="it-IT" sz="900" b="1" dirty="0" err="1" smtClean="0">
                  <a:solidFill>
                    <a:schemeClr val="tx1"/>
                  </a:solidFill>
                  <a:latin typeface="Century Gothic" pitchFamily="34" charset="0"/>
                </a:rPr>
                <a:t>mem</a:t>
              </a:r>
              <a:endParaRPr lang="it-IT" sz="9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04" name="CasellaDiTesto 32"/>
            <p:cNvSpPr txBox="1"/>
            <p:nvPr/>
          </p:nvSpPr>
          <p:spPr>
            <a:xfrm>
              <a:off x="2559408" y="206267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…</a:t>
              </a:r>
              <a:endParaRPr lang="it-IT" dirty="0"/>
            </a:p>
          </p:txBody>
        </p:sp>
        <p:sp>
          <p:nvSpPr>
            <p:cNvPr id="105" name="Rettangolo arrotondato 33"/>
            <p:cNvSpPr/>
            <p:nvPr/>
          </p:nvSpPr>
          <p:spPr>
            <a:xfrm>
              <a:off x="2608918" y="2585698"/>
              <a:ext cx="108000" cy="108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200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06" name="Rettangolo arrotondato 34"/>
            <p:cNvSpPr/>
            <p:nvPr/>
          </p:nvSpPr>
          <p:spPr>
            <a:xfrm>
              <a:off x="2608918" y="2882106"/>
              <a:ext cx="108000" cy="108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200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07" name="Connettore 1 40"/>
            <p:cNvCxnSpPr>
              <a:stCxn id="108" idx="2"/>
              <a:endCxn id="109" idx="0"/>
            </p:cNvCxnSpPr>
            <p:nvPr/>
          </p:nvCxnSpPr>
          <p:spPr>
            <a:xfrm>
              <a:off x="2924433" y="2693698"/>
              <a:ext cx="0" cy="18840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ttangolo arrotondato 41"/>
            <p:cNvSpPr/>
            <p:nvPr/>
          </p:nvSpPr>
          <p:spPr>
            <a:xfrm>
              <a:off x="2870433" y="2585698"/>
              <a:ext cx="108000" cy="108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200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09" name="Rettangolo arrotondato 42"/>
            <p:cNvSpPr/>
            <p:nvPr/>
          </p:nvSpPr>
          <p:spPr>
            <a:xfrm>
              <a:off x="2870433" y="2882106"/>
              <a:ext cx="108000" cy="108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200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10" name="Connettore 1 45"/>
            <p:cNvCxnSpPr>
              <a:stCxn id="106" idx="3"/>
              <a:endCxn id="109" idx="1"/>
            </p:cNvCxnSpPr>
            <p:nvPr/>
          </p:nvCxnSpPr>
          <p:spPr>
            <a:xfrm>
              <a:off x="2716918" y="2936106"/>
              <a:ext cx="15351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ttangolo 48"/>
            <p:cNvSpPr/>
            <p:nvPr/>
          </p:nvSpPr>
          <p:spPr>
            <a:xfrm>
              <a:off x="3131920" y="2045698"/>
              <a:ext cx="720000" cy="5400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  <a:latin typeface="Century Gothic" pitchFamily="34" charset="0"/>
                </a:rPr>
                <a:t>Cluster </a:t>
              </a:r>
              <a:endParaRPr lang="it-IT" sz="1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12" name="Rettangolo 49"/>
            <p:cNvSpPr/>
            <p:nvPr/>
          </p:nvSpPr>
          <p:spPr>
            <a:xfrm>
              <a:off x="3275920" y="2402440"/>
              <a:ext cx="576000" cy="1800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it-IT" sz="900" b="1" dirty="0" smtClean="0">
                  <a:solidFill>
                    <a:schemeClr val="tx1"/>
                  </a:solidFill>
                  <a:latin typeface="Century Gothic" pitchFamily="34" charset="0"/>
                </a:rPr>
                <a:t>L1 </a:t>
              </a:r>
              <a:r>
                <a:rPr lang="it-IT" sz="900" b="1" dirty="0" err="1" smtClean="0">
                  <a:solidFill>
                    <a:schemeClr val="tx1"/>
                  </a:solidFill>
                  <a:latin typeface="Century Gothic" pitchFamily="34" charset="0"/>
                </a:rPr>
                <a:t>mem</a:t>
              </a:r>
              <a:endParaRPr lang="it-IT" sz="9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13" name="Rettangolo 59"/>
            <p:cNvSpPr/>
            <p:nvPr/>
          </p:nvSpPr>
          <p:spPr>
            <a:xfrm>
              <a:off x="3131940" y="2936114"/>
              <a:ext cx="324000" cy="2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  <a:latin typeface="Century Gothic" pitchFamily="34" charset="0"/>
                </a:rPr>
                <a:t>NI</a:t>
              </a:r>
              <a:endParaRPr lang="it-IT" sz="1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14" name="Rettangolo 63"/>
            <p:cNvSpPr/>
            <p:nvPr/>
          </p:nvSpPr>
          <p:spPr>
            <a:xfrm>
              <a:off x="1064874" y="4430266"/>
              <a:ext cx="1656000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err="1" smtClean="0">
                  <a:solidFill>
                    <a:schemeClr val="tx1"/>
                  </a:solidFill>
                  <a:latin typeface="Century Gothic" pitchFamily="34" charset="0"/>
                </a:rPr>
                <a:t>Main</a:t>
              </a:r>
              <a:r>
                <a:rPr lang="it-IT" sz="1200" b="1" dirty="0" smtClean="0">
                  <a:solidFill>
                    <a:schemeClr val="tx1"/>
                  </a:solidFill>
                  <a:latin typeface="Century Gothic" pitchFamily="34" charset="0"/>
                </a:rPr>
                <a:t> </a:t>
              </a:r>
              <a:r>
                <a:rPr lang="it-IT" sz="1200" b="1" dirty="0" err="1" smtClean="0">
                  <a:solidFill>
                    <a:schemeClr val="tx1"/>
                  </a:solidFill>
                  <a:latin typeface="Century Gothic" pitchFamily="34" charset="0"/>
                </a:rPr>
                <a:t>memory</a:t>
              </a:r>
              <a:endParaRPr lang="it-IT" sz="1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15" name="CasellaDiTesto 72"/>
            <p:cNvSpPr txBox="1"/>
            <p:nvPr/>
          </p:nvSpPr>
          <p:spPr>
            <a:xfrm>
              <a:off x="179512" y="147793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Calibri" panose="020F0502020204030204" pitchFamily="34" charset="0"/>
                </a:rPr>
                <a:t>Host</a:t>
              </a:r>
              <a:endParaRPr lang="it-IT" b="1" dirty="0">
                <a:latin typeface="Calibri" panose="020F0502020204030204" pitchFamily="34" charset="0"/>
              </a:endParaRPr>
            </a:p>
          </p:txBody>
        </p:sp>
        <p:sp>
          <p:nvSpPr>
            <p:cNvPr id="116" name="CasellaDiTesto 73"/>
            <p:cNvSpPr txBox="1"/>
            <p:nvPr/>
          </p:nvSpPr>
          <p:spPr>
            <a:xfrm>
              <a:off x="1501141" y="1477938"/>
              <a:ext cx="2545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Calibri" panose="020F0502020204030204" pitchFamily="34" charset="0"/>
                </a:rPr>
                <a:t>Cluster-based </a:t>
              </a:r>
              <a:r>
                <a:rPr lang="it-IT" b="1" dirty="0">
                  <a:latin typeface="Calibri" panose="020F0502020204030204" pitchFamily="34" charset="0"/>
                </a:rPr>
                <a:t>many-core</a:t>
              </a: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3851920" y="1473162"/>
            <a:ext cx="3298986" cy="2910953"/>
            <a:chOff x="3851920" y="1473162"/>
            <a:chExt cx="3298986" cy="2910953"/>
          </a:xfrm>
        </p:grpSpPr>
        <p:grpSp>
          <p:nvGrpSpPr>
            <p:cNvPr id="160" name="Group 159"/>
            <p:cNvGrpSpPr/>
            <p:nvPr/>
          </p:nvGrpSpPr>
          <p:grpSpPr>
            <a:xfrm>
              <a:off x="4311338" y="1473162"/>
              <a:ext cx="2839568" cy="2910953"/>
              <a:chOff x="4364678" y="1473162"/>
              <a:chExt cx="2839568" cy="2910953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4577577" y="1912983"/>
                <a:ext cx="2448272" cy="2471132"/>
                <a:chOff x="4331594" y="961676"/>
                <a:chExt cx="2448272" cy="2471132"/>
              </a:xfrm>
            </p:grpSpPr>
            <p:sp>
              <p:nvSpPr>
                <p:cNvPr id="139" name="Rettangolo 57"/>
                <p:cNvSpPr/>
                <p:nvPr/>
              </p:nvSpPr>
              <p:spPr>
                <a:xfrm>
                  <a:off x="4331594" y="961676"/>
                  <a:ext cx="2448272" cy="247113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Connettore 1 58"/>
                <p:cNvCxnSpPr/>
                <p:nvPr/>
              </p:nvCxnSpPr>
              <p:spPr>
                <a:xfrm>
                  <a:off x="4740742" y="158207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nettore 1 61"/>
                <p:cNvCxnSpPr/>
                <p:nvPr/>
              </p:nvCxnSpPr>
              <p:spPr>
                <a:xfrm flipV="1">
                  <a:off x="6275810" y="1565388"/>
                  <a:ext cx="0" cy="180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Rettangolo 66"/>
                <p:cNvSpPr/>
                <p:nvPr/>
              </p:nvSpPr>
              <p:spPr>
                <a:xfrm>
                  <a:off x="4399680" y="1138191"/>
                  <a:ext cx="800874" cy="468000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it-IT" sz="1200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Core 0</a:t>
                  </a:r>
                  <a:endParaRPr lang="it-IT" sz="1200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43" name="Rettangolo 68"/>
                <p:cNvSpPr/>
                <p:nvPr/>
              </p:nvSpPr>
              <p:spPr>
                <a:xfrm>
                  <a:off x="5005186" y="2158784"/>
                  <a:ext cx="1669531" cy="118400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36000" rIns="36000" rtlCol="0" anchor="b"/>
                <a:lstStyle/>
                <a:p>
                  <a:pPr algn="ctr"/>
                  <a:endParaRPr lang="it-IT" sz="1200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44" name="Rettangolo 75"/>
                <p:cNvSpPr/>
                <p:nvPr/>
              </p:nvSpPr>
              <p:spPr>
                <a:xfrm>
                  <a:off x="4621593" y="1426191"/>
                  <a:ext cx="576000" cy="180000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it-IT" sz="900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L1 I$</a:t>
                  </a:r>
                  <a:endParaRPr lang="it-IT" sz="900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45" name="CasellaDiTesto 77"/>
                <p:cNvSpPr txBox="1"/>
                <p:nvPr/>
              </p:nvSpPr>
              <p:spPr>
                <a:xfrm>
                  <a:off x="5274676" y="111436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dirty="0" smtClean="0"/>
                    <a:t>…</a:t>
                  </a:r>
                  <a:endParaRPr lang="it-IT" dirty="0"/>
                </a:p>
              </p:txBody>
            </p:sp>
            <p:sp>
              <p:nvSpPr>
                <p:cNvPr id="146" name="Rettangolo 92"/>
                <p:cNvSpPr/>
                <p:nvPr/>
              </p:nvSpPr>
              <p:spPr>
                <a:xfrm>
                  <a:off x="5872649" y="1137812"/>
                  <a:ext cx="827589" cy="45034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it-IT" sz="1200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Core 15</a:t>
                  </a:r>
                  <a:endParaRPr lang="it-IT" sz="1200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47" name="Rettangolo 93"/>
                <p:cNvSpPr/>
                <p:nvPr/>
              </p:nvSpPr>
              <p:spPr>
                <a:xfrm>
                  <a:off x="6117767" y="1407613"/>
                  <a:ext cx="576000" cy="180000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it-IT" sz="900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L1 I$</a:t>
                  </a:r>
                  <a:endParaRPr lang="it-IT" sz="900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48" name="Rettangolo 94"/>
                <p:cNvSpPr/>
                <p:nvPr/>
              </p:nvSpPr>
              <p:spPr>
                <a:xfrm>
                  <a:off x="4475610" y="2167852"/>
                  <a:ext cx="324000" cy="252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it-IT" sz="1200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NI</a:t>
                  </a:r>
                  <a:endParaRPr lang="it-IT" sz="1200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49" name="Rettangolo 95"/>
                <p:cNvSpPr/>
                <p:nvPr/>
              </p:nvSpPr>
              <p:spPr>
                <a:xfrm>
                  <a:off x="4475850" y="1735804"/>
                  <a:ext cx="2160000" cy="252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200" b="1" dirty="0" err="1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Low-latency</a:t>
                  </a:r>
                  <a:r>
                    <a:rPr lang="it-IT" sz="1200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 </a:t>
                  </a:r>
                  <a:r>
                    <a:rPr lang="it-IT" sz="1200" b="1" dirty="0" err="1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Interconnect</a:t>
                  </a:r>
                  <a:endParaRPr lang="it-IT" sz="1200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50" name="Rettangolo 96"/>
                <p:cNvSpPr/>
                <p:nvPr/>
              </p:nvSpPr>
              <p:spPr>
                <a:xfrm rot="16200000">
                  <a:off x="4887404" y="2728138"/>
                  <a:ext cx="868572" cy="252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it-IT" sz="1200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    BANK 1</a:t>
                  </a:r>
                  <a:endParaRPr lang="it-IT" sz="1200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51" name="Rettangolo 97"/>
                <p:cNvSpPr/>
                <p:nvPr/>
              </p:nvSpPr>
              <p:spPr>
                <a:xfrm rot="16200000">
                  <a:off x="5211468" y="2728138"/>
                  <a:ext cx="868572" cy="252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it-IT" sz="1200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     BANK 2</a:t>
                  </a:r>
                  <a:endParaRPr lang="it-IT" sz="1200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52" name="Rettangolo 98"/>
                <p:cNvSpPr/>
                <p:nvPr/>
              </p:nvSpPr>
              <p:spPr>
                <a:xfrm rot="16200000">
                  <a:off x="6035900" y="2724505"/>
                  <a:ext cx="875836" cy="252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it-IT" sz="1200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    BANK 32</a:t>
                  </a:r>
                  <a:endParaRPr lang="it-IT" sz="1200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53" name="CasellaDiTesto 99"/>
                <p:cNvSpPr txBox="1"/>
                <p:nvPr/>
              </p:nvSpPr>
              <p:spPr>
                <a:xfrm>
                  <a:off x="5771754" y="2631428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dirty="0" smtClean="0"/>
                    <a:t>…</a:t>
                  </a:r>
                  <a:endParaRPr lang="it-IT" dirty="0"/>
                </a:p>
              </p:txBody>
            </p:sp>
            <p:cxnSp>
              <p:nvCxnSpPr>
                <p:cNvPr id="154" name="Connettore 1 100"/>
                <p:cNvCxnSpPr/>
                <p:nvPr/>
              </p:nvCxnSpPr>
              <p:spPr>
                <a:xfrm>
                  <a:off x="4619626" y="200449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Connettore 1 101"/>
                <p:cNvCxnSpPr/>
                <p:nvPr/>
              </p:nvCxnSpPr>
              <p:spPr>
                <a:xfrm flipV="1">
                  <a:off x="6491834" y="1987804"/>
                  <a:ext cx="0" cy="180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Connettore 1 102"/>
                <p:cNvCxnSpPr/>
                <p:nvPr/>
              </p:nvCxnSpPr>
              <p:spPr>
                <a:xfrm flipV="1">
                  <a:off x="5627738" y="1987804"/>
                  <a:ext cx="0" cy="180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Connettore 1 103"/>
                <p:cNvCxnSpPr/>
                <p:nvPr/>
              </p:nvCxnSpPr>
              <p:spPr>
                <a:xfrm flipV="1">
                  <a:off x="5339706" y="1987804"/>
                  <a:ext cx="0" cy="180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Rettangolo 70"/>
                <p:cNvSpPr/>
                <p:nvPr/>
              </p:nvSpPr>
              <p:spPr>
                <a:xfrm>
                  <a:off x="4392016" y="2924944"/>
                  <a:ext cx="540024" cy="252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it-IT" sz="1200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DMA</a:t>
                  </a:r>
                  <a:endParaRPr lang="it-IT" sz="1200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cxnSp>
              <p:nvCxnSpPr>
                <p:cNvPr id="159" name="Connettore 1 74"/>
                <p:cNvCxnSpPr/>
                <p:nvPr/>
              </p:nvCxnSpPr>
              <p:spPr>
                <a:xfrm>
                  <a:off x="4847016" y="1988840"/>
                  <a:ext cx="0" cy="93610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CasellaDiTesto 55"/>
              <p:cNvSpPr txBox="1"/>
              <p:nvPr/>
            </p:nvSpPr>
            <p:spPr>
              <a:xfrm>
                <a:off x="4364678" y="1473162"/>
                <a:ext cx="28395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>
                    <a:latin typeface="Calibri" panose="020F0502020204030204" pitchFamily="34" charset="0"/>
                  </a:rPr>
                  <a:t>Shared memory cluster</a:t>
                </a:r>
                <a:endParaRPr lang="it-IT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5179689" y="3087971"/>
                <a:ext cx="1838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latin typeface="Century Gothic" pitchFamily="34" charset="0"/>
                  </a:rPr>
                  <a:t>L1 DATA </a:t>
                </a:r>
                <a:r>
                  <a:rPr lang="it-IT" sz="1200" b="1" dirty="0" smtClean="0">
                    <a:latin typeface="Century Gothic" pitchFamily="34" charset="0"/>
                  </a:rPr>
                  <a:t>mem (TCDM)</a:t>
                </a:r>
                <a:endParaRPr lang="it-IT" sz="1200" b="1" dirty="0">
                  <a:latin typeface="Century Gothic" pitchFamily="34" charset="0"/>
                </a:endParaRPr>
              </a:p>
            </p:txBody>
          </p:sp>
        </p:grpSp>
        <p:cxnSp>
          <p:nvCxnSpPr>
            <p:cNvPr id="163" name="Straight Connector 162"/>
            <p:cNvCxnSpPr/>
            <p:nvPr/>
          </p:nvCxnSpPr>
          <p:spPr>
            <a:xfrm flipV="1">
              <a:off x="3854450" y="1920240"/>
              <a:ext cx="671830" cy="121285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12" idx="3"/>
            </p:cNvCxnSpPr>
            <p:nvPr/>
          </p:nvCxnSpPr>
          <p:spPr>
            <a:xfrm>
              <a:off x="3851920" y="2492440"/>
              <a:ext cx="675630" cy="188906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6877050" y="1470625"/>
            <a:ext cx="2124576" cy="2463835"/>
            <a:chOff x="6877050" y="1473165"/>
            <a:chExt cx="2124576" cy="2463835"/>
          </a:xfrm>
        </p:grpSpPr>
        <p:grpSp>
          <p:nvGrpSpPr>
            <p:cNvPr id="178" name="Group 177"/>
            <p:cNvGrpSpPr/>
            <p:nvPr/>
          </p:nvGrpSpPr>
          <p:grpSpPr>
            <a:xfrm>
              <a:off x="6877050" y="1473165"/>
              <a:ext cx="2124576" cy="2463835"/>
              <a:chOff x="6877050" y="1473165"/>
              <a:chExt cx="2124576" cy="2463835"/>
            </a:xfrm>
          </p:grpSpPr>
          <p:sp>
            <p:nvSpPr>
              <p:cNvPr id="120" name="Rettangolo 92"/>
              <p:cNvSpPr/>
              <p:nvPr/>
            </p:nvSpPr>
            <p:spPr>
              <a:xfrm>
                <a:off x="7494221" y="1912983"/>
                <a:ext cx="1507405" cy="20176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9" name="CasellaDiTesto 99"/>
              <p:cNvSpPr txBox="1"/>
              <p:nvPr/>
            </p:nvSpPr>
            <p:spPr>
              <a:xfrm>
                <a:off x="8052380" y="2886807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…</a:t>
                </a:r>
                <a:endParaRPr lang="it-IT" dirty="0"/>
              </a:p>
            </p:txBody>
          </p:sp>
          <p:sp>
            <p:nvSpPr>
              <p:cNvPr id="131" name="Rettangolo 92"/>
              <p:cNvSpPr/>
              <p:nvPr/>
            </p:nvSpPr>
            <p:spPr>
              <a:xfrm>
                <a:off x="7550640" y="2833950"/>
                <a:ext cx="294563" cy="576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r>
                  <a:rPr lang="it-IT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Stage 1</a:t>
                </a:r>
                <a:endParaRPr lang="it-IT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Rettangolo 92"/>
              <p:cNvSpPr/>
              <p:nvPr/>
            </p:nvSpPr>
            <p:spPr>
              <a:xfrm>
                <a:off x="7896354" y="2832953"/>
                <a:ext cx="294563" cy="5775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r>
                  <a:rPr lang="it-IT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Stage 2</a:t>
                </a:r>
                <a:endParaRPr lang="it-IT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Rettangolo 92"/>
              <p:cNvSpPr/>
              <p:nvPr/>
            </p:nvSpPr>
            <p:spPr>
              <a:xfrm>
                <a:off x="8480213" y="2834673"/>
                <a:ext cx="294563" cy="5908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r>
                  <a:rPr lang="it-IT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Stage 7</a:t>
                </a:r>
                <a:endParaRPr lang="it-IT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CasellaDiTesto 72"/>
              <p:cNvSpPr txBox="1"/>
              <p:nvPr/>
            </p:nvSpPr>
            <p:spPr>
              <a:xfrm>
                <a:off x="7519621" y="1473165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>
                    <a:latin typeface="Calibri" panose="020F0502020204030204" pitchFamily="34" charset="0"/>
                  </a:rPr>
                  <a:t>Core</a:t>
                </a:r>
                <a:endParaRPr lang="it-IT" b="1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 flipV="1">
                <a:off x="6877050" y="1936750"/>
                <a:ext cx="615950" cy="16192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147" idx="3"/>
              </p:cNvCxnSpPr>
              <p:nvPr/>
            </p:nvCxnSpPr>
            <p:spPr>
              <a:xfrm>
                <a:off x="6886410" y="2448920"/>
                <a:ext cx="625640" cy="148808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Oval 178"/>
            <p:cNvSpPr/>
            <p:nvPr/>
          </p:nvSpPr>
          <p:spPr>
            <a:xfrm>
              <a:off x="8396987" y="3622762"/>
              <a:ext cx="461012" cy="2274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80" name="Straight Arrow Connector 179"/>
            <p:cNvCxnSpPr/>
            <p:nvPr/>
          </p:nvCxnSpPr>
          <p:spPr>
            <a:xfrm flipV="1">
              <a:off x="8627493" y="3434876"/>
              <a:ext cx="0" cy="1914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7550238" y="1957299"/>
            <a:ext cx="1224538" cy="854093"/>
            <a:chOff x="7550238" y="1969999"/>
            <a:chExt cx="1224538" cy="854093"/>
          </a:xfrm>
        </p:grpSpPr>
        <p:sp>
          <p:nvSpPr>
            <p:cNvPr id="134" name="Rettangolo 92"/>
            <p:cNvSpPr/>
            <p:nvPr/>
          </p:nvSpPr>
          <p:spPr>
            <a:xfrm>
              <a:off x="7550238" y="2401801"/>
              <a:ext cx="1224538" cy="21688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it-IT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EDAC</a:t>
              </a:r>
              <a:endParaRPr lang="it-IT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flipV="1">
              <a:off x="7697921" y="2632682"/>
              <a:ext cx="0" cy="1914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7891855" y="1969999"/>
              <a:ext cx="549252" cy="22746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 flipV="1">
              <a:off x="8052380" y="2632682"/>
              <a:ext cx="0" cy="1914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8627493" y="2632682"/>
              <a:ext cx="0" cy="1914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8162507" y="2200530"/>
              <a:ext cx="0" cy="1914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Content Placeholder 3"/>
          <p:cNvSpPr>
            <a:spLocks noGrp="1"/>
          </p:cNvSpPr>
          <p:nvPr>
            <p:ph idx="1"/>
          </p:nvPr>
        </p:nvSpPr>
        <p:spPr>
          <a:xfrm>
            <a:off x="633845" y="4935896"/>
            <a:ext cx="7886700" cy="1690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Shared memory cluster: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16 </a:t>
            </a:r>
            <a:r>
              <a:rPr lang="en-US" b="1" dirty="0">
                <a:latin typeface="Calibri" panose="020F0502020204030204" pitchFamily="34" charset="0"/>
              </a:rPr>
              <a:t>32-bit in-order RISC </a:t>
            </a:r>
            <a:r>
              <a:rPr lang="en-US" b="1" dirty="0" smtClean="0">
                <a:latin typeface="Calibri" panose="020F0502020204030204" pitchFamily="34" charset="0"/>
              </a:rPr>
              <a:t>processors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Shared L1 </a:t>
            </a:r>
            <a:r>
              <a:rPr lang="en-US" b="1" dirty="0">
                <a:latin typeface="Calibri" panose="020F0502020204030204" pitchFamily="34" charset="0"/>
              </a:rPr>
              <a:t>tightly-coupled data memory (</a:t>
            </a:r>
            <a:r>
              <a:rPr lang="en-US" b="1" dirty="0" smtClean="0">
                <a:latin typeface="Calibri" panose="020F0502020204030204" pitchFamily="34" charset="0"/>
              </a:rPr>
              <a:t>TCDM)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Each </a:t>
            </a:r>
            <a:r>
              <a:rPr lang="en-US" b="1" dirty="0">
                <a:latin typeface="Calibri" panose="020F0502020204030204" pitchFamily="34" charset="0"/>
              </a:rPr>
              <a:t>core uses </a:t>
            </a:r>
            <a:r>
              <a:rPr lang="en-US" b="1" dirty="0" smtClean="0">
                <a:latin typeface="Calibri" panose="020F0502020204030204" pitchFamily="34" charset="0"/>
              </a:rPr>
              <a:t>EDAC with multiple-issue </a:t>
            </a:r>
            <a:r>
              <a:rPr lang="en-US" b="1" dirty="0">
                <a:latin typeface="Calibri" panose="020F0502020204030204" pitchFamily="34" charset="0"/>
              </a:rPr>
              <a:t>instruction replay</a:t>
            </a:r>
            <a:endParaRPr lang="en-US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845" y="247651"/>
            <a:ext cx="7886700" cy="8382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Online Meta-data Characterization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66" y="1162272"/>
            <a:ext cx="4370913" cy="5410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Application</a:t>
            </a:r>
            <a:r>
              <a:rPr lang="en-US" sz="1600" b="1" baseline="-250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pragma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omp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parallel {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pragma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omp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master {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for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 = 0; t &lt;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en-US" sz="1600" baseline="-25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t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++)</a:t>
            </a:r>
            <a:b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pragma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omp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task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run_add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(t, TASK_SIZE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#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pragma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omp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taskwait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for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 = 0; t &lt;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en-US" sz="1600" baseline="-25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t++)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#pragma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omp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task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run_shift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(t, TASK_SIZE);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#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pragma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omp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taskwait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for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 = 0; t &lt;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en-US" sz="1600" baseline="-25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t++)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pragma </a:t>
            </a:r>
            <a:r>
              <a:rPr lang="en-US" sz="16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omp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task 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run_mul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(t, TASK_SIZE);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#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pragma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omp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taskwait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 = 0; t &lt;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en-US" sz="1600" baseline="-25000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t++)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pragma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omp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task </a:t>
            </a: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run_div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(t, TASK_SIZE);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#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pragma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omp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taskwait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}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	</a:t>
            </a:r>
            <a:endParaRPr lang="en-US" sz="1600" dirty="0">
              <a:solidFill>
                <a:schemeClr val="tx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09481"/>
              </p:ext>
            </p:extLst>
          </p:nvPr>
        </p:nvGraphicFramePr>
        <p:xfrm>
          <a:off x="4862882" y="4391307"/>
          <a:ext cx="3493655" cy="1706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32930"/>
                <a:gridCol w="1604230"/>
                <a:gridCol w="356495"/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Meta-data Lookup Table for Application</a:t>
                      </a:r>
                      <a:r>
                        <a:rPr lang="it-IT" sz="1600" b="1" baseline="-25000" dirty="0" smtClean="0">
                          <a:effectLst/>
                        </a:rPr>
                        <a:t>X</a:t>
                      </a:r>
                      <a:endParaRPr lang="en-US" sz="1600" b="1" baseline="-25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dirty="0" smtClean="0">
                          <a:effectLst/>
                        </a:rPr>
                        <a:t>Core 1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dirty="0" smtClean="0">
                          <a:effectLst/>
                        </a:rPr>
                        <a:t>Core</a:t>
                      </a:r>
                      <a:r>
                        <a:rPr lang="it-IT" sz="1600" b="1" i="1" baseline="0" dirty="0" smtClean="0">
                          <a:effectLst/>
                        </a:rPr>
                        <a:t> 2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Task </a:t>
                      </a:r>
                      <a:r>
                        <a:rPr lang="it-IT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type1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Task </a:t>
                      </a:r>
                      <a:r>
                        <a:rPr lang="it-IT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type 1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Task </a:t>
                      </a:r>
                      <a:r>
                        <a:rPr lang="it-IT" sz="1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type 2</a:t>
                      </a:r>
                      <a:endParaRPr lang="en-US" sz="1600" b="1" i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Task </a:t>
                      </a:r>
                      <a:r>
                        <a:rPr lang="it-IT" sz="1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type 2</a:t>
                      </a:r>
                      <a:endParaRPr lang="en-US" sz="1600" b="1" i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Task </a:t>
                      </a:r>
                      <a:r>
                        <a:rPr lang="it-IT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type 3</a:t>
                      </a:r>
                      <a:endParaRPr lang="en-US" sz="1600" b="1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Task </a:t>
                      </a:r>
                      <a:r>
                        <a:rPr lang="it-IT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type 3</a:t>
                      </a:r>
                      <a:endParaRPr lang="en-US" sz="1600" b="1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Task </a:t>
                      </a:r>
                      <a:r>
                        <a:rPr lang="it-IT" sz="1600" b="1" i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type 4</a:t>
                      </a:r>
                      <a:endParaRPr lang="en-US" sz="1600" b="1" i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Task </a:t>
                      </a:r>
                      <a:r>
                        <a:rPr lang="it-IT" sz="1600" b="1" i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type 4</a:t>
                      </a:r>
                      <a:endParaRPr lang="en-US" sz="1600" b="1" i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7" name="Elbow Connector 56"/>
          <p:cNvCxnSpPr/>
          <p:nvPr/>
        </p:nvCxnSpPr>
        <p:spPr>
          <a:xfrm>
            <a:off x="2717800" y="4393471"/>
            <a:ext cx="2282218" cy="1371600"/>
          </a:xfrm>
          <a:prstGeom prst="bentConnector3">
            <a:avLst>
              <a:gd name="adj1" fmla="val 59460"/>
            </a:avLst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>
            <a:off x="2799184" y="5505061"/>
            <a:ext cx="2227660" cy="457200"/>
          </a:xfrm>
          <a:prstGeom prst="bent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4366936" y="1092162"/>
            <a:ext cx="2839568" cy="2910953"/>
            <a:chOff x="4364678" y="1473162"/>
            <a:chExt cx="2839568" cy="2910953"/>
          </a:xfrm>
        </p:grpSpPr>
        <p:grpSp>
          <p:nvGrpSpPr>
            <p:cNvPr id="83" name="Group 82"/>
            <p:cNvGrpSpPr/>
            <p:nvPr/>
          </p:nvGrpSpPr>
          <p:grpSpPr>
            <a:xfrm>
              <a:off x="4577577" y="1912983"/>
              <a:ext cx="2448272" cy="2471132"/>
              <a:chOff x="4331594" y="961676"/>
              <a:chExt cx="2448272" cy="2471132"/>
            </a:xfrm>
          </p:grpSpPr>
          <p:sp>
            <p:nvSpPr>
              <p:cNvPr id="86" name="Rettangolo 57"/>
              <p:cNvSpPr/>
              <p:nvPr/>
            </p:nvSpPr>
            <p:spPr>
              <a:xfrm>
                <a:off x="4331594" y="961676"/>
                <a:ext cx="2448272" cy="24711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7" name="Connettore 1 58"/>
              <p:cNvCxnSpPr/>
              <p:nvPr/>
            </p:nvCxnSpPr>
            <p:spPr>
              <a:xfrm>
                <a:off x="4740742" y="1582076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1 61"/>
              <p:cNvCxnSpPr/>
              <p:nvPr/>
            </p:nvCxnSpPr>
            <p:spPr>
              <a:xfrm flipV="1">
                <a:off x="6275810" y="1565388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ttangolo 66"/>
              <p:cNvSpPr/>
              <p:nvPr/>
            </p:nvSpPr>
            <p:spPr>
              <a:xfrm>
                <a:off x="4399680" y="1138191"/>
                <a:ext cx="800874" cy="468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Core 0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90" name="Rettangolo 68"/>
              <p:cNvSpPr/>
              <p:nvPr/>
            </p:nvSpPr>
            <p:spPr>
              <a:xfrm>
                <a:off x="5005186" y="2158784"/>
                <a:ext cx="1669531" cy="11840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b"/>
              <a:lstStyle/>
              <a:p>
                <a:pPr algn="ctr"/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91" name="Rettangolo 75"/>
              <p:cNvSpPr/>
              <p:nvPr/>
            </p:nvSpPr>
            <p:spPr>
              <a:xfrm>
                <a:off x="4621593" y="1426191"/>
                <a:ext cx="576000" cy="180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9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L1 I$</a:t>
                </a:r>
                <a:endParaRPr lang="it-IT" sz="9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92" name="CasellaDiTesto 77"/>
              <p:cNvSpPr txBox="1"/>
              <p:nvPr/>
            </p:nvSpPr>
            <p:spPr>
              <a:xfrm>
                <a:off x="5274676" y="111436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…</a:t>
                </a:r>
                <a:endParaRPr lang="it-IT" dirty="0"/>
              </a:p>
            </p:txBody>
          </p:sp>
          <p:sp>
            <p:nvSpPr>
              <p:cNvPr id="93" name="Rettangolo 92"/>
              <p:cNvSpPr/>
              <p:nvPr/>
            </p:nvSpPr>
            <p:spPr>
              <a:xfrm>
                <a:off x="5872649" y="1137812"/>
                <a:ext cx="827589" cy="450346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Core 15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94" name="Rettangolo 93"/>
              <p:cNvSpPr/>
              <p:nvPr/>
            </p:nvSpPr>
            <p:spPr>
              <a:xfrm>
                <a:off x="6117767" y="1407613"/>
                <a:ext cx="576000" cy="180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9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L1 I$</a:t>
                </a:r>
                <a:endParaRPr lang="it-IT" sz="9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95" name="Rettangolo 94"/>
              <p:cNvSpPr/>
              <p:nvPr/>
            </p:nvSpPr>
            <p:spPr>
              <a:xfrm>
                <a:off x="4475610" y="2167852"/>
                <a:ext cx="324000" cy="25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NI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96" name="Rettangolo 95"/>
              <p:cNvSpPr/>
              <p:nvPr/>
            </p:nvSpPr>
            <p:spPr>
              <a:xfrm>
                <a:off x="4475850" y="1735804"/>
                <a:ext cx="2160000" cy="25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b="1" dirty="0" err="1" smtClean="0">
                    <a:solidFill>
                      <a:schemeClr val="tx1"/>
                    </a:solidFill>
                    <a:latin typeface="Century Gothic" pitchFamily="34" charset="0"/>
                  </a:rPr>
                  <a:t>Low-latency</a:t>
                </a:r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 </a:t>
                </a:r>
                <a:r>
                  <a:rPr lang="it-IT" sz="1200" b="1" dirty="0" err="1" smtClean="0">
                    <a:solidFill>
                      <a:schemeClr val="tx1"/>
                    </a:solidFill>
                    <a:latin typeface="Century Gothic" pitchFamily="34" charset="0"/>
                  </a:rPr>
                  <a:t>Interconnect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97" name="Rettangolo 96"/>
              <p:cNvSpPr/>
              <p:nvPr/>
            </p:nvSpPr>
            <p:spPr>
              <a:xfrm rot="16200000">
                <a:off x="4887404" y="2728138"/>
                <a:ext cx="868572" cy="25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    BANK 1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98" name="Rettangolo 97"/>
              <p:cNvSpPr/>
              <p:nvPr/>
            </p:nvSpPr>
            <p:spPr>
              <a:xfrm rot="16200000">
                <a:off x="5211468" y="2728138"/>
                <a:ext cx="868572" cy="25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     BANK 2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99" name="Rettangolo 98"/>
              <p:cNvSpPr/>
              <p:nvPr/>
            </p:nvSpPr>
            <p:spPr>
              <a:xfrm rot="16200000">
                <a:off x="6035900" y="2724505"/>
                <a:ext cx="875836" cy="25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    BANK 32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0" name="CasellaDiTesto 99"/>
              <p:cNvSpPr txBox="1"/>
              <p:nvPr/>
            </p:nvSpPr>
            <p:spPr>
              <a:xfrm>
                <a:off x="5771754" y="263142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…</a:t>
                </a:r>
                <a:endParaRPr lang="it-IT" dirty="0"/>
              </a:p>
            </p:txBody>
          </p:sp>
          <p:cxnSp>
            <p:nvCxnSpPr>
              <p:cNvPr id="101" name="Connettore 1 100"/>
              <p:cNvCxnSpPr/>
              <p:nvPr/>
            </p:nvCxnSpPr>
            <p:spPr>
              <a:xfrm>
                <a:off x="4619626" y="2004492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1 101"/>
              <p:cNvCxnSpPr/>
              <p:nvPr/>
            </p:nvCxnSpPr>
            <p:spPr>
              <a:xfrm flipV="1">
                <a:off x="6491834" y="1987804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ttore 1 102"/>
              <p:cNvCxnSpPr/>
              <p:nvPr/>
            </p:nvCxnSpPr>
            <p:spPr>
              <a:xfrm flipV="1">
                <a:off x="5627738" y="1987804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1 103"/>
              <p:cNvCxnSpPr/>
              <p:nvPr/>
            </p:nvCxnSpPr>
            <p:spPr>
              <a:xfrm flipV="1">
                <a:off x="5339706" y="1987804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ttangolo 70"/>
              <p:cNvSpPr/>
              <p:nvPr/>
            </p:nvSpPr>
            <p:spPr>
              <a:xfrm>
                <a:off x="4392016" y="2924944"/>
                <a:ext cx="540024" cy="25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DMA</a:t>
                </a:r>
                <a:endParaRPr lang="it-IT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06" name="Connettore 1 74"/>
              <p:cNvCxnSpPr/>
              <p:nvPr/>
            </p:nvCxnSpPr>
            <p:spPr>
              <a:xfrm>
                <a:off x="4847016" y="1988840"/>
                <a:ext cx="0" cy="9361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CasellaDiTesto 55"/>
            <p:cNvSpPr txBox="1"/>
            <p:nvPr/>
          </p:nvSpPr>
          <p:spPr>
            <a:xfrm>
              <a:off x="4364678" y="1473162"/>
              <a:ext cx="2839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Calibri" panose="020F0502020204030204" pitchFamily="34" charset="0"/>
                </a:rPr>
                <a:t>Shared memory cluster</a:t>
              </a:r>
              <a:endParaRPr lang="it-IT" b="1" dirty="0">
                <a:latin typeface="Calibri" panose="020F050202020403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179689" y="3087971"/>
              <a:ext cx="1838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Century Gothic" pitchFamily="34" charset="0"/>
                </a:rPr>
                <a:t>L1 DATA </a:t>
              </a:r>
              <a:r>
                <a:rPr lang="it-IT" sz="1200" b="1" dirty="0" smtClean="0">
                  <a:latin typeface="Century Gothic" pitchFamily="34" charset="0"/>
                </a:rPr>
                <a:t>mem (TCDM)</a:t>
              </a:r>
              <a:endParaRPr lang="it-IT" sz="1200" b="1" dirty="0">
                <a:latin typeface="Century Gothic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932648" y="1073115"/>
            <a:ext cx="2124576" cy="2481615"/>
            <a:chOff x="6877050" y="1473165"/>
            <a:chExt cx="2124576" cy="2481615"/>
          </a:xfrm>
        </p:grpSpPr>
        <p:sp>
          <p:nvSpPr>
            <p:cNvPr id="62" name="Rettangolo 92"/>
            <p:cNvSpPr/>
            <p:nvPr/>
          </p:nvSpPr>
          <p:spPr>
            <a:xfrm>
              <a:off x="7494221" y="1912983"/>
              <a:ext cx="1507405" cy="20176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sz="1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63" name="CasellaDiTesto 99"/>
            <p:cNvSpPr txBox="1"/>
            <p:nvPr/>
          </p:nvSpPr>
          <p:spPr>
            <a:xfrm>
              <a:off x="8052380" y="2886807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…</a:t>
              </a:r>
              <a:endParaRPr lang="it-IT" dirty="0"/>
            </a:p>
          </p:txBody>
        </p:sp>
        <p:sp>
          <p:nvSpPr>
            <p:cNvPr id="64" name="Rettangolo 92"/>
            <p:cNvSpPr/>
            <p:nvPr/>
          </p:nvSpPr>
          <p:spPr>
            <a:xfrm>
              <a:off x="7550640" y="2833950"/>
              <a:ext cx="294563" cy="5765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it-IT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Stage 1</a:t>
              </a:r>
              <a:endParaRPr lang="it-IT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ttangolo 92"/>
            <p:cNvSpPr/>
            <p:nvPr/>
          </p:nvSpPr>
          <p:spPr>
            <a:xfrm>
              <a:off x="7896354" y="2832953"/>
              <a:ext cx="294563" cy="5775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it-IT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Stage 2</a:t>
              </a:r>
              <a:endParaRPr lang="it-IT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ttangolo 92"/>
            <p:cNvSpPr/>
            <p:nvPr/>
          </p:nvSpPr>
          <p:spPr>
            <a:xfrm>
              <a:off x="8480213" y="2834673"/>
              <a:ext cx="294563" cy="5908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it-IT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Stage 7</a:t>
              </a:r>
              <a:endParaRPr lang="it-IT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CasellaDiTesto 72"/>
            <p:cNvSpPr txBox="1"/>
            <p:nvPr/>
          </p:nvSpPr>
          <p:spPr>
            <a:xfrm>
              <a:off x="7519621" y="147316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Calibri" panose="020F0502020204030204" pitchFamily="34" charset="0"/>
                </a:rPr>
                <a:t>Core</a:t>
              </a:r>
              <a:endParaRPr lang="it-IT" b="1" dirty="0">
                <a:latin typeface="Calibri" panose="020F0502020204030204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6877050" y="1936750"/>
              <a:ext cx="615950" cy="16192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94" idx="3"/>
            </p:cNvCxnSpPr>
            <p:nvPr/>
          </p:nvCxnSpPr>
          <p:spPr>
            <a:xfrm>
              <a:off x="6961058" y="2467970"/>
              <a:ext cx="592620" cy="148681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7613456" y="1569949"/>
            <a:ext cx="1307761" cy="1880224"/>
            <a:chOff x="7550238" y="1969999"/>
            <a:chExt cx="1307761" cy="1880224"/>
          </a:xfrm>
        </p:grpSpPr>
        <p:sp>
          <p:nvSpPr>
            <p:cNvPr id="71" name="Rettangolo 92"/>
            <p:cNvSpPr/>
            <p:nvPr/>
          </p:nvSpPr>
          <p:spPr>
            <a:xfrm>
              <a:off x="7550238" y="2401801"/>
              <a:ext cx="1224538" cy="21688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it-IT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EDAC</a:t>
              </a:r>
              <a:endParaRPr lang="it-IT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7697921" y="2632682"/>
              <a:ext cx="0" cy="1914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891855" y="1969999"/>
              <a:ext cx="549252" cy="22746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8396987" y="3622762"/>
              <a:ext cx="461012" cy="2274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8052380" y="2632682"/>
              <a:ext cx="0" cy="1914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8627493" y="2632682"/>
              <a:ext cx="0" cy="1914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8162507" y="2200530"/>
              <a:ext cx="0" cy="1914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8627493" y="3434876"/>
              <a:ext cx="0" cy="1914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Rettangolo 96"/>
          <p:cNvSpPr/>
          <p:nvPr/>
        </p:nvSpPr>
        <p:spPr>
          <a:xfrm>
            <a:off x="5444470" y="3716728"/>
            <a:ext cx="1404128" cy="19244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Meta-data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3" name="Elbow Connector 162"/>
          <p:cNvCxnSpPr/>
          <p:nvPr/>
        </p:nvCxnSpPr>
        <p:spPr>
          <a:xfrm>
            <a:off x="2717800" y="3291839"/>
            <a:ext cx="2282218" cy="2194560"/>
          </a:xfrm>
          <a:prstGeom prst="bentConnector3">
            <a:avLst>
              <a:gd name="adj1" fmla="val 66138"/>
            </a:avLst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/>
          <p:nvPr/>
        </p:nvCxnSpPr>
        <p:spPr>
          <a:xfrm>
            <a:off x="3009900" y="2186939"/>
            <a:ext cx="2011680" cy="3063240"/>
          </a:xfrm>
          <a:prstGeom prst="bentConnector3">
            <a:avLst>
              <a:gd name="adj1" fmla="val 66138"/>
            </a:avLst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829425" y="3921919"/>
            <a:ext cx="1514475" cy="459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4864100" y="3924301"/>
            <a:ext cx="584200" cy="463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8802195" y="3701106"/>
            <a:ext cx="225546" cy="227461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/>
          </a:p>
        </p:txBody>
      </p:sp>
      <p:cxnSp>
        <p:nvCxnSpPr>
          <p:cNvPr id="178" name="Elbow Connector 177"/>
          <p:cNvCxnSpPr>
            <a:endCxn id="177" idx="7"/>
          </p:cNvCxnSpPr>
          <p:nvPr/>
        </p:nvCxnSpPr>
        <p:spPr>
          <a:xfrm rot="16200000" flipH="1">
            <a:off x="7726453" y="2466159"/>
            <a:ext cx="2061984" cy="474532"/>
          </a:xfrm>
          <a:prstGeom prst="bentConnector3">
            <a:avLst>
              <a:gd name="adj1" fmla="val 111"/>
            </a:avLst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>
            <a:endCxn id="177" idx="1"/>
          </p:cNvCxnSpPr>
          <p:nvPr/>
        </p:nvCxnSpPr>
        <p:spPr>
          <a:xfrm>
            <a:off x="8671560" y="3467100"/>
            <a:ext cx="163665" cy="267317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lbow Connector 185"/>
          <p:cNvCxnSpPr>
            <a:stCxn id="177" idx="2"/>
            <a:endCxn id="153" idx="3"/>
          </p:cNvCxnSpPr>
          <p:nvPr/>
        </p:nvCxnSpPr>
        <p:spPr>
          <a:xfrm rot="10800000">
            <a:off x="6848599" y="3812949"/>
            <a:ext cx="1953597" cy="188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4872991" y="6154519"/>
            <a:ext cx="3950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TEC (</a:t>
            </a:r>
            <a:r>
              <a:rPr lang="en-US" b="1" i="1" dirty="0" err="1">
                <a:latin typeface="Calibri" panose="020F0502020204030204" pitchFamily="34" charset="0"/>
              </a:rPr>
              <a:t>task</a:t>
            </a:r>
            <a:r>
              <a:rPr lang="en-US" b="1" i="1" baseline="-25000" dirty="0" err="1">
                <a:latin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en-US" b="1" i="1" dirty="0" err="1" smtClean="0">
                <a:latin typeface="Calibri" panose="020F0502020204030204" pitchFamily="34" charset="0"/>
              </a:rPr>
              <a:t>core</a:t>
            </a:r>
            <a:r>
              <a:rPr lang="en-US" b="1" i="1" baseline="-25000" dirty="0" err="1" smtClean="0">
                <a:latin typeface="Calibri" panose="020F0502020204030204" pitchFamily="34" charset="0"/>
              </a:rPr>
              <a:t>j</a:t>
            </a:r>
            <a:r>
              <a:rPr lang="en-US" b="1" dirty="0" smtClean="0">
                <a:latin typeface="Calibri" panose="020F0502020204030204" pitchFamily="34" charset="0"/>
              </a:rPr>
              <a:t>) = 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#I (</a:t>
            </a:r>
            <a:r>
              <a:rPr lang="en-US" b="1" i="1" dirty="0" err="1" smtClean="0">
                <a:latin typeface="Calibri" panose="020F0502020204030204" pitchFamily="34" charset="0"/>
              </a:rPr>
              <a:t>task</a:t>
            </a:r>
            <a:r>
              <a:rPr lang="en-US" b="1" i="1" baseline="-25000" dirty="0" err="1" smtClean="0">
                <a:latin typeface="Calibri" panose="020F0502020204030204" pitchFamily="34" charset="0"/>
              </a:rPr>
              <a:t>i</a:t>
            </a:r>
            <a:r>
              <a:rPr lang="en-US" b="1" dirty="0" smtClean="0">
                <a:latin typeface="Calibri" panose="020F0502020204030204" pitchFamily="34" charset="0"/>
              </a:rPr>
              <a:t>, </a:t>
            </a:r>
            <a:r>
              <a:rPr lang="en-US" b="1" i="1" dirty="0" err="1" smtClean="0">
                <a:latin typeface="Calibri" panose="020F0502020204030204" pitchFamily="34" charset="0"/>
              </a:rPr>
              <a:t>core</a:t>
            </a:r>
            <a:r>
              <a:rPr lang="en-US" b="1" i="1" baseline="-25000" dirty="0" err="1" smtClean="0">
                <a:latin typeface="Calibri" panose="020F0502020204030204" pitchFamily="34" charset="0"/>
              </a:rPr>
              <a:t>j</a:t>
            </a:r>
            <a:r>
              <a:rPr lang="en-US" b="1" dirty="0" smtClean="0">
                <a:latin typeface="Calibri" panose="020F0502020204030204" pitchFamily="34" charset="0"/>
              </a:rPr>
              <a:t>) + #RI (</a:t>
            </a:r>
            <a:r>
              <a:rPr lang="en-US" b="1" i="1" dirty="0" err="1">
                <a:latin typeface="Calibri" panose="020F0502020204030204" pitchFamily="34" charset="0"/>
              </a:rPr>
              <a:t>task</a:t>
            </a:r>
            <a:r>
              <a:rPr lang="en-US" b="1" i="1" baseline="-25000" dirty="0" err="1">
                <a:latin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en-US" b="1" i="1" dirty="0" err="1" smtClean="0">
                <a:latin typeface="Calibri" panose="020F0502020204030204" pitchFamily="34" charset="0"/>
              </a:rPr>
              <a:t>core</a:t>
            </a:r>
            <a:r>
              <a:rPr lang="en-US" b="1" i="1" baseline="-25000" dirty="0" err="1" smtClean="0">
                <a:latin typeface="Calibri" panose="020F0502020204030204" pitchFamily="34" charset="0"/>
              </a:rPr>
              <a:t>j</a:t>
            </a:r>
            <a:r>
              <a:rPr lang="en-US" b="1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34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3" grpId="0" animBg="1"/>
      <p:bldP spid="177" grpId="0" animBg="1"/>
      <p:bldP spid="194" grpId="0"/>
    </p:bldLst>
  </p:timing>
</p:sld>
</file>

<file path=ppt/theme/theme1.xml><?xml version="1.0" encoding="utf-8"?>
<a:theme xmlns:a="http://schemas.openxmlformats.org/drawingml/2006/main" name="Process 08 16x9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B36A68-B985-479C-ABD2-B60B3ED4A3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Random to Result Process Diagram SmartArt Slide (green on black, widescreen)</Template>
  <TotalTime>0</TotalTime>
  <Words>934</Words>
  <Application>Microsoft Office PowerPoint</Application>
  <PresentationFormat>On-screen Show (4:3)</PresentationFormat>
  <Paragraphs>293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Helvetica Neue</vt:lpstr>
      <vt:lpstr>Helvetica Neue Light</vt:lpstr>
      <vt:lpstr>Times New Roman</vt:lpstr>
      <vt:lpstr>Wingdings</vt:lpstr>
      <vt:lpstr>Process 08 16x9</vt:lpstr>
      <vt:lpstr>Visio</vt:lpstr>
      <vt:lpstr>Worksheet</vt:lpstr>
      <vt:lpstr>PowerPoint Presentation</vt:lpstr>
      <vt:lpstr>Key Idea</vt:lpstr>
      <vt:lpstr>Outline</vt:lpstr>
      <vt:lpstr>Ever-increasing Variability in Semiconductor </vt:lpstr>
      <vt:lpstr>Reduced Guardband Causes Timing Error</vt:lpstr>
      <vt:lpstr>Related Work</vt:lpstr>
      <vt:lpstr>Contributions</vt:lpstr>
      <vt:lpstr>Target Architecture Platform</vt:lpstr>
      <vt:lpstr>Online Meta-data Characterization</vt:lpstr>
      <vt:lpstr>Centralized Variability- and Load-Aware Scheduler (CVLS)</vt:lpstr>
      <vt:lpstr>Limitations of Centralized Queue</vt:lpstr>
      <vt:lpstr>Distributed Variability- and Load-Aware Scheduler (DVLS)</vt:lpstr>
      <vt:lpstr>Benefits of Decupling and Distributed Queues</vt:lpstr>
      <vt:lpstr>Experimental Setup</vt:lpstr>
      <vt:lpstr>Execution Time and Energy Saving</vt:lpstr>
      <vt:lpstr>Summary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2015-05-22T02:26:21Z</dcterms:created>
  <dcterms:modified xsi:type="dcterms:W3CDTF">2015-06-17T16:27:50Z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TC028888909991</vt:lpwstr>
  </property>
</Properties>
</file>