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handoutMasterIdLst>
    <p:handoutMasterId r:id="rId17"/>
  </p:handoutMasterIdLst>
  <p:sldIdLst>
    <p:sldId id="257" r:id="rId2"/>
    <p:sldId id="258" r:id="rId3"/>
    <p:sldId id="269" r:id="rId4"/>
    <p:sldId id="270" r:id="rId5"/>
    <p:sldId id="272" r:id="rId6"/>
    <p:sldId id="273" r:id="rId7"/>
    <p:sldId id="280" r:id="rId8"/>
    <p:sldId id="281" r:id="rId9"/>
    <p:sldId id="282" r:id="rId10"/>
    <p:sldId id="283" r:id="rId11"/>
    <p:sldId id="284" r:id="rId12"/>
    <p:sldId id="285" r:id="rId13"/>
    <p:sldId id="286" r:id="rId14"/>
    <p:sldId id="288"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08080"/>
    <a:srgbClr val="0045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90" autoAdjust="0"/>
  </p:normalViewPr>
  <p:slideViewPr>
    <p:cSldViewPr>
      <p:cViewPr>
        <p:scale>
          <a:sx n="100" d="100"/>
          <a:sy n="100" d="100"/>
        </p:scale>
        <p:origin x="-1944"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C45D1-8D03-4D9C-BBC3-3E5DA5095C62}" type="datetimeFigureOut">
              <a:rPr lang="de-DE" smtClean="0"/>
              <a:pPr/>
              <a:t>20.03.2013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83D2B-F255-4151-A4AD-D944F5910B06}" type="slidenum">
              <a:rPr lang="de-DE" smtClean="0"/>
              <a:pPr/>
              <a:t>‹#›</a:t>
            </a:fld>
            <a:endParaRPr lang="de-DE"/>
          </a:p>
        </p:txBody>
      </p:sp>
    </p:spTree>
    <p:extLst>
      <p:ext uri="{BB962C8B-B14F-4D97-AF65-F5344CB8AC3E}">
        <p14:creationId xmlns:p14="http://schemas.microsoft.com/office/powerpoint/2010/main" xmlns="" val="59348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28ECF-B3C1-4E4F-9865-50F77777ECCD}" type="datetimeFigureOut">
              <a:rPr lang="de-DE" smtClean="0"/>
              <a:pPr/>
              <a:t>20.03.2013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52ABC-15D8-4868-B2CB-F64D1FBF37EE}" type="slidenum">
              <a:rPr lang="de-DE" smtClean="0"/>
              <a:pPr/>
              <a:t>‹#›</a:t>
            </a:fld>
            <a:endParaRPr lang="de-DE"/>
          </a:p>
        </p:txBody>
      </p:sp>
    </p:spTree>
    <p:extLst>
      <p:ext uri="{BB962C8B-B14F-4D97-AF65-F5344CB8AC3E}">
        <p14:creationId xmlns:p14="http://schemas.microsoft.com/office/powerpoint/2010/main" xmlns="" val="56941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0</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9</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smtClean="0">
                <a:solidFill>
                  <a:schemeClr val="tx1"/>
                </a:solidFill>
                <a:latin typeface="+mn-lt"/>
                <a:ea typeface="+mn-ea"/>
                <a:cs typeface="+mn-cs"/>
              </a:rPr>
              <a:t>Since TER characterization considers the static critical paths (which might not be activated during execution of certain dynamic inputs), the model always returns an upper bound of the actual TER, thus returned </a:t>
            </a:r>
            <a:r>
              <a:rPr lang="en-US" sz="1200" i="0" kern="1200" baseline="0" dirty="0" err="1" smtClean="0">
                <a:solidFill>
                  <a:schemeClr val="tx1"/>
                </a:solidFill>
                <a:latin typeface="+mn-lt"/>
                <a:ea typeface="+mn-ea"/>
                <a:cs typeface="+mn-cs"/>
              </a:rPr>
              <a:t>tclk</a:t>
            </a:r>
            <a:r>
              <a:rPr lang="en-US" sz="1200" i="0" kern="1200" baseline="0" dirty="0" smtClean="0">
                <a:solidFill>
                  <a:schemeClr val="tx1"/>
                </a:solidFill>
                <a:latin typeface="+mn-lt"/>
                <a:ea typeface="+mn-ea"/>
                <a:cs typeface="+mn-cs"/>
              </a:rPr>
              <a:t> of LUTs guarantees the target TER. </a:t>
            </a:r>
            <a:endParaRPr lang="en-US" i="0" dirty="0"/>
          </a:p>
        </p:txBody>
      </p:sp>
      <p:sp>
        <p:nvSpPr>
          <p:cNvPr id="4" name="Slide Number Placeholder 3"/>
          <p:cNvSpPr>
            <a:spLocks noGrp="1"/>
          </p:cNvSpPr>
          <p:nvPr>
            <p:ph type="sldNum" sz="quarter" idx="10"/>
          </p:nvPr>
        </p:nvSpPr>
        <p:spPr/>
        <p:txBody>
          <a:bodyPr/>
          <a:lstStyle/>
          <a:p>
            <a:fld id="{24552ABC-15D8-4868-B2CB-F64D1FBF37EE}" type="slidenum">
              <a:rPr lang="de-DE" smtClean="0"/>
              <a:pPr/>
              <a:t>10</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11</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12</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13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pPr/>
              <a:t>1</a:t>
            </a:fld>
            <a:endParaRPr lang="de-DE"/>
          </a:p>
        </p:txBody>
      </p:sp>
    </p:spTree>
    <p:extLst>
      <p:ext uri="{BB962C8B-B14F-4D97-AF65-F5344CB8AC3E}">
        <p14:creationId xmlns:p14="http://schemas.microsoft.com/office/powerpoint/2010/main" xmlns="" val="283440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4552ABC-15D8-4868-B2CB-F64D1FBF37EE}" type="slidenum">
              <a:rPr lang="de-DE" smtClean="0"/>
              <a:pPr/>
              <a:t>2</a:t>
            </a:fld>
            <a:endParaRPr lang="de-DE"/>
          </a:p>
        </p:txBody>
      </p:sp>
    </p:spTree>
    <p:extLst>
      <p:ext uri="{BB962C8B-B14F-4D97-AF65-F5344CB8AC3E}">
        <p14:creationId xmlns:p14="http://schemas.microsoft.com/office/powerpoint/2010/main" xmlns="" val="283440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3</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4</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CriticalPaths</a:t>
            </a:r>
            <a:r>
              <a:rPr lang="en-US" dirty="0" smtClean="0"/>
              <a:t> are those paths with a negative slack that cannot meet the setup-time of flip-flops with the clock period of </a:t>
            </a:r>
            <a:r>
              <a:rPr lang="en-US" dirty="0" err="1" smtClean="0"/>
              <a:t>tclk</a:t>
            </a:r>
            <a:r>
              <a:rPr lang="en-US" dirty="0" smtClean="0"/>
              <a:t> under certain PVTA variations, and Σ Paths is the total number of paths in </a:t>
            </a:r>
            <a:r>
              <a:rPr lang="en-US" dirty="0" err="1" smtClean="0"/>
              <a:t>FUi</a:t>
            </a:r>
            <a:r>
              <a:rPr lang="en-US" dirty="0" smtClean="0"/>
              <a:t>. After the back-end optimizations, </a:t>
            </a:r>
            <a:r>
              <a:rPr lang="en-US" dirty="0" err="1" smtClean="0"/>
              <a:t>dur-ing</a:t>
            </a:r>
            <a:r>
              <a:rPr lang="en-US" dirty="0" smtClean="0"/>
              <a:t> the sign-off, we calculate TER by analysis of FU PVTA parameter variations </a:t>
            </a:r>
            <a:endParaRPr lang="en-US" dirty="0"/>
          </a:p>
        </p:txBody>
      </p:sp>
      <p:sp>
        <p:nvSpPr>
          <p:cNvPr id="4" name="Slide Number Placeholder 3"/>
          <p:cNvSpPr>
            <a:spLocks noGrp="1"/>
          </p:cNvSpPr>
          <p:nvPr>
            <p:ph type="sldNum" sz="quarter" idx="10"/>
          </p:nvPr>
        </p:nvSpPr>
        <p:spPr/>
        <p:txBody>
          <a:bodyPr/>
          <a:lstStyle/>
          <a:p>
            <a:fld id="{24552ABC-15D8-4868-B2CB-F64D1FBF37EE}" type="slidenum">
              <a:rPr lang="de-DE" smtClean="0"/>
              <a:pPr/>
              <a:t>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7</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52ABC-15D8-4868-B2CB-F64D1FBF37EE}" type="slidenum">
              <a:rPr lang="de-DE" smtClean="0"/>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wrap="square"/>
          <a:lstStyle>
            <a:lvl1pPr algn="ctr">
              <a:defRPr>
                <a:solidFill>
                  <a:schemeClr val="tx1"/>
                </a:solidFill>
              </a:defRPr>
            </a:lvl1pPr>
          </a:lstStyle>
          <a:p>
            <a:r>
              <a:rPr lang="de-DE" dirty="0" err="1" smtClean="0"/>
              <a:t>Presentation</a:t>
            </a:r>
            <a:r>
              <a:rPr lang="de-DE" dirty="0" smtClean="0"/>
              <a:t> Title</a:t>
            </a:r>
            <a:endParaRPr lang="de-DE" dirty="0"/>
          </a:p>
        </p:txBody>
      </p:sp>
      <p:sp>
        <p:nvSpPr>
          <p:cNvPr id="3" name="Untertitel 2"/>
          <p:cNvSpPr>
            <a:spLocks noGrp="1"/>
          </p:cNvSpPr>
          <p:nvPr>
            <p:ph type="subTitle" idx="1" hasCustomPrompt="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smtClean="0"/>
              <a:t>Presentation</a:t>
            </a:r>
            <a:r>
              <a:rPr lang="de-DE" dirty="0" smtClean="0"/>
              <a:t> </a:t>
            </a:r>
            <a:r>
              <a:rPr lang="de-DE" dirty="0" err="1" smtClean="0"/>
              <a:t>Authors</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512" y="-27384"/>
            <a:ext cx="8388424" cy="1726714"/>
          </a:xfrm>
          <a:prstGeom prst="rect">
            <a:avLst/>
          </a:prstGeom>
        </p:spPr>
      </p:pic>
    </p:spTree>
    <p:extLst>
      <p:ext uri="{BB962C8B-B14F-4D97-AF65-F5344CB8AC3E}">
        <p14:creationId xmlns:p14="http://schemas.microsoft.com/office/powerpoint/2010/main" xmlns="" val="199703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1pPr>
              <a:defRPr sz="2800" b="1" u="none"/>
            </a:lvl1pPr>
            <a:lvl2pPr>
              <a:defRPr sz="2800" b="1" u="none"/>
            </a:lvl2pPr>
            <a:lvl3pPr>
              <a:defRPr sz="2800" b="1" u="none"/>
            </a:lvl3pPr>
            <a:lvl4pPr>
              <a:defRPr sz="2800" b="1" u="none"/>
            </a:lvl4pPr>
            <a:lvl5pPr>
              <a:defRPr sz="2800" b="1" u="none"/>
            </a:lvl5pPr>
          </a:lstStyle>
          <a:p>
            <a:pPr lvl="0"/>
            <a:r>
              <a:rPr lang="de-DE" dirty="0" smtClean="0"/>
              <a:t>First Level Content</a:t>
            </a:r>
          </a:p>
          <a:p>
            <a:pPr lvl="1"/>
            <a:r>
              <a:rPr lang="de-DE" dirty="0" smtClean="0"/>
              <a:t>Second Level Content</a:t>
            </a:r>
          </a:p>
          <a:p>
            <a:pPr lvl="2"/>
            <a:r>
              <a:rPr lang="de-DE" dirty="0" smtClean="0"/>
              <a:t>Third Level Content</a:t>
            </a:r>
          </a:p>
          <a:p>
            <a:pPr lvl="3"/>
            <a:r>
              <a:rPr lang="de-DE" dirty="0" err="1" smtClean="0"/>
              <a:t>Fourth</a:t>
            </a:r>
            <a:r>
              <a:rPr lang="de-DE" dirty="0" smtClean="0"/>
              <a:t> Level Content</a:t>
            </a:r>
          </a:p>
          <a:p>
            <a:pPr lvl="4"/>
            <a:r>
              <a:rPr lang="de-DE" dirty="0" err="1" smtClean="0"/>
              <a:t>Fifth</a:t>
            </a:r>
            <a:r>
              <a:rPr lang="de-DE" dirty="0" smtClean="0"/>
              <a:t> Level Content</a:t>
            </a:r>
            <a:endParaRPr lang="de-DE" dirty="0"/>
          </a:p>
        </p:txBody>
      </p:sp>
      <p:sp>
        <p:nvSpPr>
          <p:cNvPr id="8" name="Titel 7"/>
          <p:cNvSpPr>
            <a:spLocks noGrp="1"/>
          </p:cNvSpPr>
          <p:nvPr>
            <p:ph type="title" hasCustomPrompt="1"/>
          </p:nvPr>
        </p:nvSpPr>
        <p:spPr/>
        <p:txBody>
          <a:bodyPr/>
          <a:lstStyle/>
          <a:p>
            <a:r>
              <a:rPr lang="de-DE" dirty="0" smtClean="0"/>
              <a:t>Slide Title</a:t>
            </a:r>
            <a:endParaRPr lang="de-DE" dirty="0"/>
          </a:p>
        </p:txBody>
      </p:sp>
      <p:sp>
        <p:nvSpPr>
          <p:cNvPr id="2" name="Datumsplatzhalter 1"/>
          <p:cNvSpPr>
            <a:spLocks noGrp="1"/>
          </p:cNvSpPr>
          <p:nvPr>
            <p:ph type="dt" sz="half" idx="10"/>
          </p:nvPr>
        </p:nvSpPr>
        <p:spPr/>
        <p:txBody>
          <a:bodyPr/>
          <a:lstStyle>
            <a:lvl1pPr>
              <a:defRPr>
                <a:solidFill>
                  <a:schemeClr val="tx1">
                    <a:lumMod val="75000"/>
                    <a:lumOff val="25000"/>
                  </a:schemeClr>
                </a:solidFill>
              </a:defRPr>
            </a:lvl1pPr>
          </a:lstStyle>
          <a:p>
            <a:fld id="{B667A613-1AE2-42C0-B0FD-24A2141D37FD}" type="datetime5">
              <a:rPr lang="en-US" smtClean="0"/>
              <a:pPr/>
              <a:t>20-Mar-13</a:t>
            </a:fld>
            <a:endParaRPr lang="de-DE" dirty="0"/>
          </a:p>
        </p:txBody>
      </p:sp>
      <p:sp>
        <p:nvSpPr>
          <p:cNvPr id="7" name="Fußzeilenplatzhalter 6"/>
          <p:cNvSpPr>
            <a:spLocks noGrp="1"/>
          </p:cNvSpPr>
          <p:nvPr>
            <p:ph type="ftr" sz="quarter" idx="11"/>
          </p:nvPr>
        </p:nvSpPr>
        <p:spPr/>
        <p:txBody>
          <a:bodyPr/>
          <a:lstStyle>
            <a:lvl1pPr>
              <a:defRPr>
                <a:solidFill>
                  <a:schemeClr val="tx1">
                    <a:lumMod val="75000"/>
                    <a:lumOff val="25000"/>
                  </a:schemeClr>
                </a:solidFill>
              </a:defRPr>
            </a:lvl1pPr>
          </a:lstStyle>
          <a:p>
            <a:r>
              <a:rPr lang="de-DE" smtClean="0"/>
              <a:t>Your Name / Affiliation</a:t>
            </a:r>
            <a:endParaRPr lang="de-DE" dirty="0" smtClean="0"/>
          </a:p>
        </p:txBody>
      </p:sp>
      <p:sp>
        <p:nvSpPr>
          <p:cNvPr id="9" name="Foliennummernplatzhalter 8"/>
          <p:cNvSpPr>
            <a:spLocks noGrp="1"/>
          </p:cNvSpPr>
          <p:nvPr>
            <p:ph type="sldNum" sz="quarter" idx="12"/>
          </p:nvPr>
        </p:nvSpPr>
        <p:spPr/>
        <p:txBody>
          <a:bodyPr/>
          <a:lstStyle>
            <a:lvl1pPr>
              <a:defRPr>
                <a:solidFill>
                  <a:schemeClr val="tx1">
                    <a:lumMod val="75000"/>
                    <a:lumOff val="25000"/>
                  </a:schemeClr>
                </a:solidFill>
              </a:defRPr>
            </a:lvl1pPr>
          </a:lstStyle>
          <a:p>
            <a:fld id="{D1628BF6-67F0-405E-B297-68D77A67C46A}" type="slidenum">
              <a:rPr lang="de-DE" smtClean="0"/>
              <a:pPr/>
              <a:t>‹#›</a:t>
            </a:fld>
            <a:endParaRPr lang="de-DE"/>
          </a:p>
        </p:txBody>
      </p:sp>
    </p:spTree>
    <p:extLst>
      <p:ext uri="{BB962C8B-B14F-4D97-AF65-F5344CB8AC3E}">
        <p14:creationId xmlns:p14="http://schemas.microsoft.com/office/powerpoint/2010/main" xmlns="" val="3533189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chemeClr val="tx1">
                    <a:lumMod val="65000"/>
                    <a:lumOff val="35000"/>
                  </a:schemeClr>
                </a:solidFill>
              </a:defRPr>
            </a:lvl1pPr>
          </a:lstStyle>
          <a:p>
            <a:fld id="{78B42B5A-E355-458A-82AF-279B7EE92AFD}" type="datetime5">
              <a:rPr lang="en-US" smtClean="0"/>
              <a:pPr/>
              <a:t>20-Mar-13</a:t>
            </a:fld>
            <a:endParaRPr lang="de-DE"/>
          </a:p>
        </p:txBody>
      </p:sp>
      <p:sp>
        <p:nvSpPr>
          <p:cNvPr id="4" name="Fußzeilenplatzhalter 3"/>
          <p:cNvSpPr>
            <a:spLocks noGrp="1"/>
          </p:cNvSpPr>
          <p:nvPr>
            <p:ph type="ftr" sz="quarter" idx="11"/>
          </p:nvPr>
        </p:nvSpPr>
        <p:spPr/>
        <p:txBody>
          <a:bodyPr/>
          <a:lstStyle>
            <a:lvl1pPr>
              <a:defRPr>
                <a:solidFill>
                  <a:schemeClr val="tx1">
                    <a:lumMod val="65000"/>
                    <a:lumOff val="35000"/>
                  </a:schemeClr>
                </a:solidFill>
              </a:defRPr>
            </a:lvl1pPr>
          </a:lstStyle>
          <a:p>
            <a:r>
              <a:rPr lang="de-DE" smtClean="0"/>
              <a:t>Your Name / Affiliation</a:t>
            </a:r>
            <a:endParaRPr lang="de-DE" dirty="0" smtClean="0"/>
          </a:p>
        </p:txBody>
      </p:sp>
      <p:sp>
        <p:nvSpPr>
          <p:cNvPr id="5" name="Foliennummernplatzhalter 4"/>
          <p:cNvSpPr>
            <a:spLocks noGrp="1"/>
          </p:cNvSpPr>
          <p:nvPr>
            <p:ph type="sldNum" sz="quarter" idx="12"/>
          </p:nvPr>
        </p:nvSpPr>
        <p:spPr/>
        <p:txBody>
          <a:bodyPr/>
          <a:lstStyle>
            <a:lvl1pPr>
              <a:defRPr>
                <a:solidFill>
                  <a:schemeClr val="tx1">
                    <a:lumMod val="65000"/>
                    <a:lumOff val="35000"/>
                  </a:schemeClr>
                </a:solidFill>
              </a:defRPr>
            </a:lvl1pPr>
          </a:lstStyle>
          <a:p>
            <a:fld id="{D1628BF6-67F0-405E-B297-68D77A67C46A}" type="slidenum">
              <a:rPr lang="de-DE" smtClean="0"/>
              <a:pPr/>
              <a:t>‹#›</a:t>
            </a:fld>
            <a:endParaRPr lang="de-DE"/>
          </a:p>
        </p:txBody>
      </p:sp>
      <p:sp>
        <p:nvSpPr>
          <p:cNvPr id="6" name="Titel 5"/>
          <p:cNvSpPr>
            <a:spLocks noGrp="1"/>
          </p:cNvSpPr>
          <p:nvPr>
            <p:ph type="title" hasCustomPrompt="1"/>
          </p:nvPr>
        </p:nvSpPr>
        <p:spPr/>
        <p:txBody>
          <a:bodyPr/>
          <a:lstStyle/>
          <a:p>
            <a:r>
              <a:rPr lang="de-DE" dirty="0" smtClean="0"/>
              <a:t>Slide Title</a:t>
            </a:r>
            <a:endParaRPr lang="de-DE" dirty="0"/>
          </a:p>
        </p:txBody>
      </p:sp>
    </p:spTree>
    <p:extLst>
      <p:ext uri="{BB962C8B-B14F-4D97-AF65-F5344CB8AC3E}">
        <p14:creationId xmlns:p14="http://schemas.microsoft.com/office/powerpoint/2010/main" xmlns="" val="3578111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96752"/>
            <a:ext cx="8229600" cy="4958011"/>
          </a:xfrm>
          <a:prstGeom prst="rect">
            <a:avLst/>
          </a:prstGeom>
        </p:spPr>
        <p:txBody>
          <a:bodyPr vert="horz" lIns="91440" tIns="45720" rIns="91440" bIns="45720" rtlCol="0">
            <a:normAutofit/>
          </a:bodyPr>
          <a:lstStyle/>
          <a:p>
            <a:pPr lvl="0"/>
            <a:r>
              <a:rPr lang="de-DE" dirty="0" smtClean="0"/>
              <a:t>First Level Content</a:t>
            </a:r>
          </a:p>
          <a:p>
            <a:pPr lvl="1"/>
            <a:r>
              <a:rPr lang="de-DE" dirty="0" smtClean="0"/>
              <a:t>Second Level Content</a:t>
            </a:r>
          </a:p>
          <a:p>
            <a:pPr lvl="2"/>
            <a:r>
              <a:rPr lang="de-DE" dirty="0" smtClean="0"/>
              <a:t>Third Level Content</a:t>
            </a:r>
          </a:p>
          <a:p>
            <a:pPr lvl="3"/>
            <a:r>
              <a:rPr lang="de-DE" dirty="0" err="1" smtClean="0"/>
              <a:t>Fourth</a:t>
            </a:r>
            <a:r>
              <a:rPr lang="de-DE" dirty="0" smtClean="0"/>
              <a:t> Level Content</a:t>
            </a:r>
          </a:p>
          <a:p>
            <a:pPr lvl="4"/>
            <a:r>
              <a:rPr lang="de-DE" dirty="0" err="1" smtClean="0"/>
              <a:t>Fifth</a:t>
            </a:r>
            <a:r>
              <a:rPr lang="de-DE" dirty="0" smtClean="0"/>
              <a:t> Level Content</a:t>
            </a:r>
            <a:endParaRPr lang="de-DE" dirty="0"/>
          </a:p>
        </p:txBody>
      </p:sp>
      <p:sp>
        <p:nvSpPr>
          <p:cNvPr id="4" name="Datumsplatzhalter 3"/>
          <p:cNvSpPr>
            <a:spLocks noGrp="1"/>
          </p:cNvSpPr>
          <p:nvPr>
            <p:ph type="dt" sz="half" idx="2"/>
          </p:nvPr>
        </p:nvSpPr>
        <p:spPr>
          <a:xfrm>
            <a:off x="457200" y="6356350"/>
            <a:ext cx="109046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440C8C4-33DB-44B8-9D16-30E433DA6A25}" type="datetime5">
              <a:rPr lang="en-US" smtClean="0"/>
              <a:pPr/>
              <a:t>20-Mar-13</a:t>
            </a:fld>
            <a:endParaRPr lang="de-DE" dirty="0"/>
          </a:p>
        </p:txBody>
      </p:sp>
      <p:sp>
        <p:nvSpPr>
          <p:cNvPr id="5" name="Fußzeilenplatzhalter 4"/>
          <p:cNvSpPr>
            <a:spLocks noGrp="1"/>
          </p:cNvSpPr>
          <p:nvPr>
            <p:ph type="ftr" sz="quarter" idx="3"/>
          </p:nvPr>
        </p:nvSpPr>
        <p:spPr>
          <a:xfrm>
            <a:off x="1691680" y="6356350"/>
            <a:ext cx="576064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de-DE" smtClean="0"/>
              <a:t>Your Name / Affiliation</a:t>
            </a:r>
            <a:endParaRPr lang="de-DE" dirty="0"/>
          </a:p>
        </p:txBody>
      </p:sp>
      <p:sp>
        <p:nvSpPr>
          <p:cNvPr id="6" name="Foliennummernplatzhalter 5"/>
          <p:cNvSpPr>
            <a:spLocks noGrp="1"/>
          </p:cNvSpPr>
          <p:nvPr>
            <p:ph type="sldNum" sz="quarter" idx="4"/>
          </p:nvPr>
        </p:nvSpPr>
        <p:spPr>
          <a:xfrm>
            <a:off x="7596336" y="6356350"/>
            <a:ext cx="1090464"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1628BF6-67F0-405E-B297-68D77A67C46A}" type="slidenum">
              <a:rPr lang="de-DE" smtClean="0"/>
              <a:pPr/>
              <a:t>‹#›</a:t>
            </a:fld>
            <a:endParaRPr lang="de-DE"/>
          </a:p>
        </p:txBody>
      </p:sp>
      <p:sp>
        <p:nvSpPr>
          <p:cNvPr id="7" name="Rechteck 6"/>
          <p:cNvSpPr/>
          <p:nvPr userDrawn="1"/>
        </p:nvSpPr>
        <p:spPr>
          <a:xfrm>
            <a:off x="0" y="0"/>
            <a:ext cx="9144000" cy="908720"/>
          </a:xfrm>
          <a:prstGeom prst="rect">
            <a:avLst/>
          </a:prstGeom>
          <a:solidFill>
            <a:srgbClr val="00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251521" y="91952"/>
            <a:ext cx="8640960" cy="769441"/>
          </a:xfrm>
          <a:prstGeom prst="rect">
            <a:avLst/>
          </a:prstGeom>
        </p:spPr>
        <p:txBody>
          <a:bodyPr vert="horz" wrap="none" lIns="91440" tIns="45720" rIns="91440" bIns="45720" rtlCol="0" anchor="ctr">
            <a:normAutofit/>
          </a:bodyPr>
          <a:lstStyle/>
          <a:p>
            <a:r>
              <a:rPr lang="de-DE" dirty="0" smtClean="0"/>
              <a:t>Slide Title</a:t>
            </a:r>
            <a:endParaRPr lang="de-DE" dirty="0"/>
          </a:p>
        </p:txBody>
      </p:sp>
    </p:spTree>
    <p:extLst>
      <p:ext uri="{BB962C8B-B14F-4D97-AF65-F5344CB8AC3E}">
        <p14:creationId xmlns:p14="http://schemas.microsoft.com/office/powerpoint/2010/main" xmlns="" val="34316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par>
    </p:tnLst>
  </p:timing>
  <p:hf hdr="0"/>
  <p:txStyles>
    <p:titleStyle>
      <a:lvl1pPr algn="l" defTabSz="914400" rtl="0" eaLnBrk="1" latinLnBrk="0" hangingPunct="1">
        <a:spcBef>
          <a:spcPct val="0"/>
        </a:spcBef>
        <a:buNone/>
        <a:defRPr sz="40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b="1"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hyperlink" Target="http://mesl.ucsd.edu/site/PVTA_MODELS/model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685800" y="1844824"/>
            <a:ext cx="7772400" cy="1470025"/>
          </a:xfrm>
        </p:spPr>
        <p:txBody>
          <a:bodyPr>
            <a:normAutofit fontScale="90000"/>
          </a:bodyPr>
          <a:lstStyle/>
          <a:p>
            <a:r>
              <a:rPr lang="en-US" dirty="0" smtClean="0"/>
              <a:t/>
            </a:r>
            <a:br>
              <a:rPr lang="en-US" dirty="0" smtClean="0"/>
            </a:br>
            <a:r>
              <a:rPr lang="en-US" dirty="0" smtClean="0"/>
              <a:t> Hierarchically Focused Guardbanding: An Adaptive Approach to Mitigate PVT Variations and Aging</a:t>
            </a:r>
            <a:endParaRPr lang="de-DE" dirty="0"/>
          </a:p>
        </p:txBody>
      </p:sp>
      <p:sp>
        <p:nvSpPr>
          <p:cNvPr id="11" name="Untertitel 10"/>
          <p:cNvSpPr>
            <a:spLocks noGrp="1"/>
          </p:cNvSpPr>
          <p:nvPr>
            <p:ph type="subTitle" idx="1"/>
          </p:nvPr>
        </p:nvSpPr>
        <p:spPr>
          <a:xfrm>
            <a:off x="539552" y="3886200"/>
            <a:ext cx="7704856" cy="1752600"/>
          </a:xfrm>
        </p:spPr>
        <p:txBody>
          <a:bodyPr/>
          <a:lstStyle/>
          <a:p>
            <a:r>
              <a:rPr lang="en-US" dirty="0" smtClean="0"/>
              <a:t>Abbas Rahimi, Luca </a:t>
            </a:r>
            <a:r>
              <a:rPr lang="en-US" dirty="0" err="1" smtClean="0"/>
              <a:t>Benini</a:t>
            </a:r>
            <a:r>
              <a:rPr lang="en-US" dirty="0" smtClean="0"/>
              <a:t>, Rajesh K. Gupta</a:t>
            </a:r>
            <a:endParaRPr lang="de-DE" dirty="0" smtClean="0"/>
          </a:p>
          <a:p>
            <a:r>
              <a:rPr lang="de-DE" dirty="0" smtClean="0"/>
              <a:t>UC San Diego and </a:t>
            </a:r>
            <a:r>
              <a:rPr lang="en-US" dirty="0" err="1" smtClean="0"/>
              <a:t>Università</a:t>
            </a:r>
            <a:r>
              <a:rPr lang="en-US" dirty="0" smtClean="0"/>
              <a:t> </a:t>
            </a:r>
            <a:r>
              <a:rPr lang="en-US" dirty="0" err="1" smtClean="0"/>
              <a:t>di</a:t>
            </a:r>
            <a:r>
              <a:rPr lang="en-US" dirty="0" smtClean="0"/>
              <a:t> Bologna</a:t>
            </a:r>
            <a:endParaRPr lang="de-DE" dirty="0" smtClean="0"/>
          </a:p>
        </p:txBody>
      </p:sp>
      <p:pic>
        <p:nvPicPr>
          <p:cNvPr id="6" name="Picture 5" descr="200px-UCSD_Seal.svg.png"/>
          <p:cNvPicPr>
            <a:picLocks noChangeAspect="1"/>
          </p:cNvPicPr>
          <p:nvPr/>
        </p:nvPicPr>
        <p:blipFill>
          <a:blip r:embed="rId3" cstate="print"/>
          <a:stretch>
            <a:fillRect/>
          </a:stretch>
        </p:blipFill>
        <p:spPr>
          <a:xfrm>
            <a:off x="2306960" y="4764360"/>
            <a:ext cx="1905000" cy="1905000"/>
          </a:xfrm>
          <a:prstGeom prst="rect">
            <a:avLst/>
          </a:prstGeom>
        </p:spPr>
      </p:pic>
      <p:pic>
        <p:nvPicPr>
          <p:cNvPr id="7" name="Picture 17" descr="https://encrypted-tbn0.google.com/images?q=tbn:ANd9GcRlo2O2Ey0lN97SRxfGZEJshctNVRd6nEAJoN-ha-MeDBQro8MFqw"/>
          <p:cNvPicPr>
            <a:picLocks noChangeAspect="1" noChangeArrowheads="1"/>
          </p:cNvPicPr>
          <p:nvPr/>
        </p:nvPicPr>
        <p:blipFill>
          <a:blip r:embed="rId4" cstate="print"/>
          <a:srcRect/>
          <a:stretch>
            <a:fillRect/>
          </a:stretch>
        </p:blipFill>
        <p:spPr bwMode="auto">
          <a:xfrm>
            <a:off x="4691608" y="4836368"/>
            <a:ext cx="1824608" cy="1824608"/>
          </a:xfrm>
          <a:prstGeom prst="rect">
            <a:avLst/>
          </a:prstGeom>
          <a:noFill/>
          <a:ln w="9525">
            <a:noFill/>
            <a:miter lim="800000"/>
            <a:headEnd/>
            <a:tailEnd/>
          </a:ln>
        </p:spPr>
      </p:pic>
    </p:spTree>
    <p:extLst>
      <p:ext uri="{BB962C8B-B14F-4D97-AF65-F5344CB8AC3E}">
        <p14:creationId xmlns:p14="http://schemas.microsoft.com/office/powerpoint/2010/main" xmlns="" val="20984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3"/>
            <a:ext cx="8507288" cy="2088232"/>
          </a:xfrm>
        </p:spPr>
        <p:txBody>
          <a:bodyPr/>
          <a:lstStyle/>
          <a:p>
            <a:pPr>
              <a:defRPr/>
            </a:pPr>
            <a:r>
              <a:rPr lang="en-US" dirty="0" smtClean="0"/>
              <a:t>The question is that mix of monitors that would be useful?</a:t>
            </a:r>
          </a:p>
          <a:p>
            <a:pPr>
              <a:defRPr/>
            </a:pPr>
            <a:r>
              <a:rPr lang="en-US" dirty="0" smtClean="0"/>
              <a:t>The more sensors we provide for a FU, the better conservative guardband reduction for that FU.</a:t>
            </a:r>
          </a:p>
        </p:txBody>
      </p:sp>
      <p:sp>
        <p:nvSpPr>
          <p:cNvPr id="3" name="Title 2"/>
          <p:cNvSpPr>
            <a:spLocks noGrp="1"/>
          </p:cNvSpPr>
          <p:nvPr>
            <p:ph type="title"/>
          </p:nvPr>
        </p:nvSpPr>
        <p:spPr/>
        <p:txBody>
          <a:bodyPr/>
          <a:lstStyle/>
          <a:p>
            <a:r>
              <a:rPr lang="en-US" dirty="0" smtClean="0">
                <a:latin typeface="Calibri" pitchFamily="34" charset="0"/>
                <a:cs typeface="Calibri" pitchFamily="34" charset="0"/>
              </a:rPr>
              <a:t>Hierarchical Sensors Observability </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9</a:t>
            </a:fld>
            <a:endParaRPr lang="de-DE"/>
          </a:p>
        </p:txBody>
      </p:sp>
      <p:pic>
        <p:nvPicPr>
          <p:cNvPr id="7" name="Picture 1"/>
          <p:cNvPicPr>
            <a:picLocks noChangeAspect="1" noChangeArrowheads="1"/>
          </p:cNvPicPr>
          <p:nvPr/>
        </p:nvPicPr>
        <p:blipFill>
          <a:blip r:embed="rId3" cstate="print"/>
          <a:srcRect/>
          <a:stretch>
            <a:fillRect/>
          </a:stretch>
        </p:blipFill>
        <p:spPr bwMode="auto">
          <a:xfrm>
            <a:off x="3657600" y="3605213"/>
            <a:ext cx="5486400" cy="2719387"/>
          </a:xfrm>
          <a:prstGeom prst="rect">
            <a:avLst/>
          </a:prstGeom>
          <a:noFill/>
          <a:ln w="9525">
            <a:noFill/>
            <a:miter lim="800000"/>
            <a:headEnd/>
            <a:tailEnd/>
          </a:ln>
        </p:spPr>
      </p:pic>
      <p:sp>
        <p:nvSpPr>
          <p:cNvPr id="8" name="Content Placeholder 1"/>
          <p:cNvSpPr txBox="1">
            <a:spLocks/>
          </p:cNvSpPr>
          <p:nvPr/>
        </p:nvSpPr>
        <p:spPr>
          <a:xfrm>
            <a:off x="467544" y="3284984"/>
            <a:ext cx="3456384" cy="29523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467544" y="3284984"/>
            <a:ext cx="3528392" cy="2952328"/>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n-US" sz="2800" b="1" dirty="0" smtClean="0"/>
              <a:t>The guardband of FP adder can be reduced up to </a:t>
            </a:r>
          </a:p>
          <a:p>
            <a:pPr marL="800100" lvl="1" indent="-342900">
              <a:spcBef>
                <a:spcPct val="20000"/>
              </a:spcBef>
              <a:buFont typeface="Arial" pitchFamily="34" charset="0"/>
              <a:buChar char="•"/>
              <a:defRPr/>
            </a:pPr>
            <a:r>
              <a:rPr lang="en-US" sz="2000" b="1" dirty="0" smtClean="0"/>
              <a:t>8% (</a:t>
            </a:r>
            <a:r>
              <a:rPr lang="en-US" sz="2000" b="1" dirty="0" err="1" smtClean="0"/>
              <a:t>P_sensor</a:t>
            </a:r>
            <a:r>
              <a:rPr lang="en-US" sz="2000" b="1" dirty="0" smtClean="0"/>
              <a:t>), </a:t>
            </a:r>
          </a:p>
          <a:p>
            <a:pPr marL="800100" lvl="1" indent="-342900">
              <a:spcBef>
                <a:spcPct val="20000"/>
              </a:spcBef>
              <a:buFont typeface="Arial" pitchFamily="34" charset="0"/>
              <a:buChar char="•"/>
              <a:defRPr/>
            </a:pPr>
            <a:r>
              <a:rPr lang="en-US" sz="2000" b="1" dirty="0" smtClean="0"/>
              <a:t>24% (</a:t>
            </a:r>
            <a:r>
              <a:rPr lang="en-US" sz="2000" b="1" dirty="0" err="1" smtClean="0"/>
              <a:t>PA_sensors</a:t>
            </a:r>
            <a:r>
              <a:rPr lang="en-US" sz="2000" b="1" dirty="0" smtClean="0"/>
              <a:t>), </a:t>
            </a:r>
          </a:p>
          <a:p>
            <a:pPr marL="800100" lvl="1" indent="-342900">
              <a:spcBef>
                <a:spcPct val="20000"/>
              </a:spcBef>
              <a:buFont typeface="Arial" pitchFamily="34" charset="0"/>
              <a:buChar char="•"/>
              <a:defRPr/>
            </a:pPr>
            <a:r>
              <a:rPr lang="en-US" sz="2000" b="1" dirty="0" smtClean="0"/>
              <a:t>28% (</a:t>
            </a:r>
            <a:r>
              <a:rPr lang="en-US" sz="2000" b="1" dirty="0" err="1" smtClean="0"/>
              <a:t>PAT_sensors</a:t>
            </a:r>
            <a:r>
              <a:rPr lang="en-US" sz="2000" b="1" dirty="0" smtClean="0"/>
              <a:t>), </a:t>
            </a:r>
          </a:p>
          <a:p>
            <a:pPr marL="800100" lvl="1" indent="-342900">
              <a:spcBef>
                <a:spcPct val="20000"/>
              </a:spcBef>
              <a:buFont typeface="Arial" pitchFamily="34" charset="0"/>
              <a:buChar char="•"/>
              <a:defRPr/>
            </a:pPr>
            <a:r>
              <a:rPr lang="en-US" sz="2000" b="1" dirty="0" smtClean="0"/>
              <a:t>44% (</a:t>
            </a:r>
            <a:r>
              <a:rPr lang="en-US" sz="2000" b="1" dirty="0" err="1" smtClean="0"/>
              <a:t>PATV_sensors</a:t>
            </a:r>
            <a:r>
              <a:rPr lang="en-US" sz="2000" b="1" dirty="0" smtClean="0"/>
              <a:t>)</a:t>
            </a:r>
            <a:endParaRPr kumimoji="0" lang="en-US" sz="2000" b="1" i="0" u="none" strike="noStrike" kern="1200" cap="none" spc="0" normalizeH="0" baseline="0" noProof="0" dirty="0" smtClean="0">
              <a:ln>
                <a:noFill/>
              </a:ln>
              <a:solidFill>
                <a:schemeClr val="tx1"/>
              </a:solidFill>
              <a:effectLst/>
              <a:uLnTx/>
              <a:uFillTx/>
              <a:ea typeface="+mn-ea"/>
              <a:cs typeface="+mn-cs"/>
            </a:endParaRPr>
          </a:p>
        </p:txBody>
      </p:sp>
      <p:sp>
        <p:nvSpPr>
          <p:cNvPr id="10" name="Rectangular Callout 9"/>
          <p:cNvSpPr/>
          <p:nvPr/>
        </p:nvSpPr>
        <p:spPr>
          <a:xfrm>
            <a:off x="467544" y="1700808"/>
            <a:ext cx="8208912" cy="3240360"/>
          </a:xfrm>
          <a:prstGeom prst="wedgeRectCallout">
            <a:avLst>
              <a:gd name="adj1" fmla="val -27720"/>
              <a:gd name="adj2" fmla="val 7739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Sensor overheads:</a:t>
            </a:r>
          </a:p>
          <a:p>
            <a:pPr lvl="1">
              <a:buFont typeface="Wingdings" pitchFamily="2" charset="2"/>
              <a:buChar char="ü"/>
            </a:pPr>
            <a:r>
              <a:rPr lang="en-US" sz="2800" b="1" i="1" dirty="0" smtClean="0">
                <a:solidFill>
                  <a:schemeClr val="tx1"/>
                </a:solidFill>
              </a:rPr>
              <a:t>In-situ</a:t>
            </a:r>
            <a:r>
              <a:rPr lang="en-US" sz="2800" b="1" dirty="0" smtClean="0">
                <a:solidFill>
                  <a:schemeClr val="tx1"/>
                </a:solidFill>
              </a:rPr>
              <a:t> PVT sensors impose 1−3% area overhead [Bowman’09]</a:t>
            </a:r>
          </a:p>
          <a:p>
            <a:pPr lvl="1">
              <a:buFont typeface="Wingdings" pitchFamily="2" charset="2"/>
              <a:buChar char="ü"/>
            </a:pPr>
            <a:r>
              <a:rPr lang="en-US" sz="2800" b="1" dirty="0" smtClean="0">
                <a:solidFill>
                  <a:schemeClr val="tx1"/>
                </a:solidFill>
              </a:rPr>
              <a:t>Five replica PVT sensors increase area of by 0.2% [Lefurgy’11]</a:t>
            </a:r>
          </a:p>
          <a:p>
            <a:pPr lvl="1">
              <a:buFont typeface="Wingdings" pitchFamily="2" charset="2"/>
              <a:buChar char="ü"/>
            </a:pPr>
            <a:r>
              <a:rPr lang="en-US" sz="2800" b="1" dirty="0" smtClean="0">
                <a:solidFill>
                  <a:schemeClr val="tx1"/>
                </a:solidFill>
              </a:rPr>
              <a:t>The banks of 96 NBTI aging sensors occupy less than 0.01% of the </a:t>
            </a:r>
            <a:r>
              <a:rPr lang="en-US" sz="2800" b="1" smtClean="0">
                <a:solidFill>
                  <a:schemeClr val="tx1"/>
                </a:solidFill>
              </a:rPr>
              <a:t>core's area </a:t>
            </a:r>
            <a:r>
              <a:rPr lang="en-US" sz="2800" b="1" dirty="0" smtClean="0">
                <a:solidFill>
                  <a:schemeClr val="tx1"/>
                </a:solidFill>
              </a:rPr>
              <a:t>[Singh’11]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3"/>
            <a:ext cx="3250704" cy="2088232"/>
          </a:xfrm>
        </p:spPr>
        <p:txBody>
          <a:bodyPr>
            <a:noAutofit/>
          </a:bodyPr>
          <a:lstStyle/>
          <a:p>
            <a:r>
              <a:rPr lang="en-US" sz="2700" dirty="0" smtClean="0"/>
              <a:t>The control system tunes the clock frequency through an online model-based rule.</a:t>
            </a:r>
          </a:p>
        </p:txBody>
      </p:sp>
      <p:sp>
        <p:nvSpPr>
          <p:cNvPr id="3" name="Title 2"/>
          <p:cNvSpPr>
            <a:spLocks noGrp="1"/>
          </p:cNvSpPr>
          <p:nvPr>
            <p:ph type="title"/>
          </p:nvPr>
        </p:nvSpPr>
        <p:spPr/>
        <p:txBody>
          <a:bodyPr/>
          <a:lstStyle/>
          <a:p>
            <a:r>
              <a:rPr lang="en-US" dirty="0" smtClean="0">
                <a:latin typeface="Calibri" pitchFamily="34" charset="0"/>
                <a:cs typeface="Calibri" pitchFamily="34" charset="0"/>
              </a:rPr>
              <a:t>Online Utilization of HFG</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10</a:t>
            </a:fld>
            <a:endParaRPr lang="de-DE"/>
          </a:p>
        </p:txBody>
      </p:sp>
      <p:pic>
        <p:nvPicPr>
          <p:cNvPr id="7" name="Picture 2"/>
          <p:cNvPicPr>
            <a:picLocks noChangeAspect="1" noChangeArrowheads="1"/>
          </p:cNvPicPr>
          <p:nvPr/>
        </p:nvPicPr>
        <p:blipFill>
          <a:blip r:embed="rId3" cstate="print"/>
          <a:srcRect/>
          <a:stretch>
            <a:fillRect/>
          </a:stretch>
        </p:blipFill>
        <p:spPr bwMode="auto">
          <a:xfrm>
            <a:off x="3635896" y="1147192"/>
            <a:ext cx="5380037" cy="2209800"/>
          </a:xfrm>
          <a:prstGeom prst="rect">
            <a:avLst/>
          </a:prstGeom>
          <a:noFill/>
          <a:ln w="9525">
            <a:noFill/>
            <a:miter lim="800000"/>
            <a:headEnd/>
            <a:tailEnd/>
          </a:ln>
        </p:spPr>
      </p:pic>
      <p:sp>
        <p:nvSpPr>
          <p:cNvPr id="8" name="Content Placeholder 1"/>
          <p:cNvSpPr txBox="1">
            <a:spLocks/>
          </p:cNvSpPr>
          <p:nvPr/>
        </p:nvSpPr>
        <p:spPr>
          <a:xfrm>
            <a:off x="467544" y="3429000"/>
            <a:ext cx="8424936" cy="3240360"/>
          </a:xfrm>
          <a:prstGeom prst="rect">
            <a:avLst/>
          </a:prstGeom>
        </p:spPr>
        <p:txBody>
          <a:bodyPr vert="horz" lIns="91440" tIns="45720" rIns="91440" bIns="45720" rtlCol="0">
            <a:normAutofit fontScale="70000" lnSpcReduction="20000"/>
          </a:bodyPr>
          <a:lstStyle/>
          <a:p>
            <a:pPr marL="342900" indent="-342900">
              <a:spcBef>
                <a:spcPct val="20000"/>
              </a:spcBef>
              <a:buFont typeface="Arial" pitchFamily="34" charset="0"/>
              <a:buChar char="•"/>
              <a:defRPr/>
            </a:pPr>
            <a:r>
              <a:rPr lang="en-US" sz="3800" b="1" dirty="0" smtClean="0"/>
              <a:t>To support fast controller's computation, the parametric model generates distinct Look Up Tables (LUTs) for every FUs</a:t>
            </a:r>
          </a:p>
          <a:p>
            <a:pPr marL="342900" indent="-342900">
              <a:spcBef>
                <a:spcPct val="20000"/>
              </a:spcBef>
              <a:buFont typeface="Arial" pitchFamily="34" charset="0"/>
              <a:buChar char="•"/>
              <a:defRPr/>
            </a:pPr>
            <a:r>
              <a:rPr lang="en-US" sz="3800" b="1" dirty="0" smtClean="0"/>
              <a:t>We apply HFG to  architecture at two granularities</a:t>
            </a:r>
          </a:p>
          <a:p>
            <a:pPr marL="971550" lvl="1" indent="-514350">
              <a:spcBef>
                <a:spcPct val="20000"/>
              </a:spcBef>
              <a:buFont typeface="+mj-lt"/>
              <a:buAutoNum type="arabicPeriod"/>
              <a:defRPr/>
            </a:pPr>
            <a:r>
              <a:rPr lang="en-US" sz="3200" dirty="0" smtClean="0"/>
              <a:t>Fine-grained granularity of </a:t>
            </a:r>
            <a:r>
              <a:rPr lang="en-US" sz="3200" b="1" dirty="0" smtClean="0">
                <a:solidFill>
                  <a:schemeClr val="tx2"/>
                </a:solidFill>
              </a:rPr>
              <a:t>instruction-by-instruction </a:t>
            </a:r>
            <a:r>
              <a:rPr lang="en-US" sz="3200" dirty="0" smtClean="0"/>
              <a:t>monitoring and adaptation that signals of PATV sensors come from individual FUs</a:t>
            </a:r>
          </a:p>
          <a:p>
            <a:pPr marL="971550" lvl="1" indent="-514350">
              <a:spcBef>
                <a:spcPct val="20000"/>
              </a:spcBef>
              <a:buFont typeface="+mj-lt"/>
              <a:buAutoNum type="arabicPeriod"/>
              <a:defRPr/>
            </a:pPr>
            <a:r>
              <a:rPr lang="en-US" sz="3200" dirty="0" smtClean="0"/>
              <a:t>Coarse-grained granularity of </a:t>
            </a:r>
            <a:r>
              <a:rPr lang="en-US" sz="3200" b="1" dirty="0" smtClean="0">
                <a:solidFill>
                  <a:schemeClr val="tx2"/>
                </a:solidFill>
              </a:rPr>
              <a:t>kernel-level</a:t>
            </a:r>
            <a:r>
              <a:rPr lang="en-US" sz="3200" dirty="0" smtClean="0"/>
              <a:t> monitoring uses a representative PATV sensors for the entire execution stage of pipeline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itchFamily="34" charset="0"/>
                <a:cs typeface="Calibri" pitchFamily="34" charset="0"/>
              </a:rPr>
              <a:t>Throughput benefit of HFG</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11</a:t>
            </a:fld>
            <a:endParaRPr lang="de-DE"/>
          </a:p>
        </p:txBody>
      </p:sp>
      <p:sp>
        <p:nvSpPr>
          <p:cNvPr id="7" name="Content Placeholder 2"/>
          <p:cNvSpPr>
            <a:spLocks noGrp="1"/>
          </p:cNvSpPr>
          <p:nvPr>
            <p:ph idx="1"/>
          </p:nvPr>
        </p:nvSpPr>
        <p:spPr>
          <a:xfrm>
            <a:off x="457200" y="1219200"/>
            <a:ext cx="4690864" cy="5257800"/>
          </a:xfrm>
        </p:spPr>
        <p:txBody>
          <a:bodyPr>
            <a:normAutofit lnSpcReduction="10000"/>
          </a:bodyPr>
          <a:lstStyle/>
          <a:p>
            <a:pPr marL="514350" indent="-514350">
              <a:lnSpc>
                <a:spcPct val="80000"/>
              </a:lnSpc>
              <a:buFontTx/>
              <a:buAutoNum type="arabicPeriod"/>
            </a:pPr>
            <a:endParaRPr lang="en-US" sz="2400" dirty="0" smtClean="0"/>
          </a:p>
          <a:p>
            <a:pPr marL="514350" indent="-514350">
              <a:lnSpc>
                <a:spcPct val="80000"/>
              </a:lnSpc>
              <a:buFontTx/>
              <a:buAutoNum type="arabicPeriod"/>
            </a:pPr>
            <a:r>
              <a:rPr lang="en-US" sz="2400" dirty="0" smtClean="0"/>
              <a:t>At kernel-level monitoring, on average, the throughput increases by 70%, when the PE moves from only </a:t>
            </a:r>
            <a:r>
              <a:rPr lang="en-US" sz="2400" dirty="0" err="1" smtClean="0"/>
              <a:t>P_sensor</a:t>
            </a:r>
            <a:r>
              <a:rPr lang="en-US" sz="2400" dirty="0" smtClean="0"/>
              <a:t> to </a:t>
            </a:r>
            <a:r>
              <a:rPr lang="en-US" sz="2400" dirty="0" err="1" smtClean="0"/>
              <a:t>PATV_sensors</a:t>
            </a:r>
            <a:r>
              <a:rPr lang="en-US" sz="2400" dirty="0" smtClean="0"/>
              <a:t> scenario. The target TER is set to “</a:t>
            </a:r>
            <a:r>
              <a:rPr lang="en-US" sz="2400" i="1" dirty="0" smtClean="0"/>
              <a:t>0” </a:t>
            </a:r>
            <a:r>
              <a:rPr lang="en-US" sz="2400" dirty="0" smtClean="0"/>
              <a:t>in preference to the error-intolerant applications.</a:t>
            </a:r>
          </a:p>
          <a:p>
            <a:pPr marL="514350" indent="-514350">
              <a:lnSpc>
                <a:spcPct val="80000"/>
              </a:lnSpc>
              <a:buFontTx/>
              <a:buAutoNum type="arabicPeriod"/>
            </a:pPr>
            <a:endParaRPr lang="en-US" sz="2400" dirty="0" smtClean="0"/>
          </a:p>
          <a:p>
            <a:pPr marL="514350" indent="-514350">
              <a:lnSpc>
                <a:spcPct val="80000"/>
              </a:lnSpc>
              <a:buFontTx/>
              <a:buAutoNum type="arabicPeriod"/>
            </a:pPr>
            <a:endParaRPr lang="en-US" sz="2400" dirty="0" smtClean="0"/>
          </a:p>
          <a:p>
            <a:pPr marL="514350" indent="-514350">
              <a:lnSpc>
                <a:spcPct val="80000"/>
              </a:lnSpc>
              <a:buFontTx/>
              <a:buAutoNum type="arabicPeriod"/>
            </a:pPr>
            <a:endParaRPr lang="en-US" sz="2400" dirty="0" smtClean="0"/>
          </a:p>
          <a:p>
            <a:pPr marL="514350" indent="-514350">
              <a:lnSpc>
                <a:spcPct val="80000"/>
              </a:lnSpc>
              <a:buFontTx/>
              <a:buAutoNum type="arabicPeriod"/>
            </a:pPr>
            <a:r>
              <a:rPr lang="en-US" sz="2400" dirty="0" smtClean="0"/>
              <a:t>Instruction-by-instruction monitoring and adaptation improves the throughput by 1.8×−2.1× depends to the PATV sensors configuration and kernel's instructions.</a:t>
            </a:r>
          </a:p>
        </p:txBody>
      </p:sp>
      <p:pic>
        <p:nvPicPr>
          <p:cNvPr id="8" name="Picture 2"/>
          <p:cNvPicPr>
            <a:picLocks noChangeAspect="1" noChangeArrowheads="1"/>
          </p:cNvPicPr>
          <p:nvPr/>
        </p:nvPicPr>
        <p:blipFill>
          <a:blip r:embed="rId3" cstate="print"/>
          <a:srcRect/>
          <a:stretch>
            <a:fillRect/>
          </a:stretch>
        </p:blipFill>
        <p:spPr bwMode="auto">
          <a:xfrm>
            <a:off x="4867275" y="1326678"/>
            <a:ext cx="4169221" cy="2559522"/>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057775" y="3837830"/>
            <a:ext cx="3906713" cy="2415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24535"/>
          </a:xfrm>
        </p:spPr>
        <p:txBody>
          <a:bodyPr>
            <a:normAutofit lnSpcReduction="10000"/>
          </a:bodyPr>
          <a:lstStyle/>
          <a:p>
            <a:r>
              <a:rPr lang="en-US" dirty="0" smtClean="0"/>
              <a:t>We present a model</a:t>
            </a:r>
            <a:r>
              <a:rPr lang="en-US" baseline="30000" dirty="0" smtClean="0"/>
              <a:t> ‡</a:t>
            </a:r>
            <a:r>
              <a:rPr lang="en-US" dirty="0" smtClean="0"/>
              <a:t> and its usage for online variation-aware resource management as well as design time analysis of vulnerable functional units through an accurate 45nm TSMC flow.</a:t>
            </a:r>
          </a:p>
          <a:p>
            <a:r>
              <a:rPr lang="en-US" dirty="0" smtClean="0"/>
              <a:t>The model is used as an adaptive resource management technique to proactively prevent timing error by applying a </a:t>
            </a:r>
            <a:r>
              <a:rPr lang="en-US" i="1" dirty="0" smtClean="0"/>
              <a:t>focused</a:t>
            </a:r>
            <a:r>
              <a:rPr lang="en-US" dirty="0" smtClean="0"/>
              <a:t> guardbanding.</a:t>
            </a:r>
          </a:p>
          <a:p>
            <a:r>
              <a:rPr lang="en-US" dirty="0" smtClean="0"/>
              <a:t>We demonstrate the effectiveness of HFG on GPU architecture at two granularities of observation and adaptation: (</a:t>
            </a:r>
            <a:r>
              <a:rPr lang="en-US" dirty="0" err="1" smtClean="0"/>
              <a:t>i</a:t>
            </a:r>
            <a:r>
              <a:rPr lang="en-US" dirty="0" smtClean="0"/>
              <a:t>) fine-grained instruction-level; and (ii) coarse-grained kernel-level.</a:t>
            </a:r>
          </a:p>
        </p:txBody>
      </p:sp>
      <p:sp>
        <p:nvSpPr>
          <p:cNvPr id="3" name="Title 2"/>
          <p:cNvSpPr>
            <a:spLocks noGrp="1"/>
          </p:cNvSpPr>
          <p:nvPr>
            <p:ph type="title"/>
          </p:nvPr>
        </p:nvSpPr>
        <p:spPr/>
        <p:txBody>
          <a:bodyPr/>
          <a:lstStyle/>
          <a:p>
            <a:r>
              <a:rPr lang="en-US" dirty="0" smtClean="0">
                <a:latin typeface="Calibri" pitchFamily="34" charset="0"/>
                <a:cs typeface="Calibri" pitchFamily="34" charset="0"/>
              </a:rPr>
              <a:t>Conclusion</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12</a:t>
            </a:fld>
            <a:endParaRPr lang="de-DE"/>
          </a:p>
        </p:txBody>
      </p:sp>
      <p:sp>
        <p:nvSpPr>
          <p:cNvPr id="7" name="Rectangle 6"/>
          <p:cNvSpPr/>
          <p:nvPr/>
        </p:nvSpPr>
        <p:spPr>
          <a:xfrm>
            <a:off x="179512" y="5949280"/>
            <a:ext cx="8671926" cy="369332"/>
          </a:xfrm>
          <a:prstGeom prst="rect">
            <a:avLst/>
          </a:prstGeom>
        </p:spPr>
        <p:txBody>
          <a:bodyPr wrap="none">
            <a:spAutoFit/>
          </a:bodyPr>
          <a:lstStyle/>
          <a:p>
            <a:r>
              <a:rPr lang="en-US" baseline="30000" dirty="0" smtClean="0"/>
              <a:t>‡</a:t>
            </a:r>
            <a:r>
              <a:rPr lang="en-US" dirty="0" smtClean="0"/>
              <a:t>publicly available for download at: </a:t>
            </a:r>
            <a:r>
              <a:rPr lang="en-US" dirty="0" smtClean="0">
                <a:hlinkClick r:id="rId3"/>
              </a:rPr>
              <a:t>http://mesl.ucsd.edu/site/PVTA_MODELS/models.htm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1728192"/>
          </a:xfrm>
        </p:spPr>
        <p:txBody>
          <a:bodyPr>
            <a:normAutofit/>
          </a:bodyPr>
          <a:lstStyle/>
          <a:p>
            <a:pPr algn="ctr">
              <a:buNone/>
            </a:pPr>
            <a:r>
              <a:rPr lang="en-US" sz="5400" i="1" dirty="0" smtClean="0"/>
              <a:t>Thank You</a:t>
            </a:r>
            <a:r>
              <a:rPr lang="en-US" sz="5400" i="1" dirty="0" smtClean="0"/>
              <a:t>!</a:t>
            </a:r>
            <a:endParaRPr lang="en-US" sz="5400" dirty="0" smtClean="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a:t>
            </a:r>
            <a:r>
              <a:rPr lang="de-DE" dirty="0" smtClean="0"/>
              <a:t>Diego</a:t>
            </a:r>
            <a:endParaRPr lang="de-DE" dirty="0" smtClean="0"/>
          </a:p>
        </p:txBody>
      </p:sp>
      <p:sp>
        <p:nvSpPr>
          <p:cNvPr id="6" name="Slide Number Placeholder 5"/>
          <p:cNvSpPr>
            <a:spLocks noGrp="1"/>
          </p:cNvSpPr>
          <p:nvPr>
            <p:ph type="sldNum" sz="quarter" idx="12"/>
          </p:nvPr>
        </p:nvSpPr>
        <p:spPr/>
        <p:txBody>
          <a:bodyPr/>
          <a:lstStyle/>
          <a:p>
            <a:fld id="{D1628BF6-67F0-405E-B297-68D77A67C46A}" type="slidenum">
              <a:rPr lang="de-DE" smtClean="0"/>
              <a:pPr/>
              <a:t>13</a:t>
            </a:fld>
            <a:endParaRPr lang="de-DE"/>
          </a:p>
        </p:txBody>
      </p:sp>
      <p:pic>
        <p:nvPicPr>
          <p:cNvPr id="49154" name="Picture 2"/>
          <p:cNvPicPr>
            <a:picLocks noChangeAspect="1" noChangeArrowheads="1"/>
          </p:cNvPicPr>
          <p:nvPr/>
        </p:nvPicPr>
        <p:blipFill>
          <a:blip r:embed="rId3" cstate="print"/>
          <a:srcRect/>
          <a:stretch>
            <a:fillRect/>
          </a:stretch>
        </p:blipFill>
        <p:spPr bwMode="auto">
          <a:xfrm>
            <a:off x="4788024" y="3140968"/>
            <a:ext cx="1728191" cy="1618173"/>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cstate="print"/>
          <a:srcRect/>
          <a:stretch>
            <a:fillRect/>
          </a:stretch>
        </p:blipFill>
        <p:spPr bwMode="auto">
          <a:xfrm>
            <a:off x="6660232" y="3284984"/>
            <a:ext cx="1512168" cy="1414109"/>
          </a:xfrm>
          <a:prstGeom prst="rect">
            <a:avLst/>
          </a:prstGeom>
          <a:noFill/>
          <a:ln w="9525">
            <a:noFill/>
            <a:miter lim="800000"/>
            <a:headEnd/>
            <a:tailEnd/>
          </a:ln>
          <a:effectLst/>
        </p:spPr>
      </p:pic>
      <p:pic>
        <p:nvPicPr>
          <p:cNvPr id="13" name="Picture 12" descr="download.jpg"/>
          <p:cNvPicPr>
            <a:picLocks noChangeAspect="1"/>
          </p:cNvPicPr>
          <p:nvPr/>
        </p:nvPicPr>
        <p:blipFill>
          <a:blip r:embed="rId5" cstate="print"/>
          <a:srcRect r="78526"/>
          <a:stretch>
            <a:fillRect/>
          </a:stretch>
        </p:blipFill>
        <p:spPr>
          <a:xfrm>
            <a:off x="1259632" y="3140968"/>
            <a:ext cx="1584176" cy="1770550"/>
          </a:xfrm>
          <a:prstGeom prst="rect">
            <a:avLst/>
          </a:prstGeom>
        </p:spPr>
      </p:pic>
      <p:sp>
        <p:nvSpPr>
          <p:cNvPr id="14" name="TextBox 13"/>
          <p:cNvSpPr txBox="1"/>
          <p:nvPr/>
        </p:nvSpPr>
        <p:spPr>
          <a:xfrm>
            <a:off x="4355976" y="5085184"/>
            <a:ext cx="4608512" cy="584775"/>
          </a:xfrm>
          <a:prstGeom prst="rect">
            <a:avLst/>
          </a:prstGeom>
          <a:noFill/>
        </p:spPr>
        <p:txBody>
          <a:bodyPr wrap="square" rtlCol="0">
            <a:spAutoFit/>
          </a:bodyPr>
          <a:lstStyle/>
          <a:p>
            <a:r>
              <a:rPr lang="en-US" sz="3200" b="1" dirty="0" smtClean="0"/>
              <a:t>NSF Variability Expedition</a:t>
            </a:r>
            <a:endParaRPr lang="en-US" sz="3200" b="1" dirty="0"/>
          </a:p>
        </p:txBody>
      </p:sp>
      <p:sp>
        <p:nvSpPr>
          <p:cNvPr id="15" name="TextBox 14"/>
          <p:cNvSpPr txBox="1"/>
          <p:nvPr/>
        </p:nvSpPr>
        <p:spPr>
          <a:xfrm>
            <a:off x="683568" y="5085184"/>
            <a:ext cx="3528392" cy="584775"/>
          </a:xfrm>
          <a:prstGeom prst="rect">
            <a:avLst/>
          </a:prstGeom>
          <a:noFill/>
        </p:spPr>
        <p:txBody>
          <a:bodyPr wrap="square" rtlCol="0">
            <a:spAutoFit/>
          </a:bodyPr>
          <a:lstStyle/>
          <a:p>
            <a:r>
              <a:rPr lang="en-US" sz="3200" b="1" dirty="0" smtClean="0"/>
              <a:t>ERC </a:t>
            </a:r>
            <a:r>
              <a:rPr lang="en-US" sz="3200" b="1" dirty="0" err="1" smtClean="0"/>
              <a:t>MultiTherman</a:t>
            </a:r>
            <a:endParaRPr 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en-GB" dirty="0" smtClean="0"/>
              <a:t>Device Variability</a:t>
            </a:r>
          </a:p>
          <a:p>
            <a:pPr lvl="1"/>
            <a:r>
              <a:rPr lang="en-GB" dirty="0" smtClean="0"/>
              <a:t>Process, voltage, and </a:t>
            </a:r>
            <a:r>
              <a:rPr lang="en-GB" dirty="0" smtClean="0"/>
              <a:t>temperature, and aging</a:t>
            </a:r>
          </a:p>
          <a:p>
            <a:r>
              <a:rPr lang="en-US" dirty="0" smtClean="0"/>
              <a:t>Resilient </a:t>
            </a:r>
            <a:r>
              <a:rPr lang="en-US" dirty="0" smtClean="0"/>
              <a:t>Techniques</a:t>
            </a:r>
          </a:p>
          <a:p>
            <a:r>
              <a:rPr lang="en-US" dirty="0" smtClean="0"/>
              <a:t>Hierarchically Focused </a:t>
            </a:r>
            <a:r>
              <a:rPr lang="en-US" dirty="0" smtClean="0"/>
              <a:t>Guardbanding</a:t>
            </a:r>
          </a:p>
          <a:p>
            <a:pPr lvl="1"/>
            <a:r>
              <a:rPr lang="en-US" dirty="0" smtClean="0"/>
              <a:t>Analysis Flow for Timing </a:t>
            </a:r>
            <a:r>
              <a:rPr lang="en-US" dirty="0" smtClean="0"/>
              <a:t>Error </a:t>
            </a:r>
            <a:r>
              <a:rPr lang="en-US" dirty="0" smtClean="0"/>
              <a:t>Rate</a:t>
            </a:r>
          </a:p>
          <a:p>
            <a:pPr lvl="1"/>
            <a:r>
              <a:rPr lang="en-US" dirty="0" smtClean="0"/>
              <a:t>Parametric Model Fitting </a:t>
            </a:r>
            <a:endParaRPr lang="en-US" dirty="0" smtClean="0"/>
          </a:p>
          <a:p>
            <a:r>
              <a:rPr lang="en-US" dirty="0" smtClean="0">
                <a:latin typeface="Calibri" pitchFamily="34" charset="0"/>
                <a:cs typeface="Calibri" pitchFamily="34" charset="0"/>
              </a:rPr>
              <a:t>Hierarchical Sensors Observability </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Online Utilization of </a:t>
            </a:r>
            <a:r>
              <a:rPr lang="en-US" dirty="0" smtClean="0">
                <a:latin typeface="Calibri" pitchFamily="34" charset="0"/>
                <a:cs typeface="Calibri" pitchFamily="34" charset="0"/>
              </a:rPr>
              <a:t>HFG</a:t>
            </a:r>
          </a:p>
          <a:p>
            <a:pPr lvl="1"/>
            <a:r>
              <a:rPr lang="en-US" dirty="0" smtClean="0">
                <a:latin typeface="Calibri" pitchFamily="34" charset="0"/>
              </a:rPr>
              <a:t>Throughput improvement</a:t>
            </a:r>
          </a:p>
          <a:p>
            <a:r>
              <a:rPr lang="en-US" dirty="0" smtClean="0">
                <a:latin typeface="Calibri" pitchFamily="34" charset="0"/>
                <a:cs typeface="Calibri" pitchFamily="34" charset="0"/>
              </a:rPr>
              <a:t>Conclusion</a:t>
            </a:r>
            <a:endParaRPr lang="en-US" dirty="0" smtClean="0">
              <a:latin typeface="Calibri" pitchFamily="34" charset="0"/>
            </a:endParaRPr>
          </a:p>
        </p:txBody>
      </p:sp>
      <p:sp>
        <p:nvSpPr>
          <p:cNvPr id="3" name="Titel 2"/>
          <p:cNvSpPr>
            <a:spLocks noGrp="1"/>
          </p:cNvSpPr>
          <p:nvPr>
            <p:ph type="title"/>
          </p:nvPr>
        </p:nvSpPr>
        <p:spPr/>
        <p:txBody>
          <a:bodyPr>
            <a:normAutofit/>
          </a:bodyPr>
          <a:lstStyle/>
          <a:p>
            <a:r>
              <a:rPr lang="en-GB" dirty="0" smtClean="0"/>
              <a:t>Outline</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pPr/>
              <a:t>20-Mar-13</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pPr/>
              <a:t>1</a:t>
            </a:fld>
            <a:endParaRPr lang="de-DE"/>
          </a:p>
        </p:txBody>
      </p:sp>
      <p:sp>
        <p:nvSpPr>
          <p:cNvPr id="9" name="Fußzeilenplatzhalter 8"/>
          <p:cNvSpPr>
            <a:spLocks noGrp="1"/>
          </p:cNvSpPr>
          <p:nvPr>
            <p:ph type="ftr" sz="quarter" idx="11"/>
          </p:nvPr>
        </p:nvSpPr>
        <p:spPr/>
        <p:txBody>
          <a:bodyPr/>
          <a:lstStyle/>
          <a:p>
            <a:r>
              <a:rPr lang="de-DE" dirty="0" smtClean="0"/>
              <a:t>Rajesh K. Gupta / UC San Diego</a:t>
            </a:r>
          </a:p>
        </p:txBody>
      </p:sp>
    </p:spTree>
    <p:extLst>
      <p:ext uri="{BB962C8B-B14F-4D97-AF65-F5344CB8AC3E}">
        <p14:creationId xmlns:p14="http://schemas.microsoft.com/office/powerpoint/2010/main" xmlns="" val="161680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052736"/>
            <a:ext cx="8229600" cy="2304256"/>
          </a:xfrm>
        </p:spPr>
        <p:txBody>
          <a:bodyPr>
            <a:normAutofit fontScale="77500" lnSpcReduction="20000"/>
          </a:bodyPr>
          <a:lstStyle/>
          <a:p>
            <a:pPr>
              <a:spcBef>
                <a:spcPct val="0"/>
              </a:spcBef>
            </a:pPr>
            <a:r>
              <a:rPr lang="en-US" dirty="0" smtClean="0"/>
              <a:t>Variability in transistor characteristics is a major challenge in </a:t>
            </a:r>
            <a:r>
              <a:rPr lang="en-US" dirty="0" err="1" smtClean="0"/>
              <a:t>nanoscale</a:t>
            </a:r>
            <a:r>
              <a:rPr lang="en-US" dirty="0" smtClean="0"/>
              <a:t> CMOS, </a:t>
            </a:r>
            <a:r>
              <a:rPr lang="en-US" u="sng" dirty="0" smtClean="0">
                <a:solidFill>
                  <a:srgbClr val="00B050"/>
                </a:solidFill>
              </a:rPr>
              <a:t>P</a:t>
            </a:r>
            <a:r>
              <a:rPr lang="en-US" u="sng" dirty="0" smtClean="0">
                <a:solidFill>
                  <a:schemeClr val="accent6"/>
                </a:solidFill>
              </a:rPr>
              <a:t>V</a:t>
            </a:r>
            <a:r>
              <a:rPr lang="en-US" u="sng" dirty="0" smtClean="0">
                <a:solidFill>
                  <a:schemeClr val="accent1"/>
                </a:solidFill>
              </a:rPr>
              <a:t>T</a:t>
            </a:r>
            <a:r>
              <a:rPr lang="en-US" u="sng" dirty="0" smtClean="0">
                <a:solidFill>
                  <a:srgbClr val="663300"/>
                </a:solidFill>
              </a:rPr>
              <a:t>A</a:t>
            </a:r>
          </a:p>
          <a:p>
            <a:pPr lvl="1">
              <a:spcBef>
                <a:spcPct val="0"/>
              </a:spcBef>
            </a:pPr>
            <a:r>
              <a:rPr lang="en-US" dirty="0" smtClean="0"/>
              <a:t>Static </a:t>
            </a:r>
            <a:r>
              <a:rPr lang="en-US" u="sng" dirty="0" smtClean="0">
                <a:solidFill>
                  <a:srgbClr val="00B050"/>
                </a:solidFill>
              </a:rPr>
              <a:t>P</a:t>
            </a:r>
            <a:r>
              <a:rPr lang="en-US" dirty="0" smtClean="0">
                <a:solidFill>
                  <a:srgbClr val="00B050"/>
                </a:solidFill>
              </a:rPr>
              <a:t>rocess</a:t>
            </a:r>
            <a:r>
              <a:rPr lang="en-US" dirty="0" smtClean="0"/>
              <a:t> variation: effective transistor channel length and threshold voltage</a:t>
            </a:r>
          </a:p>
          <a:p>
            <a:pPr lvl="1">
              <a:spcBef>
                <a:spcPct val="0"/>
              </a:spcBef>
            </a:pPr>
            <a:r>
              <a:rPr lang="en-US" dirty="0" smtClean="0">
                <a:latin typeface="Calibri" pitchFamily="34" charset="0"/>
                <a:cs typeface="Arial" pitchFamily="34" charset="0"/>
              </a:rPr>
              <a:t>Dynamic variations: </a:t>
            </a:r>
            <a:r>
              <a:rPr lang="en-US" u="sng" dirty="0" smtClean="0">
                <a:solidFill>
                  <a:srgbClr val="0070C0"/>
                </a:solidFill>
                <a:latin typeface="Calibri" pitchFamily="34" charset="0"/>
                <a:cs typeface="Arial" pitchFamily="34" charset="0"/>
              </a:rPr>
              <a:t>T</a:t>
            </a:r>
            <a:r>
              <a:rPr lang="en-US" dirty="0" smtClean="0">
                <a:solidFill>
                  <a:srgbClr val="0070C0"/>
                </a:solidFill>
                <a:latin typeface="Calibri" pitchFamily="34" charset="0"/>
                <a:cs typeface="Arial" pitchFamily="34" charset="0"/>
              </a:rPr>
              <a:t>emperature</a:t>
            </a:r>
            <a:r>
              <a:rPr lang="en-US" dirty="0" smtClean="0">
                <a:latin typeface="Calibri" pitchFamily="34" charset="0"/>
                <a:cs typeface="Arial" pitchFamily="34" charset="0"/>
              </a:rPr>
              <a:t> fluctuations, supply </a:t>
            </a:r>
            <a:r>
              <a:rPr lang="en-US" u="sng" dirty="0" smtClean="0">
                <a:solidFill>
                  <a:schemeClr val="accent6"/>
                </a:solidFill>
                <a:latin typeface="Calibri" pitchFamily="34" charset="0"/>
                <a:cs typeface="Arial" pitchFamily="34" charset="0"/>
              </a:rPr>
              <a:t>V</a:t>
            </a:r>
            <a:r>
              <a:rPr lang="en-US" dirty="0" smtClean="0">
                <a:solidFill>
                  <a:schemeClr val="accent6"/>
                </a:solidFill>
                <a:latin typeface="Calibri" pitchFamily="34" charset="0"/>
                <a:cs typeface="Arial" pitchFamily="34" charset="0"/>
              </a:rPr>
              <a:t>oltage droops</a:t>
            </a:r>
            <a:r>
              <a:rPr lang="en-US" dirty="0" smtClean="0">
                <a:latin typeface="Calibri" pitchFamily="34" charset="0"/>
                <a:cs typeface="Arial" pitchFamily="34" charset="0"/>
              </a:rPr>
              <a:t>, and device </a:t>
            </a:r>
            <a:r>
              <a:rPr lang="en-US" u="sng" dirty="0" smtClean="0">
                <a:solidFill>
                  <a:srgbClr val="663300"/>
                </a:solidFill>
                <a:latin typeface="Calibri" pitchFamily="34" charset="0"/>
                <a:cs typeface="Arial" pitchFamily="34" charset="0"/>
              </a:rPr>
              <a:t>A</a:t>
            </a:r>
            <a:r>
              <a:rPr lang="en-US" dirty="0" smtClean="0">
                <a:solidFill>
                  <a:srgbClr val="663300"/>
                </a:solidFill>
                <a:latin typeface="Calibri" pitchFamily="34" charset="0"/>
                <a:cs typeface="Arial" pitchFamily="34" charset="0"/>
              </a:rPr>
              <a:t>ging</a:t>
            </a:r>
            <a:r>
              <a:rPr lang="en-US" dirty="0" smtClean="0">
                <a:latin typeface="Calibri" pitchFamily="34" charset="0"/>
                <a:cs typeface="Arial" pitchFamily="34" charset="0"/>
              </a:rPr>
              <a:t> (NBTI, HCI)</a:t>
            </a:r>
            <a:endParaRPr lang="en-US" dirty="0" smtClean="0"/>
          </a:p>
          <a:p>
            <a:pPr>
              <a:spcBef>
                <a:spcPct val="0"/>
              </a:spcBef>
            </a:pPr>
            <a:r>
              <a:rPr lang="en-US" dirty="0" smtClean="0"/>
              <a:t>To handle variations </a:t>
            </a:r>
            <a:r>
              <a:rPr lang="en-US" dirty="0" smtClean="0">
                <a:sym typeface="Wingdings" pitchFamily="2" charset="2"/>
              </a:rPr>
              <a:t></a:t>
            </a:r>
            <a:r>
              <a:rPr lang="en-US" dirty="0" smtClean="0"/>
              <a:t>designers use conservative </a:t>
            </a:r>
            <a:r>
              <a:rPr lang="en-US" dirty="0" smtClean="0">
                <a:solidFill>
                  <a:schemeClr val="accent2"/>
                </a:solidFill>
              </a:rPr>
              <a:t>guardbands</a:t>
            </a:r>
            <a:r>
              <a:rPr lang="en-US" dirty="0" smtClean="0"/>
              <a:t> </a:t>
            </a:r>
            <a:r>
              <a:rPr lang="en-US" dirty="0" smtClean="0">
                <a:sym typeface="Wingdings" pitchFamily="2" charset="2"/>
              </a:rPr>
              <a:t> loss of operational efficiency </a:t>
            </a:r>
            <a:endParaRPr lang="en-US" dirty="0" smtClean="0"/>
          </a:p>
          <a:p>
            <a:endParaRPr lang="en-GB" dirty="0" smtClean="0"/>
          </a:p>
        </p:txBody>
      </p:sp>
      <p:sp>
        <p:nvSpPr>
          <p:cNvPr id="3" name="Titel 2"/>
          <p:cNvSpPr>
            <a:spLocks noGrp="1"/>
          </p:cNvSpPr>
          <p:nvPr>
            <p:ph type="title"/>
          </p:nvPr>
        </p:nvSpPr>
        <p:spPr/>
        <p:txBody>
          <a:bodyPr>
            <a:normAutofit/>
          </a:bodyPr>
          <a:lstStyle/>
          <a:p>
            <a:r>
              <a:rPr lang="en-US" dirty="0" smtClean="0"/>
              <a:t>Ever-increasing PVTA Variations</a:t>
            </a:r>
            <a:r>
              <a:rPr lang="en-US" dirty="0" smtClean="0">
                <a:latin typeface="Calibri" pitchFamily="34" charset="0"/>
              </a:rPr>
              <a:t> </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pPr/>
              <a:t>20-Mar-13</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pPr/>
              <a:t>2</a:t>
            </a:fld>
            <a:endParaRPr lang="de-DE"/>
          </a:p>
        </p:txBody>
      </p:sp>
      <p:sp>
        <p:nvSpPr>
          <p:cNvPr id="9" name="Fußzeilenplatzhalter 8"/>
          <p:cNvSpPr>
            <a:spLocks noGrp="1"/>
          </p:cNvSpPr>
          <p:nvPr>
            <p:ph type="ftr" sz="quarter" idx="11"/>
          </p:nvPr>
        </p:nvSpPr>
        <p:spPr/>
        <p:txBody>
          <a:bodyPr/>
          <a:lstStyle/>
          <a:p>
            <a:r>
              <a:rPr lang="de-DE" dirty="0" smtClean="0"/>
              <a:t>Rajesh K. Gupta / UC San Diego</a:t>
            </a:r>
          </a:p>
        </p:txBody>
      </p:sp>
      <p:grpSp>
        <p:nvGrpSpPr>
          <p:cNvPr id="12" name="Group 11"/>
          <p:cNvGrpSpPr/>
          <p:nvPr/>
        </p:nvGrpSpPr>
        <p:grpSpPr>
          <a:xfrm>
            <a:off x="971600" y="3356992"/>
            <a:ext cx="7920880" cy="3456384"/>
            <a:chOff x="107504" y="1752600"/>
            <a:chExt cx="9559470" cy="4663446"/>
          </a:xfrm>
        </p:grpSpPr>
        <p:cxnSp>
          <p:nvCxnSpPr>
            <p:cNvPr id="13" name="Elbow Connector 12"/>
            <p:cNvCxnSpPr/>
            <p:nvPr/>
          </p:nvCxnSpPr>
          <p:spPr bwMode="auto">
            <a:xfrm flipV="1">
              <a:off x="4254500" y="2514600"/>
              <a:ext cx="4038600" cy="533400"/>
            </a:xfrm>
            <a:prstGeom prst="bentConnector3">
              <a:avLst>
                <a:gd name="adj1" fmla="val 50000"/>
              </a:avLst>
            </a:prstGeom>
            <a:ln>
              <a:solidFill>
                <a:schemeClr val="tx1"/>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bwMode="auto">
            <a:xfrm>
              <a:off x="4267200" y="2501900"/>
              <a:ext cx="0" cy="533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 name="Rectangle 23"/>
            <p:cNvSpPr>
              <a:spLocks noChangeArrowheads="1"/>
            </p:cNvSpPr>
            <p:nvPr/>
          </p:nvSpPr>
          <p:spPr bwMode="auto">
            <a:xfrm>
              <a:off x="5867400" y="2520950"/>
              <a:ext cx="393700" cy="514350"/>
            </a:xfrm>
            <a:prstGeom prst="rect">
              <a:avLst/>
            </a:prstGeom>
            <a:solidFill>
              <a:srgbClr val="00B050"/>
            </a:solidFill>
            <a:ln w="9525" algn="ctr">
              <a:noFill/>
              <a:round/>
              <a:headEnd/>
              <a:tailEnd/>
            </a:ln>
          </p:spPr>
          <p:txBody>
            <a:bodyPr/>
            <a:lstStyle/>
            <a:p>
              <a:endParaRPr lang="en-US"/>
            </a:p>
          </p:txBody>
        </p:sp>
        <p:sp>
          <p:nvSpPr>
            <p:cNvPr id="16" name="Rectangle 15"/>
            <p:cNvSpPr/>
            <p:nvPr/>
          </p:nvSpPr>
          <p:spPr bwMode="auto">
            <a:xfrm>
              <a:off x="5473700" y="2520950"/>
              <a:ext cx="393700" cy="514350"/>
            </a:xfrm>
            <a:prstGeom prst="rect">
              <a:avLst/>
            </a:prstGeom>
            <a:solidFill>
              <a:schemeClr val="accent6"/>
            </a:solidFill>
            <a:ln w="9525" cap="flat" cmpd="sng" algn="ctr">
              <a:noFill/>
              <a:prstDash val="solid"/>
              <a:round/>
              <a:headEnd type="none" w="med" len="med"/>
              <a:tailEnd type="none" w="med" len="med"/>
            </a:ln>
            <a:effectLst/>
          </p:spPr>
          <p:txBody>
            <a:bodyPr/>
            <a:lstStyle/>
            <a:p>
              <a:pPr>
                <a:defRPr/>
              </a:pPr>
              <a:endParaRPr lang="en-US"/>
            </a:p>
          </p:txBody>
        </p:sp>
        <p:sp>
          <p:nvSpPr>
            <p:cNvPr id="17" name="Rectangle 25"/>
            <p:cNvSpPr>
              <a:spLocks noChangeArrowheads="1"/>
            </p:cNvSpPr>
            <p:nvPr/>
          </p:nvSpPr>
          <p:spPr bwMode="auto">
            <a:xfrm>
              <a:off x="5257800" y="2520950"/>
              <a:ext cx="228600" cy="514350"/>
            </a:xfrm>
            <a:prstGeom prst="rect">
              <a:avLst/>
            </a:prstGeom>
            <a:solidFill>
              <a:srgbClr val="0070C0"/>
            </a:solidFill>
            <a:ln w="9525" algn="ctr">
              <a:noFill/>
              <a:round/>
              <a:headEnd/>
              <a:tailEnd/>
            </a:ln>
          </p:spPr>
          <p:txBody>
            <a:bodyPr/>
            <a:lstStyle/>
            <a:p>
              <a:endParaRPr lang="en-US"/>
            </a:p>
          </p:txBody>
        </p:sp>
        <p:cxnSp>
          <p:nvCxnSpPr>
            <p:cNvPr id="18" name="Straight Arrow Connector 17"/>
            <p:cNvCxnSpPr>
              <a:stCxn id="15" idx="2"/>
            </p:cNvCxnSpPr>
            <p:nvPr/>
          </p:nvCxnSpPr>
          <p:spPr bwMode="auto">
            <a:xfrm>
              <a:off x="6064250" y="3035300"/>
              <a:ext cx="1172046" cy="681732"/>
            </a:xfrm>
            <a:prstGeom prst="straightConnector1">
              <a:avLst/>
            </a:prstGeom>
            <a:ln>
              <a:solidFill>
                <a:srgbClr val="006600"/>
              </a:solidFill>
              <a:headEnd type="none" w="med" len="med"/>
              <a:tailEnd type="arrow"/>
            </a:ln>
          </p:spPr>
          <p:style>
            <a:lnRef idx="2">
              <a:schemeClr val="accent2"/>
            </a:lnRef>
            <a:fillRef idx="0">
              <a:schemeClr val="accent2"/>
            </a:fillRef>
            <a:effectRef idx="1">
              <a:schemeClr val="accent2"/>
            </a:effectRef>
            <a:fontRef idx="minor">
              <a:schemeClr val="tx1"/>
            </a:fontRef>
          </p:style>
        </p:cxnSp>
        <p:grpSp>
          <p:nvGrpSpPr>
            <p:cNvPr id="19" name="Group 28"/>
            <p:cNvGrpSpPr/>
            <p:nvPr/>
          </p:nvGrpSpPr>
          <p:grpSpPr>
            <a:xfrm>
              <a:off x="2022842" y="3738884"/>
              <a:ext cx="1976710" cy="2138387"/>
              <a:chOff x="30634" y="3564672"/>
              <a:chExt cx="2597150" cy="2666960"/>
            </a:xfrm>
          </p:grpSpPr>
          <p:pic>
            <p:nvPicPr>
              <p:cNvPr id="38" name="Picture 4"/>
              <p:cNvPicPr>
                <a:picLocks noChangeAspect="1" noChangeArrowheads="1"/>
              </p:cNvPicPr>
              <p:nvPr/>
            </p:nvPicPr>
            <p:blipFill>
              <a:blip r:embed="rId3" cstate="print"/>
              <a:srcRect/>
              <a:stretch>
                <a:fillRect/>
              </a:stretch>
            </p:blipFill>
            <p:spPr bwMode="auto">
              <a:xfrm>
                <a:off x="30634" y="3717032"/>
                <a:ext cx="2597150" cy="2514600"/>
              </a:xfrm>
              <a:prstGeom prst="rect">
                <a:avLst/>
              </a:prstGeom>
              <a:noFill/>
              <a:ln w="9525">
                <a:noFill/>
                <a:miter lim="800000"/>
                <a:headEnd/>
                <a:tailEnd/>
              </a:ln>
            </p:spPr>
          </p:pic>
          <p:sp>
            <p:nvSpPr>
              <p:cNvPr id="39" name="Rectangle 27"/>
              <p:cNvSpPr>
                <a:spLocks noChangeArrowheads="1"/>
              </p:cNvSpPr>
              <p:nvPr/>
            </p:nvSpPr>
            <p:spPr bwMode="auto">
              <a:xfrm>
                <a:off x="65483" y="3564672"/>
                <a:ext cx="2451101" cy="615465"/>
              </a:xfrm>
              <a:prstGeom prst="rect">
                <a:avLst/>
              </a:prstGeom>
              <a:solidFill>
                <a:schemeClr val="bg1"/>
              </a:solidFill>
              <a:ln w="9525">
                <a:noFill/>
                <a:miter lim="800000"/>
                <a:headEnd/>
                <a:tailEnd/>
              </a:ln>
            </p:spPr>
            <p:txBody>
              <a:bodyPr wrap="square">
                <a:spAutoFit/>
              </a:bodyPr>
              <a:lstStyle/>
              <a:p>
                <a:pPr algn="ctr"/>
                <a:r>
                  <a:rPr lang="en-US" sz="2000" b="1" dirty="0">
                    <a:solidFill>
                      <a:srgbClr val="0070C0"/>
                    </a:solidFill>
                  </a:rPr>
                  <a:t>Temperature</a:t>
                </a:r>
              </a:p>
            </p:txBody>
          </p:sp>
        </p:grpSp>
        <p:cxnSp>
          <p:nvCxnSpPr>
            <p:cNvPr id="20" name="Straight Arrow Connector 19"/>
            <p:cNvCxnSpPr>
              <a:stCxn id="16" idx="2"/>
            </p:cNvCxnSpPr>
            <p:nvPr/>
          </p:nvCxnSpPr>
          <p:spPr bwMode="auto">
            <a:xfrm flipH="1">
              <a:off x="4953000" y="3035300"/>
              <a:ext cx="717550" cy="774700"/>
            </a:xfrm>
            <a:prstGeom prst="straightConnector1">
              <a:avLst/>
            </a:prstGeom>
            <a:ln>
              <a:solidFill>
                <a:schemeClr val="accent6"/>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7" idx="2"/>
              <a:endCxn id="39" idx="0"/>
            </p:cNvCxnSpPr>
            <p:nvPr/>
          </p:nvCxnSpPr>
          <p:spPr bwMode="auto">
            <a:xfrm flipH="1">
              <a:off x="2982141" y="3035301"/>
              <a:ext cx="2389960" cy="703582"/>
            </a:xfrm>
            <a:prstGeom prst="straightConnector1">
              <a:avLst/>
            </a:prstGeom>
            <a:ln>
              <a:solidFill>
                <a:srgbClr val="0070C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2" name="Rectangle 38"/>
            <p:cNvSpPr>
              <a:spLocks noChangeArrowheads="1"/>
            </p:cNvSpPr>
            <p:nvPr/>
          </p:nvSpPr>
          <p:spPr bwMode="auto">
            <a:xfrm>
              <a:off x="4953000" y="2514600"/>
              <a:ext cx="304800" cy="514350"/>
            </a:xfrm>
            <a:prstGeom prst="rect">
              <a:avLst/>
            </a:prstGeom>
            <a:solidFill>
              <a:srgbClr val="663300"/>
            </a:solidFill>
            <a:ln w="9525" algn="ctr">
              <a:noFill/>
              <a:round/>
              <a:headEnd/>
              <a:tailEnd/>
            </a:ln>
          </p:spPr>
          <p:txBody>
            <a:bodyPr/>
            <a:lstStyle/>
            <a:p>
              <a:endParaRPr lang="en-US"/>
            </a:p>
          </p:txBody>
        </p:sp>
        <p:cxnSp>
          <p:nvCxnSpPr>
            <p:cNvPr id="23" name="Straight Arrow Connector 22"/>
            <p:cNvCxnSpPr/>
            <p:nvPr/>
          </p:nvCxnSpPr>
          <p:spPr bwMode="auto">
            <a:xfrm>
              <a:off x="2247900" y="2371725"/>
              <a:ext cx="2628900" cy="0"/>
            </a:xfrm>
            <a:prstGeom prst="straightConnector1">
              <a:avLst/>
            </a:prstGeom>
            <a:ln>
              <a:solidFill>
                <a:srgbClr val="7030A0"/>
              </a:solidFill>
              <a:headEnd type="arrow"/>
              <a:tailEnd type="arrow"/>
            </a:ln>
          </p:spPr>
          <p:style>
            <a:lnRef idx="2">
              <a:schemeClr val="dk1"/>
            </a:lnRef>
            <a:fillRef idx="0">
              <a:schemeClr val="dk1"/>
            </a:fillRef>
            <a:effectRef idx="1">
              <a:schemeClr val="dk1"/>
            </a:effectRef>
            <a:fontRef idx="minor">
              <a:schemeClr val="tx1"/>
            </a:fontRef>
          </p:style>
        </p:cxnSp>
        <p:sp>
          <p:nvSpPr>
            <p:cNvPr id="24" name="Rectangle 41"/>
            <p:cNvSpPr>
              <a:spLocks noChangeArrowheads="1"/>
            </p:cNvSpPr>
            <p:nvPr/>
          </p:nvSpPr>
          <p:spPr bwMode="auto">
            <a:xfrm>
              <a:off x="368217" y="2580652"/>
              <a:ext cx="1600201" cy="400050"/>
            </a:xfrm>
            <a:prstGeom prst="rect">
              <a:avLst/>
            </a:prstGeom>
            <a:solidFill>
              <a:schemeClr val="bg1"/>
            </a:solidFill>
            <a:ln w="9525">
              <a:noFill/>
              <a:miter lim="800000"/>
              <a:headEnd/>
              <a:tailEnd/>
            </a:ln>
          </p:spPr>
          <p:txBody>
            <a:bodyPr>
              <a:spAutoFit/>
            </a:bodyPr>
            <a:lstStyle/>
            <a:p>
              <a:pPr algn="ctr"/>
              <a:r>
                <a:rPr lang="en-US" sz="2000" b="1" dirty="0"/>
                <a:t>Clock</a:t>
              </a:r>
            </a:p>
          </p:txBody>
        </p:sp>
        <p:sp>
          <p:nvSpPr>
            <p:cNvPr id="25" name="Left Brace 24"/>
            <p:cNvSpPr/>
            <p:nvPr/>
          </p:nvSpPr>
          <p:spPr bwMode="auto">
            <a:xfrm rot="5400000">
              <a:off x="5372100" y="1714500"/>
              <a:ext cx="457200" cy="1295400"/>
            </a:xfrm>
            <a:prstGeom prst="leftBrace">
              <a:avLst>
                <a:gd name="adj1" fmla="val 27083"/>
                <a:gd name="adj2" fmla="val 45736"/>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26" name="Rectangle 44"/>
            <p:cNvSpPr>
              <a:spLocks noChangeArrowheads="1"/>
            </p:cNvSpPr>
            <p:nvPr/>
          </p:nvSpPr>
          <p:spPr bwMode="auto">
            <a:xfrm>
              <a:off x="2286000" y="1905000"/>
              <a:ext cx="2286000" cy="338138"/>
            </a:xfrm>
            <a:prstGeom prst="rect">
              <a:avLst/>
            </a:prstGeom>
            <a:solidFill>
              <a:schemeClr val="bg1"/>
            </a:solidFill>
            <a:ln w="9525">
              <a:noFill/>
              <a:miter lim="800000"/>
              <a:headEnd/>
              <a:tailEnd/>
            </a:ln>
          </p:spPr>
          <p:txBody>
            <a:bodyPr>
              <a:spAutoFit/>
            </a:bodyPr>
            <a:lstStyle/>
            <a:p>
              <a:pPr algn="ctr"/>
              <a:r>
                <a:rPr lang="en-US" sz="1600" b="1">
                  <a:solidFill>
                    <a:srgbClr val="7030A0"/>
                  </a:solidFill>
                </a:rPr>
                <a:t>actual circuit delay</a:t>
              </a:r>
            </a:p>
          </p:txBody>
        </p:sp>
        <p:cxnSp>
          <p:nvCxnSpPr>
            <p:cNvPr id="27" name="Elbow Connector 26"/>
            <p:cNvCxnSpPr/>
            <p:nvPr/>
          </p:nvCxnSpPr>
          <p:spPr bwMode="auto">
            <a:xfrm flipV="1">
              <a:off x="228600" y="2514600"/>
              <a:ext cx="4038600" cy="533400"/>
            </a:xfrm>
            <a:prstGeom prst="bentConnector3">
              <a:avLst>
                <a:gd name="adj1" fmla="val 50000"/>
              </a:avLst>
            </a:prstGeom>
            <a:ln>
              <a:solidFill>
                <a:schemeClr val="tx1"/>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8" name="Rectangle 46"/>
            <p:cNvSpPr>
              <a:spLocks noChangeArrowheads="1"/>
            </p:cNvSpPr>
            <p:nvPr/>
          </p:nvSpPr>
          <p:spPr bwMode="auto">
            <a:xfrm>
              <a:off x="4876800" y="1752600"/>
              <a:ext cx="1600200" cy="369888"/>
            </a:xfrm>
            <a:prstGeom prst="rect">
              <a:avLst/>
            </a:prstGeom>
            <a:solidFill>
              <a:schemeClr val="bg1"/>
            </a:solidFill>
            <a:ln w="9525">
              <a:noFill/>
              <a:miter lim="800000"/>
              <a:headEnd/>
              <a:tailEnd/>
            </a:ln>
          </p:spPr>
          <p:txBody>
            <a:bodyPr>
              <a:spAutoFit/>
            </a:bodyPr>
            <a:lstStyle/>
            <a:p>
              <a:pPr algn="ctr"/>
              <a:r>
                <a:rPr lang="en-US" b="1">
                  <a:solidFill>
                    <a:srgbClr val="FF0000"/>
                  </a:solidFill>
                </a:rPr>
                <a:t>guardband </a:t>
              </a:r>
            </a:p>
          </p:txBody>
        </p:sp>
        <p:sp>
          <p:nvSpPr>
            <p:cNvPr id="29" name="Rectangle 47"/>
            <p:cNvSpPr>
              <a:spLocks noChangeArrowheads="1"/>
            </p:cNvSpPr>
            <p:nvPr/>
          </p:nvSpPr>
          <p:spPr bwMode="auto">
            <a:xfrm>
              <a:off x="323528" y="3861048"/>
              <a:ext cx="1371600" cy="406032"/>
            </a:xfrm>
            <a:prstGeom prst="rect">
              <a:avLst/>
            </a:prstGeom>
            <a:solidFill>
              <a:schemeClr val="bg1"/>
            </a:solidFill>
            <a:ln w="9525">
              <a:noFill/>
              <a:miter lim="800000"/>
              <a:headEnd/>
              <a:tailEnd/>
            </a:ln>
          </p:spPr>
          <p:txBody>
            <a:bodyPr>
              <a:spAutoFit/>
            </a:bodyPr>
            <a:lstStyle/>
            <a:p>
              <a:pPr algn="ctr"/>
              <a:r>
                <a:rPr lang="en-US" sz="1600" b="1" dirty="0" smtClean="0">
                  <a:solidFill>
                    <a:srgbClr val="663300"/>
                  </a:solidFill>
                </a:rPr>
                <a:t>Aging</a:t>
              </a:r>
              <a:endParaRPr lang="en-US" sz="1600" b="1" dirty="0">
                <a:solidFill>
                  <a:srgbClr val="663300"/>
                </a:solidFill>
              </a:endParaRPr>
            </a:p>
          </p:txBody>
        </p:sp>
        <p:cxnSp>
          <p:nvCxnSpPr>
            <p:cNvPr id="30" name="Straight Arrow Connector 29"/>
            <p:cNvCxnSpPr>
              <a:stCxn id="22" idx="2"/>
              <a:endCxn id="29" idx="0"/>
            </p:cNvCxnSpPr>
            <p:nvPr/>
          </p:nvCxnSpPr>
          <p:spPr bwMode="auto">
            <a:xfrm flipH="1">
              <a:off x="1009329" y="3028951"/>
              <a:ext cx="4096072" cy="832098"/>
            </a:xfrm>
            <a:prstGeom prst="straightConnector1">
              <a:avLst/>
            </a:prstGeom>
            <a:ln>
              <a:solidFill>
                <a:srgbClr val="663300"/>
              </a:solidFill>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31" name="Picture 2"/>
            <p:cNvPicPr>
              <a:picLocks noChangeAspect="1" noChangeArrowheads="1"/>
            </p:cNvPicPr>
            <p:nvPr/>
          </p:nvPicPr>
          <p:blipFill>
            <a:blip r:embed="rId4" cstate="print"/>
            <a:srcRect/>
            <a:stretch>
              <a:fillRect/>
            </a:stretch>
          </p:blipFill>
          <p:spPr bwMode="auto">
            <a:xfrm>
              <a:off x="107504" y="4293096"/>
              <a:ext cx="1905000" cy="1314450"/>
            </a:xfrm>
            <a:prstGeom prst="rect">
              <a:avLst/>
            </a:prstGeom>
            <a:noFill/>
            <a:ln w="9525">
              <a:noFill/>
              <a:miter lim="800000"/>
              <a:headEnd/>
              <a:tailEnd/>
            </a:ln>
          </p:spPr>
        </p:pic>
        <p:grpSp>
          <p:nvGrpSpPr>
            <p:cNvPr id="32" name="Group 30"/>
            <p:cNvGrpSpPr/>
            <p:nvPr/>
          </p:nvGrpSpPr>
          <p:grpSpPr>
            <a:xfrm>
              <a:off x="3860928" y="3825243"/>
              <a:ext cx="2655288" cy="2124033"/>
              <a:chOff x="3500888" y="3431906"/>
              <a:chExt cx="3087336" cy="2517374"/>
            </a:xfrm>
          </p:grpSpPr>
          <p:pic>
            <p:nvPicPr>
              <p:cNvPr id="36" name="Picture 3"/>
              <p:cNvPicPr>
                <a:picLocks noChangeAspect="1" noChangeArrowheads="1"/>
              </p:cNvPicPr>
              <p:nvPr/>
            </p:nvPicPr>
            <p:blipFill>
              <a:blip r:embed="rId5" cstate="print"/>
              <a:srcRect/>
              <a:stretch>
                <a:fillRect/>
              </a:stretch>
            </p:blipFill>
            <p:spPr bwMode="auto">
              <a:xfrm>
                <a:off x="3500888" y="3664074"/>
                <a:ext cx="3087336" cy="2285206"/>
              </a:xfrm>
              <a:prstGeom prst="rect">
                <a:avLst/>
              </a:prstGeom>
              <a:noFill/>
              <a:ln w="9525">
                <a:noFill/>
                <a:miter lim="800000"/>
                <a:headEnd/>
                <a:tailEnd/>
              </a:ln>
            </p:spPr>
          </p:pic>
          <p:sp>
            <p:nvSpPr>
              <p:cNvPr id="37" name="Rectangle 36"/>
              <p:cNvSpPr/>
              <p:nvPr/>
            </p:nvSpPr>
            <p:spPr>
              <a:xfrm>
                <a:off x="4165784" y="3431906"/>
                <a:ext cx="2194804" cy="568720"/>
              </a:xfrm>
              <a:prstGeom prst="rect">
                <a:avLst/>
              </a:prstGeom>
              <a:solidFill>
                <a:schemeClr val="bg1"/>
              </a:solidFill>
            </p:spPr>
            <p:txBody>
              <a:bodyPr wrap="square">
                <a:spAutoFit/>
              </a:bodyPr>
              <a:lstStyle/>
              <a:p>
                <a:pPr algn="ctr">
                  <a:defRPr/>
                </a:pPr>
                <a:r>
                  <a:rPr lang="en-US" sz="2000" b="1" dirty="0">
                    <a:solidFill>
                      <a:schemeClr val="accent6">
                        <a:lumMod val="75000"/>
                      </a:schemeClr>
                    </a:solidFill>
                  </a:rPr>
                  <a:t>V</a:t>
                </a:r>
                <a:r>
                  <a:rPr lang="en-US" sz="2000" b="1" baseline="-25000" dirty="0">
                    <a:solidFill>
                      <a:schemeClr val="accent6">
                        <a:lumMod val="75000"/>
                      </a:schemeClr>
                    </a:solidFill>
                  </a:rPr>
                  <a:t>CC</a:t>
                </a:r>
                <a:r>
                  <a:rPr lang="en-US" sz="2000" b="1" dirty="0">
                    <a:solidFill>
                      <a:schemeClr val="accent6">
                        <a:lumMod val="75000"/>
                      </a:schemeClr>
                    </a:solidFill>
                  </a:rPr>
                  <a:t> Droop</a:t>
                </a:r>
              </a:p>
            </p:txBody>
          </p:sp>
        </p:grpSp>
        <p:grpSp>
          <p:nvGrpSpPr>
            <p:cNvPr id="33" name="Group 29"/>
            <p:cNvGrpSpPr/>
            <p:nvPr/>
          </p:nvGrpSpPr>
          <p:grpSpPr>
            <a:xfrm>
              <a:off x="6372202" y="3861048"/>
              <a:ext cx="3294772" cy="2554998"/>
              <a:chOff x="6392096" y="3429000"/>
              <a:chExt cx="3294772" cy="2554998"/>
            </a:xfrm>
          </p:grpSpPr>
          <p:pic>
            <p:nvPicPr>
              <p:cNvPr id="34" name="Picture 2" descr="Figure 2"/>
              <p:cNvPicPr>
                <a:picLocks noChangeAspect="1" noChangeArrowheads="1"/>
              </p:cNvPicPr>
              <p:nvPr/>
            </p:nvPicPr>
            <p:blipFill>
              <a:blip r:embed="rId6" cstate="print"/>
              <a:srcRect l="9525" r="8571" b="3798"/>
              <a:stretch>
                <a:fillRect/>
              </a:stretch>
            </p:blipFill>
            <p:spPr bwMode="auto">
              <a:xfrm>
                <a:off x="6588224" y="3789040"/>
                <a:ext cx="2483768" cy="2194958"/>
              </a:xfrm>
              <a:prstGeom prst="rect">
                <a:avLst/>
              </a:prstGeom>
              <a:noFill/>
              <a:ln w="9525">
                <a:noFill/>
                <a:miter lim="800000"/>
                <a:headEnd/>
                <a:tailEnd/>
              </a:ln>
            </p:spPr>
          </p:pic>
          <p:sp>
            <p:nvSpPr>
              <p:cNvPr id="35" name="Rectangle 7"/>
              <p:cNvSpPr>
                <a:spLocks noChangeArrowheads="1"/>
              </p:cNvSpPr>
              <p:nvPr/>
            </p:nvSpPr>
            <p:spPr bwMode="auto">
              <a:xfrm>
                <a:off x="6392096" y="3429000"/>
                <a:ext cx="3294772" cy="539839"/>
              </a:xfrm>
              <a:prstGeom prst="rect">
                <a:avLst/>
              </a:prstGeom>
              <a:solidFill>
                <a:schemeClr val="bg1"/>
              </a:solidFill>
              <a:ln w="9525">
                <a:noFill/>
                <a:miter lim="800000"/>
                <a:headEnd/>
                <a:tailEnd/>
              </a:ln>
            </p:spPr>
            <p:txBody>
              <a:bodyPr wrap="square">
                <a:spAutoFit/>
              </a:bodyPr>
              <a:lstStyle/>
              <a:p>
                <a:r>
                  <a:rPr lang="en-US" sz="2000" b="1" dirty="0">
                    <a:solidFill>
                      <a:srgbClr val="006600"/>
                    </a:solidFill>
                  </a:rPr>
                  <a:t>Across-wafer Frequency</a:t>
                </a:r>
              </a:p>
            </p:txBody>
          </p:sp>
        </p:grpSp>
      </p:grpSp>
    </p:spTree>
    <p:extLst>
      <p:ext uri="{BB962C8B-B14F-4D97-AF65-F5344CB8AC3E}">
        <p14:creationId xmlns:p14="http://schemas.microsoft.com/office/powerpoint/2010/main" xmlns="" val="161680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507288" cy="1512168"/>
          </a:xfrm>
        </p:spPr>
        <p:txBody>
          <a:bodyPr>
            <a:normAutofit fontScale="92500"/>
          </a:bodyPr>
          <a:lstStyle/>
          <a:p>
            <a:pPr marL="571500" indent="-571500">
              <a:buFont typeface="+mj-lt"/>
              <a:buAutoNum type="romanUcPeriod"/>
            </a:pPr>
            <a:r>
              <a:rPr lang="en-US" dirty="0" smtClean="0"/>
              <a:t>Sense &amp; Adapt</a:t>
            </a:r>
          </a:p>
          <a:p>
            <a:pPr marL="0" indent="0">
              <a:buNone/>
            </a:pPr>
            <a:r>
              <a:rPr lang="en-US" dirty="0" smtClean="0"/>
              <a:t>Observation using in situ monitors (Razor, EDS) with cycle-by-cycle corrections (leveraging CMOS knobs or replay)</a:t>
            </a:r>
          </a:p>
          <a:p>
            <a:pPr marL="571500" indent="-571500">
              <a:buNone/>
            </a:pPr>
            <a:endParaRPr lang="en-US" dirty="0" smtClean="0"/>
          </a:p>
        </p:txBody>
      </p:sp>
      <p:sp>
        <p:nvSpPr>
          <p:cNvPr id="3" name="Title 2"/>
          <p:cNvSpPr>
            <a:spLocks noGrp="1"/>
          </p:cNvSpPr>
          <p:nvPr>
            <p:ph type="title"/>
          </p:nvPr>
        </p:nvSpPr>
        <p:spPr/>
        <p:txBody>
          <a:bodyPr/>
          <a:lstStyle/>
          <a:p>
            <a:r>
              <a:rPr lang="en-US" dirty="0" smtClean="0"/>
              <a:t>Resilient Techniques</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3</a:t>
            </a:fld>
            <a:endParaRPr lang="de-DE" dirty="0"/>
          </a:p>
        </p:txBody>
      </p:sp>
      <p:grpSp>
        <p:nvGrpSpPr>
          <p:cNvPr id="28" name="Group 27"/>
          <p:cNvGrpSpPr/>
          <p:nvPr/>
        </p:nvGrpSpPr>
        <p:grpSpPr>
          <a:xfrm>
            <a:off x="755576" y="4077072"/>
            <a:ext cx="3456384" cy="2376264"/>
            <a:chOff x="755576" y="3212976"/>
            <a:chExt cx="3456384" cy="2376264"/>
          </a:xfrm>
        </p:grpSpPr>
        <p:grpSp>
          <p:nvGrpSpPr>
            <p:cNvPr id="10" name="Group 9"/>
            <p:cNvGrpSpPr/>
            <p:nvPr/>
          </p:nvGrpSpPr>
          <p:grpSpPr>
            <a:xfrm>
              <a:off x="755576" y="3212976"/>
              <a:ext cx="2736304" cy="2376264"/>
              <a:chOff x="755576" y="2924944"/>
              <a:chExt cx="2736304" cy="2376264"/>
            </a:xfrm>
          </p:grpSpPr>
          <p:pic>
            <p:nvPicPr>
              <p:cNvPr id="7" name="Picture 5"/>
              <p:cNvPicPr>
                <a:picLocks noChangeAspect="1" noChangeArrowheads="1"/>
              </p:cNvPicPr>
              <p:nvPr/>
            </p:nvPicPr>
            <p:blipFill>
              <a:blip r:embed="rId3" cstate="print"/>
              <a:srcRect/>
              <a:stretch>
                <a:fillRect/>
              </a:stretch>
            </p:blipFill>
            <p:spPr bwMode="auto">
              <a:xfrm>
                <a:off x="755576" y="3356992"/>
                <a:ext cx="2680812" cy="1474002"/>
              </a:xfrm>
              <a:prstGeom prst="rect">
                <a:avLst/>
              </a:prstGeom>
              <a:noFill/>
              <a:ln w="9525">
                <a:noFill/>
                <a:miter lim="800000"/>
                <a:headEnd/>
                <a:tailEnd/>
              </a:ln>
              <a:effectLst/>
            </p:spPr>
          </p:pic>
          <p:sp>
            <p:nvSpPr>
              <p:cNvPr id="8" name="Rectangle 7"/>
              <p:cNvSpPr/>
              <p:nvPr/>
            </p:nvSpPr>
            <p:spPr>
              <a:xfrm>
                <a:off x="755576" y="4869160"/>
                <a:ext cx="2736304"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Sense (detect)</a:t>
                </a:r>
                <a:endParaRPr lang="en-US" b="1" dirty="0">
                  <a:solidFill>
                    <a:schemeClr val="tx1"/>
                  </a:solidFill>
                </a:endParaRPr>
              </a:p>
            </p:txBody>
          </p:sp>
          <p:sp>
            <p:nvSpPr>
              <p:cNvPr id="9" name="Rectangle 8"/>
              <p:cNvSpPr/>
              <p:nvPr/>
            </p:nvSpPr>
            <p:spPr>
              <a:xfrm>
                <a:off x="755576" y="2924944"/>
                <a:ext cx="2736304"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Adapt (correct)</a:t>
                </a:r>
                <a:endParaRPr lang="en-US" b="1" dirty="0">
                  <a:solidFill>
                    <a:schemeClr val="tx1"/>
                  </a:solidFill>
                </a:endParaRPr>
              </a:p>
            </p:txBody>
          </p:sp>
        </p:grpSp>
        <p:cxnSp>
          <p:nvCxnSpPr>
            <p:cNvPr id="12" name="Straight Arrow Connector 11"/>
            <p:cNvCxnSpPr/>
            <p:nvPr/>
          </p:nvCxnSpPr>
          <p:spPr>
            <a:xfrm flipH="1">
              <a:off x="1331640" y="4653136"/>
              <a:ext cx="360040" cy="576064"/>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59832" y="4365104"/>
              <a:ext cx="144016" cy="1008112"/>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67744" y="4293096"/>
              <a:ext cx="216024" cy="1008112"/>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43608" y="3501008"/>
              <a:ext cx="144016" cy="432048"/>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59832" y="3501008"/>
              <a:ext cx="72008" cy="792088"/>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flipH="1">
              <a:off x="1979712" y="3645024"/>
              <a:ext cx="144016" cy="288032"/>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sp>
          <p:nvSpPr>
            <p:cNvPr id="27" name="Curved Up Arrow 26"/>
            <p:cNvSpPr/>
            <p:nvPr/>
          </p:nvSpPr>
          <p:spPr>
            <a:xfrm rot="-5400000">
              <a:off x="2735796" y="4041068"/>
              <a:ext cx="2232248" cy="720080"/>
            </a:xfrm>
            <a:prstGeom prst="curved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grpSp>
      <p:grpSp>
        <p:nvGrpSpPr>
          <p:cNvPr id="36" name="Group 35"/>
          <p:cNvGrpSpPr/>
          <p:nvPr/>
        </p:nvGrpSpPr>
        <p:grpSpPr>
          <a:xfrm>
            <a:off x="107504" y="4312022"/>
            <a:ext cx="4118694" cy="2127604"/>
            <a:chOff x="1475656" y="3663950"/>
            <a:chExt cx="4118694" cy="2127604"/>
          </a:xfrm>
        </p:grpSpPr>
        <p:sp>
          <p:nvSpPr>
            <p:cNvPr id="29" name="Lightning Bolt 28"/>
            <p:cNvSpPr/>
            <p:nvPr/>
          </p:nvSpPr>
          <p:spPr>
            <a:xfrm>
              <a:off x="1475656" y="4365104"/>
              <a:ext cx="1656184" cy="432048"/>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774950" y="3663950"/>
              <a:ext cx="2819400" cy="2127604"/>
            </a:xfrm>
            <a:custGeom>
              <a:avLst/>
              <a:gdLst>
                <a:gd name="connsiteX0" fmla="*/ 488950 w 2819400"/>
                <a:gd name="connsiteY0" fmla="*/ 1104900 h 2127604"/>
                <a:gd name="connsiteX1" fmla="*/ 482600 w 2819400"/>
                <a:gd name="connsiteY1" fmla="*/ 1174750 h 2127604"/>
                <a:gd name="connsiteX2" fmla="*/ 444500 w 2819400"/>
                <a:gd name="connsiteY2" fmla="*/ 1250950 h 2127604"/>
                <a:gd name="connsiteX3" fmla="*/ 431800 w 2819400"/>
                <a:gd name="connsiteY3" fmla="*/ 1270000 h 2127604"/>
                <a:gd name="connsiteX4" fmla="*/ 419100 w 2819400"/>
                <a:gd name="connsiteY4" fmla="*/ 1289050 h 2127604"/>
                <a:gd name="connsiteX5" fmla="*/ 381000 w 2819400"/>
                <a:gd name="connsiteY5" fmla="*/ 1327150 h 2127604"/>
                <a:gd name="connsiteX6" fmla="*/ 336550 w 2819400"/>
                <a:gd name="connsiteY6" fmla="*/ 1377950 h 2127604"/>
                <a:gd name="connsiteX7" fmla="*/ 311150 w 2819400"/>
                <a:gd name="connsiteY7" fmla="*/ 1416050 h 2127604"/>
                <a:gd name="connsiteX8" fmla="*/ 285750 w 2819400"/>
                <a:gd name="connsiteY8" fmla="*/ 1454150 h 2127604"/>
                <a:gd name="connsiteX9" fmla="*/ 247650 w 2819400"/>
                <a:gd name="connsiteY9" fmla="*/ 1511300 h 2127604"/>
                <a:gd name="connsiteX10" fmla="*/ 234950 w 2819400"/>
                <a:gd name="connsiteY10" fmla="*/ 1530350 h 2127604"/>
                <a:gd name="connsiteX11" fmla="*/ 222250 w 2819400"/>
                <a:gd name="connsiteY11" fmla="*/ 1549400 h 2127604"/>
                <a:gd name="connsiteX12" fmla="*/ 203200 w 2819400"/>
                <a:gd name="connsiteY12" fmla="*/ 1568450 h 2127604"/>
                <a:gd name="connsiteX13" fmla="*/ 196850 w 2819400"/>
                <a:gd name="connsiteY13" fmla="*/ 1587500 h 2127604"/>
                <a:gd name="connsiteX14" fmla="*/ 165100 w 2819400"/>
                <a:gd name="connsiteY14" fmla="*/ 1625600 h 2127604"/>
                <a:gd name="connsiteX15" fmla="*/ 158750 w 2819400"/>
                <a:gd name="connsiteY15" fmla="*/ 1644650 h 2127604"/>
                <a:gd name="connsiteX16" fmla="*/ 133350 w 2819400"/>
                <a:gd name="connsiteY16" fmla="*/ 1682750 h 2127604"/>
                <a:gd name="connsiteX17" fmla="*/ 120650 w 2819400"/>
                <a:gd name="connsiteY17" fmla="*/ 1701800 h 2127604"/>
                <a:gd name="connsiteX18" fmla="*/ 107950 w 2819400"/>
                <a:gd name="connsiteY18" fmla="*/ 1720850 h 2127604"/>
                <a:gd name="connsiteX19" fmla="*/ 88900 w 2819400"/>
                <a:gd name="connsiteY19" fmla="*/ 1739900 h 2127604"/>
                <a:gd name="connsiteX20" fmla="*/ 50800 w 2819400"/>
                <a:gd name="connsiteY20" fmla="*/ 1797050 h 2127604"/>
                <a:gd name="connsiteX21" fmla="*/ 31750 w 2819400"/>
                <a:gd name="connsiteY21" fmla="*/ 1835150 h 2127604"/>
                <a:gd name="connsiteX22" fmla="*/ 19050 w 2819400"/>
                <a:gd name="connsiteY22" fmla="*/ 1854200 h 2127604"/>
                <a:gd name="connsiteX23" fmla="*/ 6350 w 2819400"/>
                <a:gd name="connsiteY23" fmla="*/ 1892300 h 2127604"/>
                <a:gd name="connsiteX24" fmla="*/ 0 w 2819400"/>
                <a:gd name="connsiteY24" fmla="*/ 1911350 h 2127604"/>
                <a:gd name="connsiteX25" fmla="*/ 19050 w 2819400"/>
                <a:gd name="connsiteY25" fmla="*/ 1993900 h 2127604"/>
                <a:gd name="connsiteX26" fmla="*/ 57150 w 2819400"/>
                <a:gd name="connsiteY26" fmla="*/ 2012950 h 2127604"/>
                <a:gd name="connsiteX27" fmla="*/ 76200 w 2819400"/>
                <a:gd name="connsiteY27" fmla="*/ 2019300 h 2127604"/>
                <a:gd name="connsiteX28" fmla="*/ 95250 w 2819400"/>
                <a:gd name="connsiteY28" fmla="*/ 2032000 h 2127604"/>
                <a:gd name="connsiteX29" fmla="*/ 114300 w 2819400"/>
                <a:gd name="connsiteY29" fmla="*/ 2038350 h 2127604"/>
                <a:gd name="connsiteX30" fmla="*/ 133350 w 2819400"/>
                <a:gd name="connsiteY30" fmla="*/ 2051050 h 2127604"/>
                <a:gd name="connsiteX31" fmla="*/ 171450 w 2819400"/>
                <a:gd name="connsiteY31" fmla="*/ 2063750 h 2127604"/>
                <a:gd name="connsiteX32" fmla="*/ 190500 w 2819400"/>
                <a:gd name="connsiteY32" fmla="*/ 2070100 h 2127604"/>
                <a:gd name="connsiteX33" fmla="*/ 209550 w 2819400"/>
                <a:gd name="connsiteY33" fmla="*/ 2076450 h 2127604"/>
                <a:gd name="connsiteX34" fmla="*/ 228600 w 2819400"/>
                <a:gd name="connsiteY34" fmla="*/ 2082800 h 2127604"/>
                <a:gd name="connsiteX35" fmla="*/ 317500 w 2819400"/>
                <a:gd name="connsiteY35" fmla="*/ 2095500 h 2127604"/>
                <a:gd name="connsiteX36" fmla="*/ 584200 w 2819400"/>
                <a:gd name="connsiteY36" fmla="*/ 2095500 h 2127604"/>
                <a:gd name="connsiteX37" fmla="*/ 615950 w 2819400"/>
                <a:gd name="connsiteY37" fmla="*/ 2089150 h 2127604"/>
                <a:gd name="connsiteX38" fmla="*/ 666750 w 2819400"/>
                <a:gd name="connsiteY38" fmla="*/ 2082800 h 2127604"/>
                <a:gd name="connsiteX39" fmla="*/ 704850 w 2819400"/>
                <a:gd name="connsiteY39" fmla="*/ 2076450 h 2127604"/>
                <a:gd name="connsiteX40" fmla="*/ 1485900 w 2819400"/>
                <a:gd name="connsiteY40" fmla="*/ 2070100 h 2127604"/>
                <a:gd name="connsiteX41" fmla="*/ 1581150 w 2819400"/>
                <a:gd name="connsiteY41" fmla="*/ 2051050 h 2127604"/>
                <a:gd name="connsiteX42" fmla="*/ 1625600 w 2819400"/>
                <a:gd name="connsiteY42" fmla="*/ 2038350 h 2127604"/>
                <a:gd name="connsiteX43" fmla="*/ 1714500 w 2819400"/>
                <a:gd name="connsiteY43" fmla="*/ 2019300 h 2127604"/>
                <a:gd name="connsiteX44" fmla="*/ 1733550 w 2819400"/>
                <a:gd name="connsiteY44" fmla="*/ 2012950 h 2127604"/>
                <a:gd name="connsiteX45" fmla="*/ 1765300 w 2819400"/>
                <a:gd name="connsiteY45" fmla="*/ 2006600 h 2127604"/>
                <a:gd name="connsiteX46" fmla="*/ 1809750 w 2819400"/>
                <a:gd name="connsiteY46" fmla="*/ 1993900 h 2127604"/>
                <a:gd name="connsiteX47" fmla="*/ 1898650 w 2819400"/>
                <a:gd name="connsiteY47" fmla="*/ 1987550 h 2127604"/>
                <a:gd name="connsiteX48" fmla="*/ 2178050 w 2819400"/>
                <a:gd name="connsiteY48" fmla="*/ 1974850 h 2127604"/>
                <a:gd name="connsiteX49" fmla="*/ 2216150 w 2819400"/>
                <a:gd name="connsiteY49" fmla="*/ 1968500 h 2127604"/>
                <a:gd name="connsiteX50" fmla="*/ 2235200 w 2819400"/>
                <a:gd name="connsiteY50" fmla="*/ 1962150 h 2127604"/>
                <a:gd name="connsiteX51" fmla="*/ 2298700 w 2819400"/>
                <a:gd name="connsiteY51" fmla="*/ 1943100 h 2127604"/>
                <a:gd name="connsiteX52" fmla="*/ 2317750 w 2819400"/>
                <a:gd name="connsiteY52" fmla="*/ 1936750 h 2127604"/>
                <a:gd name="connsiteX53" fmla="*/ 2355850 w 2819400"/>
                <a:gd name="connsiteY53" fmla="*/ 1911350 h 2127604"/>
                <a:gd name="connsiteX54" fmla="*/ 2374900 w 2819400"/>
                <a:gd name="connsiteY54" fmla="*/ 1905000 h 2127604"/>
                <a:gd name="connsiteX55" fmla="*/ 2413000 w 2819400"/>
                <a:gd name="connsiteY55" fmla="*/ 1879600 h 2127604"/>
                <a:gd name="connsiteX56" fmla="*/ 2451100 w 2819400"/>
                <a:gd name="connsiteY56" fmla="*/ 1854200 h 2127604"/>
                <a:gd name="connsiteX57" fmla="*/ 2470150 w 2819400"/>
                <a:gd name="connsiteY57" fmla="*/ 1841500 h 2127604"/>
                <a:gd name="connsiteX58" fmla="*/ 2489200 w 2819400"/>
                <a:gd name="connsiteY58" fmla="*/ 1828800 h 2127604"/>
                <a:gd name="connsiteX59" fmla="*/ 2520950 w 2819400"/>
                <a:gd name="connsiteY59" fmla="*/ 1797050 h 2127604"/>
                <a:gd name="connsiteX60" fmla="*/ 2533650 w 2819400"/>
                <a:gd name="connsiteY60" fmla="*/ 1778000 h 2127604"/>
                <a:gd name="connsiteX61" fmla="*/ 2552700 w 2819400"/>
                <a:gd name="connsiteY61" fmla="*/ 1758950 h 2127604"/>
                <a:gd name="connsiteX62" fmla="*/ 2559050 w 2819400"/>
                <a:gd name="connsiteY62" fmla="*/ 1739900 h 2127604"/>
                <a:gd name="connsiteX63" fmla="*/ 2590800 w 2819400"/>
                <a:gd name="connsiteY63" fmla="*/ 1701800 h 2127604"/>
                <a:gd name="connsiteX64" fmla="*/ 2597150 w 2819400"/>
                <a:gd name="connsiteY64" fmla="*/ 1682750 h 2127604"/>
                <a:gd name="connsiteX65" fmla="*/ 2622550 w 2819400"/>
                <a:gd name="connsiteY65" fmla="*/ 1644650 h 2127604"/>
                <a:gd name="connsiteX66" fmla="*/ 2628900 w 2819400"/>
                <a:gd name="connsiteY66" fmla="*/ 1625600 h 2127604"/>
                <a:gd name="connsiteX67" fmla="*/ 2641600 w 2819400"/>
                <a:gd name="connsiteY67" fmla="*/ 1606550 h 2127604"/>
                <a:gd name="connsiteX68" fmla="*/ 2654300 w 2819400"/>
                <a:gd name="connsiteY68" fmla="*/ 1568450 h 2127604"/>
                <a:gd name="connsiteX69" fmla="*/ 2679700 w 2819400"/>
                <a:gd name="connsiteY69" fmla="*/ 1530350 h 2127604"/>
                <a:gd name="connsiteX70" fmla="*/ 2692400 w 2819400"/>
                <a:gd name="connsiteY70" fmla="*/ 1511300 h 2127604"/>
                <a:gd name="connsiteX71" fmla="*/ 2711450 w 2819400"/>
                <a:gd name="connsiteY71" fmla="*/ 1473200 h 2127604"/>
                <a:gd name="connsiteX72" fmla="*/ 2717800 w 2819400"/>
                <a:gd name="connsiteY72" fmla="*/ 1454150 h 2127604"/>
                <a:gd name="connsiteX73" fmla="*/ 2730500 w 2819400"/>
                <a:gd name="connsiteY73" fmla="*/ 1435100 h 2127604"/>
                <a:gd name="connsiteX74" fmla="*/ 2736850 w 2819400"/>
                <a:gd name="connsiteY74" fmla="*/ 1416050 h 2127604"/>
                <a:gd name="connsiteX75" fmla="*/ 2762250 w 2819400"/>
                <a:gd name="connsiteY75" fmla="*/ 1377950 h 2127604"/>
                <a:gd name="connsiteX76" fmla="*/ 2774950 w 2819400"/>
                <a:gd name="connsiteY76" fmla="*/ 1339850 h 2127604"/>
                <a:gd name="connsiteX77" fmla="*/ 2781300 w 2819400"/>
                <a:gd name="connsiteY77" fmla="*/ 1320800 h 2127604"/>
                <a:gd name="connsiteX78" fmla="*/ 2794000 w 2819400"/>
                <a:gd name="connsiteY78" fmla="*/ 1301750 h 2127604"/>
                <a:gd name="connsiteX79" fmla="*/ 2806700 w 2819400"/>
                <a:gd name="connsiteY79" fmla="*/ 1250950 h 2127604"/>
                <a:gd name="connsiteX80" fmla="*/ 2819400 w 2819400"/>
                <a:gd name="connsiteY80" fmla="*/ 1162050 h 2127604"/>
                <a:gd name="connsiteX81" fmla="*/ 2813050 w 2819400"/>
                <a:gd name="connsiteY81" fmla="*/ 977900 h 2127604"/>
                <a:gd name="connsiteX82" fmla="*/ 2806700 w 2819400"/>
                <a:gd name="connsiteY82" fmla="*/ 838200 h 2127604"/>
                <a:gd name="connsiteX83" fmla="*/ 2794000 w 2819400"/>
                <a:gd name="connsiteY83" fmla="*/ 698500 h 2127604"/>
                <a:gd name="connsiteX84" fmla="*/ 2768600 w 2819400"/>
                <a:gd name="connsiteY84" fmla="*/ 641350 h 2127604"/>
                <a:gd name="connsiteX85" fmla="*/ 2749550 w 2819400"/>
                <a:gd name="connsiteY85" fmla="*/ 584200 h 2127604"/>
                <a:gd name="connsiteX86" fmla="*/ 2743200 w 2819400"/>
                <a:gd name="connsiteY86" fmla="*/ 565150 h 2127604"/>
                <a:gd name="connsiteX87" fmla="*/ 2724150 w 2819400"/>
                <a:gd name="connsiteY87" fmla="*/ 527050 h 2127604"/>
                <a:gd name="connsiteX88" fmla="*/ 2711450 w 2819400"/>
                <a:gd name="connsiteY88" fmla="*/ 508000 h 2127604"/>
                <a:gd name="connsiteX89" fmla="*/ 2698750 w 2819400"/>
                <a:gd name="connsiteY89" fmla="*/ 469900 h 2127604"/>
                <a:gd name="connsiteX90" fmla="*/ 2692400 w 2819400"/>
                <a:gd name="connsiteY90" fmla="*/ 450850 h 2127604"/>
                <a:gd name="connsiteX91" fmla="*/ 2679700 w 2819400"/>
                <a:gd name="connsiteY91" fmla="*/ 431800 h 2127604"/>
                <a:gd name="connsiteX92" fmla="*/ 2667000 w 2819400"/>
                <a:gd name="connsiteY92" fmla="*/ 393700 h 2127604"/>
                <a:gd name="connsiteX93" fmla="*/ 2660650 w 2819400"/>
                <a:gd name="connsiteY93" fmla="*/ 374650 h 2127604"/>
                <a:gd name="connsiteX94" fmla="*/ 2635250 w 2819400"/>
                <a:gd name="connsiteY94" fmla="*/ 336550 h 2127604"/>
                <a:gd name="connsiteX95" fmla="*/ 2622550 w 2819400"/>
                <a:gd name="connsiteY95" fmla="*/ 317500 h 2127604"/>
                <a:gd name="connsiteX96" fmla="*/ 2603500 w 2819400"/>
                <a:gd name="connsiteY96" fmla="*/ 304800 h 2127604"/>
                <a:gd name="connsiteX97" fmla="*/ 2584450 w 2819400"/>
                <a:gd name="connsiteY97" fmla="*/ 266700 h 2127604"/>
                <a:gd name="connsiteX98" fmla="*/ 2565400 w 2819400"/>
                <a:gd name="connsiteY98" fmla="*/ 254000 h 2127604"/>
                <a:gd name="connsiteX99" fmla="*/ 2552700 w 2819400"/>
                <a:gd name="connsiteY99" fmla="*/ 234950 h 2127604"/>
                <a:gd name="connsiteX100" fmla="*/ 2533650 w 2819400"/>
                <a:gd name="connsiteY100" fmla="*/ 222250 h 2127604"/>
                <a:gd name="connsiteX101" fmla="*/ 2489200 w 2819400"/>
                <a:gd name="connsiteY101" fmla="*/ 171450 h 2127604"/>
                <a:gd name="connsiteX102" fmla="*/ 2476500 w 2819400"/>
                <a:gd name="connsiteY102" fmla="*/ 152400 h 2127604"/>
                <a:gd name="connsiteX103" fmla="*/ 2457450 w 2819400"/>
                <a:gd name="connsiteY103" fmla="*/ 146050 h 2127604"/>
                <a:gd name="connsiteX104" fmla="*/ 2438400 w 2819400"/>
                <a:gd name="connsiteY104" fmla="*/ 133350 h 2127604"/>
                <a:gd name="connsiteX105" fmla="*/ 2419350 w 2819400"/>
                <a:gd name="connsiteY105" fmla="*/ 114300 h 2127604"/>
                <a:gd name="connsiteX106" fmla="*/ 2400300 w 2819400"/>
                <a:gd name="connsiteY106" fmla="*/ 107950 h 2127604"/>
                <a:gd name="connsiteX107" fmla="*/ 2381250 w 2819400"/>
                <a:gd name="connsiteY107" fmla="*/ 95250 h 2127604"/>
                <a:gd name="connsiteX108" fmla="*/ 2362200 w 2819400"/>
                <a:gd name="connsiteY108" fmla="*/ 88900 h 2127604"/>
                <a:gd name="connsiteX109" fmla="*/ 2343150 w 2819400"/>
                <a:gd name="connsiteY109" fmla="*/ 76200 h 2127604"/>
                <a:gd name="connsiteX110" fmla="*/ 2324100 w 2819400"/>
                <a:gd name="connsiteY110" fmla="*/ 69850 h 2127604"/>
                <a:gd name="connsiteX111" fmla="*/ 2305050 w 2819400"/>
                <a:gd name="connsiteY111" fmla="*/ 57150 h 2127604"/>
                <a:gd name="connsiteX112" fmla="*/ 2279650 w 2819400"/>
                <a:gd name="connsiteY112" fmla="*/ 50800 h 2127604"/>
                <a:gd name="connsiteX113" fmla="*/ 2241550 w 2819400"/>
                <a:gd name="connsiteY113" fmla="*/ 38100 h 2127604"/>
                <a:gd name="connsiteX114" fmla="*/ 2222500 w 2819400"/>
                <a:gd name="connsiteY114" fmla="*/ 31750 h 2127604"/>
                <a:gd name="connsiteX115" fmla="*/ 2203450 w 2819400"/>
                <a:gd name="connsiteY115" fmla="*/ 25400 h 2127604"/>
                <a:gd name="connsiteX116" fmla="*/ 2152650 w 2819400"/>
                <a:gd name="connsiteY116" fmla="*/ 12700 h 2127604"/>
                <a:gd name="connsiteX117" fmla="*/ 2076450 w 2819400"/>
                <a:gd name="connsiteY117" fmla="*/ 0 h 2127604"/>
                <a:gd name="connsiteX118" fmla="*/ 1885950 w 2819400"/>
                <a:gd name="connsiteY118" fmla="*/ 12700 h 2127604"/>
                <a:gd name="connsiteX119" fmla="*/ 1847850 w 2819400"/>
                <a:gd name="connsiteY119" fmla="*/ 31750 h 2127604"/>
                <a:gd name="connsiteX120" fmla="*/ 1809750 w 2819400"/>
                <a:gd name="connsiteY120" fmla="*/ 50800 h 2127604"/>
                <a:gd name="connsiteX121" fmla="*/ 1797050 w 2819400"/>
                <a:gd name="connsiteY121" fmla="*/ 69850 h 2127604"/>
                <a:gd name="connsiteX122" fmla="*/ 1778000 w 2819400"/>
                <a:gd name="connsiteY122" fmla="*/ 82550 h 2127604"/>
                <a:gd name="connsiteX123" fmla="*/ 1752600 w 2819400"/>
                <a:gd name="connsiteY123" fmla="*/ 120650 h 2127604"/>
                <a:gd name="connsiteX124" fmla="*/ 1727200 w 2819400"/>
                <a:gd name="connsiteY124" fmla="*/ 158750 h 2127604"/>
                <a:gd name="connsiteX125" fmla="*/ 1714500 w 2819400"/>
                <a:gd name="connsiteY125" fmla="*/ 177800 h 2127604"/>
                <a:gd name="connsiteX126" fmla="*/ 1695450 w 2819400"/>
                <a:gd name="connsiteY126" fmla="*/ 215900 h 2127604"/>
                <a:gd name="connsiteX127" fmla="*/ 1676400 w 2819400"/>
                <a:gd name="connsiteY127" fmla="*/ 311150 h 2127604"/>
                <a:gd name="connsiteX128" fmla="*/ 1670050 w 2819400"/>
                <a:gd name="connsiteY128" fmla="*/ 393700 h 2127604"/>
                <a:gd name="connsiteX129" fmla="*/ 1657350 w 2819400"/>
                <a:gd name="connsiteY129" fmla="*/ 431800 h 2127604"/>
                <a:gd name="connsiteX130" fmla="*/ 1651000 w 2819400"/>
                <a:gd name="connsiteY130" fmla="*/ 469900 h 2127604"/>
                <a:gd name="connsiteX131" fmla="*/ 1631950 w 2819400"/>
                <a:gd name="connsiteY131" fmla="*/ 546100 h 2127604"/>
                <a:gd name="connsiteX132" fmla="*/ 1625600 w 2819400"/>
                <a:gd name="connsiteY132" fmla="*/ 698500 h 2127604"/>
                <a:gd name="connsiteX133" fmla="*/ 1619250 w 2819400"/>
                <a:gd name="connsiteY133" fmla="*/ 723900 h 2127604"/>
                <a:gd name="connsiteX134" fmla="*/ 1625600 w 2819400"/>
                <a:gd name="connsiteY134" fmla="*/ 863600 h 2127604"/>
                <a:gd name="connsiteX135" fmla="*/ 1644650 w 2819400"/>
                <a:gd name="connsiteY135" fmla="*/ 876300 h 2127604"/>
                <a:gd name="connsiteX136" fmla="*/ 1651000 w 2819400"/>
                <a:gd name="connsiteY136" fmla="*/ 882650 h 212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819400" h="2127604">
                  <a:moveTo>
                    <a:pt x="488950" y="1104900"/>
                  </a:moveTo>
                  <a:cubicBezTo>
                    <a:pt x="486833" y="1128183"/>
                    <a:pt x="486663" y="1151726"/>
                    <a:pt x="482600" y="1174750"/>
                  </a:cubicBezTo>
                  <a:cubicBezTo>
                    <a:pt x="476290" y="1210505"/>
                    <a:pt x="464536" y="1220896"/>
                    <a:pt x="444500" y="1250950"/>
                  </a:cubicBezTo>
                  <a:lnTo>
                    <a:pt x="431800" y="1270000"/>
                  </a:lnTo>
                  <a:cubicBezTo>
                    <a:pt x="427567" y="1276350"/>
                    <a:pt x="424496" y="1283654"/>
                    <a:pt x="419100" y="1289050"/>
                  </a:cubicBezTo>
                  <a:cubicBezTo>
                    <a:pt x="406400" y="1301750"/>
                    <a:pt x="390963" y="1312206"/>
                    <a:pt x="381000" y="1327150"/>
                  </a:cubicBezTo>
                  <a:cubicBezTo>
                    <a:pt x="351367" y="1371600"/>
                    <a:pt x="368300" y="1356783"/>
                    <a:pt x="336550" y="1377950"/>
                  </a:cubicBezTo>
                  <a:cubicBezTo>
                    <a:pt x="324406" y="1414383"/>
                    <a:pt x="338897" y="1380375"/>
                    <a:pt x="311150" y="1416050"/>
                  </a:cubicBezTo>
                  <a:cubicBezTo>
                    <a:pt x="301779" y="1428098"/>
                    <a:pt x="294217" y="1441450"/>
                    <a:pt x="285750" y="1454150"/>
                  </a:cubicBezTo>
                  <a:lnTo>
                    <a:pt x="247650" y="1511300"/>
                  </a:lnTo>
                  <a:lnTo>
                    <a:pt x="234950" y="1530350"/>
                  </a:lnTo>
                  <a:cubicBezTo>
                    <a:pt x="230717" y="1536700"/>
                    <a:pt x="227646" y="1544004"/>
                    <a:pt x="222250" y="1549400"/>
                  </a:cubicBezTo>
                  <a:lnTo>
                    <a:pt x="203200" y="1568450"/>
                  </a:lnTo>
                  <a:cubicBezTo>
                    <a:pt x="201083" y="1574800"/>
                    <a:pt x="200563" y="1581931"/>
                    <a:pt x="196850" y="1587500"/>
                  </a:cubicBezTo>
                  <a:cubicBezTo>
                    <a:pt x="168763" y="1629631"/>
                    <a:pt x="185875" y="1584049"/>
                    <a:pt x="165100" y="1625600"/>
                  </a:cubicBezTo>
                  <a:cubicBezTo>
                    <a:pt x="162107" y="1631587"/>
                    <a:pt x="162001" y="1638799"/>
                    <a:pt x="158750" y="1644650"/>
                  </a:cubicBezTo>
                  <a:cubicBezTo>
                    <a:pt x="151337" y="1657993"/>
                    <a:pt x="141817" y="1670050"/>
                    <a:pt x="133350" y="1682750"/>
                  </a:cubicBezTo>
                  <a:lnTo>
                    <a:pt x="120650" y="1701800"/>
                  </a:lnTo>
                  <a:cubicBezTo>
                    <a:pt x="116417" y="1708150"/>
                    <a:pt x="113346" y="1715454"/>
                    <a:pt x="107950" y="1720850"/>
                  </a:cubicBezTo>
                  <a:cubicBezTo>
                    <a:pt x="101600" y="1727200"/>
                    <a:pt x="94413" y="1732811"/>
                    <a:pt x="88900" y="1739900"/>
                  </a:cubicBezTo>
                  <a:lnTo>
                    <a:pt x="50800" y="1797050"/>
                  </a:lnTo>
                  <a:cubicBezTo>
                    <a:pt x="14404" y="1851645"/>
                    <a:pt x="58040" y="1782570"/>
                    <a:pt x="31750" y="1835150"/>
                  </a:cubicBezTo>
                  <a:cubicBezTo>
                    <a:pt x="28337" y="1841976"/>
                    <a:pt x="22150" y="1847226"/>
                    <a:pt x="19050" y="1854200"/>
                  </a:cubicBezTo>
                  <a:cubicBezTo>
                    <a:pt x="13613" y="1866433"/>
                    <a:pt x="10583" y="1879600"/>
                    <a:pt x="6350" y="1892300"/>
                  </a:cubicBezTo>
                  <a:lnTo>
                    <a:pt x="0" y="1911350"/>
                  </a:lnTo>
                  <a:cubicBezTo>
                    <a:pt x="447" y="1914478"/>
                    <a:pt x="8590" y="1990413"/>
                    <a:pt x="19050" y="1993900"/>
                  </a:cubicBezTo>
                  <a:cubicBezTo>
                    <a:pt x="66933" y="2009861"/>
                    <a:pt x="7911" y="1988331"/>
                    <a:pt x="57150" y="2012950"/>
                  </a:cubicBezTo>
                  <a:cubicBezTo>
                    <a:pt x="63137" y="2015943"/>
                    <a:pt x="70213" y="2016307"/>
                    <a:pt x="76200" y="2019300"/>
                  </a:cubicBezTo>
                  <a:cubicBezTo>
                    <a:pt x="83026" y="2022713"/>
                    <a:pt x="88424" y="2028587"/>
                    <a:pt x="95250" y="2032000"/>
                  </a:cubicBezTo>
                  <a:cubicBezTo>
                    <a:pt x="101237" y="2034993"/>
                    <a:pt x="108313" y="2035357"/>
                    <a:pt x="114300" y="2038350"/>
                  </a:cubicBezTo>
                  <a:cubicBezTo>
                    <a:pt x="121126" y="2041763"/>
                    <a:pt x="126376" y="2047950"/>
                    <a:pt x="133350" y="2051050"/>
                  </a:cubicBezTo>
                  <a:cubicBezTo>
                    <a:pt x="145583" y="2056487"/>
                    <a:pt x="158750" y="2059517"/>
                    <a:pt x="171450" y="2063750"/>
                  </a:cubicBezTo>
                  <a:lnTo>
                    <a:pt x="190500" y="2070100"/>
                  </a:lnTo>
                  <a:lnTo>
                    <a:pt x="209550" y="2076450"/>
                  </a:lnTo>
                  <a:cubicBezTo>
                    <a:pt x="215900" y="2078567"/>
                    <a:pt x="221974" y="2081853"/>
                    <a:pt x="228600" y="2082800"/>
                  </a:cubicBezTo>
                  <a:lnTo>
                    <a:pt x="317500" y="2095500"/>
                  </a:lnTo>
                  <a:cubicBezTo>
                    <a:pt x="413811" y="2127604"/>
                    <a:pt x="343163" y="2106456"/>
                    <a:pt x="584200" y="2095500"/>
                  </a:cubicBezTo>
                  <a:cubicBezTo>
                    <a:pt x="594982" y="2095010"/>
                    <a:pt x="605283" y="2090791"/>
                    <a:pt x="615950" y="2089150"/>
                  </a:cubicBezTo>
                  <a:cubicBezTo>
                    <a:pt x="632817" y="2086555"/>
                    <a:pt x="649856" y="2085213"/>
                    <a:pt x="666750" y="2082800"/>
                  </a:cubicBezTo>
                  <a:cubicBezTo>
                    <a:pt x="679496" y="2080979"/>
                    <a:pt x="691976" y="2076650"/>
                    <a:pt x="704850" y="2076450"/>
                  </a:cubicBezTo>
                  <a:lnTo>
                    <a:pt x="1485900" y="2070100"/>
                  </a:lnTo>
                  <a:cubicBezTo>
                    <a:pt x="1592356" y="2043486"/>
                    <a:pt x="1484147" y="2068687"/>
                    <a:pt x="1581150" y="2051050"/>
                  </a:cubicBezTo>
                  <a:cubicBezTo>
                    <a:pt x="1612879" y="2045281"/>
                    <a:pt x="1598397" y="2045769"/>
                    <a:pt x="1625600" y="2038350"/>
                  </a:cubicBezTo>
                  <a:cubicBezTo>
                    <a:pt x="1742901" y="2006359"/>
                    <a:pt x="1619343" y="2040446"/>
                    <a:pt x="1714500" y="2019300"/>
                  </a:cubicBezTo>
                  <a:cubicBezTo>
                    <a:pt x="1721034" y="2017848"/>
                    <a:pt x="1727056" y="2014573"/>
                    <a:pt x="1733550" y="2012950"/>
                  </a:cubicBezTo>
                  <a:cubicBezTo>
                    <a:pt x="1744021" y="2010332"/>
                    <a:pt x="1754829" y="2009218"/>
                    <a:pt x="1765300" y="2006600"/>
                  </a:cubicBezTo>
                  <a:cubicBezTo>
                    <a:pt x="1784566" y="2001784"/>
                    <a:pt x="1788370" y="1996276"/>
                    <a:pt x="1809750" y="1993900"/>
                  </a:cubicBezTo>
                  <a:cubicBezTo>
                    <a:pt x="1839277" y="1990619"/>
                    <a:pt x="1869003" y="1989463"/>
                    <a:pt x="1898650" y="1987550"/>
                  </a:cubicBezTo>
                  <a:cubicBezTo>
                    <a:pt x="2029501" y="1979108"/>
                    <a:pt x="2024824" y="1980525"/>
                    <a:pt x="2178050" y="1974850"/>
                  </a:cubicBezTo>
                  <a:cubicBezTo>
                    <a:pt x="2190750" y="1972733"/>
                    <a:pt x="2203581" y="1971293"/>
                    <a:pt x="2216150" y="1968500"/>
                  </a:cubicBezTo>
                  <a:cubicBezTo>
                    <a:pt x="2222684" y="1967048"/>
                    <a:pt x="2228764" y="1963989"/>
                    <a:pt x="2235200" y="1962150"/>
                  </a:cubicBezTo>
                  <a:cubicBezTo>
                    <a:pt x="2302378" y="1942956"/>
                    <a:pt x="2208158" y="1973281"/>
                    <a:pt x="2298700" y="1943100"/>
                  </a:cubicBezTo>
                  <a:cubicBezTo>
                    <a:pt x="2305050" y="1940983"/>
                    <a:pt x="2312181" y="1940463"/>
                    <a:pt x="2317750" y="1936750"/>
                  </a:cubicBezTo>
                  <a:cubicBezTo>
                    <a:pt x="2330450" y="1928283"/>
                    <a:pt x="2341370" y="1916177"/>
                    <a:pt x="2355850" y="1911350"/>
                  </a:cubicBezTo>
                  <a:cubicBezTo>
                    <a:pt x="2362200" y="1909233"/>
                    <a:pt x="2369049" y="1908251"/>
                    <a:pt x="2374900" y="1905000"/>
                  </a:cubicBezTo>
                  <a:cubicBezTo>
                    <a:pt x="2388243" y="1897587"/>
                    <a:pt x="2400300" y="1888067"/>
                    <a:pt x="2413000" y="1879600"/>
                  </a:cubicBezTo>
                  <a:lnTo>
                    <a:pt x="2451100" y="1854200"/>
                  </a:lnTo>
                  <a:lnTo>
                    <a:pt x="2470150" y="1841500"/>
                  </a:lnTo>
                  <a:lnTo>
                    <a:pt x="2489200" y="1828800"/>
                  </a:lnTo>
                  <a:cubicBezTo>
                    <a:pt x="2523067" y="1778000"/>
                    <a:pt x="2478617" y="1839383"/>
                    <a:pt x="2520950" y="1797050"/>
                  </a:cubicBezTo>
                  <a:cubicBezTo>
                    <a:pt x="2526346" y="1791654"/>
                    <a:pt x="2528764" y="1783863"/>
                    <a:pt x="2533650" y="1778000"/>
                  </a:cubicBezTo>
                  <a:cubicBezTo>
                    <a:pt x="2539399" y="1771101"/>
                    <a:pt x="2546350" y="1765300"/>
                    <a:pt x="2552700" y="1758950"/>
                  </a:cubicBezTo>
                  <a:cubicBezTo>
                    <a:pt x="2554817" y="1752600"/>
                    <a:pt x="2556057" y="1745887"/>
                    <a:pt x="2559050" y="1739900"/>
                  </a:cubicBezTo>
                  <a:cubicBezTo>
                    <a:pt x="2567891" y="1722219"/>
                    <a:pt x="2576756" y="1715844"/>
                    <a:pt x="2590800" y="1701800"/>
                  </a:cubicBezTo>
                  <a:cubicBezTo>
                    <a:pt x="2592917" y="1695450"/>
                    <a:pt x="2593899" y="1688601"/>
                    <a:pt x="2597150" y="1682750"/>
                  </a:cubicBezTo>
                  <a:cubicBezTo>
                    <a:pt x="2604563" y="1669407"/>
                    <a:pt x="2617723" y="1659130"/>
                    <a:pt x="2622550" y="1644650"/>
                  </a:cubicBezTo>
                  <a:cubicBezTo>
                    <a:pt x="2624667" y="1638300"/>
                    <a:pt x="2625907" y="1631587"/>
                    <a:pt x="2628900" y="1625600"/>
                  </a:cubicBezTo>
                  <a:cubicBezTo>
                    <a:pt x="2632313" y="1618774"/>
                    <a:pt x="2638500" y="1613524"/>
                    <a:pt x="2641600" y="1606550"/>
                  </a:cubicBezTo>
                  <a:cubicBezTo>
                    <a:pt x="2647037" y="1594317"/>
                    <a:pt x="2646874" y="1579589"/>
                    <a:pt x="2654300" y="1568450"/>
                  </a:cubicBezTo>
                  <a:lnTo>
                    <a:pt x="2679700" y="1530350"/>
                  </a:lnTo>
                  <a:cubicBezTo>
                    <a:pt x="2683933" y="1524000"/>
                    <a:pt x="2689987" y="1518540"/>
                    <a:pt x="2692400" y="1511300"/>
                  </a:cubicBezTo>
                  <a:cubicBezTo>
                    <a:pt x="2708361" y="1463417"/>
                    <a:pt x="2686831" y="1522439"/>
                    <a:pt x="2711450" y="1473200"/>
                  </a:cubicBezTo>
                  <a:cubicBezTo>
                    <a:pt x="2714443" y="1467213"/>
                    <a:pt x="2714807" y="1460137"/>
                    <a:pt x="2717800" y="1454150"/>
                  </a:cubicBezTo>
                  <a:cubicBezTo>
                    <a:pt x="2721213" y="1447324"/>
                    <a:pt x="2727087" y="1441926"/>
                    <a:pt x="2730500" y="1435100"/>
                  </a:cubicBezTo>
                  <a:cubicBezTo>
                    <a:pt x="2733493" y="1429113"/>
                    <a:pt x="2733599" y="1421901"/>
                    <a:pt x="2736850" y="1416050"/>
                  </a:cubicBezTo>
                  <a:cubicBezTo>
                    <a:pt x="2744263" y="1402707"/>
                    <a:pt x="2757423" y="1392430"/>
                    <a:pt x="2762250" y="1377950"/>
                  </a:cubicBezTo>
                  <a:lnTo>
                    <a:pt x="2774950" y="1339850"/>
                  </a:lnTo>
                  <a:cubicBezTo>
                    <a:pt x="2777067" y="1333500"/>
                    <a:pt x="2777587" y="1326369"/>
                    <a:pt x="2781300" y="1320800"/>
                  </a:cubicBezTo>
                  <a:cubicBezTo>
                    <a:pt x="2785533" y="1314450"/>
                    <a:pt x="2790587" y="1308576"/>
                    <a:pt x="2794000" y="1301750"/>
                  </a:cubicBezTo>
                  <a:cubicBezTo>
                    <a:pt x="2800048" y="1289654"/>
                    <a:pt x="2805028" y="1261540"/>
                    <a:pt x="2806700" y="1250950"/>
                  </a:cubicBezTo>
                  <a:cubicBezTo>
                    <a:pt x="2811369" y="1221382"/>
                    <a:pt x="2819400" y="1162050"/>
                    <a:pt x="2819400" y="1162050"/>
                  </a:cubicBezTo>
                  <a:cubicBezTo>
                    <a:pt x="2817283" y="1100667"/>
                    <a:pt x="2815457" y="1039273"/>
                    <a:pt x="2813050" y="977900"/>
                  </a:cubicBezTo>
                  <a:cubicBezTo>
                    <a:pt x="2811223" y="931321"/>
                    <a:pt x="2809150" y="884750"/>
                    <a:pt x="2806700" y="838200"/>
                  </a:cubicBezTo>
                  <a:cubicBezTo>
                    <a:pt x="2805169" y="809115"/>
                    <a:pt x="2803795" y="737681"/>
                    <a:pt x="2794000" y="698500"/>
                  </a:cubicBezTo>
                  <a:cubicBezTo>
                    <a:pt x="2772393" y="612072"/>
                    <a:pt x="2792428" y="694962"/>
                    <a:pt x="2768600" y="641350"/>
                  </a:cubicBezTo>
                  <a:lnTo>
                    <a:pt x="2749550" y="584200"/>
                  </a:lnTo>
                  <a:cubicBezTo>
                    <a:pt x="2747433" y="577850"/>
                    <a:pt x="2746913" y="570719"/>
                    <a:pt x="2743200" y="565150"/>
                  </a:cubicBezTo>
                  <a:cubicBezTo>
                    <a:pt x="2706804" y="510555"/>
                    <a:pt x="2750440" y="579630"/>
                    <a:pt x="2724150" y="527050"/>
                  </a:cubicBezTo>
                  <a:cubicBezTo>
                    <a:pt x="2720737" y="520224"/>
                    <a:pt x="2714550" y="514974"/>
                    <a:pt x="2711450" y="508000"/>
                  </a:cubicBezTo>
                  <a:cubicBezTo>
                    <a:pt x="2706013" y="495767"/>
                    <a:pt x="2702983" y="482600"/>
                    <a:pt x="2698750" y="469900"/>
                  </a:cubicBezTo>
                  <a:cubicBezTo>
                    <a:pt x="2696633" y="463550"/>
                    <a:pt x="2696113" y="456419"/>
                    <a:pt x="2692400" y="450850"/>
                  </a:cubicBezTo>
                  <a:cubicBezTo>
                    <a:pt x="2688167" y="444500"/>
                    <a:pt x="2682800" y="438774"/>
                    <a:pt x="2679700" y="431800"/>
                  </a:cubicBezTo>
                  <a:cubicBezTo>
                    <a:pt x="2674263" y="419567"/>
                    <a:pt x="2671233" y="406400"/>
                    <a:pt x="2667000" y="393700"/>
                  </a:cubicBezTo>
                  <a:cubicBezTo>
                    <a:pt x="2664883" y="387350"/>
                    <a:pt x="2664363" y="380219"/>
                    <a:pt x="2660650" y="374650"/>
                  </a:cubicBezTo>
                  <a:lnTo>
                    <a:pt x="2635250" y="336550"/>
                  </a:lnTo>
                  <a:cubicBezTo>
                    <a:pt x="2631017" y="330200"/>
                    <a:pt x="2628900" y="321733"/>
                    <a:pt x="2622550" y="317500"/>
                  </a:cubicBezTo>
                  <a:lnTo>
                    <a:pt x="2603500" y="304800"/>
                  </a:lnTo>
                  <a:cubicBezTo>
                    <a:pt x="2598335" y="289306"/>
                    <a:pt x="2596760" y="279010"/>
                    <a:pt x="2584450" y="266700"/>
                  </a:cubicBezTo>
                  <a:cubicBezTo>
                    <a:pt x="2579054" y="261304"/>
                    <a:pt x="2571750" y="258233"/>
                    <a:pt x="2565400" y="254000"/>
                  </a:cubicBezTo>
                  <a:cubicBezTo>
                    <a:pt x="2561167" y="247650"/>
                    <a:pt x="2558096" y="240346"/>
                    <a:pt x="2552700" y="234950"/>
                  </a:cubicBezTo>
                  <a:cubicBezTo>
                    <a:pt x="2547304" y="229554"/>
                    <a:pt x="2538676" y="227993"/>
                    <a:pt x="2533650" y="222250"/>
                  </a:cubicBezTo>
                  <a:cubicBezTo>
                    <a:pt x="2481792" y="162983"/>
                    <a:pt x="2532062" y="200025"/>
                    <a:pt x="2489200" y="171450"/>
                  </a:cubicBezTo>
                  <a:cubicBezTo>
                    <a:pt x="2484967" y="165100"/>
                    <a:pt x="2482459" y="157168"/>
                    <a:pt x="2476500" y="152400"/>
                  </a:cubicBezTo>
                  <a:cubicBezTo>
                    <a:pt x="2471273" y="148219"/>
                    <a:pt x="2463437" y="149043"/>
                    <a:pt x="2457450" y="146050"/>
                  </a:cubicBezTo>
                  <a:cubicBezTo>
                    <a:pt x="2450624" y="142637"/>
                    <a:pt x="2444263" y="138236"/>
                    <a:pt x="2438400" y="133350"/>
                  </a:cubicBezTo>
                  <a:cubicBezTo>
                    <a:pt x="2431501" y="127601"/>
                    <a:pt x="2426822" y="119281"/>
                    <a:pt x="2419350" y="114300"/>
                  </a:cubicBezTo>
                  <a:cubicBezTo>
                    <a:pt x="2413781" y="110587"/>
                    <a:pt x="2406287" y="110943"/>
                    <a:pt x="2400300" y="107950"/>
                  </a:cubicBezTo>
                  <a:cubicBezTo>
                    <a:pt x="2393474" y="104537"/>
                    <a:pt x="2388076" y="98663"/>
                    <a:pt x="2381250" y="95250"/>
                  </a:cubicBezTo>
                  <a:cubicBezTo>
                    <a:pt x="2375263" y="92257"/>
                    <a:pt x="2368187" y="91893"/>
                    <a:pt x="2362200" y="88900"/>
                  </a:cubicBezTo>
                  <a:cubicBezTo>
                    <a:pt x="2355374" y="85487"/>
                    <a:pt x="2349976" y="79613"/>
                    <a:pt x="2343150" y="76200"/>
                  </a:cubicBezTo>
                  <a:cubicBezTo>
                    <a:pt x="2337163" y="73207"/>
                    <a:pt x="2330087" y="72843"/>
                    <a:pt x="2324100" y="69850"/>
                  </a:cubicBezTo>
                  <a:cubicBezTo>
                    <a:pt x="2317274" y="66437"/>
                    <a:pt x="2312065" y="60156"/>
                    <a:pt x="2305050" y="57150"/>
                  </a:cubicBezTo>
                  <a:cubicBezTo>
                    <a:pt x="2297028" y="53712"/>
                    <a:pt x="2288009" y="53308"/>
                    <a:pt x="2279650" y="50800"/>
                  </a:cubicBezTo>
                  <a:cubicBezTo>
                    <a:pt x="2266828" y="46953"/>
                    <a:pt x="2254250" y="42333"/>
                    <a:pt x="2241550" y="38100"/>
                  </a:cubicBezTo>
                  <a:lnTo>
                    <a:pt x="2222500" y="31750"/>
                  </a:lnTo>
                  <a:cubicBezTo>
                    <a:pt x="2216150" y="29633"/>
                    <a:pt x="2209944" y="27023"/>
                    <a:pt x="2203450" y="25400"/>
                  </a:cubicBezTo>
                  <a:cubicBezTo>
                    <a:pt x="2186517" y="21167"/>
                    <a:pt x="2169970" y="14865"/>
                    <a:pt x="2152650" y="12700"/>
                  </a:cubicBezTo>
                  <a:cubicBezTo>
                    <a:pt x="2093190" y="5268"/>
                    <a:pt x="2118406" y="10489"/>
                    <a:pt x="2076450" y="0"/>
                  </a:cubicBezTo>
                  <a:cubicBezTo>
                    <a:pt x="2030166" y="2104"/>
                    <a:pt x="1942565" y="2406"/>
                    <a:pt x="1885950" y="12700"/>
                  </a:cubicBezTo>
                  <a:cubicBezTo>
                    <a:pt x="1860869" y="17260"/>
                    <a:pt x="1871091" y="20129"/>
                    <a:pt x="1847850" y="31750"/>
                  </a:cubicBezTo>
                  <a:cubicBezTo>
                    <a:pt x="1795270" y="58040"/>
                    <a:pt x="1864345" y="14404"/>
                    <a:pt x="1809750" y="50800"/>
                  </a:cubicBezTo>
                  <a:cubicBezTo>
                    <a:pt x="1805517" y="57150"/>
                    <a:pt x="1802446" y="64454"/>
                    <a:pt x="1797050" y="69850"/>
                  </a:cubicBezTo>
                  <a:cubicBezTo>
                    <a:pt x="1791654" y="75246"/>
                    <a:pt x="1783026" y="76807"/>
                    <a:pt x="1778000" y="82550"/>
                  </a:cubicBezTo>
                  <a:cubicBezTo>
                    <a:pt x="1767949" y="94037"/>
                    <a:pt x="1761067" y="107950"/>
                    <a:pt x="1752600" y="120650"/>
                  </a:cubicBezTo>
                  <a:lnTo>
                    <a:pt x="1727200" y="158750"/>
                  </a:lnTo>
                  <a:cubicBezTo>
                    <a:pt x="1722967" y="165100"/>
                    <a:pt x="1716913" y="170560"/>
                    <a:pt x="1714500" y="177800"/>
                  </a:cubicBezTo>
                  <a:cubicBezTo>
                    <a:pt x="1705737" y="204090"/>
                    <a:pt x="1711863" y="191281"/>
                    <a:pt x="1695450" y="215900"/>
                  </a:cubicBezTo>
                  <a:cubicBezTo>
                    <a:pt x="1684262" y="260652"/>
                    <a:pt x="1680809" y="267058"/>
                    <a:pt x="1676400" y="311150"/>
                  </a:cubicBezTo>
                  <a:cubicBezTo>
                    <a:pt x="1673654" y="338611"/>
                    <a:pt x="1674354" y="366440"/>
                    <a:pt x="1670050" y="393700"/>
                  </a:cubicBezTo>
                  <a:cubicBezTo>
                    <a:pt x="1667962" y="406923"/>
                    <a:pt x="1659551" y="418595"/>
                    <a:pt x="1657350" y="431800"/>
                  </a:cubicBezTo>
                  <a:cubicBezTo>
                    <a:pt x="1655233" y="444500"/>
                    <a:pt x="1654123" y="457409"/>
                    <a:pt x="1651000" y="469900"/>
                  </a:cubicBezTo>
                  <a:cubicBezTo>
                    <a:pt x="1625843" y="570529"/>
                    <a:pt x="1648566" y="446404"/>
                    <a:pt x="1631950" y="546100"/>
                  </a:cubicBezTo>
                  <a:cubicBezTo>
                    <a:pt x="1629833" y="596900"/>
                    <a:pt x="1629222" y="647785"/>
                    <a:pt x="1625600" y="698500"/>
                  </a:cubicBezTo>
                  <a:cubicBezTo>
                    <a:pt x="1624978" y="707205"/>
                    <a:pt x="1619250" y="715173"/>
                    <a:pt x="1619250" y="723900"/>
                  </a:cubicBezTo>
                  <a:cubicBezTo>
                    <a:pt x="1619250" y="770515"/>
                    <a:pt x="1617937" y="817619"/>
                    <a:pt x="1625600" y="863600"/>
                  </a:cubicBezTo>
                  <a:cubicBezTo>
                    <a:pt x="1626855" y="871128"/>
                    <a:pt x="1638545" y="871721"/>
                    <a:pt x="1644650" y="876300"/>
                  </a:cubicBezTo>
                  <a:cubicBezTo>
                    <a:pt x="1647045" y="878096"/>
                    <a:pt x="1648883" y="880533"/>
                    <a:pt x="1651000" y="882650"/>
                  </a:cubicBezTo>
                </a:path>
              </a:pathLst>
            </a:cu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5436096" y="4221088"/>
            <a:ext cx="3384376" cy="2232248"/>
            <a:chOff x="5148064" y="4005064"/>
            <a:chExt cx="3384376" cy="2232248"/>
          </a:xfrm>
        </p:grpSpPr>
        <p:sp>
          <p:nvSpPr>
            <p:cNvPr id="52" name="Rectangle 51"/>
            <p:cNvSpPr/>
            <p:nvPr/>
          </p:nvSpPr>
          <p:spPr>
            <a:xfrm>
              <a:off x="7587952" y="5805264"/>
              <a:ext cx="944488"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Sensors</a:t>
              </a:r>
              <a:endParaRPr lang="en-US" b="1" dirty="0">
                <a:solidFill>
                  <a:schemeClr val="tx1"/>
                </a:solidFill>
              </a:endParaRPr>
            </a:p>
          </p:txBody>
        </p:sp>
        <p:grpSp>
          <p:nvGrpSpPr>
            <p:cNvPr id="37" name="Group 36"/>
            <p:cNvGrpSpPr/>
            <p:nvPr/>
          </p:nvGrpSpPr>
          <p:grpSpPr>
            <a:xfrm>
              <a:off x="5148064" y="4005064"/>
              <a:ext cx="3112860" cy="2232248"/>
              <a:chOff x="323528" y="3356992"/>
              <a:chExt cx="3112860" cy="2232248"/>
            </a:xfrm>
          </p:grpSpPr>
          <p:grpSp>
            <p:nvGrpSpPr>
              <p:cNvPr id="38" name="Group 9"/>
              <p:cNvGrpSpPr/>
              <p:nvPr/>
            </p:nvGrpSpPr>
            <p:grpSpPr>
              <a:xfrm>
                <a:off x="323528" y="3356992"/>
                <a:ext cx="3112860" cy="2232248"/>
                <a:chOff x="323528" y="3068960"/>
                <a:chExt cx="3112860" cy="2232248"/>
              </a:xfrm>
            </p:grpSpPr>
            <p:sp>
              <p:nvSpPr>
                <p:cNvPr id="47" name="Rectangle 46"/>
                <p:cNvSpPr/>
                <p:nvPr/>
              </p:nvSpPr>
              <p:spPr>
                <a:xfrm>
                  <a:off x="755576" y="4869160"/>
                  <a:ext cx="2016224"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Model</a:t>
                  </a:r>
                  <a:endParaRPr lang="en-US" b="1" dirty="0">
                    <a:solidFill>
                      <a:schemeClr val="tx1"/>
                    </a:solidFill>
                  </a:endParaRPr>
                </a:p>
              </p:txBody>
            </p:sp>
            <p:pic>
              <p:nvPicPr>
                <p:cNvPr id="46" name="Picture 5"/>
                <p:cNvPicPr>
                  <a:picLocks noChangeAspect="1" noChangeArrowheads="1"/>
                </p:cNvPicPr>
                <p:nvPr/>
              </p:nvPicPr>
              <p:blipFill>
                <a:blip r:embed="rId3" cstate="print"/>
                <a:srcRect/>
                <a:stretch>
                  <a:fillRect/>
                </a:stretch>
              </p:blipFill>
              <p:spPr bwMode="auto">
                <a:xfrm>
                  <a:off x="755576" y="3356992"/>
                  <a:ext cx="2680812" cy="1474002"/>
                </a:xfrm>
                <a:prstGeom prst="rect">
                  <a:avLst/>
                </a:prstGeom>
                <a:noFill/>
                <a:ln w="9525">
                  <a:noFill/>
                  <a:miter lim="800000"/>
                  <a:headEnd/>
                  <a:tailEnd/>
                </a:ln>
                <a:effectLst/>
              </p:spPr>
            </p:pic>
            <p:sp>
              <p:nvSpPr>
                <p:cNvPr id="48" name="Rectangle 47"/>
                <p:cNvSpPr/>
                <p:nvPr/>
              </p:nvSpPr>
              <p:spPr>
                <a:xfrm rot="5400000">
                  <a:off x="-216532" y="3609020"/>
                  <a:ext cx="1512168"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Prevent</a:t>
                  </a:r>
                  <a:endParaRPr lang="en-US" b="1" dirty="0">
                    <a:solidFill>
                      <a:schemeClr val="tx1"/>
                    </a:solidFill>
                  </a:endParaRPr>
                </a:p>
              </p:txBody>
            </p:sp>
          </p:grpSp>
          <p:sp>
            <p:nvSpPr>
              <p:cNvPr id="45" name="Curved Up Arrow 44"/>
              <p:cNvSpPr/>
              <p:nvPr/>
            </p:nvSpPr>
            <p:spPr>
              <a:xfrm rot="13634507" flipV="1">
                <a:off x="288210" y="5079239"/>
                <a:ext cx="682847" cy="306675"/>
              </a:xfrm>
              <a:prstGeom prst="curvedUpArrow">
                <a:avLst>
                  <a:gd name="adj1" fmla="val 25000"/>
                  <a:gd name="adj2" fmla="val 44571"/>
                  <a:gd name="adj3" fmla="val 25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cxnSp>
            <p:nvCxnSpPr>
              <p:cNvPr id="40" name="Straight Arrow Connector 39"/>
              <p:cNvCxnSpPr/>
              <p:nvPr/>
            </p:nvCxnSpPr>
            <p:spPr>
              <a:xfrm>
                <a:off x="3059832" y="4365104"/>
                <a:ext cx="144016" cy="936104"/>
              </a:xfrm>
              <a:prstGeom prst="straightConnector1">
                <a:avLst/>
              </a:prstGeom>
              <a:ln w="22225">
                <a:tailEnd type="stealth"/>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4572000" y="4206230"/>
            <a:ext cx="1296144" cy="1527026"/>
            <a:chOff x="4572000" y="4206230"/>
            <a:chExt cx="1296144" cy="1527026"/>
          </a:xfrm>
        </p:grpSpPr>
        <p:sp>
          <p:nvSpPr>
            <p:cNvPr id="50" name="Lightning Bolt 49"/>
            <p:cNvSpPr/>
            <p:nvPr/>
          </p:nvSpPr>
          <p:spPr>
            <a:xfrm>
              <a:off x="4572000" y="4293096"/>
              <a:ext cx="1008112" cy="1152128"/>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580112" y="5445223"/>
              <a:ext cx="288032" cy="216025"/>
            </a:xfrm>
            <a:custGeom>
              <a:avLst/>
              <a:gdLst>
                <a:gd name="connsiteX0" fmla="*/ 0 w 177800"/>
                <a:gd name="connsiteY0" fmla="*/ 0 h 603919"/>
                <a:gd name="connsiteX1" fmla="*/ 31750 w 177800"/>
                <a:gd name="connsiteY1" fmla="*/ 6350 h 603919"/>
                <a:gd name="connsiteX2" fmla="*/ 50800 w 177800"/>
                <a:gd name="connsiteY2" fmla="*/ 12700 h 603919"/>
                <a:gd name="connsiteX3" fmla="*/ 57150 w 177800"/>
                <a:gd name="connsiteY3" fmla="*/ 31750 h 603919"/>
                <a:gd name="connsiteX4" fmla="*/ 82550 w 177800"/>
                <a:gd name="connsiteY4" fmla="*/ 69850 h 603919"/>
                <a:gd name="connsiteX5" fmla="*/ 95250 w 177800"/>
                <a:gd name="connsiteY5" fmla="*/ 107950 h 603919"/>
                <a:gd name="connsiteX6" fmla="*/ 101600 w 177800"/>
                <a:gd name="connsiteY6" fmla="*/ 127000 h 603919"/>
                <a:gd name="connsiteX7" fmla="*/ 107950 w 177800"/>
                <a:gd name="connsiteY7" fmla="*/ 171450 h 603919"/>
                <a:gd name="connsiteX8" fmla="*/ 95250 w 177800"/>
                <a:gd name="connsiteY8" fmla="*/ 438150 h 603919"/>
                <a:gd name="connsiteX9" fmla="*/ 101600 w 177800"/>
                <a:gd name="connsiteY9" fmla="*/ 533400 h 603919"/>
                <a:gd name="connsiteX10" fmla="*/ 107950 w 177800"/>
                <a:gd name="connsiteY10" fmla="*/ 552450 h 603919"/>
                <a:gd name="connsiteX11" fmla="*/ 133350 w 177800"/>
                <a:gd name="connsiteY11" fmla="*/ 590550 h 603919"/>
                <a:gd name="connsiteX12" fmla="*/ 177800 w 177800"/>
                <a:gd name="connsiteY12" fmla="*/ 603250 h 60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00" h="603919">
                  <a:moveTo>
                    <a:pt x="0" y="0"/>
                  </a:moveTo>
                  <a:cubicBezTo>
                    <a:pt x="10583" y="2117"/>
                    <a:pt x="21279" y="3732"/>
                    <a:pt x="31750" y="6350"/>
                  </a:cubicBezTo>
                  <a:cubicBezTo>
                    <a:pt x="38244" y="7973"/>
                    <a:pt x="46067" y="7967"/>
                    <a:pt x="50800" y="12700"/>
                  </a:cubicBezTo>
                  <a:cubicBezTo>
                    <a:pt x="55533" y="17433"/>
                    <a:pt x="53899" y="25899"/>
                    <a:pt x="57150" y="31750"/>
                  </a:cubicBezTo>
                  <a:cubicBezTo>
                    <a:pt x="64563" y="45093"/>
                    <a:pt x="77723" y="55370"/>
                    <a:pt x="82550" y="69850"/>
                  </a:cubicBezTo>
                  <a:lnTo>
                    <a:pt x="95250" y="107950"/>
                  </a:lnTo>
                  <a:lnTo>
                    <a:pt x="101600" y="127000"/>
                  </a:lnTo>
                  <a:cubicBezTo>
                    <a:pt x="103717" y="141817"/>
                    <a:pt x="107950" y="156483"/>
                    <a:pt x="107950" y="171450"/>
                  </a:cubicBezTo>
                  <a:cubicBezTo>
                    <a:pt x="107950" y="325768"/>
                    <a:pt x="106141" y="329239"/>
                    <a:pt x="95250" y="438150"/>
                  </a:cubicBezTo>
                  <a:cubicBezTo>
                    <a:pt x="97367" y="469900"/>
                    <a:pt x="98086" y="501774"/>
                    <a:pt x="101600" y="533400"/>
                  </a:cubicBezTo>
                  <a:cubicBezTo>
                    <a:pt x="102339" y="540053"/>
                    <a:pt x="104699" y="546599"/>
                    <a:pt x="107950" y="552450"/>
                  </a:cubicBezTo>
                  <a:cubicBezTo>
                    <a:pt x="115363" y="565793"/>
                    <a:pt x="118870" y="585723"/>
                    <a:pt x="133350" y="590550"/>
                  </a:cubicBezTo>
                  <a:cubicBezTo>
                    <a:pt x="173458" y="603919"/>
                    <a:pt x="158063" y="603250"/>
                    <a:pt x="177800" y="603250"/>
                  </a:cubicBezTo>
                </a:path>
              </a:pathLst>
            </a:custGeom>
            <a:ln w="317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p:cNvCxnSpPr/>
            <p:nvPr/>
          </p:nvCxnSpPr>
          <p:spPr>
            <a:xfrm>
              <a:off x="5868144" y="4206230"/>
              <a:ext cx="0" cy="1527026"/>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3" name="Content Placeholder 1"/>
          <p:cNvSpPr txBox="1">
            <a:spLocks/>
          </p:cNvSpPr>
          <p:nvPr/>
        </p:nvSpPr>
        <p:spPr>
          <a:xfrm>
            <a:off x="467544" y="2636912"/>
            <a:ext cx="8507288" cy="1224136"/>
          </a:xfrm>
          <a:prstGeom prst="rect">
            <a:avLst/>
          </a:prstGeom>
        </p:spPr>
        <p:txBody>
          <a:bodyPr vert="horz" lIns="91440" tIns="45720" rIns="91440" bIns="45720" rtlCol="0">
            <a:normAutofit fontScale="92500" lnSpcReduction="20000"/>
          </a:bodyPr>
          <a:lstStyle/>
          <a:p>
            <a:pPr marL="571500" marR="0" lvl="0" indent="-571500" algn="l" defTabSz="914400" rtl="0" eaLnBrk="1" fontAlgn="auto" latinLnBrk="0" hangingPunct="1">
              <a:lnSpc>
                <a:spcPct val="100000"/>
              </a:lnSpc>
              <a:spcBef>
                <a:spcPct val="20000"/>
              </a:spcBef>
              <a:spcAft>
                <a:spcPts val="0"/>
              </a:spcAft>
              <a:buClrTx/>
              <a:buSzTx/>
              <a:buFont typeface="+mj-lt"/>
              <a:buAutoNum type="romanUcPeriod" startAt="2"/>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Predict &amp; Prevent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Relying on external or replica monitors </a:t>
            </a:r>
            <a:r>
              <a:rPr kumimoji="0" lang="en-US" sz="28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M</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odel-based rule </a:t>
            </a:r>
            <a:r>
              <a:rPr kumimoji="0" lang="en-US" sz="28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derive adaptive guardband to prevent error</a:t>
            </a:r>
          </a:p>
          <a:p>
            <a:pPr marL="571500" marR="0" lvl="0" indent="-5715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heckerboard(across)">
                                      <p:cBhvr>
                                        <p:cTn id="12" dur="500"/>
                                        <p:tgtEl>
                                          <p:spTgt spid="5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checkerboard(across)">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blinds(horizontal)">
                                      <p:cBhvr>
                                        <p:cTn id="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Our Resilient View</a:t>
            </a:r>
            <a:endParaRPr lang="de-DE" dirty="0"/>
          </a:p>
        </p:txBody>
      </p:sp>
      <p:sp>
        <p:nvSpPr>
          <p:cNvPr id="5" name="Datumsplatzhalter 4"/>
          <p:cNvSpPr>
            <a:spLocks noGrp="1"/>
          </p:cNvSpPr>
          <p:nvPr>
            <p:ph type="dt" sz="half" idx="10"/>
          </p:nvPr>
        </p:nvSpPr>
        <p:spPr/>
        <p:txBody>
          <a:bodyPr/>
          <a:lstStyle/>
          <a:p>
            <a:fld id="{4704E615-7162-4C97-A708-C73E92263687}" type="datetime5">
              <a:rPr lang="en-US" smtClean="0"/>
              <a:pPr/>
              <a:t>20-Mar-13</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pPr/>
              <a:t>4</a:t>
            </a:fld>
            <a:endParaRPr lang="de-DE"/>
          </a:p>
        </p:txBody>
      </p:sp>
      <p:sp>
        <p:nvSpPr>
          <p:cNvPr id="8" name="Fußzeilenplatzhalter 7"/>
          <p:cNvSpPr>
            <a:spLocks noGrp="1"/>
          </p:cNvSpPr>
          <p:nvPr>
            <p:ph type="ftr" sz="quarter" idx="11"/>
          </p:nvPr>
        </p:nvSpPr>
        <p:spPr/>
        <p:txBody>
          <a:bodyPr/>
          <a:lstStyle/>
          <a:p>
            <a:r>
              <a:rPr lang="de-DE" dirty="0" smtClean="0"/>
              <a:t>Rajesh K. Gupta / UC San Diego</a:t>
            </a:r>
          </a:p>
        </p:txBody>
      </p:sp>
      <p:sp>
        <p:nvSpPr>
          <p:cNvPr id="12" name="Rectangle 7"/>
          <p:cNvSpPr>
            <a:spLocks noChangeArrowheads="1"/>
          </p:cNvSpPr>
          <p:nvPr/>
        </p:nvSpPr>
        <p:spPr bwMode="auto">
          <a:xfrm>
            <a:off x="0" y="5661248"/>
            <a:ext cx="9144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100" b="1" dirty="0"/>
              <a:t>[ILV] </a:t>
            </a:r>
            <a:r>
              <a:rPr lang="en-US" sz="1100" dirty="0"/>
              <a:t>A. </a:t>
            </a:r>
            <a:r>
              <a:rPr lang="en-US" sz="1100" dirty="0" err="1"/>
              <a:t>Rahimi</a:t>
            </a:r>
            <a:r>
              <a:rPr lang="en-US" sz="1100" dirty="0"/>
              <a:t>, L. </a:t>
            </a:r>
            <a:r>
              <a:rPr lang="en-US" sz="1100" dirty="0" err="1"/>
              <a:t>Benini</a:t>
            </a:r>
            <a:r>
              <a:rPr lang="en-US" sz="1100" dirty="0"/>
              <a:t>, R. K. Gupta, “</a:t>
            </a:r>
            <a:r>
              <a:rPr lang="en-US" sz="1100" b="1" i="1" dirty="0"/>
              <a:t>Analysis of Instruction-level Vulnerability to Dynamic Voltage and Temperature Variations</a:t>
            </a:r>
            <a:r>
              <a:rPr lang="en-US" sz="1100" dirty="0"/>
              <a:t>,” </a:t>
            </a:r>
            <a:r>
              <a:rPr lang="en-US" sz="1100" i="1" dirty="0"/>
              <a:t>DATE</a:t>
            </a:r>
            <a:r>
              <a:rPr lang="en-US" sz="1100" dirty="0"/>
              <a:t>, 2012. </a:t>
            </a:r>
            <a:endParaRPr lang="en-US" sz="1100" dirty="0" smtClean="0"/>
          </a:p>
          <a:p>
            <a:r>
              <a:rPr lang="en-US" sz="1100" b="1" dirty="0" smtClean="0"/>
              <a:t>[SLV] </a:t>
            </a:r>
            <a:r>
              <a:rPr lang="en-US" sz="1100" dirty="0" smtClean="0"/>
              <a:t>A. Rahimi, L. </a:t>
            </a:r>
            <a:r>
              <a:rPr lang="en-US" sz="1100" dirty="0" err="1" smtClean="0"/>
              <a:t>Benini</a:t>
            </a:r>
            <a:r>
              <a:rPr lang="en-US" sz="1100" dirty="0" smtClean="0"/>
              <a:t>, R. K. Gupta, “</a:t>
            </a:r>
            <a:r>
              <a:rPr lang="en-US" sz="1100" b="1" dirty="0" smtClean="0"/>
              <a:t>Application-Adaptive Guardbanding to Mitigate Static and Dynamic Variability</a:t>
            </a:r>
            <a:r>
              <a:rPr lang="en-US" sz="1100" dirty="0" smtClean="0"/>
              <a:t>,” IEEE Tran. on Computer, 2013.</a:t>
            </a:r>
            <a:endParaRPr lang="en-US" sz="1100" dirty="0"/>
          </a:p>
          <a:p>
            <a:r>
              <a:rPr lang="en-US" sz="1100" b="1" dirty="0"/>
              <a:t>[PLV]</a:t>
            </a:r>
            <a:r>
              <a:rPr lang="en-US" sz="1100" dirty="0"/>
              <a:t> A. </a:t>
            </a:r>
            <a:r>
              <a:rPr lang="en-US" sz="1100" dirty="0" err="1"/>
              <a:t>Rahimi</a:t>
            </a:r>
            <a:r>
              <a:rPr lang="en-US" sz="1100" dirty="0"/>
              <a:t>, L. </a:t>
            </a:r>
            <a:r>
              <a:rPr lang="en-US" sz="1100" dirty="0" err="1"/>
              <a:t>Benini</a:t>
            </a:r>
            <a:r>
              <a:rPr lang="en-US" sz="1100" dirty="0"/>
              <a:t>, R. K. Gupta, “</a:t>
            </a:r>
            <a:r>
              <a:rPr lang="en-US" sz="1100" b="1" i="1" dirty="0"/>
              <a:t>Procedure Hopping: a Low Overhead Solution to Mitigate Variability in Shared-L1 Processor Clusters</a:t>
            </a:r>
            <a:r>
              <a:rPr lang="en-US" sz="1100" dirty="0"/>
              <a:t>,” </a:t>
            </a:r>
            <a:r>
              <a:rPr lang="en-US" sz="1100" i="1" dirty="0"/>
              <a:t>ISLPED</a:t>
            </a:r>
            <a:r>
              <a:rPr lang="en-US" sz="1100" dirty="0"/>
              <a:t>, 2012</a:t>
            </a:r>
            <a:r>
              <a:rPr lang="en-US" sz="1100" dirty="0" smtClean="0"/>
              <a:t>.</a:t>
            </a:r>
          </a:p>
          <a:p>
            <a:r>
              <a:rPr lang="en-US" sz="1100" b="1" dirty="0" smtClean="0"/>
              <a:t>[TLV]</a:t>
            </a:r>
            <a:r>
              <a:rPr lang="en-US" sz="1100" dirty="0" smtClean="0"/>
              <a:t> A. Rahimi, A. </a:t>
            </a:r>
            <a:r>
              <a:rPr lang="en-US" sz="1100" dirty="0" err="1" smtClean="0"/>
              <a:t>Marongiu</a:t>
            </a:r>
            <a:r>
              <a:rPr lang="en-US" sz="1100" dirty="0" smtClean="0"/>
              <a:t>, P. </a:t>
            </a:r>
            <a:r>
              <a:rPr lang="en-US" sz="1100" dirty="0" err="1" smtClean="0"/>
              <a:t>Burgio</a:t>
            </a:r>
            <a:r>
              <a:rPr lang="en-US" sz="1100" dirty="0" smtClean="0"/>
              <a:t>, R. K. Gupta, L. </a:t>
            </a:r>
            <a:r>
              <a:rPr lang="en-US" sz="1100" dirty="0" err="1" smtClean="0"/>
              <a:t>Benini</a:t>
            </a:r>
            <a:r>
              <a:rPr lang="en-US" sz="1100" dirty="0" smtClean="0"/>
              <a:t>, “</a:t>
            </a:r>
            <a:r>
              <a:rPr lang="en-US" sz="1100" b="1" i="1" dirty="0" smtClean="0"/>
              <a:t>Variation-Tolerant OpenMP Tasking on Tightly-Coupled Processor Clusters</a:t>
            </a:r>
            <a:r>
              <a:rPr lang="en-US" sz="1100" dirty="0" smtClean="0"/>
              <a:t>,” </a:t>
            </a:r>
            <a:r>
              <a:rPr lang="en-US" sz="1100" i="1" dirty="0" smtClean="0"/>
              <a:t>DATE, 2013.</a:t>
            </a:r>
          </a:p>
        </p:txBody>
      </p:sp>
      <p:pic>
        <p:nvPicPr>
          <p:cNvPr id="50178" name="Picture 2"/>
          <p:cNvPicPr>
            <a:picLocks noChangeAspect="1" noChangeArrowheads="1"/>
          </p:cNvPicPr>
          <p:nvPr/>
        </p:nvPicPr>
        <p:blipFill>
          <a:blip r:embed="rId3" cstate="print"/>
          <a:srcRect l="9783" t="19118" r="4348"/>
          <a:stretch>
            <a:fillRect/>
          </a:stretch>
        </p:blipFill>
        <p:spPr bwMode="auto">
          <a:xfrm>
            <a:off x="3455368" y="908720"/>
            <a:ext cx="5688632" cy="3351142"/>
          </a:xfrm>
          <a:prstGeom prst="rect">
            <a:avLst/>
          </a:prstGeom>
          <a:noFill/>
          <a:ln w="9525">
            <a:noFill/>
            <a:miter lim="800000"/>
            <a:headEnd/>
            <a:tailEnd/>
          </a:ln>
          <a:effectLst/>
        </p:spPr>
      </p:pic>
      <p:sp>
        <p:nvSpPr>
          <p:cNvPr id="14" name="Content Placeholder 1"/>
          <p:cNvSpPr>
            <a:spLocks noGrp="1"/>
          </p:cNvSpPr>
          <p:nvPr>
            <p:ph idx="1"/>
          </p:nvPr>
        </p:nvSpPr>
        <p:spPr>
          <a:xfrm>
            <a:off x="457200" y="1196752"/>
            <a:ext cx="3394720" cy="2736304"/>
          </a:xfrm>
        </p:spPr>
        <p:txBody>
          <a:bodyPr>
            <a:normAutofit fontScale="92500" lnSpcReduction="10000"/>
          </a:bodyPr>
          <a:lstStyle/>
          <a:p>
            <a:pPr marL="571500" indent="-571500">
              <a:buFont typeface="+mj-lt"/>
              <a:buAutoNum type="romanUcPeriod"/>
            </a:pPr>
            <a:r>
              <a:rPr lang="en-US" dirty="0" smtClean="0"/>
              <a:t>Sense &amp; Adapt</a:t>
            </a:r>
          </a:p>
          <a:p>
            <a:pPr marL="0" indent="0">
              <a:buNone/>
            </a:pPr>
            <a:r>
              <a:rPr lang="en-US" dirty="0" smtClean="0"/>
              <a:t>We have done cross-layer vulnerability analysis: Manifestation of variability from instruction-level to task-level</a:t>
            </a:r>
          </a:p>
          <a:p>
            <a:pPr marL="571500" indent="-571500">
              <a:buNone/>
            </a:pPr>
            <a:endParaRPr lang="en-US" dirty="0" smtClean="0"/>
          </a:p>
        </p:txBody>
      </p:sp>
      <p:sp>
        <p:nvSpPr>
          <p:cNvPr id="16" name="Lightning Bolt 15"/>
          <p:cNvSpPr/>
          <p:nvPr/>
        </p:nvSpPr>
        <p:spPr>
          <a:xfrm>
            <a:off x="3563888" y="908720"/>
            <a:ext cx="1440160" cy="1368152"/>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059680" y="2240280"/>
            <a:ext cx="1447800" cy="929640"/>
          </a:xfrm>
          <a:custGeom>
            <a:avLst/>
            <a:gdLst>
              <a:gd name="connsiteX0" fmla="*/ 0 w 1447800"/>
              <a:gd name="connsiteY0" fmla="*/ 0 h 929640"/>
              <a:gd name="connsiteX1" fmla="*/ 53340 w 1447800"/>
              <a:gd name="connsiteY1" fmla="*/ 7620 h 929640"/>
              <a:gd name="connsiteX2" fmla="*/ 91440 w 1447800"/>
              <a:gd name="connsiteY2" fmla="*/ 15240 h 929640"/>
              <a:gd name="connsiteX3" fmla="*/ 259080 w 1447800"/>
              <a:gd name="connsiteY3" fmla="*/ 30480 h 929640"/>
              <a:gd name="connsiteX4" fmla="*/ 281940 w 1447800"/>
              <a:gd name="connsiteY4" fmla="*/ 38100 h 929640"/>
              <a:gd name="connsiteX5" fmla="*/ 297180 w 1447800"/>
              <a:gd name="connsiteY5" fmla="*/ 60960 h 929640"/>
              <a:gd name="connsiteX6" fmla="*/ 320040 w 1447800"/>
              <a:gd name="connsiteY6" fmla="*/ 76200 h 929640"/>
              <a:gd name="connsiteX7" fmla="*/ 342900 w 1447800"/>
              <a:gd name="connsiteY7" fmla="*/ 121920 h 929640"/>
              <a:gd name="connsiteX8" fmla="*/ 358140 w 1447800"/>
              <a:gd name="connsiteY8" fmla="*/ 144780 h 929640"/>
              <a:gd name="connsiteX9" fmla="*/ 365760 w 1447800"/>
              <a:gd name="connsiteY9" fmla="*/ 167640 h 929640"/>
              <a:gd name="connsiteX10" fmla="*/ 388620 w 1447800"/>
              <a:gd name="connsiteY10" fmla="*/ 182880 h 929640"/>
              <a:gd name="connsiteX11" fmla="*/ 426720 w 1447800"/>
              <a:gd name="connsiteY11" fmla="*/ 251460 h 929640"/>
              <a:gd name="connsiteX12" fmla="*/ 449580 w 1447800"/>
              <a:gd name="connsiteY12" fmla="*/ 266700 h 929640"/>
              <a:gd name="connsiteX13" fmla="*/ 464820 w 1447800"/>
              <a:gd name="connsiteY13" fmla="*/ 289560 h 929640"/>
              <a:gd name="connsiteX14" fmla="*/ 510540 w 1447800"/>
              <a:gd name="connsiteY14" fmla="*/ 320040 h 929640"/>
              <a:gd name="connsiteX15" fmla="*/ 525780 w 1447800"/>
              <a:gd name="connsiteY15" fmla="*/ 342900 h 929640"/>
              <a:gd name="connsiteX16" fmla="*/ 548640 w 1447800"/>
              <a:gd name="connsiteY16" fmla="*/ 350520 h 929640"/>
              <a:gd name="connsiteX17" fmla="*/ 571500 w 1447800"/>
              <a:gd name="connsiteY17" fmla="*/ 365760 h 929640"/>
              <a:gd name="connsiteX18" fmla="*/ 594360 w 1447800"/>
              <a:gd name="connsiteY18" fmla="*/ 373380 h 929640"/>
              <a:gd name="connsiteX19" fmla="*/ 617220 w 1447800"/>
              <a:gd name="connsiteY19" fmla="*/ 388620 h 929640"/>
              <a:gd name="connsiteX20" fmla="*/ 662940 w 1447800"/>
              <a:gd name="connsiteY20" fmla="*/ 403860 h 929640"/>
              <a:gd name="connsiteX21" fmla="*/ 708660 w 1447800"/>
              <a:gd name="connsiteY21" fmla="*/ 419100 h 929640"/>
              <a:gd name="connsiteX22" fmla="*/ 731520 w 1447800"/>
              <a:gd name="connsiteY22" fmla="*/ 426720 h 929640"/>
              <a:gd name="connsiteX23" fmla="*/ 762000 w 1447800"/>
              <a:gd name="connsiteY23" fmla="*/ 434340 h 929640"/>
              <a:gd name="connsiteX24" fmla="*/ 784860 w 1447800"/>
              <a:gd name="connsiteY24" fmla="*/ 441960 h 929640"/>
              <a:gd name="connsiteX25" fmla="*/ 960120 w 1447800"/>
              <a:gd name="connsiteY25" fmla="*/ 449580 h 929640"/>
              <a:gd name="connsiteX26" fmla="*/ 1028700 w 1447800"/>
              <a:gd name="connsiteY26" fmla="*/ 464820 h 929640"/>
              <a:gd name="connsiteX27" fmla="*/ 1051560 w 1447800"/>
              <a:gd name="connsiteY27" fmla="*/ 480060 h 929640"/>
              <a:gd name="connsiteX28" fmla="*/ 1082040 w 1447800"/>
              <a:gd name="connsiteY28" fmla="*/ 525780 h 929640"/>
              <a:gd name="connsiteX29" fmla="*/ 1089660 w 1447800"/>
              <a:gd name="connsiteY29" fmla="*/ 548640 h 929640"/>
              <a:gd name="connsiteX30" fmla="*/ 1104900 w 1447800"/>
              <a:gd name="connsiteY30" fmla="*/ 571500 h 929640"/>
              <a:gd name="connsiteX31" fmla="*/ 1120140 w 1447800"/>
              <a:gd name="connsiteY31" fmla="*/ 617220 h 929640"/>
              <a:gd name="connsiteX32" fmla="*/ 1150620 w 1447800"/>
              <a:gd name="connsiteY32" fmla="*/ 662940 h 929640"/>
              <a:gd name="connsiteX33" fmla="*/ 1165860 w 1447800"/>
              <a:gd name="connsiteY33" fmla="*/ 685800 h 929640"/>
              <a:gd name="connsiteX34" fmla="*/ 1188720 w 1447800"/>
              <a:gd name="connsiteY34" fmla="*/ 701040 h 929640"/>
              <a:gd name="connsiteX35" fmla="*/ 1196340 w 1447800"/>
              <a:gd name="connsiteY35" fmla="*/ 723900 h 929640"/>
              <a:gd name="connsiteX36" fmla="*/ 1264920 w 1447800"/>
              <a:gd name="connsiteY36" fmla="*/ 777240 h 929640"/>
              <a:gd name="connsiteX37" fmla="*/ 1287780 w 1447800"/>
              <a:gd name="connsiteY37" fmla="*/ 792480 h 929640"/>
              <a:gd name="connsiteX38" fmla="*/ 1356360 w 1447800"/>
              <a:gd name="connsiteY38" fmla="*/ 815340 h 929640"/>
              <a:gd name="connsiteX39" fmla="*/ 1379220 w 1447800"/>
              <a:gd name="connsiteY39" fmla="*/ 822960 h 929640"/>
              <a:gd name="connsiteX40" fmla="*/ 1409700 w 1447800"/>
              <a:gd name="connsiteY40" fmla="*/ 868680 h 929640"/>
              <a:gd name="connsiteX41" fmla="*/ 1424940 w 1447800"/>
              <a:gd name="connsiteY41" fmla="*/ 891540 h 929640"/>
              <a:gd name="connsiteX42" fmla="*/ 1440180 w 1447800"/>
              <a:gd name="connsiteY42" fmla="*/ 914400 h 929640"/>
              <a:gd name="connsiteX43" fmla="*/ 1447800 w 1447800"/>
              <a:gd name="connsiteY43" fmla="*/ 92964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47800" h="929640">
                <a:moveTo>
                  <a:pt x="0" y="0"/>
                </a:moveTo>
                <a:cubicBezTo>
                  <a:pt x="17780" y="2540"/>
                  <a:pt x="35624" y="4667"/>
                  <a:pt x="53340" y="7620"/>
                </a:cubicBezTo>
                <a:cubicBezTo>
                  <a:pt x="66115" y="9749"/>
                  <a:pt x="78602" y="13528"/>
                  <a:pt x="91440" y="15240"/>
                </a:cubicBezTo>
                <a:cubicBezTo>
                  <a:pt x="126985" y="19979"/>
                  <a:pt x="227379" y="27838"/>
                  <a:pt x="259080" y="30480"/>
                </a:cubicBezTo>
                <a:cubicBezTo>
                  <a:pt x="266700" y="33020"/>
                  <a:pt x="275668" y="33082"/>
                  <a:pt x="281940" y="38100"/>
                </a:cubicBezTo>
                <a:cubicBezTo>
                  <a:pt x="289091" y="43821"/>
                  <a:pt x="290704" y="54484"/>
                  <a:pt x="297180" y="60960"/>
                </a:cubicBezTo>
                <a:cubicBezTo>
                  <a:pt x="303656" y="67436"/>
                  <a:pt x="312420" y="71120"/>
                  <a:pt x="320040" y="76200"/>
                </a:cubicBezTo>
                <a:cubicBezTo>
                  <a:pt x="363716" y="141714"/>
                  <a:pt x="311352" y="58824"/>
                  <a:pt x="342900" y="121920"/>
                </a:cubicBezTo>
                <a:cubicBezTo>
                  <a:pt x="346996" y="130111"/>
                  <a:pt x="354044" y="136589"/>
                  <a:pt x="358140" y="144780"/>
                </a:cubicBezTo>
                <a:cubicBezTo>
                  <a:pt x="361732" y="151964"/>
                  <a:pt x="360742" y="161368"/>
                  <a:pt x="365760" y="167640"/>
                </a:cubicBezTo>
                <a:cubicBezTo>
                  <a:pt x="371481" y="174791"/>
                  <a:pt x="381000" y="177800"/>
                  <a:pt x="388620" y="182880"/>
                </a:cubicBezTo>
                <a:cubicBezTo>
                  <a:pt x="396561" y="206702"/>
                  <a:pt x="404261" y="236488"/>
                  <a:pt x="426720" y="251460"/>
                </a:cubicBezTo>
                <a:lnTo>
                  <a:pt x="449580" y="266700"/>
                </a:lnTo>
                <a:cubicBezTo>
                  <a:pt x="454660" y="274320"/>
                  <a:pt x="457928" y="283529"/>
                  <a:pt x="464820" y="289560"/>
                </a:cubicBezTo>
                <a:cubicBezTo>
                  <a:pt x="478604" y="301621"/>
                  <a:pt x="510540" y="320040"/>
                  <a:pt x="510540" y="320040"/>
                </a:cubicBezTo>
                <a:cubicBezTo>
                  <a:pt x="515620" y="327660"/>
                  <a:pt x="518629" y="337179"/>
                  <a:pt x="525780" y="342900"/>
                </a:cubicBezTo>
                <a:cubicBezTo>
                  <a:pt x="532052" y="347918"/>
                  <a:pt x="541456" y="346928"/>
                  <a:pt x="548640" y="350520"/>
                </a:cubicBezTo>
                <a:cubicBezTo>
                  <a:pt x="556831" y="354616"/>
                  <a:pt x="563309" y="361664"/>
                  <a:pt x="571500" y="365760"/>
                </a:cubicBezTo>
                <a:cubicBezTo>
                  <a:pt x="578684" y="369352"/>
                  <a:pt x="587176" y="369788"/>
                  <a:pt x="594360" y="373380"/>
                </a:cubicBezTo>
                <a:cubicBezTo>
                  <a:pt x="602551" y="377476"/>
                  <a:pt x="608851" y="384901"/>
                  <a:pt x="617220" y="388620"/>
                </a:cubicBezTo>
                <a:cubicBezTo>
                  <a:pt x="631900" y="395144"/>
                  <a:pt x="647700" y="398780"/>
                  <a:pt x="662940" y="403860"/>
                </a:cubicBezTo>
                <a:lnTo>
                  <a:pt x="708660" y="419100"/>
                </a:lnTo>
                <a:cubicBezTo>
                  <a:pt x="716280" y="421640"/>
                  <a:pt x="723728" y="424772"/>
                  <a:pt x="731520" y="426720"/>
                </a:cubicBezTo>
                <a:cubicBezTo>
                  <a:pt x="741680" y="429260"/>
                  <a:pt x="751930" y="431463"/>
                  <a:pt x="762000" y="434340"/>
                </a:cubicBezTo>
                <a:cubicBezTo>
                  <a:pt x="769723" y="436547"/>
                  <a:pt x="776851" y="441344"/>
                  <a:pt x="784860" y="441960"/>
                </a:cubicBezTo>
                <a:cubicBezTo>
                  <a:pt x="843163" y="446445"/>
                  <a:pt x="901700" y="447040"/>
                  <a:pt x="960120" y="449580"/>
                </a:cubicBezTo>
                <a:cubicBezTo>
                  <a:pt x="977680" y="452507"/>
                  <a:pt x="1009941" y="455441"/>
                  <a:pt x="1028700" y="464820"/>
                </a:cubicBezTo>
                <a:cubicBezTo>
                  <a:pt x="1036891" y="468916"/>
                  <a:pt x="1043940" y="474980"/>
                  <a:pt x="1051560" y="480060"/>
                </a:cubicBezTo>
                <a:cubicBezTo>
                  <a:pt x="1061720" y="495300"/>
                  <a:pt x="1076248" y="508404"/>
                  <a:pt x="1082040" y="525780"/>
                </a:cubicBezTo>
                <a:cubicBezTo>
                  <a:pt x="1084580" y="533400"/>
                  <a:pt x="1086068" y="541456"/>
                  <a:pt x="1089660" y="548640"/>
                </a:cubicBezTo>
                <a:cubicBezTo>
                  <a:pt x="1093756" y="556831"/>
                  <a:pt x="1101181" y="563131"/>
                  <a:pt x="1104900" y="571500"/>
                </a:cubicBezTo>
                <a:cubicBezTo>
                  <a:pt x="1111424" y="586180"/>
                  <a:pt x="1111229" y="603854"/>
                  <a:pt x="1120140" y="617220"/>
                </a:cubicBezTo>
                <a:lnTo>
                  <a:pt x="1150620" y="662940"/>
                </a:lnTo>
                <a:cubicBezTo>
                  <a:pt x="1155700" y="670560"/>
                  <a:pt x="1158240" y="680720"/>
                  <a:pt x="1165860" y="685800"/>
                </a:cubicBezTo>
                <a:lnTo>
                  <a:pt x="1188720" y="701040"/>
                </a:lnTo>
                <a:cubicBezTo>
                  <a:pt x="1191260" y="708660"/>
                  <a:pt x="1191885" y="717217"/>
                  <a:pt x="1196340" y="723900"/>
                </a:cubicBezTo>
                <a:cubicBezTo>
                  <a:pt x="1210665" y="745387"/>
                  <a:pt x="1246754" y="765130"/>
                  <a:pt x="1264920" y="777240"/>
                </a:cubicBezTo>
                <a:cubicBezTo>
                  <a:pt x="1272540" y="782320"/>
                  <a:pt x="1279092" y="789584"/>
                  <a:pt x="1287780" y="792480"/>
                </a:cubicBezTo>
                <a:lnTo>
                  <a:pt x="1356360" y="815340"/>
                </a:lnTo>
                <a:lnTo>
                  <a:pt x="1379220" y="822960"/>
                </a:lnTo>
                <a:lnTo>
                  <a:pt x="1409700" y="868680"/>
                </a:lnTo>
                <a:lnTo>
                  <a:pt x="1424940" y="891540"/>
                </a:lnTo>
                <a:cubicBezTo>
                  <a:pt x="1430020" y="899160"/>
                  <a:pt x="1436084" y="906209"/>
                  <a:pt x="1440180" y="914400"/>
                </a:cubicBezTo>
                <a:lnTo>
                  <a:pt x="1447800" y="929640"/>
                </a:lnTo>
              </a:path>
            </a:pathLst>
          </a:custGeom>
          <a:noFill/>
          <a:ln w="3492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1"/>
          <p:cNvSpPr txBox="1">
            <a:spLocks/>
          </p:cNvSpPr>
          <p:nvPr/>
        </p:nvSpPr>
        <p:spPr>
          <a:xfrm>
            <a:off x="395536" y="4221088"/>
            <a:ext cx="8748464" cy="1512168"/>
          </a:xfrm>
          <a:prstGeom prst="rect">
            <a:avLst/>
          </a:prstGeom>
        </p:spPr>
        <p:txBody>
          <a:bodyPr vert="horz" lIns="91440" tIns="45720" rIns="91440" bIns="45720" rtlCol="0">
            <a:normAutofit fontScale="92500" lnSpcReduction="20000"/>
          </a:bodyPr>
          <a:lstStyle/>
          <a:p>
            <a:pPr marL="571500" marR="0" lvl="0" indent="-571500" algn="l" defTabSz="914400" rtl="0" eaLnBrk="1" fontAlgn="auto" latinLnBrk="0" hangingPunct="1">
              <a:lnSpc>
                <a:spcPct val="100000"/>
              </a:lnSpc>
              <a:spcBef>
                <a:spcPct val="20000"/>
              </a:spcBef>
              <a:spcAft>
                <a:spcPts val="0"/>
              </a:spcAft>
              <a:buClrTx/>
              <a:buSzTx/>
              <a:buFont typeface="+mj-lt"/>
              <a:buAutoNum type="romanUcPeriod" startAt="2"/>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Model &amp;</a:t>
            </a:r>
            <a:r>
              <a:rPr kumimoji="0" lang="en-US" sz="2800" b="1" i="0" u="none" strike="noStrike" kern="1200" cap="none" spc="0" normalizeH="0" noProof="0" dirty="0" smtClean="0">
                <a:ln>
                  <a:noFill/>
                </a:ln>
                <a:solidFill>
                  <a:schemeClr val="tx2"/>
                </a:solidFill>
                <a:effectLst/>
                <a:uLnTx/>
                <a:uFillTx/>
                <a:latin typeface="+mn-lt"/>
                <a:ea typeface="+mn-ea"/>
                <a:cs typeface="+mn-cs"/>
              </a:rPr>
              <a:t> Prevent</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r>
              <a:rPr kumimoji="0" lang="en-US" sz="2800" b="1" i="0" u="none" strike="noStrike" kern="1200" cap="none" spc="0" normalizeH="0" baseline="0" noProof="0" dirty="0" smtClean="0">
                <a:ln>
                  <a:noFill/>
                </a:ln>
                <a:solidFill>
                  <a:schemeClr val="tx2"/>
                </a:solidFill>
                <a:effectLst/>
                <a:uLnTx/>
                <a:uFillTx/>
                <a:latin typeface="+mn-lt"/>
                <a:ea typeface="+mn-ea"/>
                <a:cs typeface="+mn-cs"/>
              </a:rPr>
              <a:t>In this work</a:t>
            </a:r>
            <a:r>
              <a:rPr lang="en-US" sz="2800" b="1" dirty="0" smtClean="0">
                <a:solidFill>
                  <a:schemeClr val="tx2"/>
                </a:solidFill>
              </a:rPr>
              <a:t>, we present Hierarchically Focused Guardbanding (HFG), a model-based rule to derive guardband adaptively, for avoiding PVTA-induced timing error.</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xmlns="" val="4604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14350" indent="-514350">
              <a:buFont typeface="+mj-lt"/>
              <a:buAutoNum type="arabicPeriod"/>
            </a:pPr>
            <a:r>
              <a:rPr lang="en-US" dirty="0" smtClean="0"/>
              <a:t>A new high-level model for Timing Error Rate of various integer as well as floating-point functional units (FUs) in presence of PVTA variations. </a:t>
            </a:r>
          </a:p>
          <a:p>
            <a:pPr marL="971550" lvl="1" indent="-514350">
              <a:buFont typeface="Wingdings" pitchFamily="2" charset="2"/>
              <a:buChar char="ü"/>
            </a:pPr>
            <a:r>
              <a:rPr lang="en-US" dirty="0" smtClean="0"/>
              <a:t>Online: a </a:t>
            </a:r>
            <a:r>
              <a:rPr lang="en-US" dirty="0" smtClean="0">
                <a:solidFill>
                  <a:schemeClr val="tx2"/>
                </a:solidFill>
              </a:rPr>
              <a:t>model-based rule</a:t>
            </a:r>
            <a:r>
              <a:rPr lang="en-US" dirty="0" smtClean="0"/>
              <a:t> to derive guardband from the PVTA sensor readings</a:t>
            </a:r>
          </a:p>
          <a:p>
            <a:pPr marL="971550" lvl="1" indent="-514350">
              <a:buFont typeface="Wingdings" pitchFamily="2" charset="2"/>
              <a:buChar char="ü"/>
            </a:pPr>
            <a:r>
              <a:rPr lang="en-US" dirty="0" smtClean="0"/>
              <a:t>Offline: identifying vulnerable FUs</a:t>
            </a:r>
          </a:p>
          <a:p>
            <a:pPr marL="514350" indent="-514350">
              <a:buFont typeface="+mj-lt"/>
              <a:buAutoNum type="arabicPeriod"/>
            </a:pPr>
            <a:r>
              <a:rPr lang="en-US" dirty="0" smtClean="0"/>
              <a:t>Notion of Hierarchically </a:t>
            </a:r>
            <a:r>
              <a:rPr lang="en-US" dirty="0" smtClean="0">
                <a:solidFill>
                  <a:schemeClr val="tx2"/>
                </a:solidFill>
              </a:rPr>
              <a:t>“Focused” </a:t>
            </a:r>
            <a:r>
              <a:rPr lang="en-US" dirty="0" smtClean="0"/>
              <a:t>Guardbanding (HFG) which is guided by online utilization of the model in view of monitors, observation granularity, and reaction times.</a:t>
            </a:r>
          </a:p>
          <a:p>
            <a:pPr marL="514350" indent="-514350">
              <a:buFont typeface="+mj-lt"/>
              <a:buAutoNum type="arabicPeriod"/>
            </a:pPr>
            <a:r>
              <a:rPr lang="en-US" dirty="0" smtClean="0"/>
              <a:t>Applying HFG on GPU at two distinct granularities:</a:t>
            </a:r>
          </a:p>
          <a:p>
            <a:pPr marL="1028700" lvl="1" indent="-571500">
              <a:buFont typeface="+mj-lt"/>
              <a:buAutoNum type="romanLcPeriod"/>
            </a:pPr>
            <a:r>
              <a:rPr lang="en-US" dirty="0" smtClean="0"/>
              <a:t>Fine-grained granularity of </a:t>
            </a:r>
            <a:r>
              <a:rPr lang="en-US" dirty="0" smtClean="0">
                <a:solidFill>
                  <a:schemeClr val="tx2"/>
                </a:solidFill>
              </a:rPr>
              <a:t>instruction-by-instruction </a:t>
            </a:r>
            <a:r>
              <a:rPr lang="en-US" dirty="0" smtClean="0"/>
              <a:t>monitoring and adaptive guardbanding </a:t>
            </a:r>
          </a:p>
          <a:p>
            <a:pPr marL="1028700" lvl="1" indent="-571500">
              <a:buFont typeface="+mj-lt"/>
              <a:buAutoNum type="romanLcPeriod"/>
            </a:pPr>
            <a:r>
              <a:rPr lang="en-US" dirty="0" smtClean="0"/>
              <a:t>Coarse-grained granularity of </a:t>
            </a:r>
            <a:r>
              <a:rPr lang="en-US" dirty="0" smtClean="0">
                <a:solidFill>
                  <a:schemeClr val="tx2"/>
                </a:solidFill>
              </a:rPr>
              <a:t>kernel-level</a:t>
            </a:r>
            <a:r>
              <a:rPr lang="en-US" dirty="0" smtClean="0"/>
              <a:t> monitoring and adaptive guardbanding    </a:t>
            </a:r>
            <a:endParaRPr lang="en-US" dirty="0"/>
          </a:p>
        </p:txBody>
      </p:sp>
      <p:sp>
        <p:nvSpPr>
          <p:cNvPr id="3" name="Title 2"/>
          <p:cNvSpPr>
            <a:spLocks noGrp="1"/>
          </p:cNvSpPr>
          <p:nvPr>
            <p:ph type="title"/>
          </p:nvPr>
        </p:nvSpPr>
        <p:spPr/>
        <p:txBody>
          <a:bodyPr/>
          <a:lstStyle/>
          <a:p>
            <a:r>
              <a:rPr lang="en-US" dirty="0" smtClean="0"/>
              <a:t>Contributions</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5</a:t>
            </a:fld>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3"/>
            <a:ext cx="5554960" cy="4608512"/>
          </a:xfrm>
        </p:spPr>
        <p:txBody>
          <a:bodyPr>
            <a:normAutofit fontScale="92500" lnSpcReduction="10000"/>
          </a:bodyPr>
          <a:lstStyle/>
          <a:p>
            <a:pPr>
              <a:lnSpc>
                <a:spcPct val="80000"/>
              </a:lnSpc>
            </a:pPr>
            <a:r>
              <a:rPr lang="en-US" sz="2500" dirty="0" smtClean="0"/>
              <a:t>The model takes into account</a:t>
            </a:r>
          </a:p>
          <a:p>
            <a:pPr marL="971550" lvl="1" indent="-514350">
              <a:lnSpc>
                <a:spcPct val="80000"/>
              </a:lnSpc>
              <a:buFontTx/>
              <a:buAutoNum type="arabicPeriod"/>
            </a:pPr>
            <a:r>
              <a:rPr lang="en-US" sz="2200" dirty="0" smtClean="0"/>
              <a:t>PVTA parameter variations </a:t>
            </a:r>
          </a:p>
          <a:p>
            <a:pPr marL="971550" lvl="1" indent="-514350">
              <a:lnSpc>
                <a:spcPct val="80000"/>
              </a:lnSpc>
              <a:buFontTx/>
              <a:buAutoNum type="arabicPeriod"/>
            </a:pPr>
            <a:r>
              <a:rPr lang="en-US" sz="2200" dirty="0" smtClean="0"/>
              <a:t>Clock frequency</a:t>
            </a:r>
          </a:p>
          <a:p>
            <a:pPr marL="971550" lvl="1" indent="-514350">
              <a:lnSpc>
                <a:spcPct val="80000"/>
              </a:lnSpc>
              <a:buFontTx/>
              <a:buAutoNum type="arabicPeriod"/>
            </a:pPr>
            <a:r>
              <a:rPr lang="en-US" sz="2200" dirty="0" smtClean="0"/>
              <a:t>Physical details of Placed-and-Routed FUs in 45nm TSMC technology</a:t>
            </a:r>
          </a:p>
          <a:p>
            <a:pPr>
              <a:defRPr/>
            </a:pPr>
            <a:r>
              <a:rPr lang="en-US" sz="2500" dirty="0" smtClean="0"/>
              <a:t>Analyzed FUs:</a:t>
            </a:r>
          </a:p>
          <a:p>
            <a:pPr lvl="1">
              <a:buFont typeface="Wingdings" pitchFamily="2" charset="2"/>
              <a:buChar char="v"/>
              <a:defRPr/>
            </a:pPr>
            <a:r>
              <a:rPr lang="en-US" sz="2200" dirty="0" smtClean="0"/>
              <a:t>10 32-bit integer </a:t>
            </a:r>
          </a:p>
          <a:p>
            <a:pPr lvl="1">
              <a:buFont typeface="Wingdings" pitchFamily="2" charset="2"/>
              <a:buChar char="v"/>
              <a:defRPr/>
            </a:pPr>
            <a:r>
              <a:rPr lang="en-US" sz="2200" dirty="0" smtClean="0"/>
              <a:t>15 single precision floating-point (fully compatible with the IEEE 754 standard)</a:t>
            </a:r>
          </a:p>
          <a:p>
            <a:pPr>
              <a:defRPr/>
            </a:pPr>
            <a:r>
              <a:rPr lang="en-US" sz="2300" dirty="0" smtClean="0"/>
              <a:t>A full permutation of </a:t>
            </a:r>
            <a:r>
              <a:rPr lang="en-US" sz="2400" dirty="0" smtClean="0">
                <a:solidFill>
                  <a:srgbClr val="00B050"/>
                </a:solidFill>
              </a:rPr>
              <a:t>P</a:t>
            </a:r>
            <a:r>
              <a:rPr lang="en-US" sz="2400" dirty="0" smtClean="0">
                <a:solidFill>
                  <a:schemeClr val="accent6"/>
                </a:solidFill>
              </a:rPr>
              <a:t>V</a:t>
            </a:r>
            <a:r>
              <a:rPr lang="en-US" sz="2400" dirty="0" smtClean="0">
                <a:solidFill>
                  <a:schemeClr val="accent1"/>
                </a:solidFill>
              </a:rPr>
              <a:t>T</a:t>
            </a:r>
            <a:r>
              <a:rPr lang="en-US" sz="2400" dirty="0" smtClean="0">
                <a:solidFill>
                  <a:srgbClr val="663300"/>
                </a:solidFill>
              </a:rPr>
              <a:t>A</a:t>
            </a:r>
            <a:r>
              <a:rPr lang="en-US" sz="2300" dirty="0" smtClean="0"/>
              <a:t> parameters and clock frequency are applied.</a:t>
            </a:r>
          </a:p>
          <a:p>
            <a:pPr>
              <a:defRPr/>
            </a:pPr>
            <a:r>
              <a:rPr lang="en-US" sz="2300" dirty="0" smtClean="0"/>
              <a:t>For each </a:t>
            </a:r>
            <a:r>
              <a:rPr lang="en-US" sz="2300" dirty="0" err="1" smtClean="0"/>
              <a:t>FU</a:t>
            </a:r>
            <a:r>
              <a:rPr lang="en-US" sz="2300" i="1" baseline="-25000" dirty="0" err="1" smtClean="0"/>
              <a:t>i</a:t>
            </a:r>
            <a:r>
              <a:rPr lang="en-US" sz="2300" dirty="0" smtClean="0"/>
              <a:t> working with </a:t>
            </a:r>
            <a:r>
              <a:rPr lang="en-US" sz="2300" dirty="0" err="1" smtClean="0"/>
              <a:t>t</a:t>
            </a:r>
            <a:r>
              <a:rPr lang="en-US" sz="2300" baseline="-25000" dirty="0" err="1" smtClean="0"/>
              <a:t>clk</a:t>
            </a:r>
            <a:r>
              <a:rPr lang="en-US" sz="2300" dirty="0" smtClean="0"/>
              <a:t> and a given PVTA variations, we defined Timing Error Rate (TER):</a:t>
            </a:r>
          </a:p>
          <a:p>
            <a:endParaRPr lang="en-US" dirty="0"/>
          </a:p>
        </p:txBody>
      </p:sp>
      <p:sp>
        <p:nvSpPr>
          <p:cNvPr id="3" name="Title 2"/>
          <p:cNvSpPr>
            <a:spLocks noGrp="1"/>
          </p:cNvSpPr>
          <p:nvPr>
            <p:ph type="title"/>
          </p:nvPr>
        </p:nvSpPr>
        <p:spPr/>
        <p:txBody>
          <a:bodyPr/>
          <a:lstStyle/>
          <a:p>
            <a:r>
              <a:rPr lang="en-US" dirty="0" smtClean="0">
                <a:latin typeface="Calibri" pitchFamily="34" charset="0"/>
                <a:cs typeface="Calibri" pitchFamily="34" charset="0"/>
              </a:rPr>
              <a:t>HFG Analysis Flow for TER</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6</a:t>
            </a:fld>
            <a:endParaRPr lang="de-DE"/>
          </a:p>
        </p:txBody>
      </p:sp>
      <p:pic>
        <p:nvPicPr>
          <p:cNvPr id="7" name="Picture 2"/>
          <p:cNvPicPr>
            <a:picLocks noChangeAspect="1" noChangeArrowheads="1"/>
          </p:cNvPicPr>
          <p:nvPr/>
        </p:nvPicPr>
        <p:blipFill>
          <a:blip r:embed="rId4" cstate="print"/>
          <a:srcRect/>
          <a:stretch>
            <a:fillRect/>
          </a:stretch>
        </p:blipFill>
        <p:spPr bwMode="auto">
          <a:xfrm>
            <a:off x="5868144" y="1052736"/>
            <a:ext cx="3229897" cy="3528392"/>
          </a:xfrm>
          <a:prstGeom prst="rect">
            <a:avLst/>
          </a:prstGeom>
          <a:noFill/>
          <a:ln w="9525">
            <a:noFill/>
            <a:miter lim="800000"/>
            <a:headEnd/>
            <a:tailEnd/>
          </a:ln>
        </p:spPr>
      </p:pic>
      <p:graphicFrame>
        <p:nvGraphicFramePr>
          <p:cNvPr id="8" name="Table 7"/>
          <p:cNvGraphicFramePr>
            <a:graphicFrameLocks noGrp="1"/>
          </p:cNvGraphicFramePr>
          <p:nvPr/>
        </p:nvGraphicFramePr>
        <p:xfrm>
          <a:off x="4922838" y="4725144"/>
          <a:ext cx="4145280" cy="1493520"/>
        </p:xfrm>
        <a:graphic>
          <a:graphicData uri="http://schemas.openxmlformats.org/drawingml/2006/table">
            <a:tbl>
              <a:tblPr/>
              <a:tblGrid>
                <a:gridCol w="1219200"/>
                <a:gridCol w="731520"/>
                <a:gridCol w="731520"/>
                <a:gridCol w="731520"/>
                <a:gridCol w="731520"/>
              </a:tblGrid>
              <a:tr h="0">
                <a:tc>
                  <a:txBody>
                    <a:bodyPr/>
                    <a:lstStyle/>
                    <a:p>
                      <a:endParaRPr lang="en-US" sz="2400" b="1" dirty="0">
                        <a:latin typeface="Calibri"/>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Start Point</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End Point</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Step</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 of Points</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chemeClr val="accent6"/>
                          </a:solidFill>
                          <a:latin typeface="Times New Roman"/>
                          <a:ea typeface="Times New Roman"/>
                          <a:cs typeface="Arial"/>
                        </a:rPr>
                        <a:t>Voltage</a:t>
                      </a:r>
                      <a:endParaRPr lang="en-US" sz="1800" b="1" dirty="0">
                        <a:solidFill>
                          <a:schemeClr val="accent6"/>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0.88V</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1.10V</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0.01V</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23</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chemeClr val="accent1"/>
                          </a:solidFill>
                          <a:latin typeface="Times New Roman"/>
                          <a:ea typeface="Times New Roman"/>
                          <a:cs typeface="Arial"/>
                        </a:rPr>
                        <a:t>Temperature</a:t>
                      </a:r>
                      <a:endParaRPr lang="en-US" sz="1800" b="1" dirty="0">
                        <a:solidFill>
                          <a:schemeClr val="accent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0°C</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120°C</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10°C</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13</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rgbClr val="00B050"/>
                          </a:solidFill>
                          <a:latin typeface="Times New Roman"/>
                          <a:ea typeface="Times New Roman"/>
                          <a:cs typeface="Arial"/>
                        </a:rPr>
                        <a:t>Process</a:t>
                      </a:r>
                      <a:r>
                        <a:rPr lang="en-US" sz="1400" b="1" dirty="0">
                          <a:solidFill>
                            <a:srgbClr val="000000"/>
                          </a:solidFill>
                          <a:latin typeface="Times New Roman"/>
                          <a:ea typeface="Times New Roman"/>
                          <a:cs typeface="Arial"/>
                        </a:rPr>
                        <a:t> (</a:t>
                      </a:r>
                      <a:r>
                        <a:rPr lang="en-US" sz="1400" b="1" dirty="0" err="1">
                          <a:solidFill>
                            <a:srgbClr val="000000"/>
                          </a:solidFill>
                          <a:latin typeface="Times New Roman"/>
                          <a:ea typeface="Times New Roman"/>
                          <a:cs typeface="Arial"/>
                        </a:rPr>
                        <a:t>σ</a:t>
                      </a:r>
                      <a:r>
                        <a:rPr lang="en-US" sz="1400" b="1" baseline="-25000" dirty="0" err="1">
                          <a:solidFill>
                            <a:srgbClr val="000000"/>
                          </a:solidFill>
                          <a:latin typeface="Times New Roman"/>
                          <a:ea typeface="Times New Roman"/>
                          <a:cs typeface="Arial"/>
                        </a:rPr>
                        <a:t>WID</a:t>
                      </a:r>
                      <a:r>
                        <a:rPr lang="en-US" sz="1400" b="1" dirty="0">
                          <a:solidFill>
                            <a:srgbClr val="000000"/>
                          </a:solidFill>
                          <a:latin typeface="Times New Roman"/>
                          <a:ea typeface="Times New Roman"/>
                          <a:cs typeface="Arial"/>
                        </a:rPr>
                        <a:t>)</a:t>
                      </a:r>
                      <a:endParaRPr lang="en-US" sz="1800" b="1" dirty="0">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0%</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9.6%</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3.2%</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4</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rgbClr val="663300"/>
                          </a:solidFill>
                          <a:latin typeface="Times New Roman"/>
                          <a:ea typeface="Times New Roman"/>
                          <a:cs typeface="Arial"/>
                        </a:rPr>
                        <a:t>Aging</a:t>
                      </a:r>
                      <a:r>
                        <a:rPr lang="en-US" sz="1400" b="1" dirty="0">
                          <a:solidFill>
                            <a:srgbClr val="000000"/>
                          </a:solidFill>
                          <a:latin typeface="Times New Roman"/>
                          <a:ea typeface="Times New Roman"/>
                          <a:cs typeface="Arial"/>
                        </a:rPr>
                        <a:t> (∆</a:t>
                      </a:r>
                      <a:r>
                        <a:rPr lang="en-US" sz="1400" b="1" dirty="0" err="1">
                          <a:solidFill>
                            <a:srgbClr val="000000"/>
                          </a:solidFill>
                          <a:latin typeface="Times New Roman"/>
                          <a:ea typeface="Times New Roman"/>
                          <a:cs typeface="Arial"/>
                        </a:rPr>
                        <a:t>V</a:t>
                      </a:r>
                      <a:r>
                        <a:rPr lang="en-US" sz="1400" b="1" baseline="-25000" dirty="0" err="1">
                          <a:solidFill>
                            <a:srgbClr val="000000"/>
                          </a:solidFill>
                          <a:latin typeface="Times New Roman"/>
                          <a:ea typeface="Times New Roman"/>
                          <a:cs typeface="Arial"/>
                        </a:rPr>
                        <a:t>th</a:t>
                      </a:r>
                      <a:r>
                        <a:rPr lang="en-US" sz="1400" b="1" dirty="0">
                          <a:solidFill>
                            <a:srgbClr val="000000"/>
                          </a:solidFill>
                          <a:latin typeface="Times New Roman"/>
                          <a:ea typeface="Times New Roman"/>
                          <a:cs typeface="Arial"/>
                        </a:rPr>
                        <a:t>)</a:t>
                      </a:r>
                      <a:endParaRPr lang="en-US" sz="1800" b="1" dirty="0">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0mV</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100mV</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25mV</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5</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err="1">
                          <a:solidFill>
                            <a:schemeClr val="tx1"/>
                          </a:solidFill>
                          <a:latin typeface="Times New Roman"/>
                          <a:ea typeface="Times New Roman"/>
                          <a:cs typeface="Arial"/>
                        </a:rPr>
                        <a:t>t</a:t>
                      </a:r>
                      <a:r>
                        <a:rPr lang="en-US" sz="1400" b="1" baseline="-25000" dirty="0" err="1">
                          <a:solidFill>
                            <a:schemeClr val="tx1"/>
                          </a:solidFill>
                          <a:latin typeface="Times New Roman"/>
                          <a:ea typeface="Times New Roman"/>
                          <a:cs typeface="Arial"/>
                        </a:rPr>
                        <a:t>clk</a:t>
                      </a:r>
                      <a:endParaRPr lang="en-US" sz="1800" b="1" dirty="0">
                        <a:solidFill>
                          <a:schemeClr val="tx1"/>
                        </a:solidFill>
                        <a:latin typeface="Times New Roman"/>
                        <a:ea typeface="SimSu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0.2ns</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cs typeface="Arial"/>
                        </a:rPr>
                        <a:t>5.0ns</a:t>
                      </a:r>
                      <a:endParaRPr lang="en-US" sz="1800" b="1">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0.2ns</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0000"/>
                          </a:solidFill>
                          <a:latin typeface="Times New Roman"/>
                          <a:ea typeface="Times New Roman"/>
                          <a:cs typeface="Arial"/>
                        </a:rPr>
                        <a:t>25</a:t>
                      </a:r>
                      <a:endParaRPr lang="en-US" sz="1800" b="1" dirty="0">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Object 2"/>
          <p:cNvGraphicFramePr>
            <a:graphicFrameLocks noChangeAspect="1"/>
          </p:cNvGraphicFramePr>
          <p:nvPr/>
        </p:nvGraphicFramePr>
        <p:xfrm>
          <a:off x="520824" y="5517232"/>
          <a:ext cx="4267200" cy="533400"/>
        </p:xfrm>
        <a:graphic>
          <a:graphicData uri="http://schemas.openxmlformats.org/presentationml/2006/ole">
            <p:oleObj spid="_x0000_s52226" name="Equation" r:id="rId5" imgW="3048000" imgH="3810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61048"/>
            <a:ext cx="8435280" cy="2664296"/>
          </a:xfrm>
        </p:spPr>
        <p:txBody>
          <a:bodyPr>
            <a:normAutofit fontScale="77500" lnSpcReduction="20000"/>
          </a:bodyPr>
          <a:lstStyle/>
          <a:p>
            <a:r>
              <a:rPr lang="en-US" dirty="0" smtClean="0"/>
              <a:t>We used Supervised learning (linear discriminant analysis) to generate a parametric model at the level of FU that relates PVTA parameters variation and </a:t>
            </a:r>
            <a:r>
              <a:rPr lang="en-US" dirty="0" err="1" smtClean="0"/>
              <a:t>t</a:t>
            </a:r>
            <a:r>
              <a:rPr lang="en-US" baseline="-25000" dirty="0" err="1" smtClean="0"/>
              <a:t>clk</a:t>
            </a:r>
            <a:r>
              <a:rPr lang="en-US" dirty="0" smtClean="0"/>
              <a:t> to classes of TER.</a:t>
            </a:r>
          </a:p>
          <a:p>
            <a:r>
              <a:rPr lang="en-US" dirty="0" smtClean="0"/>
              <a:t>On average, for all FUs the resubstitution error is </a:t>
            </a:r>
            <a:r>
              <a:rPr lang="en-US" dirty="0" smtClean="0">
                <a:solidFill>
                  <a:schemeClr val="tx2"/>
                </a:solidFill>
              </a:rPr>
              <a:t>0.036</a:t>
            </a:r>
            <a:r>
              <a:rPr lang="en-US" dirty="0" smtClean="0"/>
              <a:t>, meaning the models classify nearly all data correctly.</a:t>
            </a:r>
          </a:p>
          <a:p>
            <a:r>
              <a:rPr lang="en-US" dirty="0" smtClean="0"/>
              <a:t>For extra characterization points, the model makes correct estimates for </a:t>
            </a:r>
            <a:r>
              <a:rPr lang="en-US" dirty="0" smtClean="0">
                <a:solidFill>
                  <a:schemeClr val="tx2"/>
                </a:solidFill>
              </a:rPr>
              <a:t>97%</a:t>
            </a:r>
            <a:r>
              <a:rPr lang="en-US" dirty="0" smtClean="0"/>
              <a:t> of out-of-sample data. The remaining 3% is misclassified to the high-error rate class, C</a:t>
            </a:r>
            <a:r>
              <a:rPr lang="en-US" baseline="-25000" dirty="0" smtClean="0"/>
              <a:t>H</a:t>
            </a:r>
            <a:r>
              <a:rPr lang="en-US" dirty="0" smtClean="0"/>
              <a:t>, thus will have safe guardband.</a:t>
            </a:r>
            <a:endParaRPr lang="en-US" dirty="0"/>
          </a:p>
        </p:txBody>
      </p:sp>
      <p:sp>
        <p:nvSpPr>
          <p:cNvPr id="3" name="Title 2"/>
          <p:cNvSpPr>
            <a:spLocks noGrp="1"/>
          </p:cNvSpPr>
          <p:nvPr>
            <p:ph type="title"/>
          </p:nvPr>
        </p:nvSpPr>
        <p:spPr/>
        <p:txBody>
          <a:bodyPr/>
          <a:lstStyle/>
          <a:p>
            <a:r>
              <a:rPr lang="en-US" dirty="0" smtClean="0"/>
              <a:t>Parametric Model Fitting </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7</a:t>
            </a:fld>
            <a:endParaRPr lang="de-DE"/>
          </a:p>
        </p:txBody>
      </p:sp>
      <p:sp>
        <p:nvSpPr>
          <p:cNvPr id="7" name="Rectangle 6"/>
          <p:cNvSpPr/>
          <p:nvPr/>
        </p:nvSpPr>
        <p:spPr>
          <a:xfrm>
            <a:off x="107504" y="1944256"/>
            <a:ext cx="1944216" cy="9361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HFG ASIC Analysis Flow for TER </a:t>
            </a:r>
            <a:endParaRPr lang="en-US" b="1" dirty="0">
              <a:solidFill>
                <a:schemeClr val="tx1"/>
              </a:solidFill>
            </a:endParaRPr>
          </a:p>
        </p:txBody>
      </p:sp>
      <p:sp>
        <p:nvSpPr>
          <p:cNvPr id="8" name="Rectangle 7"/>
          <p:cNvSpPr/>
          <p:nvPr/>
        </p:nvSpPr>
        <p:spPr>
          <a:xfrm>
            <a:off x="179512" y="1008152"/>
            <a:ext cx="953018" cy="523220"/>
          </a:xfrm>
          <a:prstGeom prst="rect">
            <a:avLst/>
          </a:prstGeom>
        </p:spPr>
        <p:txBody>
          <a:bodyPr wrap="none">
            <a:spAutoFit/>
          </a:bodyPr>
          <a:lstStyle/>
          <a:p>
            <a:r>
              <a:rPr lang="en-US" sz="2800" b="1" dirty="0" smtClean="0"/>
              <a:t>PVTA</a:t>
            </a:r>
            <a:endParaRPr lang="en-US" sz="2800" b="1" dirty="0"/>
          </a:p>
        </p:txBody>
      </p:sp>
      <p:sp>
        <p:nvSpPr>
          <p:cNvPr id="9" name="Rectangle 8"/>
          <p:cNvSpPr/>
          <p:nvPr/>
        </p:nvSpPr>
        <p:spPr>
          <a:xfrm>
            <a:off x="971600" y="1224176"/>
            <a:ext cx="742576" cy="523220"/>
          </a:xfrm>
          <a:prstGeom prst="rect">
            <a:avLst/>
          </a:prstGeom>
        </p:spPr>
        <p:txBody>
          <a:bodyPr wrap="none">
            <a:spAutoFit/>
          </a:bodyPr>
          <a:lstStyle/>
          <a:p>
            <a:r>
              <a:rPr lang="en-US" sz="2800" b="1" dirty="0" smtClean="0"/>
              <a:t> </a:t>
            </a:r>
            <a:r>
              <a:rPr lang="en-US" sz="2800" b="1" dirty="0" err="1" smtClean="0"/>
              <a:t>t</a:t>
            </a:r>
            <a:r>
              <a:rPr lang="en-US" sz="2800" b="1" baseline="-25000" dirty="0" err="1" smtClean="0"/>
              <a:t>clk</a:t>
            </a:r>
            <a:r>
              <a:rPr lang="en-US" sz="2800" b="1" dirty="0" smtClean="0"/>
              <a:t> </a:t>
            </a:r>
            <a:endParaRPr lang="en-US" sz="2800" b="1" dirty="0"/>
          </a:p>
        </p:txBody>
      </p:sp>
      <p:graphicFrame>
        <p:nvGraphicFramePr>
          <p:cNvPr id="11" name="Table 10"/>
          <p:cNvGraphicFramePr>
            <a:graphicFrameLocks noGrp="1"/>
          </p:cNvGraphicFramePr>
          <p:nvPr/>
        </p:nvGraphicFramePr>
        <p:xfrm>
          <a:off x="323528" y="3168392"/>
          <a:ext cx="6096000" cy="548640"/>
        </p:xfrm>
        <a:graphic>
          <a:graphicData uri="http://schemas.openxmlformats.org/drawingml/2006/table">
            <a:tbl>
              <a:tblPr firstRow="1" bandRow="1">
                <a:tableStyleId>{93296810-A885-4BE3-A3E7-6D5BEEA58F35}</a:tableStyleId>
              </a:tblPr>
              <a:tblGrid>
                <a:gridCol w="1524000"/>
                <a:gridCol w="1524000"/>
                <a:gridCol w="1524000"/>
                <a:gridCol w="1524000"/>
              </a:tblGrid>
              <a:tr h="274320">
                <a:tc>
                  <a:txBody>
                    <a:bodyPr/>
                    <a:lstStyle/>
                    <a:p>
                      <a:pPr marL="0" marR="0" algn="ctr">
                        <a:spcBef>
                          <a:spcPts val="0"/>
                        </a:spcBef>
                        <a:spcAft>
                          <a:spcPts val="0"/>
                        </a:spcAft>
                      </a:pPr>
                      <a:r>
                        <a:rPr lang="en-US" sz="1400" dirty="0"/>
                        <a:t>TER=0%</a:t>
                      </a:r>
                      <a:endParaRPr lang="en-US" sz="1800" b="1" dirty="0">
                        <a:solidFill>
                          <a:schemeClr val="tx1"/>
                        </a:solidFill>
                        <a:latin typeface="Times New Roman"/>
                        <a:ea typeface="SimSun"/>
                        <a:cs typeface="Arial"/>
                      </a:endParaRPr>
                    </a:p>
                  </a:txBody>
                  <a:tcPr marL="68416" marR="68416" marT="0" marB="0" anchor="b"/>
                </a:tc>
                <a:tc>
                  <a:txBody>
                    <a:bodyPr/>
                    <a:lstStyle/>
                    <a:p>
                      <a:pPr marL="0" marR="0" algn="ctr">
                        <a:spcBef>
                          <a:spcPts val="0"/>
                        </a:spcBef>
                        <a:spcAft>
                          <a:spcPts val="0"/>
                        </a:spcAft>
                      </a:pPr>
                      <a:r>
                        <a:rPr lang="en-US" sz="1400" dirty="0"/>
                        <a:t>33%&gt;= TER &gt;0%</a:t>
                      </a:r>
                      <a:endParaRPr lang="en-US" sz="1800" b="1" dirty="0">
                        <a:solidFill>
                          <a:schemeClr val="tx1"/>
                        </a:solidFill>
                        <a:latin typeface="Times New Roman"/>
                        <a:ea typeface="SimSun"/>
                        <a:cs typeface="Arial"/>
                      </a:endParaRPr>
                    </a:p>
                  </a:txBody>
                  <a:tcPr marL="68416" marR="68416" marT="0" marB="0" anchor="b"/>
                </a:tc>
                <a:tc>
                  <a:txBody>
                    <a:bodyPr/>
                    <a:lstStyle/>
                    <a:p>
                      <a:pPr marL="0" marR="0" algn="ctr">
                        <a:spcBef>
                          <a:spcPts val="0"/>
                        </a:spcBef>
                        <a:spcAft>
                          <a:spcPts val="0"/>
                        </a:spcAft>
                      </a:pPr>
                      <a:r>
                        <a:rPr lang="en-US" sz="1400" dirty="0"/>
                        <a:t>66%&gt;= TER &gt;33%</a:t>
                      </a:r>
                      <a:endParaRPr lang="en-US" sz="1800" b="1" dirty="0">
                        <a:solidFill>
                          <a:schemeClr val="tx1"/>
                        </a:solidFill>
                        <a:latin typeface="Times New Roman"/>
                        <a:ea typeface="SimSun"/>
                        <a:cs typeface="Arial"/>
                      </a:endParaRPr>
                    </a:p>
                  </a:txBody>
                  <a:tcPr marL="68416" marR="68416" marT="0" marB="0" anchor="b"/>
                </a:tc>
                <a:tc>
                  <a:txBody>
                    <a:bodyPr/>
                    <a:lstStyle/>
                    <a:p>
                      <a:pPr marL="0" marR="0" algn="ctr">
                        <a:spcBef>
                          <a:spcPts val="0"/>
                        </a:spcBef>
                        <a:spcAft>
                          <a:spcPts val="0"/>
                        </a:spcAft>
                      </a:pPr>
                      <a:r>
                        <a:rPr lang="en-US" sz="1400" dirty="0"/>
                        <a:t>100%&gt;= TER &gt;66%</a:t>
                      </a:r>
                      <a:endParaRPr lang="en-US" sz="1800" b="1" dirty="0">
                        <a:solidFill>
                          <a:schemeClr val="tx1"/>
                        </a:solidFill>
                        <a:latin typeface="Times New Roman"/>
                        <a:ea typeface="SimSun"/>
                        <a:cs typeface="Arial"/>
                      </a:endParaRPr>
                    </a:p>
                  </a:txBody>
                  <a:tcPr marL="68416" marR="68416" marT="0" marB="0" anchor="b"/>
                </a:tc>
              </a:tr>
              <a:tr h="274320">
                <a:tc>
                  <a:txBody>
                    <a:bodyPr/>
                    <a:lstStyle/>
                    <a:p>
                      <a:pPr marL="0" marR="0" algn="ctr">
                        <a:spcBef>
                          <a:spcPts val="0"/>
                        </a:spcBef>
                        <a:spcAft>
                          <a:spcPts val="0"/>
                        </a:spcAft>
                      </a:pPr>
                      <a:r>
                        <a:rPr lang="en-US" sz="1400" b="1" dirty="0"/>
                        <a:t>Class</a:t>
                      </a:r>
                      <a:r>
                        <a:rPr lang="en-US" sz="1400" b="1" baseline="-25000" dirty="0"/>
                        <a:t>0 </a:t>
                      </a:r>
                      <a:r>
                        <a:rPr lang="en-US" sz="1400" b="1" dirty="0"/>
                        <a:t>(C</a:t>
                      </a:r>
                      <a:r>
                        <a:rPr lang="en-US" sz="1400" b="1" baseline="-25000" dirty="0"/>
                        <a:t>0</a:t>
                      </a:r>
                      <a:r>
                        <a:rPr lang="en-US" sz="1400" b="1" dirty="0"/>
                        <a:t>)</a:t>
                      </a:r>
                      <a:endParaRPr lang="en-US" sz="1800" b="1" dirty="0">
                        <a:solidFill>
                          <a:schemeClr val="tx1"/>
                        </a:solidFill>
                        <a:latin typeface="Times New Roman"/>
                        <a:ea typeface="SimSun"/>
                        <a:cs typeface="Arial"/>
                      </a:endParaRPr>
                    </a:p>
                  </a:txBody>
                  <a:tcPr marL="68416" marR="68416" marT="0" marB="0" anchor="b"/>
                </a:tc>
                <a:tc>
                  <a:txBody>
                    <a:bodyPr/>
                    <a:lstStyle/>
                    <a:p>
                      <a:pPr marL="0" marR="0" algn="ctr">
                        <a:spcBef>
                          <a:spcPts val="0"/>
                        </a:spcBef>
                        <a:spcAft>
                          <a:spcPts val="0"/>
                        </a:spcAft>
                      </a:pPr>
                      <a:r>
                        <a:rPr lang="en-US" sz="1400" b="1" dirty="0" err="1"/>
                        <a:t>Class</a:t>
                      </a:r>
                      <a:r>
                        <a:rPr lang="en-US" sz="1400" b="1" baseline="-25000" dirty="0" err="1"/>
                        <a:t>Low</a:t>
                      </a:r>
                      <a:r>
                        <a:rPr lang="en-US" sz="1400" b="1" baseline="-25000" dirty="0"/>
                        <a:t> </a:t>
                      </a:r>
                      <a:r>
                        <a:rPr lang="en-US" sz="1400" b="1" dirty="0"/>
                        <a:t>(C</a:t>
                      </a:r>
                      <a:r>
                        <a:rPr lang="en-US" sz="1400" b="1" baseline="-25000" dirty="0"/>
                        <a:t>L</a:t>
                      </a:r>
                      <a:r>
                        <a:rPr lang="en-US" sz="1400" b="1" dirty="0"/>
                        <a:t>)</a:t>
                      </a:r>
                      <a:endParaRPr lang="en-US" sz="1800" b="1" dirty="0">
                        <a:solidFill>
                          <a:schemeClr val="tx1"/>
                        </a:solidFill>
                        <a:latin typeface="Times New Roman"/>
                        <a:ea typeface="SimSun"/>
                        <a:cs typeface="Arial"/>
                      </a:endParaRPr>
                    </a:p>
                  </a:txBody>
                  <a:tcPr marL="68416" marR="68416" marT="0" marB="0" anchor="b"/>
                </a:tc>
                <a:tc>
                  <a:txBody>
                    <a:bodyPr/>
                    <a:lstStyle/>
                    <a:p>
                      <a:pPr marL="0" marR="0" algn="ctr">
                        <a:spcBef>
                          <a:spcPts val="0"/>
                        </a:spcBef>
                        <a:spcAft>
                          <a:spcPts val="0"/>
                        </a:spcAft>
                      </a:pPr>
                      <a:r>
                        <a:rPr lang="en-US" sz="1400" b="1" dirty="0" err="1"/>
                        <a:t>Class</a:t>
                      </a:r>
                      <a:r>
                        <a:rPr lang="en-US" sz="1400" b="1" baseline="-25000" dirty="0" err="1"/>
                        <a:t>Medium</a:t>
                      </a:r>
                      <a:r>
                        <a:rPr lang="en-US" sz="1400" b="1" baseline="-25000" dirty="0"/>
                        <a:t> </a:t>
                      </a:r>
                      <a:r>
                        <a:rPr lang="en-US" sz="1400" b="1" dirty="0"/>
                        <a:t>(C</a:t>
                      </a:r>
                      <a:r>
                        <a:rPr lang="en-US" sz="1400" b="1" baseline="-25000" dirty="0"/>
                        <a:t>M</a:t>
                      </a:r>
                      <a:r>
                        <a:rPr lang="en-US" sz="1400" b="1" dirty="0"/>
                        <a:t>)</a:t>
                      </a:r>
                      <a:endParaRPr lang="en-US" sz="1800" b="1" dirty="0">
                        <a:solidFill>
                          <a:schemeClr val="tx1"/>
                        </a:solidFill>
                        <a:latin typeface="Times New Roman"/>
                        <a:ea typeface="SimSun"/>
                        <a:cs typeface="Arial"/>
                      </a:endParaRPr>
                    </a:p>
                  </a:txBody>
                  <a:tcPr marL="68416" marR="68416" marT="0" marB="0" anchor="b"/>
                </a:tc>
                <a:tc>
                  <a:txBody>
                    <a:bodyPr/>
                    <a:lstStyle/>
                    <a:p>
                      <a:pPr marL="0" marR="0" algn="ctr">
                        <a:spcBef>
                          <a:spcPts val="0"/>
                        </a:spcBef>
                        <a:spcAft>
                          <a:spcPts val="0"/>
                        </a:spcAft>
                      </a:pPr>
                      <a:r>
                        <a:rPr lang="en-US" sz="1400" b="1" dirty="0" err="1"/>
                        <a:t>Class</a:t>
                      </a:r>
                      <a:r>
                        <a:rPr lang="en-US" sz="1400" b="1" baseline="-25000" dirty="0" err="1"/>
                        <a:t>High</a:t>
                      </a:r>
                      <a:r>
                        <a:rPr lang="en-US" sz="1400" b="1" baseline="-25000" dirty="0"/>
                        <a:t> </a:t>
                      </a:r>
                      <a:r>
                        <a:rPr lang="en-US" sz="1400" b="1" dirty="0"/>
                        <a:t>(C</a:t>
                      </a:r>
                      <a:r>
                        <a:rPr lang="en-US" sz="1400" b="1" baseline="-25000" dirty="0"/>
                        <a:t>H</a:t>
                      </a:r>
                      <a:r>
                        <a:rPr lang="en-US" sz="1400" b="1" dirty="0"/>
                        <a:t>)</a:t>
                      </a:r>
                      <a:endParaRPr lang="en-US" sz="1800" b="1" dirty="0">
                        <a:solidFill>
                          <a:schemeClr val="tx1"/>
                        </a:solidFill>
                        <a:latin typeface="Times New Roman"/>
                        <a:ea typeface="SimSun"/>
                        <a:cs typeface="Arial"/>
                      </a:endParaRPr>
                    </a:p>
                  </a:txBody>
                  <a:tcPr marL="68416" marR="68416" marT="0" marB="0" anchor="b"/>
                </a:tc>
              </a:tr>
            </a:tbl>
          </a:graphicData>
        </a:graphic>
      </p:graphicFrame>
      <p:sp>
        <p:nvSpPr>
          <p:cNvPr id="12" name="Rectangle 11"/>
          <p:cNvSpPr/>
          <p:nvPr/>
        </p:nvSpPr>
        <p:spPr>
          <a:xfrm>
            <a:off x="2627784" y="2016264"/>
            <a:ext cx="1080120" cy="720080"/>
          </a:xfrm>
          <a:prstGeom prst="rect">
            <a:avLst/>
          </a:prstGeom>
          <a:gradFill>
            <a:gsLst>
              <a:gs pos="50000">
                <a:schemeClr val="accent6"/>
              </a:gs>
              <a:gs pos="50000">
                <a:schemeClr val="accent6"/>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Classes of TER</a:t>
            </a:r>
            <a:endParaRPr lang="en-US" b="1" dirty="0">
              <a:solidFill>
                <a:schemeClr val="tx1"/>
              </a:solidFill>
            </a:endParaRPr>
          </a:p>
        </p:txBody>
      </p:sp>
      <p:cxnSp>
        <p:nvCxnSpPr>
          <p:cNvPr id="14" name="Straight Connector 13"/>
          <p:cNvCxnSpPr/>
          <p:nvPr/>
        </p:nvCxnSpPr>
        <p:spPr>
          <a:xfrm flipV="1">
            <a:off x="323528" y="2736344"/>
            <a:ext cx="2304256" cy="432048"/>
          </a:xfrm>
          <a:prstGeom prst="line">
            <a:avLst/>
          </a:prstGeom>
          <a:ln w="2222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707904" y="2736344"/>
            <a:ext cx="2664296" cy="432048"/>
          </a:xfrm>
          <a:prstGeom prst="line">
            <a:avLst/>
          </a:prstGeom>
          <a:ln w="2222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11560" y="1440200"/>
            <a:ext cx="216024" cy="504056"/>
          </a:xfrm>
          <a:prstGeom prst="downArrow">
            <a:avLst/>
          </a:prstGeom>
          <a:gradFill>
            <a:gsLst>
              <a:gs pos="50000">
                <a:schemeClr val="accent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187624" y="1728232"/>
            <a:ext cx="216024" cy="216024"/>
          </a:xfrm>
          <a:prstGeom prst="downArrow">
            <a:avLst/>
          </a:prstGeom>
          <a:gradFill>
            <a:gsLst>
              <a:gs pos="50000">
                <a:schemeClr val="accent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6200000">
            <a:off x="2951820" y="180060"/>
            <a:ext cx="216024" cy="2880320"/>
          </a:xfrm>
          <a:prstGeom prst="downArrow">
            <a:avLst>
              <a:gd name="adj1" fmla="val 34027"/>
              <a:gd name="adj2" fmla="val 50000"/>
            </a:avLst>
          </a:prstGeom>
          <a:gradFill>
            <a:gsLst>
              <a:gs pos="50000">
                <a:schemeClr val="accent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 name="Down Arrow 20"/>
          <p:cNvSpPr/>
          <p:nvPr/>
        </p:nvSpPr>
        <p:spPr>
          <a:xfrm rot="16200000">
            <a:off x="2663788" y="-468012"/>
            <a:ext cx="216024" cy="3456384"/>
          </a:xfrm>
          <a:prstGeom prst="downArrow">
            <a:avLst>
              <a:gd name="adj1" fmla="val 34027"/>
              <a:gd name="adj2" fmla="val 50000"/>
            </a:avLst>
          </a:prstGeom>
          <a:gradFill>
            <a:gsLst>
              <a:gs pos="50000">
                <a:schemeClr val="accent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2" name="Down Arrow 21"/>
          <p:cNvSpPr/>
          <p:nvPr/>
        </p:nvSpPr>
        <p:spPr>
          <a:xfrm rot="16200000">
            <a:off x="2231740" y="2052268"/>
            <a:ext cx="216024" cy="576064"/>
          </a:xfrm>
          <a:prstGeom prst="downArrow">
            <a:avLst>
              <a:gd name="adj1" fmla="val 34027"/>
              <a:gd name="adj2" fmla="val 50000"/>
            </a:avLst>
          </a:prstGeom>
          <a:gradFill>
            <a:gsLst>
              <a:gs pos="50000">
                <a:schemeClr val="accent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3" name="Rectangle 22"/>
          <p:cNvSpPr/>
          <p:nvPr/>
        </p:nvSpPr>
        <p:spPr>
          <a:xfrm>
            <a:off x="2051720" y="1944256"/>
            <a:ext cx="540533" cy="369332"/>
          </a:xfrm>
          <a:prstGeom prst="rect">
            <a:avLst/>
          </a:prstGeom>
        </p:spPr>
        <p:txBody>
          <a:bodyPr wrap="none">
            <a:spAutoFit/>
          </a:bodyPr>
          <a:lstStyle/>
          <a:p>
            <a:r>
              <a:rPr lang="en-US" b="1" dirty="0" smtClean="0"/>
              <a:t>TER</a:t>
            </a:r>
            <a:endParaRPr lang="en-US" b="1" dirty="0"/>
          </a:p>
        </p:txBody>
      </p:sp>
      <p:sp>
        <p:nvSpPr>
          <p:cNvPr id="24" name="Down Arrow 23"/>
          <p:cNvSpPr/>
          <p:nvPr/>
        </p:nvSpPr>
        <p:spPr>
          <a:xfrm rot="16200000">
            <a:off x="4067944" y="1944256"/>
            <a:ext cx="216024" cy="792088"/>
          </a:xfrm>
          <a:prstGeom prst="downArrow">
            <a:avLst>
              <a:gd name="adj1" fmla="val 34027"/>
              <a:gd name="adj2" fmla="val 50000"/>
            </a:avLst>
          </a:prstGeom>
          <a:gradFill>
            <a:gsLst>
              <a:gs pos="50000">
                <a:schemeClr val="accent6"/>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5" name="Rectangle 24"/>
          <p:cNvSpPr/>
          <p:nvPr/>
        </p:nvSpPr>
        <p:spPr>
          <a:xfrm>
            <a:off x="3768829" y="2018005"/>
            <a:ext cx="659155" cy="646331"/>
          </a:xfrm>
          <a:prstGeom prst="rect">
            <a:avLst/>
          </a:prstGeom>
        </p:spPr>
        <p:txBody>
          <a:bodyPr wrap="none">
            <a:spAutoFit/>
          </a:bodyPr>
          <a:lstStyle/>
          <a:p>
            <a:pPr algn="ctr"/>
            <a:r>
              <a:rPr lang="en-US" b="1" dirty="0" smtClean="0"/>
              <a:t>TER </a:t>
            </a:r>
          </a:p>
          <a:p>
            <a:pPr algn="ctr"/>
            <a:r>
              <a:rPr lang="en-US" b="1" dirty="0" smtClean="0"/>
              <a:t>Class</a:t>
            </a:r>
            <a:endParaRPr lang="en-US" b="1" dirty="0"/>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0" name="Group 39"/>
          <p:cNvGrpSpPr/>
          <p:nvPr/>
        </p:nvGrpSpPr>
        <p:grpSpPr>
          <a:xfrm>
            <a:off x="4572000" y="980728"/>
            <a:ext cx="3168352" cy="2016224"/>
            <a:chOff x="4572000" y="980728"/>
            <a:chExt cx="3168352" cy="2016224"/>
          </a:xfrm>
        </p:grpSpPr>
        <p:grpSp>
          <p:nvGrpSpPr>
            <p:cNvPr id="38" name="Group 37"/>
            <p:cNvGrpSpPr/>
            <p:nvPr/>
          </p:nvGrpSpPr>
          <p:grpSpPr>
            <a:xfrm>
              <a:off x="4572000" y="980728"/>
              <a:ext cx="3168352" cy="2016224"/>
              <a:chOff x="4572000" y="980728"/>
              <a:chExt cx="3168352" cy="2016224"/>
            </a:xfrm>
          </p:grpSpPr>
          <p:sp>
            <p:nvSpPr>
              <p:cNvPr id="19" name="Rectangle 18"/>
              <p:cNvSpPr/>
              <p:nvPr/>
            </p:nvSpPr>
            <p:spPr>
              <a:xfrm>
                <a:off x="4572000" y="980728"/>
                <a:ext cx="3168352" cy="20162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endParaRPr lang="en-US" b="1" dirty="0">
                  <a:solidFill>
                    <a:schemeClr val="tx1"/>
                  </a:solidFill>
                </a:endParaRPr>
              </a:p>
            </p:txBody>
          </p:sp>
          <p:graphicFrame>
            <p:nvGraphicFramePr>
              <p:cNvPr id="54273" name="Object 1"/>
              <p:cNvGraphicFramePr>
                <a:graphicFrameLocks noChangeAspect="1"/>
              </p:cNvGraphicFramePr>
              <p:nvPr/>
            </p:nvGraphicFramePr>
            <p:xfrm>
              <a:off x="4853136" y="1412776"/>
              <a:ext cx="1600200" cy="447675"/>
            </p:xfrm>
            <a:graphic>
              <a:graphicData uri="http://schemas.openxmlformats.org/presentationml/2006/ole">
                <p:oleObj spid="_x0000_s54273" name="Equation" r:id="rId4" imgW="1600200" imgH="444500" progId="Equation.DSMT4">
                  <p:embed/>
                </p:oleObj>
              </a:graphicData>
            </a:graphic>
          </p:graphicFrame>
          <p:graphicFrame>
            <p:nvGraphicFramePr>
              <p:cNvPr id="54275" name="Object 3"/>
              <p:cNvGraphicFramePr>
                <a:graphicFrameLocks noChangeAspect="1"/>
              </p:cNvGraphicFramePr>
              <p:nvPr/>
            </p:nvGraphicFramePr>
            <p:xfrm>
              <a:off x="4853136" y="1772816"/>
              <a:ext cx="2743200" cy="419100"/>
            </p:xfrm>
            <a:graphic>
              <a:graphicData uri="http://schemas.openxmlformats.org/presentationml/2006/ole">
                <p:oleObj spid="_x0000_s54275" name="Equation" r:id="rId5" imgW="2743200" imgH="419100" progId="Equation.DSMT4">
                  <p:embed/>
                </p:oleObj>
              </a:graphicData>
            </a:graphic>
          </p:graphicFrame>
          <p:graphicFrame>
            <p:nvGraphicFramePr>
              <p:cNvPr id="54277" name="Object 5"/>
              <p:cNvGraphicFramePr>
                <a:graphicFrameLocks noChangeAspect="1"/>
              </p:cNvGraphicFramePr>
              <p:nvPr/>
            </p:nvGraphicFramePr>
            <p:xfrm>
              <a:off x="4853136" y="2204864"/>
              <a:ext cx="1247775" cy="381000"/>
            </p:xfrm>
            <a:graphic>
              <a:graphicData uri="http://schemas.openxmlformats.org/presentationml/2006/ole">
                <p:oleObj spid="_x0000_s54277" name="Equation" r:id="rId6" imgW="1244600" imgH="381000" progId="Equation.DSMT4">
                  <p:embed/>
                </p:oleObj>
              </a:graphicData>
            </a:graphic>
          </p:graphicFrame>
          <p:graphicFrame>
            <p:nvGraphicFramePr>
              <p:cNvPr id="54279" name="Object 7"/>
              <p:cNvGraphicFramePr>
                <a:graphicFrameLocks noChangeAspect="1"/>
              </p:cNvGraphicFramePr>
              <p:nvPr/>
            </p:nvGraphicFramePr>
            <p:xfrm>
              <a:off x="4853136" y="2564904"/>
              <a:ext cx="1447800" cy="371475"/>
            </p:xfrm>
            <a:graphic>
              <a:graphicData uri="http://schemas.openxmlformats.org/presentationml/2006/ole">
                <p:oleObj spid="_x0000_s54279" name="Equation" r:id="rId7" imgW="1447800" imgH="368300" progId="Equation.DSMT4">
                  <p:embed/>
                </p:oleObj>
              </a:graphicData>
            </a:graphic>
          </p:graphicFrame>
        </p:grpSp>
        <p:sp>
          <p:nvSpPr>
            <p:cNvPr id="39" name="Rectangle 38"/>
            <p:cNvSpPr/>
            <p:nvPr/>
          </p:nvSpPr>
          <p:spPr>
            <a:xfrm>
              <a:off x="4572000" y="980728"/>
              <a:ext cx="3168352" cy="400110"/>
            </a:xfrm>
            <a:prstGeom prst="rect">
              <a:avLst/>
            </a:prstGeom>
          </p:spPr>
          <p:txBody>
            <a:bodyPr wrap="square">
              <a:spAutoFit/>
            </a:bodyPr>
            <a:lstStyle/>
            <a:p>
              <a:pPr algn="ctr"/>
              <a:r>
                <a:rPr lang="en-US" sz="2000" b="1" dirty="0" smtClean="0"/>
                <a:t>Linear discriminant analysis</a:t>
              </a:r>
              <a:endParaRPr lang="en-US" sz="2000" b="1" dirty="0"/>
            </a:p>
          </p:txBody>
        </p:sp>
      </p:grpSp>
      <p:sp>
        <p:nvSpPr>
          <p:cNvPr id="41" name="Rectangle 40"/>
          <p:cNvSpPr/>
          <p:nvPr/>
        </p:nvSpPr>
        <p:spPr>
          <a:xfrm>
            <a:off x="7020272" y="3212976"/>
            <a:ext cx="1944216" cy="5040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Parametric Model</a:t>
            </a:r>
            <a:endParaRPr lang="en-US" b="1" dirty="0">
              <a:solidFill>
                <a:schemeClr val="tx1"/>
              </a:solidFill>
            </a:endParaRPr>
          </a:p>
        </p:txBody>
      </p:sp>
      <p:cxnSp>
        <p:nvCxnSpPr>
          <p:cNvPr id="44" name="Shape 43"/>
          <p:cNvCxnSpPr>
            <a:stCxn id="19" idx="3"/>
          </p:cNvCxnSpPr>
          <p:nvPr/>
        </p:nvCxnSpPr>
        <p:spPr>
          <a:xfrm>
            <a:off x="7740352" y="1988840"/>
            <a:ext cx="504056" cy="1224136"/>
          </a:xfrm>
          <a:prstGeom prst="bentConnector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33256"/>
            <a:ext cx="8363272" cy="720080"/>
          </a:xfrm>
        </p:spPr>
        <p:txBody>
          <a:bodyPr>
            <a:normAutofit fontScale="70000" lnSpcReduction="20000"/>
          </a:bodyPr>
          <a:lstStyle/>
          <a:p>
            <a:r>
              <a:rPr lang="en-US" dirty="0" smtClean="0"/>
              <a:t>During design time the delay of the FP adder has a large uncertainty of [0.73ns,1.32ns], since the actual values of PVTA parameters are unknown.</a:t>
            </a:r>
            <a:endParaRPr lang="en-US" dirty="0"/>
          </a:p>
        </p:txBody>
      </p:sp>
      <p:sp>
        <p:nvSpPr>
          <p:cNvPr id="3" name="Title 2"/>
          <p:cNvSpPr>
            <a:spLocks noGrp="1"/>
          </p:cNvSpPr>
          <p:nvPr>
            <p:ph type="title"/>
          </p:nvPr>
        </p:nvSpPr>
        <p:spPr/>
        <p:txBody>
          <a:bodyPr/>
          <a:lstStyle/>
          <a:p>
            <a:r>
              <a:rPr lang="en-US" dirty="0" smtClean="0"/>
              <a:t>Delay Variation and TER Characterization </a:t>
            </a:r>
            <a:endParaRPr lang="en-US" dirty="0"/>
          </a:p>
        </p:txBody>
      </p:sp>
      <p:sp>
        <p:nvSpPr>
          <p:cNvPr id="4" name="Date Placeholder 3"/>
          <p:cNvSpPr>
            <a:spLocks noGrp="1"/>
          </p:cNvSpPr>
          <p:nvPr>
            <p:ph type="dt" sz="half" idx="10"/>
          </p:nvPr>
        </p:nvSpPr>
        <p:spPr/>
        <p:txBody>
          <a:bodyPr/>
          <a:lstStyle/>
          <a:p>
            <a:fld id="{B667A613-1AE2-42C0-B0FD-24A2141D37FD}" type="datetime5">
              <a:rPr lang="en-US" smtClean="0"/>
              <a:pPr/>
              <a:t>20-Mar-13</a:t>
            </a:fld>
            <a:endParaRPr lang="de-DE" dirty="0"/>
          </a:p>
        </p:txBody>
      </p:sp>
      <p:sp>
        <p:nvSpPr>
          <p:cNvPr id="5" name="Footer Placeholder 4"/>
          <p:cNvSpPr>
            <a:spLocks noGrp="1"/>
          </p:cNvSpPr>
          <p:nvPr>
            <p:ph type="ftr" sz="quarter" idx="11"/>
          </p:nvPr>
        </p:nvSpPr>
        <p:spPr/>
        <p:txBody>
          <a:bodyPr/>
          <a:lstStyle/>
          <a:p>
            <a:r>
              <a:rPr lang="de-DE" dirty="0" smtClean="0"/>
              <a:t>Rajesh K. Gupta / UC San Diego</a:t>
            </a:r>
          </a:p>
        </p:txBody>
      </p:sp>
      <p:sp>
        <p:nvSpPr>
          <p:cNvPr id="6" name="Slide Number Placeholder 5"/>
          <p:cNvSpPr>
            <a:spLocks noGrp="1"/>
          </p:cNvSpPr>
          <p:nvPr>
            <p:ph type="sldNum" sz="quarter" idx="12"/>
          </p:nvPr>
        </p:nvSpPr>
        <p:spPr/>
        <p:txBody>
          <a:bodyPr/>
          <a:lstStyle/>
          <a:p>
            <a:fld id="{D1628BF6-67F0-405E-B297-68D77A67C46A}" type="slidenum">
              <a:rPr lang="de-DE" smtClean="0"/>
              <a:pPr/>
              <a:t>8</a:t>
            </a:fld>
            <a:endParaRPr lang="de-DE"/>
          </a:p>
        </p:txBody>
      </p:sp>
      <p:pic>
        <p:nvPicPr>
          <p:cNvPr id="71682" name="Picture 2"/>
          <p:cNvPicPr>
            <a:picLocks noChangeAspect="1" noChangeArrowheads="1"/>
          </p:cNvPicPr>
          <p:nvPr/>
        </p:nvPicPr>
        <p:blipFill>
          <a:blip r:embed="rId3" cstate="print"/>
          <a:srcRect/>
          <a:stretch>
            <a:fillRect/>
          </a:stretch>
        </p:blipFill>
        <p:spPr bwMode="auto">
          <a:xfrm>
            <a:off x="1043608" y="764704"/>
            <a:ext cx="7272808" cy="48892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DATE Conference Template">
      <a:dk1>
        <a:srgbClr val="000000"/>
      </a:dk1>
      <a:lt1>
        <a:sysClr val="window" lastClr="FFFFFF"/>
      </a:lt1>
      <a:dk2>
        <a:srgbClr val="00456E"/>
      </a:dk2>
      <a:lt2>
        <a:srgbClr val="D8D8D8"/>
      </a:lt2>
      <a:accent1>
        <a:srgbClr val="377ED5"/>
      </a:accent1>
      <a:accent2>
        <a:srgbClr val="D83A36"/>
      </a:accent2>
      <a:accent3>
        <a:srgbClr val="A5DB39"/>
      </a:accent3>
      <a:accent4>
        <a:srgbClr val="7E4CBA"/>
      </a:accent4>
      <a:accent5>
        <a:srgbClr val="FFED00"/>
      </a:accent5>
      <a:accent6>
        <a:srgbClr val="FF963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1369</Words>
  <Application>Microsoft Office PowerPoint</Application>
  <PresentationFormat>On-screen Show (4:3)</PresentationFormat>
  <Paragraphs>204</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Larissa</vt:lpstr>
      <vt:lpstr>Equation</vt:lpstr>
      <vt:lpstr>  Hierarchically Focused Guardbanding: An Adaptive Approach to Mitigate PVT Variations and Aging</vt:lpstr>
      <vt:lpstr>Outline</vt:lpstr>
      <vt:lpstr>Ever-increasing PVTA Variations </vt:lpstr>
      <vt:lpstr>Resilient Techniques</vt:lpstr>
      <vt:lpstr>Our Resilient View</vt:lpstr>
      <vt:lpstr>Contributions</vt:lpstr>
      <vt:lpstr>HFG Analysis Flow for TER</vt:lpstr>
      <vt:lpstr>Parametric Model Fitting </vt:lpstr>
      <vt:lpstr>Delay Variation and TER Characterization </vt:lpstr>
      <vt:lpstr>Hierarchical Sensors Observability </vt:lpstr>
      <vt:lpstr>Online Utilization of HFG</vt:lpstr>
      <vt:lpstr>Throughput benefit of HFG</vt:lpstr>
      <vt:lpstr>Conclusion</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dc:title>
  <dc:creator>Jano Gebelein</dc:creator>
  <cp:lastModifiedBy>Abbas</cp:lastModifiedBy>
  <cp:revision>113</cp:revision>
  <dcterms:created xsi:type="dcterms:W3CDTF">2012-02-16T16:17:30Z</dcterms:created>
  <dcterms:modified xsi:type="dcterms:W3CDTF">2013-03-20T15:57:49Z</dcterms:modified>
</cp:coreProperties>
</file>