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69" r:id="rId4"/>
    <p:sldId id="290" r:id="rId5"/>
    <p:sldId id="270" r:id="rId6"/>
    <p:sldId id="259" r:id="rId7"/>
    <p:sldId id="291" r:id="rId8"/>
    <p:sldId id="271" r:id="rId9"/>
    <p:sldId id="274" r:id="rId10"/>
    <p:sldId id="275" r:id="rId11"/>
    <p:sldId id="277" r:id="rId12"/>
    <p:sldId id="278" r:id="rId13"/>
    <p:sldId id="281" r:id="rId14"/>
    <p:sldId id="283" r:id="rId15"/>
    <p:sldId id="285" r:id="rId16"/>
    <p:sldId id="293" r:id="rId17"/>
    <p:sldId id="294" r:id="rId18"/>
    <p:sldId id="287" r:id="rId19"/>
    <p:sldId id="286" r:id="rId20"/>
    <p:sldId id="288" r:id="rId21"/>
    <p:sldId id="289" r:id="rId22"/>
    <p:sldId id="295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522FA-21E4-48AD-829C-E511CF2F8995}" type="doc">
      <dgm:prSet loTypeId="urn:microsoft.com/office/officeart/2005/8/layout/target1" loCatId="relationship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41CDA23B-6537-4CF2-9EAD-7559F557F8CC}">
      <dgm:prSet/>
      <dgm:spPr/>
      <dgm:t>
        <a:bodyPr/>
        <a:lstStyle/>
        <a:p>
          <a:pPr rtl="0"/>
          <a:r>
            <a:rPr lang="en-US" b="1" dirty="0" smtClean="0"/>
            <a:t>Sequence-level Vulnerability (SLV)</a:t>
          </a:r>
          <a:endParaRPr lang="en-US" dirty="0"/>
        </a:p>
      </dgm:t>
    </dgm:pt>
    <dgm:pt modelId="{7A97FB74-EEB6-4194-85F8-CA5A90F156A2}" type="sibTrans" cxnId="{0E6E33FD-505D-4396-9A21-C143900E6DAA}">
      <dgm:prSet/>
      <dgm:spPr/>
      <dgm:t>
        <a:bodyPr/>
        <a:lstStyle/>
        <a:p>
          <a:endParaRPr lang="en-US"/>
        </a:p>
      </dgm:t>
    </dgm:pt>
    <dgm:pt modelId="{C8882014-E483-41C1-BEF6-54EECB7CFF22}" type="parTrans" cxnId="{0E6E33FD-505D-4396-9A21-C143900E6DAA}">
      <dgm:prSet/>
      <dgm:spPr/>
      <dgm:t>
        <a:bodyPr/>
        <a:lstStyle/>
        <a:p>
          <a:endParaRPr lang="en-US"/>
        </a:p>
      </dgm:t>
    </dgm:pt>
    <dgm:pt modelId="{371C8A13-12B6-44B3-A967-C29EF031EA6C}">
      <dgm:prSet/>
      <dgm:spPr/>
      <dgm:t>
        <a:bodyPr/>
        <a:lstStyle/>
        <a:p>
          <a:pPr rtl="0"/>
          <a:r>
            <a:rPr lang="en-US" b="1" dirty="0" smtClean="0"/>
            <a:t>Instruction-level Vulnerability (ILV)</a:t>
          </a:r>
          <a:endParaRPr lang="en-US" b="1" dirty="0"/>
        </a:p>
      </dgm:t>
    </dgm:pt>
    <dgm:pt modelId="{20B06624-D58C-4403-B639-FE0DCC76FFAB}" type="sibTrans" cxnId="{12295C27-F2EC-4CE2-B253-3D2532C208FD}">
      <dgm:prSet/>
      <dgm:spPr/>
      <dgm:t>
        <a:bodyPr/>
        <a:lstStyle/>
        <a:p>
          <a:endParaRPr lang="en-US"/>
        </a:p>
      </dgm:t>
    </dgm:pt>
    <dgm:pt modelId="{D7DD01CF-E9F9-4627-B460-55FB7F097CF8}" type="parTrans" cxnId="{12295C27-F2EC-4CE2-B253-3D2532C208FD}">
      <dgm:prSet/>
      <dgm:spPr/>
      <dgm:t>
        <a:bodyPr/>
        <a:lstStyle/>
        <a:p>
          <a:endParaRPr lang="en-US"/>
        </a:p>
      </dgm:t>
    </dgm:pt>
    <dgm:pt modelId="{F8D3BDC6-8A4D-4409-B147-CBEC18438BAF}">
      <dgm:prSet/>
      <dgm:spPr/>
      <dgm:t>
        <a:bodyPr/>
        <a:lstStyle/>
        <a:p>
          <a:pPr rtl="0"/>
          <a:r>
            <a:rPr lang="en-US" baseline="0" dirty="0" smtClean="0"/>
            <a:t> </a:t>
          </a:r>
          <a:endParaRPr lang="en-US" dirty="0"/>
        </a:p>
      </dgm:t>
    </dgm:pt>
    <dgm:pt modelId="{1586F61E-0ECB-457F-B0A3-39959AA56408}" type="sibTrans" cxnId="{1BB43FCD-1918-41A3-8A6F-0DE64488AC9F}">
      <dgm:prSet/>
      <dgm:spPr/>
      <dgm:t>
        <a:bodyPr/>
        <a:lstStyle/>
        <a:p>
          <a:endParaRPr lang="en-US"/>
        </a:p>
      </dgm:t>
    </dgm:pt>
    <dgm:pt modelId="{126CD9E9-17AE-4461-99A4-CAFEFBF3329A}" type="parTrans" cxnId="{1BB43FCD-1918-41A3-8A6F-0DE64488AC9F}">
      <dgm:prSet/>
      <dgm:spPr/>
      <dgm:t>
        <a:bodyPr/>
        <a:lstStyle/>
        <a:p>
          <a:endParaRPr lang="en-US"/>
        </a:p>
      </dgm:t>
    </dgm:pt>
    <dgm:pt modelId="{C9AA1193-F7D2-48BF-9F22-ED394F55127A}">
      <dgm:prSet/>
      <dgm:spPr/>
      <dgm:t>
        <a:bodyPr/>
        <a:lstStyle/>
        <a:p>
          <a:pPr rtl="0"/>
          <a:r>
            <a:rPr lang="en-US" b="1" dirty="0" smtClean="0"/>
            <a:t>Procedure-level Vulnerability (PLV)</a:t>
          </a:r>
          <a:endParaRPr lang="en-US" dirty="0"/>
        </a:p>
      </dgm:t>
    </dgm:pt>
    <dgm:pt modelId="{296216FA-07E1-493D-AF7B-6447940A277D}" type="sibTrans" cxnId="{84A33A9A-40E4-4719-8642-FB4496F867EF}">
      <dgm:prSet/>
      <dgm:spPr/>
      <dgm:t>
        <a:bodyPr/>
        <a:lstStyle/>
        <a:p>
          <a:endParaRPr lang="en-US"/>
        </a:p>
      </dgm:t>
    </dgm:pt>
    <dgm:pt modelId="{571CF947-CBF6-4A7B-B89C-E76FD1FB0FDF}" type="parTrans" cxnId="{84A33A9A-40E4-4719-8642-FB4496F867EF}">
      <dgm:prSet/>
      <dgm:spPr/>
      <dgm:t>
        <a:bodyPr/>
        <a:lstStyle/>
        <a:p>
          <a:endParaRPr lang="en-US"/>
        </a:p>
      </dgm:t>
    </dgm:pt>
    <dgm:pt modelId="{3660F245-6AC9-42C6-B308-8BC733AF3AD2}">
      <dgm:prSet/>
      <dgm:spPr/>
      <dgm:t>
        <a:bodyPr/>
        <a:lstStyle/>
        <a:p>
          <a:pPr rtl="0"/>
          <a:r>
            <a:rPr lang="en-US" b="1" dirty="0" smtClean="0"/>
            <a:t>Task-level Vulnerability (TLV)</a:t>
          </a:r>
          <a:endParaRPr lang="en-US" b="1" dirty="0"/>
        </a:p>
      </dgm:t>
    </dgm:pt>
    <dgm:pt modelId="{50D35892-3BDE-41D7-B0FA-C4E6AEED905A}" type="sibTrans" cxnId="{54F2F964-A8D8-468A-BC20-0BB663A36435}">
      <dgm:prSet/>
      <dgm:spPr/>
      <dgm:t>
        <a:bodyPr/>
        <a:lstStyle/>
        <a:p>
          <a:endParaRPr lang="it-IT"/>
        </a:p>
      </dgm:t>
    </dgm:pt>
    <dgm:pt modelId="{CE6985CA-924F-4BE4-8A0D-F80D8ADC9709}" type="parTrans" cxnId="{54F2F964-A8D8-468A-BC20-0BB663A36435}">
      <dgm:prSet/>
      <dgm:spPr/>
      <dgm:t>
        <a:bodyPr/>
        <a:lstStyle/>
        <a:p>
          <a:endParaRPr lang="it-IT"/>
        </a:p>
      </dgm:t>
    </dgm:pt>
    <dgm:pt modelId="{BE0D0C47-010E-40B9-B292-192B56D609B7}" type="pres">
      <dgm:prSet presAssocID="{CAC522FA-21E4-48AD-829C-E511CF2F8995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7047D-799E-4FC3-A8E5-85C343A9B0FA}" type="pres">
      <dgm:prSet presAssocID="{F8D3BDC6-8A4D-4409-B147-CBEC18438BAF}" presName="circle1" presStyleLbl="lnNode1" presStyleIdx="0" presStyleCnt="5" custScaleX="273386" custScaleY="287458" custLinFactNeighborX="19771" custLinFactNeighborY="-30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4E72387-EE2A-460C-AC5B-80F14E2C1581}" type="pres">
      <dgm:prSet presAssocID="{F8D3BDC6-8A4D-4409-B147-CBEC18438BAF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6F3AF-BE94-414C-9997-61A58089C599}" type="pres">
      <dgm:prSet presAssocID="{F8D3BDC6-8A4D-4409-B147-CBEC18438BAF}" presName="line1" presStyleLbl="callout" presStyleIdx="0" presStyleCnt="10"/>
      <dgm:spPr>
        <a:ln>
          <a:noFill/>
        </a:ln>
      </dgm:spPr>
      <dgm:t>
        <a:bodyPr/>
        <a:lstStyle/>
        <a:p>
          <a:endParaRPr lang="it-IT"/>
        </a:p>
      </dgm:t>
    </dgm:pt>
    <dgm:pt modelId="{BA582478-3D98-4A23-8BB1-3669837CC24B}" type="pres">
      <dgm:prSet presAssocID="{F8D3BDC6-8A4D-4409-B147-CBEC18438BAF}" presName="d1" presStyleLbl="callout" presStyleIdx="1" presStyleCnt="10"/>
      <dgm:spPr>
        <a:ln>
          <a:noFill/>
        </a:ln>
      </dgm:spPr>
      <dgm:t>
        <a:bodyPr/>
        <a:lstStyle/>
        <a:p>
          <a:endParaRPr lang="it-IT"/>
        </a:p>
      </dgm:t>
    </dgm:pt>
    <dgm:pt modelId="{A459C391-9F1A-44FE-AEA8-61810FBBE955}" type="pres">
      <dgm:prSet presAssocID="{371C8A13-12B6-44B3-A967-C29EF031EA6C}" presName="circle2" presStyleLbl="lnNode1" presStyleIdx="1" presStyleCnt="5" custScaleX="156580" custScaleY="156580" custLinFactNeighborX="6485" custLinFactNeighborY="-370"/>
      <dgm:spPr/>
      <dgm:t>
        <a:bodyPr/>
        <a:lstStyle/>
        <a:p>
          <a:endParaRPr lang="en-US"/>
        </a:p>
      </dgm:t>
    </dgm:pt>
    <dgm:pt modelId="{41611F9E-D170-41B5-BB47-6CE59A9F45C6}" type="pres">
      <dgm:prSet presAssocID="{371C8A13-12B6-44B3-A967-C29EF031EA6C}" presName="text2" presStyleLbl="revTx" presStyleIdx="1" presStyleCnt="5" custLinFactY="51783" custLinFactNeighborX="2190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B981F-9943-4BFF-86A4-F16D2EC820C8}" type="pres">
      <dgm:prSet presAssocID="{371C8A13-12B6-44B3-A967-C29EF031EA6C}" presName="line2" presStyleLbl="callout" presStyleIdx="2" presStyleCnt="10" custLinFactY="1396797" custLinFactNeighborX="92530" custLinFactNeighborY="1400000"/>
      <dgm:spPr/>
      <dgm:t>
        <a:bodyPr/>
        <a:lstStyle/>
        <a:p>
          <a:endParaRPr lang="it-IT"/>
        </a:p>
      </dgm:t>
    </dgm:pt>
    <dgm:pt modelId="{2E054FBF-3BED-4229-B79F-D5C590041F19}" type="pres">
      <dgm:prSet presAssocID="{371C8A13-12B6-44B3-A967-C29EF031EA6C}" presName="d2" presStyleLbl="callout" presStyleIdx="3" presStyleCnt="10" custScaleX="96573" custScaleY="33062" custLinFactNeighborX="27022" custLinFactNeighborY="12366"/>
      <dgm:spPr/>
      <dgm:t>
        <a:bodyPr/>
        <a:lstStyle/>
        <a:p>
          <a:endParaRPr lang="it-IT"/>
        </a:p>
      </dgm:t>
    </dgm:pt>
    <dgm:pt modelId="{42FB1411-2898-4932-8985-C7AA4303EB6A}" type="pres">
      <dgm:prSet presAssocID="{41CDA23B-6537-4CF2-9EAD-7559F557F8CC}" presName="circle3" presStyleLbl="lnNode1" presStyleIdx="2" presStyleCnt="5" custScaleX="126319" custScaleY="126319" custLinFactNeighborX="3901" custLinFactNeighborY="-38"/>
      <dgm:spPr/>
      <dgm:t>
        <a:bodyPr/>
        <a:lstStyle/>
        <a:p>
          <a:endParaRPr lang="en-US"/>
        </a:p>
      </dgm:t>
    </dgm:pt>
    <dgm:pt modelId="{19BDF1D2-908A-4DD4-9012-C3AFC316D4B8}" type="pres">
      <dgm:prSet presAssocID="{41CDA23B-6537-4CF2-9EAD-7559F557F8CC}" presName="text3" presStyleLbl="revTx" presStyleIdx="2" presStyleCnt="5" custLinFactY="68398" custLinFactNeighborX="2027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E73FC-DCB5-4B79-AA87-702A8929EA68}" type="pres">
      <dgm:prSet presAssocID="{41CDA23B-6537-4CF2-9EAD-7559F557F8CC}" presName="line3" presStyleLbl="callout" presStyleIdx="4" presStyleCnt="10" custLinFactY="1522731" custLinFactNeighborX="92530" custLinFactNeighborY="1600000"/>
      <dgm:spPr/>
      <dgm:t>
        <a:bodyPr/>
        <a:lstStyle/>
        <a:p>
          <a:endParaRPr lang="it-IT"/>
        </a:p>
      </dgm:t>
    </dgm:pt>
    <dgm:pt modelId="{003E9B40-A30F-4580-81FD-9B02F784147C}" type="pres">
      <dgm:prSet presAssocID="{41CDA23B-6537-4CF2-9EAD-7559F557F8CC}" presName="d3" presStyleLbl="callout" presStyleIdx="5" presStyleCnt="10" custFlipHor="1" custScaleX="79882" custScaleY="10455" custLinFactNeighborX="40101" custLinFactNeighborY="9621"/>
      <dgm:spPr/>
      <dgm:t>
        <a:bodyPr/>
        <a:lstStyle/>
        <a:p>
          <a:endParaRPr lang="it-IT"/>
        </a:p>
      </dgm:t>
    </dgm:pt>
    <dgm:pt modelId="{08920653-B609-42D6-AA9D-B28D6E9B212E}" type="pres">
      <dgm:prSet presAssocID="{C9AA1193-F7D2-48BF-9F22-ED394F55127A}" presName="circle4" presStyleLbl="lnNode1" presStyleIdx="3" presStyleCnt="5" custScaleX="109907" custScaleY="109907" custLinFactNeighborX="2687" custLinFactNeighborY="-250"/>
      <dgm:spPr/>
      <dgm:t>
        <a:bodyPr/>
        <a:lstStyle/>
        <a:p>
          <a:endParaRPr lang="it-IT"/>
        </a:p>
      </dgm:t>
    </dgm:pt>
    <dgm:pt modelId="{AB324865-6D97-4A66-BAF5-5A231E462E02}" type="pres">
      <dgm:prSet presAssocID="{C9AA1193-F7D2-48BF-9F22-ED394F55127A}" presName="text4" presStyleLbl="revTx" presStyleIdx="3" presStyleCnt="5" custLinFactY="87278" custLinFactNeighborX="1747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8328B-2E61-4664-BA06-4423C92BD5C0}" type="pres">
      <dgm:prSet presAssocID="{C9AA1193-F7D2-48BF-9F22-ED394F55127A}" presName="line4" presStyleLbl="callout" presStyleIdx="6" presStyleCnt="10" custLinFactY="1800000" custLinFactNeighborX="49330" custLinFactNeighborY="1893137"/>
      <dgm:spPr/>
      <dgm:t>
        <a:bodyPr/>
        <a:lstStyle/>
        <a:p>
          <a:endParaRPr lang="it-IT"/>
        </a:p>
      </dgm:t>
    </dgm:pt>
    <dgm:pt modelId="{46D38510-84F2-4141-88B3-0766CBE6A33C}" type="pres">
      <dgm:prSet presAssocID="{C9AA1193-F7D2-48BF-9F22-ED394F55127A}" presName="d4" presStyleLbl="callout" presStyleIdx="7" presStyleCnt="10" custFlipHor="1" custScaleX="67096" custScaleY="58441" custLinFactNeighborX="37849" custLinFactNeighborY="21286"/>
      <dgm:spPr/>
      <dgm:t>
        <a:bodyPr/>
        <a:lstStyle/>
        <a:p>
          <a:endParaRPr lang="it-IT"/>
        </a:p>
      </dgm:t>
    </dgm:pt>
    <dgm:pt modelId="{039132D5-8498-498E-B99D-F53079622C6F}" type="pres">
      <dgm:prSet presAssocID="{3660F245-6AC9-42C6-B308-8BC733AF3AD2}" presName="circle5" presStyleLbl="lnNode1" presStyleIdx="4" presStyleCnt="5" custScaleX="100787" custScaleY="100787" custLinFactNeighborX="1944" custLinFactNeighborY="-216"/>
      <dgm:spPr/>
      <dgm:t>
        <a:bodyPr/>
        <a:lstStyle/>
        <a:p>
          <a:endParaRPr lang="it-IT"/>
        </a:p>
      </dgm:t>
    </dgm:pt>
    <dgm:pt modelId="{95B946B2-D82A-49E9-9A56-2C5ED04D8FFE}" type="pres">
      <dgm:prSet presAssocID="{3660F245-6AC9-42C6-B308-8BC733AF3AD2}" presName="text5" presStyleLbl="revTx" presStyleIdx="4" presStyleCnt="5" custLinFactY="100000" custLinFactNeighborX="13874" custLinFactNeighborY="10918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D5541C-CB5C-42CA-899D-D34EF76F7E01}" type="pres">
      <dgm:prSet presAssocID="{3660F245-6AC9-42C6-B308-8BC733AF3AD2}" presName="line5" presStyleLbl="callout" presStyleIdx="8" presStyleCnt="10" custLinFactY="2022788" custLinFactNeighborY="2100000"/>
      <dgm:spPr/>
      <dgm:t>
        <a:bodyPr/>
        <a:lstStyle/>
        <a:p>
          <a:endParaRPr lang="it-IT"/>
        </a:p>
      </dgm:t>
    </dgm:pt>
    <dgm:pt modelId="{1B7DDABE-C31E-4203-9F13-B257D4AC6376}" type="pres">
      <dgm:prSet presAssocID="{3660F245-6AC9-42C6-B308-8BC733AF3AD2}" presName="d5" presStyleLbl="callout" presStyleIdx="9" presStyleCnt="10" custFlipHor="1" custScaleX="57229" custScaleY="94577" custLinFactNeighborX="24923" custLinFactNeighborY="61713"/>
      <dgm:spPr/>
      <dgm:t>
        <a:bodyPr/>
        <a:lstStyle/>
        <a:p>
          <a:endParaRPr lang="it-IT"/>
        </a:p>
      </dgm:t>
    </dgm:pt>
  </dgm:ptLst>
  <dgm:cxnLst>
    <dgm:cxn modelId="{12295C27-F2EC-4CE2-B253-3D2532C208FD}" srcId="{CAC522FA-21E4-48AD-829C-E511CF2F8995}" destId="{371C8A13-12B6-44B3-A967-C29EF031EA6C}" srcOrd="1" destOrd="0" parTransId="{D7DD01CF-E9F9-4627-B460-55FB7F097CF8}" sibTransId="{20B06624-D58C-4403-B639-FE0DCC76FFAB}"/>
    <dgm:cxn modelId="{0E6E33FD-505D-4396-9A21-C143900E6DAA}" srcId="{CAC522FA-21E4-48AD-829C-E511CF2F8995}" destId="{41CDA23B-6537-4CF2-9EAD-7559F557F8CC}" srcOrd="2" destOrd="0" parTransId="{C8882014-E483-41C1-BEF6-54EECB7CFF22}" sibTransId="{7A97FB74-EEB6-4194-85F8-CA5A90F156A2}"/>
    <dgm:cxn modelId="{77B2E999-3B94-441B-8CDC-CC97D75C5725}" type="presOf" srcId="{CAC522FA-21E4-48AD-829C-E511CF2F8995}" destId="{BE0D0C47-010E-40B9-B292-192B56D609B7}" srcOrd="0" destOrd="0" presId="urn:microsoft.com/office/officeart/2005/8/layout/target1"/>
    <dgm:cxn modelId="{DB163F23-7B41-48DC-B464-2052FD3241AC}" type="presOf" srcId="{C9AA1193-F7D2-48BF-9F22-ED394F55127A}" destId="{AB324865-6D97-4A66-BAF5-5A231E462E02}" srcOrd="0" destOrd="0" presId="urn:microsoft.com/office/officeart/2005/8/layout/target1"/>
    <dgm:cxn modelId="{84A33A9A-40E4-4719-8642-FB4496F867EF}" srcId="{CAC522FA-21E4-48AD-829C-E511CF2F8995}" destId="{C9AA1193-F7D2-48BF-9F22-ED394F55127A}" srcOrd="3" destOrd="0" parTransId="{571CF947-CBF6-4A7B-B89C-E76FD1FB0FDF}" sibTransId="{296216FA-07E1-493D-AF7B-6447940A277D}"/>
    <dgm:cxn modelId="{1BB43FCD-1918-41A3-8A6F-0DE64488AC9F}" srcId="{CAC522FA-21E4-48AD-829C-E511CF2F8995}" destId="{F8D3BDC6-8A4D-4409-B147-CBEC18438BAF}" srcOrd="0" destOrd="0" parTransId="{126CD9E9-17AE-4461-99A4-CAFEFBF3329A}" sibTransId="{1586F61E-0ECB-457F-B0A3-39959AA56408}"/>
    <dgm:cxn modelId="{7962AF86-0773-4C5C-A2C9-6041E7583974}" type="presOf" srcId="{371C8A13-12B6-44B3-A967-C29EF031EA6C}" destId="{41611F9E-D170-41B5-BB47-6CE59A9F45C6}" srcOrd="0" destOrd="0" presId="urn:microsoft.com/office/officeart/2005/8/layout/target1"/>
    <dgm:cxn modelId="{54F2F964-A8D8-468A-BC20-0BB663A36435}" srcId="{CAC522FA-21E4-48AD-829C-E511CF2F8995}" destId="{3660F245-6AC9-42C6-B308-8BC733AF3AD2}" srcOrd="4" destOrd="0" parTransId="{CE6985CA-924F-4BE4-8A0D-F80D8ADC9709}" sibTransId="{50D35892-3BDE-41D7-B0FA-C4E6AEED905A}"/>
    <dgm:cxn modelId="{A8F6A7A5-215C-4BB0-A6FC-616E87BE0459}" type="presOf" srcId="{F8D3BDC6-8A4D-4409-B147-CBEC18438BAF}" destId="{F4E72387-EE2A-460C-AC5B-80F14E2C1581}" srcOrd="0" destOrd="0" presId="urn:microsoft.com/office/officeart/2005/8/layout/target1"/>
    <dgm:cxn modelId="{858D1D4D-D968-495D-9ECC-C60B2814B546}" type="presOf" srcId="{41CDA23B-6537-4CF2-9EAD-7559F557F8CC}" destId="{19BDF1D2-908A-4DD4-9012-C3AFC316D4B8}" srcOrd="0" destOrd="0" presId="urn:microsoft.com/office/officeart/2005/8/layout/target1"/>
    <dgm:cxn modelId="{3B0ABB71-2023-42F8-B590-B9057EDF87E3}" type="presOf" srcId="{3660F245-6AC9-42C6-B308-8BC733AF3AD2}" destId="{95B946B2-D82A-49E9-9A56-2C5ED04D8FFE}" srcOrd="0" destOrd="0" presId="urn:microsoft.com/office/officeart/2005/8/layout/target1"/>
    <dgm:cxn modelId="{24AF42D7-5325-4988-A188-25F2ECF12AAB}" type="presParOf" srcId="{BE0D0C47-010E-40B9-B292-192B56D609B7}" destId="{6A67047D-799E-4FC3-A8E5-85C343A9B0FA}" srcOrd="0" destOrd="0" presId="urn:microsoft.com/office/officeart/2005/8/layout/target1"/>
    <dgm:cxn modelId="{CFB3CD7E-A1D5-46CB-9232-BCA6EDE9ABA1}" type="presParOf" srcId="{BE0D0C47-010E-40B9-B292-192B56D609B7}" destId="{F4E72387-EE2A-460C-AC5B-80F14E2C1581}" srcOrd="1" destOrd="0" presId="urn:microsoft.com/office/officeart/2005/8/layout/target1"/>
    <dgm:cxn modelId="{CF652605-179C-4555-9F75-CFB4E4BEE76C}" type="presParOf" srcId="{BE0D0C47-010E-40B9-B292-192B56D609B7}" destId="{6BF6F3AF-BE94-414C-9997-61A58089C599}" srcOrd="2" destOrd="0" presId="urn:microsoft.com/office/officeart/2005/8/layout/target1"/>
    <dgm:cxn modelId="{7FAADAB9-472E-4D02-B05C-6A7398E53A82}" type="presParOf" srcId="{BE0D0C47-010E-40B9-B292-192B56D609B7}" destId="{BA582478-3D98-4A23-8BB1-3669837CC24B}" srcOrd="3" destOrd="0" presId="urn:microsoft.com/office/officeart/2005/8/layout/target1"/>
    <dgm:cxn modelId="{804E5CBC-D139-4289-B027-0AA57B3381C7}" type="presParOf" srcId="{BE0D0C47-010E-40B9-B292-192B56D609B7}" destId="{A459C391-9F1A-44FE-AEA8-61810FBBE955}" srcOrd="4" destOrd="0" presId="urn:microsoft.com/office/officeart/2005/8/layout/target1"/>
    <dgm:cxn modelId="{48F0666B-1D84-4065-8522-3FC16743162F}" type="presParOf" srcId="{BE0D0C47-010E-40B9-B292-192B56D609B7}" destId="{41611F9E-D170-41B5-BB47-6CE59A9F45C6}" srcOrd="5" destOrd="0" presId="urn:microsoft.com/office/officeart/2005/8/layout/target1"/>
    <dgm:cxn modelId="{F2474DFF-806E-4F86-AC15-090D5E052932}" type="presParOf" srcId="{BE0D0C47-010E-40B9-B292-192B56D609B7}" destId="{615B981F-9943-4BFF-86A4-F16D2EC820C8}" srcOrd="6" destOrd="0" presId="urn:microsoft.com/office/officeart/2005/8/layout/target1"/>
    <dgm:cxn modelId="{06F49D5B-64F2-4111-B096-B62229703420}" type="presParOf" srcId="{BE0D0C47-010E-40B9-B292-192B56D609B7}" destId="{2E054FBF-3BED-4229-B79F-D5C590041F19}" srcOrd="7" destOrd="0" presId="urn:microsoft.com/office/officeart/2005/8/layout/target1"/>
    <dgm:cxn modelId="{756CBE0C-9C7D-4CC8-A287-64EFC61E403F}" type="presParOf" srcId="{BE0D0C47-010E-40B9-B292-192B56D609B7}" destId="{42FB1411-2898-4932-8985-C7AA4303EB6A}" srcOrd="8" destOrd="0" presId="urn:microsoft.com/office/officeart/2005/8/layout/target1"/>
    <dgm:cxn modelId="{A0AB6B4A-C868-414F-A12B-1CF58990041A}" type="presParOf" srcId="{BE0D0C47-010E-40B9-B292-192B56D609B7}" destId="{19BDF1D2-908A-4DD4-9012-C3AFC316D4B8}" srcOrd="9" destOrd="0" presId="urn:microsoft.com/office/officeart/2005/8/layout/target1"/>
    <dgm:cxn modelId="{03CD659B-DBF5-4A7B-B0FE-0B92B74EAE2D}" type="presParOf" srcId="{BE0D0C47-010E-40B9-B292-192B56D609B7}" destId="{DCFE73FC-DCB5-4B79-AA87-702A8929EA68}" srcOrd="10" destOrd="0" presId="urn:microsoft.com/office/officeart/2005/8/layout/target1"/>
    <dgm:cxn modelId="{8CE199B8-9DA1-4BC3-874C-330EA9DD2A06}" type="presParOf" srcId="{BE0D0C47-010E-40B9-B292-192B56D609B7}" destId="{003E9B40-A30F-4580-81FD-9B02F784147C}" srcOrd="11" destOrd="0" presId="urn:microsoft.com/office/officeart/2005/8/layout/target1"/>
    <dgm:cxn modelId="{17BB03ED-DA7C-496A-A937-EC76C92CDACE}" type="presParOf" srcId="{BE0D0C47-010E-40B9-B292-192B56D609B7}" destId="{08920653-B609-42D6-AA9D-B28D6E9B212E}" srcOrd="12" destOrd="0" presId="urn:microsoft.com/office/officeart/2005/8/layout/target1"/>
    <dgm:cxn modelId="{11620EC0-141F-4EBE-91E3-2B42B938C19C}" type="presParOf" srcId="{BE0D0C47-010E-40B9-B292-192B56D609B7}" destId="{AB324865-6D97-4A66-BAF5-5A231E462E02}" srcOrd="13" destOrd="0" presId="urn:microsoft.com/office/officeart/2005/8/layout/target1"/>
    <dgm:cxn modelId="{5B761800-3572-4492-8D7A-91D3D67AFC97}" type="presParOf" srcId="{BE0D0C47-010E-40B9-B292-192B56D609B7}" destId="{8378328B-2E61-4664-BA06-4423C92BD5C0}" srcOrd="14" destOrd="0" presId="urn:microsoft.com/office/officeart/2005/8/layout/target1"/>
    <dgm:cxn modelId="{BA58ED0D-FF06-4AA0-84E4-A019B07660C8}" type="presParOf" srcId="{BE0D0C47-010E-40B9-B292-192B56D609B7}" destId="{46D38510-84F2-4141-88B3-0766CBE6A33C}" srcOrd="15" destOrd="0" presId="urn:microsoft.com/office/officeart/2005/8/layout/target1"/>
    <dgm:cxn modelId="{8FC2F94E-7583-43F8-8480-CDBB2EB17E00}" type="presParOf" srcId="{BE0D0C47-010E-40B9-B292-192B56D609B7}" destId="{039132D5-8498-498E-B99D-F53079622C6F}" srcOrd="16" destOrd="0" presId="urn:microsoft.com/office/officeart/2005/8/layout/target1"/>
    <dgm:cxn modelId="{3E1A3149-1E7A-4B36-8F23-F61440369CF8}" type="presParOf" srcId="{BE0D0C47-010E-40B9-B292-192B56D609B7}" destId="{95B946B2-D82A-49E9-9A56-2C5ED04D8FFE}" srcOrd="17" destOrd="0" presId="urn:microsoft.com/office/officeart/2005/8/layout/target1"/>
    <dgm:cxn modelId="{1641FE93-A405-4EB8-9752-CCB73280F1CB}" type="presParOf" srcId="{BE0D0C47-010E-40B9-B292-192B56D609B7}" destId="{92D5541C-CB5C-42CA-899D-D34EF76F7E01}" srcOrd="18" destOrd="0" presId="urn:microsoft.com/office/officeart/2005/8/layout/target1"/>
    <dgm:cxn modelId="{DC220C18-1347-4360-AF4C-46C7D443D74C}" type="presParOf" srcId="{BE0D0C47-010E-40B9-B292-192B56D609B7}" destId="{1B7DDABE-C31E-4203-9F13-B257D4AC6376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132D5-8498-498E-B99D-F53079622C6F}">
      <dsp:nvSpPr>
        <dsp:cNvPr id="0" name=""/>
        <dsp:cNvSpPr/>
      </dsp:nvSpPr>
      <dsp:spPr>
        <a:xfrm>
          <a:off x="1003348" y="1131091"/>
          <a:ext cx="4031983" cy="4031983"/>
        </a:xfrm>
        <a:prstGeom prst="ellipse">
          <a:avLst/>
        </a:prstGeom>
        <a:solidFill>
          <a:schemeClr val="accent5">
            <a:shade val="90000"/>
            <a:hueOff val="-213773"/>
            <a:satOff val="0"/>
            <a:lumOff val="39034"/>
            <a:alphaOff val="-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920653-B609-42D6-AA9D-B28D6E9B212E}">
      <dsp:nvSpPr>
        <dsp:cNvPr id="0" name=""/>
        <dsp:cNvSpPr/>
      </dsp:nvSpPr>
      <dsp:spPr>
        <a:xfrm>
          <a:off x="1315182" y="1437944"/>
          <a:ext cx="3420000" cy="3420000"/>
        </a:xfrm>
        <a:prstGeom prst="ellipse">
          <a:avLst/>
        </a:prstGeom>
        <a:solidFill>
          <a:schemeClr val="accent5">
            <a:shade val="90000"/>
            <a:hueOff val="-160330"/>
            <a:satOff val="0"/>
            <a:lumOff val="29276"/>
            <a:alphaOff val="-375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FB1411-2898-4932-8985-C7AA4303EB6A}">
      <dsp:nvSpPr>
        <dsp:cNvPr id="0" name=""/>
        <dsp:cNvSpPr/>
      </dsp:nvSpPr>
      <dsp:spPr>
        <a:xfrm>
          <a:off x="1624287" y="1750879"/>
          <a:ext cx="2808001" cy="2808001"/>
        </a:xfrm>
        <a:prstGeom prst="ellipse">
          <a:avLst/>
        </a:prstGeom>
        <a:solidFill>
          <a:schemeClr val="accent5">
            <a:shade val="90000"/>
            <a:hueOff val="-106886"/>
            <a:satOff val="0"/>
            <a:lumOff val="19517"/>
            <a:alphaOff val="-2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59C391-9F1A-44FE-AEA8-61810FBBE955}">
      <dsp:nvSpPr>
        <dsp:cNvPr id="0" name=""/>
        <dsp:cNvSpPr/>
      </dsp:nvSpPr>
      <dsp:spPr>
        <a:xfrm>
          <a:off x="1984051" y="2106793"/>
          <a:ext cx="2087994" cy="2087994"/>
        </a:xfrm>
        <a:prstGeom prst="ellipse">
          <a:avLst/>
        </a:prstGeom>
        <a:solidFill>
          <a:schemeClr val="accent5">
            <a:shade val="90000"/>
            <a:hueOff val="-53443"/>
            <a:satOff val="0"/>
            <a:lumOff val="9759"/>
            <a:alphaOff val="-125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67047D-799E-4FC3-A8E5-85C343A9B0FA}">
      <dsp:nvSpPr>
        <dsp:cNvPr id="0" name=""/>
        <dsp:cNvSpPr/>
      </dsp:nvSpPr>
      <dsp:spPr>
        <a:xfrm>
          <a:off x="2421592" y="2502778"/>
          <a:ext cx="1215808" cy="12783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E72387-EE2A-460C-AC5B-80F14E2C1581}">
      <dsp:nvSpPr>
        <dsp:cNvPr id="0" name=""/>
        <dsp:cNvSpPr/>
      </dsp:nvSpPr>
      <dsp:spPr>
        <a:xfrm>
          <a:off x="5608570" y="162283"/>
          <a:ext cx="2000250" cy="706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dirty="0" smtClean="0"/>
            <a:t> </a:t>
          </a:r>
          <a:endParaRPr lang="en-US" sz="1900" kern="1200" dirty="0"/>
        </a:p>
      </dsp:txBody>
      <dsp:txXfrm>
        <a:off x="5608570" y="162283"/>
        <a:ext cx="2000250" cy="706221"/>
      </dsp:txXfrm>
    </dsp:sp>
    <dsp:sp modelId="{6BF6F3AF-BE94-414C-9997-61A58089C599}">
      <dsp:nvSpPr>
        <dsp:cNvPr id="0" name=""/>
        <dsp:cNvSpPr/>
      </dsp:nvSpPr>
      <dsp:spPr>
        <a:xfrm>
          <a:off x="5108508" y="515394"/>
          <a:ext cx="5000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582478-3D98-4A23-8BB1-3669837CC24B}">
      <dsp:nvSpPr>
        <dsp:cNvPr id="0" name=""/>
        <dsp:cNvSpPr/>
      </dsp:nvSpPr>
      <dsp:spPr>
        <a:xfrm rot="5400000">
          <a:off x="2703207" y="753757"/>
          <a:ext cx="2640330" cy="2163603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611F9E-D170-41B5-BB47-6CE59A9F45C6}">
      <dsp:nvSpPr>
        <dsp:cNvPr id="0" name=""/>
        <dsp:cNvSpPr/>
      </dsp:nvSpPr>
      <dsp:spPr>
        <a:xfrm>
          <a:off x="6046725" y="1980967"/>
          <a:ext cx="2000250" cy="706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Instruction-level Vulnerability (ILV)</a:t>
          </a:r>
          <a:endParaRPr lang="en-US" sz="1900" b="1" kern="1200" dirty="0"/>
        </a:p>
      </dsp:txBody>
      <dsp:txXfrm>
        <a:off x="6046725" y="1980967"/>
        <a:ext cx="2000250" cy="706221"/>
      </dsp:txXfrm>
    </dsp:sp>
    <dsp:sp modelId="{615B981F-9943-4BFF-86A4-F16D2EC820C8}">
      <dsp:nvSpPr>
        <dsp:cNvPr id="0" name=""/>
        <dsp:cNvSpPr/>
      </dsp:nvSpPr>
      <dsp:spPr>
        <a:xfrm>
          <a:off x="5571216" y="2269001"/>
          <a:ext cx="5000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054FBF-3BED-4229-B79F-D5C590041F19}">
      <dsp:nvSpPr>
        <dsp:cNvPr id="0" name=""/>
        <dsp:cNvSpPr/>
      </dsp:nvSpPr>
      <dsp:spPr>
        <a:xfrm rot="5400000">
          <a:off x="4322440" y="1747050"/>
          <a:ext cx="726837" cy="1770726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BDF1D2-908A-4DD4-9012-C3AFC316D4B8}">
      <dsp:nvSpPr>
        <dsp:cNvPr id="0" name=""/>
        <dsp:cNvSpPr/>
      </dsp:nvSpPr>
      <dsp:spPr>
        <a:xfrm>
          <a:off x="6014121" y="2845066"/>
          <a:ext cx="2000250" cy="706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Sequence-level Vulnerability (SLV)</a:t>
          </a:r>
          <a:endParaRPr lang="en-US" sz="1900" kern="1200" dirty="0"/>
        </a:p>
      </dsp:txBody>
      <dsp:txXfrm>
        <a:off x="6014121" y="2845066"/>
        <a:ext cx="2000250" cy="706221"/>
      </dsp:txXfrm>
    </dsp:sp>
    <dsp:sp modelId="{DCFE73FC-DCB5-4B79-AA87-702A8929EA68}">
      <dsp:nvSpPr>
        <dsp:cNvPr id="0" name=""/>
        <dsp:cNvSpPr/>
      </dsp:nvSpPr>
      <dsp:spPr>
        <a:xfrm>
          <a:off x="5571216" y="3133097"/>
          <a:ext cx="5000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3E9B40-A30F-4580-81FD-9B02F784147C}">
      <dsp:nvSpPr>
        <dsp:cNvPr id="0" name=""/>
        <dsp:cNvSpPr/>
      </dsp:nvSpPr>
      <dsp:spPr>
        <a:xfrm rot="16200000" flipH="1">
          <a:off x="4865423" y="2427305"/>
          <a:ext cx="181242" cy="1230336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324865-6D97-4A66-BAF5-5A231E462E02}">
      <dsp:nvSpPr>
        <dsp:cNvPr id="0" name=""/>
        <dsp:cNvSpPr/>
      </dsp:nvSpPr>
      <dsp:spPr>
        <a:xfrm>
          <a:off x="5958094" y="3709159"/>
          <a:ext cx="2000250" cy="706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Procedure-level Vulnerability (PLV)</a:t>
          </a:r>
          <a:endParaRPr lang="en-US" sz="1900" kern="1200" dirty="0"/>
        </a:p>
      </dsp:txBody>
      <dsp:txXfrm>
        <a:off x="5958094" y="3709159"/>
        <a:ext cx="2000250" cy="706221"/>
      </dsp:txXfrm>
    </dsp:sp>
    <dsp:sp modelId="{8378328B-2E61-4664-BA06-4423C92BD5C0}">
      <dsp:nvSpPr>
        <dsp:cNvPr id="0" name=""/>
        <dsp:cNvSpPr/>
      </dsp:nvSpPr>
      <dsp:spPr>
        <a:xfrm>
          <a:off x="5355189" y="4069201"/>
          <a:ext cx="5000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D38510-84F2-4141-88B3-0766CBE6A33C}">
      <dsp:nvSpPr>
        <dsp:cNvPr id="0" name=""/>
        <dsp:cNvSpPr/>
      </dsp:nvSpPr>
      <dsp:spPr>
        <a:xfrm rot="16200000" flipH="1">
          <a:off x="4576950" y="3282276"/>
          <a:ext cx="773076" cy="800779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B946B2-D82A-49E9-9A56-2C5ED04D8FFE}">
      <dsp:nvSpPr>
        <dsp:cNvPr id="0" name=""/>
        <dsp:cNvSpPr/>
      </dsp:nvSpPr>
      <dsp:spPr>
        <a:xfrm>
          <a:off x="5886085" y="4573257"/>
          <a:ext cx="2000250" cy="706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Task-level Vulnerability (TLV)</a:t>
          </a:r>
          <a:endParaRPr lang="en-US" sz="1900" b="1" kern="1200" dirty="0"/>
        </a:p>
      </dsp:txBody>
      <dsp:txXfrm>
        <a:off x="5886085" y="4573257"/>
        <a:ext cx="2000250" cy="706221"/>
      </dsp:txXfrm>
    </dsp:sp>
    <dsp:sp modelId="{92D5541C-CB5C-42CA-899D-D34EF76F7E01}">
      <dsp:nvSpPr>
        <dsp:cNvPr id="0" name=""/>
        <dsp:cNvSpPr/>
      </dsp:nvSpPr>
      <dsp:spPr>
        <a:xfrm>
          <a:off x="5108508" y="4933298"/>
          <a:ext cx="5000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7DDABE-C31E-4203-9F13-B257D4AC6376}">
      <dsp:nvSpPr>
        <dsp:cNvPr id="0" name=""/>
        <dsp:cNvSpPr/>
      </dsp:nvSpPr>
      <dsp:spPr>
        <a:xfrm rot="16200000" flipH="1">
          <a:off x="4449732" y="4243856"/>
          <a:ext cx="882829" cy="496046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C45D1-8D03-4D9C-BBC3-3E5DA5095C62}" type="datetimeFigureOut">
              <a:rPr lang="de-DE" smtClean="0"/>
              <a:pPr/>
              <a:t>19.03.2013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83D2B-F255-4151-A4AD-D944F5910B06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482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28ECF-B3C1-4E4F-9865-50F77777ECCD}" type="datetimeFigureOut">
              <a:rPr lang="de-DE" smtClean="0"/>
              <a:pPr/>
              <a:t>19.03.2013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52ABC-15D8-4868-B2CB-F64D1FBF37EE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41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0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406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406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406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err="1" smtClean="0"/>
              <a:t>Presentation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err="1" smtClean="0"/>
              <a:t>Authors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8388424" cy="172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 b="1" u="none"/>
            </a:lvl1pPr>
            <a:lvl2pPr>
              <a:defRPr sz="2800" b="1" u="none"/>
            </a:lvl2pPr>
            <a:lvl3pPr>
              <a:defRPr sz="2800" b="1" u="none"/>
            </a:lvl3pPr>
            <a:lvl4pPr>
              <a:defRPr sz="2800" b="1" u="none"/>
            </a:lvl4pPr>
            <a:lvl5pPr>
              <a:defRPr sz="2800" b="1" u="none"/>
            </a:lvl5pPr>
          </a:lstStyle>
          <a:p>
            <a:pPr lvl="0"/>
            <a:r>
              <a:rPr lang="de-DE" dirty="0" smtClean="0"/>
              <a:t>First Level Content</a:t>
            </a:r>
          </a:p>
          <a:p>
            <a:pPr lvl="1"/>
            <a:r>
              <a:rPr lang="de-DE" dirty="0" smtClean="0"/>
              <a:t>Second Level Content</a:t>
            </a:r>
          </a:p>
          <a:p>
            <a:pPr lvl="2"/>
            <a:r>
              <a:rPr lang="de-DE" dirty="0" smtClean="0"/>
              <a:t>Third Level Content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 Content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 Content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67A613-1AE2-42C0-B0FD-24A2141D37FD}" type="datetime5">
              <a:rPr lang="en-US" smtClean="0"/>
              <a:pPr/>
              <a:t>19-Mar-13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smtClean="0"/>
              <a:t>Your Name / Affiliation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628BF6-67F0-405E-B297-68D77A67C46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18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8B42B5A-E355-458A-82AF-279B7EE92AFD}" type="datetime5">
              <a:rPr lang="en-US" smtClean="0"/>
              <a:pPr/>
              <a:t>19-Mar-13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smtClean="0"/>
              <a:t>Your Name / Affiliation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628BF6-67F0-405E-B297-68D77A67C46A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11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58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First Level Content</a:t>
            </a:r>
          </a:p>
          <a:p>
            <a:pPr lvl="1"/>
            <a:r>
              <a:rPr lang="de-DE" dirty="0" smtClean="0"/>
              <a:t>Second Level Content</a:t>
            </a:r>
          </a:p>
          <a:p>
            <a:pPr lvl="2"/>
            <a:r>
              <a:rPr lang="de-DE" dirty="0" smtClean="0"/>
              <a:t>Third Level Content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 Content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 Content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440C8C4-33DB-44B8-9D16-30E433DA6A25}" type="datetime5">
              <a:rPr lang="en-US" smtClean="0"/>
              <a:pPr/>
              <a:t>19-Mar-13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91680" y="6356350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smtClean="0"/>
              <a:t>Your Name / Affiliation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628BF6-67F0-405E-B297-68D77A67C46A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4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1521" y="91952"/>
            <a:ext cx="8640960" cy="7694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de-DE" dirty="0" smtClean="0"/>
              <a:t>Slide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16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Variation-Tolerant OpenMP Tasking on Tightly-Coupled Processor Clusters</a:t>
            </a:r>
            <a:endParaRPr lang="de-DE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704856" cy="1752600"/>
          </a:xfrm>
        </p:spPr>
        <p:txBody>
          <a:bodyPr/>
          <a:lstStyle/>
          <a:p>
            <a:r>
              <a:rPr lang="en-US" dirty="0" smtClean="0"/>
              <a:t>A. Rahimi, A. </a:t>
            </a:r>
            <a:r>
              <a:rPr lang="en-US" dirty="0" err="1" smtClean="0"/>
              <a:t>Marongiu</a:t>
            </a:r>
            <a:r>
              <a:rPr lang="en-US" dirty="0" smtClean="0"/>
              <a:t>, P. </a:t>
            </a:r>
            <a:r>
              <a:rPr lang="en-US" dirty="0" err="1" smtClean="0"/>
              <a:t>Burgio</a:t>
            </a:r>
            <a:r>
              <a:rPr lang="en-US" dirty="0" smtClean="0"/>
              <a:t>, R. K. Gupta, L. </a:t>
            </a:r>
            <a:r>
              <a:rPr lang="en-US" dirty="0" err="1" smtClean="0"/>
              <a:t>Benini</a:t>
            </a:r>
            <a:endParaRPr lang="de-DE" dirty="0" smtClean="0"/>
          </a:p>
          <a:p>
            <a:r>
              <a:rPr lang="de-DE" dirty="0" smtClean="0"/>
              <a:t>UC San Diego and </a:t>
            </a:r>
            <a:r>
              <a:rPr lang="en-US" dirty="0" err="1" smtClean="0"/>
              <a:t>Università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Bologna</a:t>
            </a:r>
            <a:endParaRPr lang="de-DE" dirty="0" smtClean="0"/>
          </a:p>
        </p:txBody>
      </p:sp>
      <p:pic>
        <p:nvPicPr>
          <p:cNvPr id="6" name="Picture 5" descr="200px-UCSD_Seal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764360"/>
            <a:ext cx="1905000" cy="1905000"/>
          </a:xfrm>
          <a:prstGeom prst="rect">
            <a:avLst/>
          </a:prstGeom>
        </p:spPr>
      </p:pic>
      <p:pic>
        <p:nvPicPr>
          <p:cNvPr id="7" name="Picture 17" descr="https://encrypted-tbn0.google.com/images?q=tbn:ANd9GcRlo2O2Ey0lN97SRxfGZEJshctNVRd6nEAJoN-ha-MeDBQro8MFq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5624" y="4836368"/>
            <a:ext cx="1824608" cy="182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/>
              <a:t>Every core is equipped with:</a:t>
            </a:r>
          </a:p>
          <a:p>
            <a:pPr lvl="1"/>
            <a:r>
              <a:rPr lang="en-US" sz="2000" dirty="0" smtClean="0"/>
              <a:t>Error sensing (EDS [</a:t>
            </a:r>
            <a:r>
              <a:rPr lang="it-IT" sz="2000" dirty="0" smtClean="0">
                <a:solidFill>
                  <a:prstClr val="black"/>
                </a:solidFill>
              </a:rPr>
              <a:t>Bowman’09</a:t>
            </a:r>
            <a:r>
              <a:rPr lang="en-US" sz="2000" dirty="0" smtClean="0"/>
              <a:t>])</a:t>
            </a:r>
          </a:p>
          <a:p>
            <a:pPr lvl="2"/>
            <a:r>
              <a:rPr lang="en-US" sz="1800" dirty="0" smtClean="0"/>
              <a:t>detect any timing error due to dynamic delay variation</a:t>
            </a:r>
          </a:p>
          <a:p>
            <a:pPr lvl="1"/>
            <a:r>
              <a:rPr lang="en-US" sz="2000" dirty="0" smtClean="0"/>
              <a:t>Error recovery (</a:t>
            </a:r>
            <a:r>
              <a:rPr lang="en-US" sz="2000" i="1" dirty="0" smtClean="0"/>
              <a:t>Multiple-issue replay</a:t>
            </a:r>
            <a:r>
              <a:rPr lang="en-US" sz="2000" dirty="0" smtClean="0"/>
              <a:t> mechanism [</a:t>
            </a:r>
            <a:r>
              <a:rPr lang="it-IT" sz="2000" dirty="0" smtClean="0">
                <a:solidFill>
                  <a:prstClr val="black"/>
                </a:solidFill>
              </a:rPr>
              <a:t>Bowman’11</a:t>
            </a:r>
            <a:r>
              <a:rPr lang="en-US" sz="2000" dirty="0" smtClean="0"/>
              <a:t>])</a:t>
            </a:r>
          </a:p>
          <a:p>
            <a:pPr lvl="2"/>
            <a:r>
              <a:rPr lang="en-US" sz="1800" dirty="0" smtClean="0"/>
              <a:t>to recover the errant instruction without changing the clock frequency</a:t>
            </a:r>
          </a:p>
          <a:p>
            <a:pPr lvl="1"/>
            <a:r>
              <a:rPr lang="en-US" sz="2000" dirty="0" smtClean="0"/>
              <a:t>VDD </a:t>
            </a:r>
            <a:r>
              <a:rPr lang="en-US" sz="2000" dirty="0" smtClean="0"/>
              <a:t>hopping (semi-static) </a:t>
            </a:r>
            <a:r>
              <a:rPr lang="en-US" sz="2000" dirty="0" smtClean="0"/>
              <a:t>[</a:t>
            </a:r>
            <a:r>
              <a:rPr lang="it-IT" sz="2000" dirty="0" smtClean="0">
                <a:solidFill>
                  <a:prstClr val="black"/>
                </a:solidFill>
              </a:rPr>
              <a:t>Miermont’07</a:t>
            </a:r>
            <a:r>
              <a:rPr lang="en-US" sz="2000" dirty="0" smtClean="0"/>
              <a:t>]</a:t>
            </a:r>
          </a:p>
          <a:p>
            <a:pPr lvl="2"/>
            <a:r>
              <a:rPr lang="en-US" sz="1800" dirty="0" smtClean="0"/>
              <a:t>to compensate the impact of static process variation [Rahimi’12]</a:t>
            </a:r>
          </a:p>
          <a:p>
            <a:r>
              <a:rPr lang="en-US" sz="2400" dirty="0" smtClean="0"/>
              <a:t>Thus, cluster enables per-core characterization of TLV metadata</a:t>
            </a:r>
          </a:p>
          <a:p>
            <a:pPr lvl="2"/>
            <a:endParaRPr lang="en-US" sz="1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Variation-Tolerant Architecture (2/2)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A613-1AE2-42C0-B0FD-24A2141D37FD}" type="datetime5">
              <a:rPr lang="en-US" smtClean="0"/>
              <a:pPr/>
              <a:t>19-Mar-13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Andrea Marongiu / Università di Bologna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136716"/>
            <a:ext cx="5217220" cy="267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uppo 185"/>
          <p:cNvGrpSpPr/>
          <p:nvPr/>
        </p:nvGrpSpPr>
        <p:grpSpPr>
          <a:xfrm>
            <a:off x="6876256" y="980728"/>
            <a:ext cx="2160240" cy="1368152"/>
            <a:chOff x="1403648" y="4797152"/>
            <a:chExt cx="2160240" cy="1368152"/>
          </a:xfrm>
        </p:grpSpPr>
        <p:sp>
          <p:nvSpPr>
            <p:cNvPr id="10" name="Rettangolo 186"/>
            <p:cNvSpPr/>
            <p:nvPr/>
          </p:nvSpPr>
          <p:spPr bwMode="auto">
            <a:xfrm>
              <a:off x="1403648" y="4797152"/>
              <a:ext cx="2160240" cy="11521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  <p:sp>
          <p:nvSpPr>
            <p:cNvPr id="11" name="Rettangolo 187"/>
            <p:cNvSpPr/>
            <p:nvPr/>
          </p:nvSpPr>
          <p:spPr bwMode="auto">
            <a:xfrm>
              <a:off x="2555776" y="4797152"/>
              <a:ext cx="1008112" cy="2796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050" smtClean="0">
                  <a:solidFill>
                    <a:prstClr val="white"/>
                  </a:solidFill>
                </a:rPr>
                <a:t>V</a:t>
              </a:r>
              <a:r>
                <a:rPr lang="it-IT" sz="1050" baseline="-25000" smtClean="0">
                  <a:solidFill>
                    <a:prstClr val="white"/>
                  </a:solidFill>
                </a:rPr>
                <a:t>DD</a:t>
              </a:r>
              <a:r>
                <a:rPr lang="it-IT" sz="1050" smtClean="0">
                  <a:solidFill>
                    <a:prstClr val="white"/>
                  </a:solidFill>
                </a:rPr>
                <a:t>-Hopping</a:t>
              </a:r>
            </a:p>
          </p:txBody>
        </p:sp>
        <p:sp>
          <p:nvSpPr>
            <p:cNvPr id="12" name="Rettangolo 188"/>
            <p:cNvSpPr/>
            <p:nvPr/>
          </p:nvSpPr>
          <p:spPr bwMode="auto">
            <a:xfrm>
              <a:off x="3275856" y="5085184"/>
              <a:ext cx="288032" cy="8640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050" i="1" smtClean="0">
                  <a:solidFill>
                    <a:prstClr val="white"/>
                  </a:solidFill>
                </a:rPr>
                <a:t>Replay</a:t>
              </a:r>
            </a:p>
          </p:txBody>
        </p:sp>
        <p:sp>
          <p:nvSpPr>
            <p:cNvPr id="13" name="Rettangolo 189"/>
            <p:cNvSpPr/>
            <p:nvPr/>
          </p:nvSpPr>
          <p:spPr bwMode="auto">
            <a:xfrm>
              <a:off x="2987824" y="5085184"/>
              <a:ext cx="288032" cy="8640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050" i="1" smtClean="0">
                  <a:solidFill>
                    <a:prstClr val="white"/>
                  </a:solidFill>
                </a:rPr>
                <a:t>Var-Sensor</a:t>
              </a:r>
            </a:p>
          </p:txBody>
        </p:sp>
        <p:sp>
          <p:nvSpPr>
            <p:cNvPr id="14" name="Rettangolo 190"/>
            <p:cNvSpPr/>
            <p:nvPr/>
          </p:nvSpPr>
          <p:spPr bwMode="auto">
            <a:xfrm>
              <a:off x="1403648" y="5661248"/>
              <a:ext cx="864096" cy="2880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00" smtClean="0">
                  <a:solidFill>
                    <a:prstClr val="white"/>
                  </a:solidFill>
                </a:rPr>
                <a:t>I$</a:t>
              </a:r>
            </a:p>
          </p:txBody>
        </p:sp>
        <p:sp>
          <p:nvSpPr>
            <p:cNvPr id="15" name="CasellaDiTesto 191"/>
            <p:cNvSpPr txBox="1"/>
            <p:nvPr/>
          </p:nvSpPr>
          <p:spPr>
            <a:xfrm>
              <a:off x="1763688" y="5013176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smtClean="0">
                  <a:solidFill>
                    <a:prstClr val="black"/>
                  </a:solidFill>
                </a:rPr>
                <a:t>CORE 0</a:t>
              </a:r>
              <a:endParaRPr lang="it-IT" sz="1200" b="1">
                <a:solidFill>
                  <a:prstClr val="black"/>
                </a:solidFill>
              </a:endParaRPr>
            </a:p>
          </p:txBody>
        </p:sp>
        <p:sp>
          <p:nvSpPr>
            <p:cNvPr id="16" name="Rettangolo 192"/>
            <p:cNvSpPr/>
            <p:nvPr/>
          </p:nvSpPr>
          <p:spPr bwMode="auto">
            <a:xfrm>
              <a:off x="1403648" y="5949280"/>
              <a:ext cx="2160240" cy="21602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100" smtClean="0">
                  <a:solidFill>
                    <a:prstClr val="black"/>
                  </a:solidFill>
                </a:rPr>
                <a:t>MASTER PORT</a:t>
              </a:r>
            </a:p>
          </p:txBody>
        </p:sp>
      </p:grpSp>
      <p:cxnSp>
        <p:nvCxnSpPr>
          <p:cNvPr id="18" name="Connettore 2 194"/>
          <p:cNvCxnSpPr>
            <a:endCxn id="16" idx="2"/>
          </p:cNvCxnSpPr>
          <p:nvPr/>
        </p:nvCxnSpPr>
        <p:spPr bwMode="auto">
          <a:xfrm flipH="1" flipV="1">
            <a:off x="7956376" y="2348880"/>
            <a:ext cx="216024" cy="1800200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ular Callout 20"/>
          <p:cNvSpPr/>
          <p:nvPr/>
        </p:nvSpPr>
        <p:spPr>
          <a:xfrm>
            <a:off x="323528" y="3645024"/>
            <a:ext cx="8712968" cy="2088232"/>
          </a:xfrm>
          <a:prstGeom prst="wedgeRectCallout">
            <a:avLst>
              <a:gd name="adj1" fmla="val 31636"/>
              <a:gd name="adj2" fmla="val 86141"/>
            </a:avLst>
          </a:prstGeom>
          <a:gradFill>
            <a:gsLst>
              <a:gs pos="50000">
                <a:schemeClr val="accent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Online variability measurement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 TLV metadata characterization</a:t>
            </a:r>
          </a:p>
          <a:p>
            <a:r>
              <a:rPr lang="en-US" sz="2400" b="1" dirty="0" smtClean="0"/>
              <a:t>Fast access to the TLV metadata for each </a:t>
            </a:r>
            <a:r>
              <a:rPr lang="en-US" sz="2400" b="1" i="1" dirty="0" smtClean="0"/>
              <a:t>type</a:t>
            </a:r>
            <a:r>
              <a:rPr lang="en-US" sz="2400" b="1" dirty="0" smtClean="0"/>
              <a:t> of task is guaranteed by carefully placing these key data structures in L1 TCDM.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OpenMP Tasking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A613-1AE2-42C0-B0FD-24A2141D37FD}" type="datetime5">
              <a:rPr lang="en-US" smtClean="0"/>
              <a:pPr/>
              <a:t>19-Mar-13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Andrea Marongiu / Università di Bologna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Rettangolo 35"/>
          <p:cNvSpPr/>
          <p:nvPr/>
        </p:nvSpPr>
        <p:spPr bwMode="auto">
          <a:xfrm>
            <a:off x="4427984" y="1340768"/>
            <a:ext cx="3600400" cy="1008112"/>
          </a:xfrm>
          <a:prstGeom prst="rect">
            <a:avLst/>
          </a:prstGeom>
          <a:ln>
            <a:solidFill>
              <a:schemeClr val="accent5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i="1" smtClean="0">
                <a:solidFill>
                  <a:srgbClr val="4F81BD"/>
                </a:solidFill>
              </a:rPr>
              <a:t>TCDM</a:t>
            </a:r>
          </a:p>
        </p:txBody>
      </p:sp>
      <p:sp>
        <p:nvSpPr>
          <p:cNvPr id="8" name="Segnaposto contenuto 25"/>
          <p:cNvSpPr>
            <a:spLocks noGrp="1"/>
          </p:cNvSpPr>
          <p:nvPr>
            <p:ph idx="1"/>
          </p:nvPr>
        </p:nvSpPr>
        <p:spPr>
          <a:xfrm>
            <a:off x="107504" y="4581128"/>
            <a:ext cx="8928992" cy="223224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Task </a:t>
            </a:r>
            <a:r>
              <a:rPr lang="it-IT" sz="2400" dirty="0" err="1" smtClean="0"/>
              <a:t>descriptors</a:t>
            </a:r>
            <a:r>
              <a:rPr lang="it-IT" sz="2400" dirty="0" smtClean="0"/>
              <a:t> </a:t>
            </a:r>
            <a:r>
              <a:rPr lang="it-IT" sz="2400" dirty="0" err="1" smtClean="0"/>
              <a:t>created</a:t>
            </a:r>
            <a:r>
              <a:rPr lang="it-IT" sz="2400" dirty="0" smtClean="0"/>
              <a:t> </a:t>
            </a:r>
            <a:r>
              <a:rPr lang="it-IT" sz="2400" dirty="0" err="1" smtClean="0"/>
              <a:t>upon</a:t>
            </a:r>
            <a:r>
              <a:rPr lang="it-IT" sz="2400" dirty="0" smtClean="0"/>
              <a:t> </a:t>
            </a:r>
            <a:r>
              <a:rPr lang="it-IT" sz="2400" dirty="0" err="1" smtClean="0"/>
              <a:t>encountering</a:t>
            </a:r>
            <a:r>
              <a:rPr lang="it-IT" sz="2400" dirty="0" smtClean="0"/>
              <a:t> a 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task</a:t>
            </a:r>
            <a:r>
              <a:rPr lang="it-IT" sz="2400" dirty="0" smtClean="0"/>
              <a:t> </a:t>
            </a:r>
            <a:r>
              <a:rPr lang="it-IT" sz="2400" dirty="0" err="1" smtClean="0"/>
              <a:t>directive</a:t>
            </a:r>
            <a:endParaRPr lang="en-US" sz="2400" dirty="0" smtClean="0"/>
          </a:p>
          <a:p>
            <a:r>
              <a:rPr lang="en-US" sz="2400" dirty="0" smtClean="0"/>
              <a:t>Task fetched by any core encountering a barrier</a:t>
            </a:r>
          </a:p>
          <a:p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task</a:t>
            </a:r>
            <a:r>
              <a:rPr lang="it-IT" sz="2400" dirty="0" smtClean="0"/>
              <a:t> directives identify </a:t>
            </a:r>
            <a:r>
              <a:rPr lang="it-IT" sz="2400" dirty="0"/>
              <a:t>given </a:t>
            </a:r>
            <a:r>
              <a:rPr lang="it-IT" sz="2400" b="1" dirty="0">
                <a:solidFill>
                  <a:srgbClr val="0070C0"/>
                </a:solidFill>
              </a:rPr>
              <a:t>portions of </a:t>
            </a:r>
            <a:r>
              <a:rPr lang="it-IT" sz="2400" b="1" dirty="0" smtClean="0">
                <a:solidFill>
                  <a:srgbClr val="0070C0"/>
                </a:solidFill>
              </a:rPr>
              <a:t>code (tasks)</a:t>
            </a:r>
          </a:p>
          <a:p>
            <a:r>
              <a:rPr lang="it-IT" sz="2400" dirty="0" smtClean="0"/>
              <a:t>A </a:t>
            </a:r>
            <a:r>
              <a:rPr lang="it-IT" sz="2400" dirty="0"/>
              <a:t>task </a:t>
            </a:r>
            <a:r>
              <a:rPr lang="it-IT" sz="2400" b="1" i="1" dirty="0"/>
              <a:t>type</a:t>
            </a:r>
            <a:r>
              <a:rPr lang="it-IT" sz="2400" dirty="0"/>
              <a:t> is defined for every occurrence of the 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task</a:t>
            </a:r>
            <a:r>
              <a:rPr lang="it-IT" sz="2400" dirty="0"/>
              <a:t> </a:t>
            </a:r>
            <a:r>
              <a:rPr lang="it-IT" sz="2400" dirty="0" smtClean="0"/>
              <a:t>directive </a:t>
            </a:r>
            <a:r>
              <a:rPr lang="it-IT" sz="2400" dirty="0"/>
              <a:t>in the </a:t>
            </a:r>
            <a:r>
              <a:rPr lang="it-IT" sz="2400" dirty="0" smtClean="0"/>
              <a:t>program</a:t>
            </a:r>
            <a:endParaRPr lang="it-IT" sz="2400" dirty="0"/>
          </a:p>
        </p:txBody>
      </p:sp>
      <p:sp>
        <p:nvSpPr>
          <p:cNvPr id="9" name="CasellaDiTesto 3"/>
          <p:cNvSpPr txBox="1"/>
          <p:nvPr/>
        </p:nvSpPr>
        <p:spPr>
          <a:xfrm>
            <a:off x="1187624" y="1115779"/>
            <a:ext cx="3024336" cy="3228856"/>
          </a:xfrm>
          <a:prstGeom prst="foldedCorner">
            <a:avLst>
              <a:gd name="adj" fmla="val 11321"/>
            </a:avLst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it-IT" sz="1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pragma</a:t>
            </a:r>
            <a:r>
              <a:rPr lang="it-IT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omp</a:t>
            </a:r>
            <a:r>
              <a:rPr lang="it-IT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parallel</a:t>
            </a:r>
            <a:endParaRPr lang="it-IT" sz="14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t-IT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{ </a:t>
            </a:r>
            <a:endParaRPr lang="it-IT" sz="1400" i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t-IT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it-IT" sz="1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pragma</a:t>
            </a:r>
            <a:r>
              <a:rPr lang="it-IT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omp</a:t>
            </a:r>
            <a:r>
              <a:rPr lang="it-IT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single</a:t>
            </a:r>
          </a:p>
          <a:p>
            <a:r>
              <a:rPr lang="it-IT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it-IT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for </a:t>
            </a:r>
            <a:r>
              <a:rPr lang="it-IT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(i = 1...N) {</a:t>
            </a:r>
          </a:p>
          <a:p>
            <a:r>
              <a:rPr lang="it-IT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it-IT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it-IT" sz="1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pragma</a:t>
            </a:r>
            <a:r>
              <a:rPr lang="it-IT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omp</a:t>
            </a:r>
            <a:r>
              <a:rPr lang="it-IT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task</a:t>
            </a:r>
          </a:p>
          <a:p>
            <a:r>
              <a:rPr lang="it-IT" sz="14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FUNC_1 (i);</a:t>
            </a:r>
          </a:p>
          <a:p>
            <a:endParaRPr lang="it-IT" sz="14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t-IT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it-IT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pragma</a:t>
            </a:r>
            <a:r>
              <a:rPr lang="it-IT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omp</a:t>
            </a:r>
            <a:r>
              <a:rPr lang="it-IT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task</a:t>
            </a:r>
          </a:p>
          <a:p>
            <a:r>
              <a:rPr lang="it-IT" sz="1400" i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FUNC_2 </a:t>
            </a:r>
            <a:r>
              <a:rPr lang="it-IT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(i); </a:t>
            </a:r>
            <a:endParaRPr lang="it-IT" sz="14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t-IT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}    </a:t>
            </a:r>
          </a:p>
          <a:p>
            <a:r>
              <a:rPr lang="it-IT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}</a:t>
            </a:r>
            <a:endParaRPr lang="it-IT" sz="1400" i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t-IT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}  </a:t>
            </a:r>
            <a:r>
              <a:rPr lang="it-IT" sz="1400" b="1" i="1" dirty="0" smtClean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it-IT" sz="1400" b="1" i="1" dirty="0" err="1" smtClean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implicit</a:t>
            </a:r>
            <a:r>
              <a:rPr lang="it-IT" sz="1400" b="1" i="1" dirty="0" smtClean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400" b="1" i="1" dirty="0" err="1" smtClean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barrier</a:t>
            </a:r>
            <a:r>
              <a:rPr lang="it-IT" sz="1400" b="1" i="1" dirty="0" smtClean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 */</a:t>
            </a:r>
          </a:p>
        </p:txBody>
      </p:sp>
      <p:grpSp>
        <p:nvGrpSpPr>
          <p:cNvPr id="10" name="Gruppo 34"/>
          <p:cNvGrpSpPr/>
          <p:nvPr/>
        </p:nvGrpSpPr>
        <p:grpSpPr>
          <a:xfrm>
            <a:off x="4499992" y="1619835"/>
            <a:ext cx="2016224" cy="360040"/>
            <a:chOff x="4499992" y="1619835"/>
            <a:chExt cx="2016224" cy="360040"/>
          </a:xfrm>
        </p:grpSpPr>
        <p:sp>
          <p:nvSpPr>
            <p:cNvPr id="11" name="Rettangolo 4"/>
            <p:cNvSpPr/>
            <p:nvPr/>
          </p:nvSpPr>
          <p:spPr bwMode="auto">
            <a:xfrm>
              <a:off x="5364088" y="1619835"/>
              <a:ext cx="288032" cy="36004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  <p:sp>
          <p:nvSpPr>
            <p:cNvPr id="12" name="Rettangolo 5"/>
            <p:cNvSpPr/>
            <p:nvPr/>
          </p:nvSpPr>
          <p:spPr bwMode="auto">
            <a:xfrm>
              <a:off x="5652120" y="1619835"/>
              <a:ext cx="288032" cy="36004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  <p:sp>
          <p:nvSpPr>
            <p:cNvPr id="13" name="Rettangolo 6"/>
            <p:cNvSpPr/>
            <p:nvPr/>
          </p:nvSpPr>
          <p:spPr bwMode="auto">
            <a:xfrm>
              <a:off x="5940152" y="1619835"/>
              <a:ext cx="288032" cy="36004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  <p:sp>
          <p:nvSpPr>
            <p:cNvPr id="14" name="Rettangolo 7"/>
            <p:cNvSpPr/>
            <p:nvPr/>
          </p:nvSpPr>
          <p:spPr bwMode="auto">
            <a:xfrm>
              <a:off x="6228184" y="1619835"/>
              <a:ext cx="288032" cy="36004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  <p:sp>
          <p:nvSpPr>
            <p:cNvPr id="15" name="Rettangolo 9"/>
            <p:cNvSpPr/>
            <p:nvPr/>
          </p:nvSpPr>
          <p:spPr bwMode="auto">
            <a:xfrm>
              <a:off x="4499992" y="1619835"/>
              <a:ext cx="288032" cy="3600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  <p:sp>
          <p:nvSpPr>
            <p:cNvPr id="16" name="Rettangolo 10"/>
            <p:cNvSpPr/>
            <p:nvPr/>
          </p:nvSpPr>
          <p:spPr bwMode="auto">
            <a:xfrm>
              <a:off x="4788024" y="1619835"/>
              <a:ext cx="288032" cy="3600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  <p:sp>
          <p:nvSpPr>
            <p:cNvPr id="17" name="Rettangolo 11"/>
            <p:cNvSpPr/>
            <p:nvPr/>
          </p:nvSpPr>
          <p:spPr bwMode="auto">
            <a:xfrm>
              <a:off x="5076056" y="1619835"/>
              <a:ext cx="288032" cy="3600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8" name="CasellaDiTesto 12"/>
          <p:cNvSpPr txBox="1"/>
          <p:nvPr/>
        </p:nvSpPr>
        <p:spPr>
          <a:xfrm>
            <a:off x="4860032" y="1187787"/>
            <a:ext cx="144016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>
                <a:solidFill>
                  <a:prstClr val="white"/>
                </a:solidFill>
              </a:rPr>
              <a:t>T</a:t>
            </a:r>
            <a:r>
              <a:rPr lang="it-IT" smtClean="0">
                <a:solidFill>
                  <a:prstClr val="white"/>
                </a:solidFill>
              </a:rPr>
              <a:t>ask queue</a:t>
            </a:r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19" name="Connettore 4 14"/>
          <p:cNvCxnSpPr>
            <a:endCxn id="15" idx="1"/>
          </p:cNvCxnSpPr>
          <p:nvPr/>
        </p:nvCxnSpPr>
        <p:spPr bwMode="auto">
          <a:xfrm flipV="1">
            <a:off x="3491880" y="1799855"/>
            <a:ext cx="1008112" cy="5400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4 15"/>
          <p:cNvCxnSpPr>
            <a:stCxn id="14" idx="3"/>
          </p:cNvCxnSpPr>
          <p:nvPr/>
        </p:nvCxnSpPr>
        <p:spPr bwMode="auto">
          <a:xfrm flipH="1">
            <a:off x="3995936" y="1799855"/>
            <a:ext cx="2520280" cy="2052000"/>
          </a:xfrm>
          <a:prstGeom prst="bentConnector3">
            <a:avLst>
              <a:gd name="adj1" fmla="val -907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asellaDiTesto 18"/>
          <p:cNvSpPr txBox="1"/>
          <p:nvPr/>
        </p:nvSpPr>
        <p:spPr>
          <a:xfrm>
            <a:off x="2483768" y="1700808"/>
            <a:ext cx="136815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smtClean="0">
                <a:solidFill>
                  <a:prstClr val="black"/>
                </a:solidFill>
              </a:rPr>
              <a:t>Push task</a:t>
            </a:r>
            <a:endParaRPr lang="it-IT" sz="1600">
              <a:solidFill>
                <a:prstClr val="black"/>
              </a:solidFill>
            </a:endParaRPr>
          </a:p>
        </p:txBody>
      </p:sp>
      <p:sp>
        <p:nvSpPr>
          <p:cNvPr id="22" name="CasellaDiTesto 19"/>
          <p:cNvSpPr txBox="1"/>
          <p:nvPr/>
        </p:nvSpPr>
        <p:spPr>
          <a:xfrm>
            <a:off x="3995936" y="3378478"/>
            <a:ext cx="259228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smtClean="0">
                <a:solidFill>
                  <a:prstClr val="black"/>
                </a:solidFill>
              </a:rPr>
              <a:t>Fetch and execute (FIFO)</a:t>
            </a:r>
            <a:endParaRPr lang="it-IT" sz="1600">
              <a:solidFill>
                <a:prstClr val="black"/>
              </a:solidFill>
            </a:endParaRPr>
          </a:p>
        </p:txBody>
      </p:sp>
      <p:sp>
        <p:nvSpPr>
          <p:cNvPr id="23" name="CasellaDiTesto 36"/>
          <p:cNvSpPr txBox="1"/>
          <p:nvPr/>
        </p:nvSpPr>
        <p:spPr>
          <a:xfrm>
            <a:off x="7236296" y="2492896"/>
            <a:ext cx="165618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smtClean="0">
                <a:solidFill>
                  <a:prstClr val="black"/>
                </a:solidFill>
              </a:rPr>
              <a:t>Task descriptor</a:t>
            </a:r>
            <a:endParaRPr lang="it-IT" sz="1600">
              <a:solidFill>
                <a:prstClr val="black"/>
              </a:solidFill>
            </a:endParaRPr>
          </a:p>
        </p:txBody>
      </p:sp>
      <p:cxnSp>
        <p:nvCxnSpPr>
          <p:cNvPr id="24" name="Connettore 2 38"/>
          <p:cNvCxnSpPr>
            <a:stCxn id="23" idx="1"/>
          </p:cNvCxnSpPr>
          <p:nvPr/>
        </p:nvCxnSpPr>
        <p:spPr bwMode="auto">
          <a:xfrm flipH="1" flipV="1">
            <a:off x="6372200" y="1844824"/>
            <a:ext cx="864096" cy="81734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igura a mano libera 8"/>
          <p:cNvSpPr/>
          <p:nvPr/>
        </p:nvSpPr>
        <p:spPr>
          <a:xfrm>
            <a:off x="1478943" y="2348880"/>
            <a:ext cx="2162754" cy="373711"/>
          </a:xfrm>
          <a:custGeom>
            <a:avLst/>
            <a:gdLst>
              <a:gd name="connsiteX0" fmla="*/ 174928 w 2162754"/>
              <a:gd name="connsiteY0" fmla="*/ 0 h 373711"/>
              <a:gd name="connsiteX1" fmla="*/ 0 w 2162754"/>
              <a:gd name="connsiteY1" fmla="*/ 0 h 373711"/>
              <a:gd name="connsiteX2" fmla="*/ 0 w 2162754"/>
              <a:gd name="connsiteY2" fmla="*/ 373711 h 373711"/>
              <a:gd name="connsiteX3" fmla="*/ 2154803 w 2162754"/>
              <a:gd name="connsiteY3" fmla="*/ 373711 h 373711"/>
              <a:gd name="connsiteX4" fmla="*/ 2162754 w 2162754"/>
              <a:gd name="connsiteY4" fmla="*/ 0 h 373711"/>
              <a:gd name="connsiteX5" fmla="*/ 1979874 w 2162754"/>
              <a:gd name="connsiteY5" fmla="*/ 0 h 37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754" h="373711">
                <a:moveTo>
                  <a:pt x="174928" y="0"/>
                </a:moveTo>
                <a:lnTo>
                  <a:pt x="0" y="0"/>
                </a:lnTo>
                <a:lnTo>
                  <a:pt x="0" y="373711"/>
                </a:lnTo>
                <a:lnTo>
                  <a:pt x="2154803" y="373711"/>
                </a:lnTo>
                <a:lnTo>
                  <a:pt x="2162754" y="0"/>
                </a:lnTo>
                <a:lnTo>
                  <a:pt x="1979874" y="0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u="sng" smtClean="0">
              <a:solidFill>
                <a:prstClr val="black"/>
              </a:solidFill>
            </a:endParaRPr>
          </a:p>
        </p:txBody>
      </p:sp>
      <p:sp>
        <p:nvSpPr>
          <p:cNvPr id="26" name="Figura a mano libera 28"/>
          <p:cNvSpPr/>
          <p:nvPr/>
        </p:nvSpPr>
        <p:spPr>
          <a:xfrm>
            <a:off x="1475656" y="2983281"/>
            <a:ext cx="2162754" cy="373711"/>
          </a:xfrm>
          <a:custGeom>
            <a:avLst/>
            <a:gdLst>
              <a:gd name="connsiteX0" fmla="*/ 174928 w 2162754"/>
              <a:gd name="connsiteY0" fmla="*/ 0 h 373711"/>
              <a:gd name="connsiteX1" fmla="*/ 0 w 2162754"/>
              <a:gd name="connsiteY1" fmla="*/ 0 h 373711"/>
              <a:gd name="connsiteX2" fmla="*/ 0 w 2162754"/>
              <a:gd name="connsiteY2" fmla="*/ 373711 h 373711"/>
              <a:gd name="connsiteX3" fmla="*/ 2154803 w 2162754"/>
              <a:gd name="connsiteY3" fmla="*/ 373711 h 373711"/>
              <a:gd name="connsiteX4" fmla="*/ 2162754 w 2162754"/>
              <a:gd name="connsiteY4" fmla="*/ 0 h 373711"/>
              <a:gd name="connsiteX5" fmla="*/ 1979874 w 2162754"/>
              <a:gd name="connsiteY5" fmla="*/ 0 h 37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754" h="373711">
                <a:moveTo>
                  <a:pt x="174928" y="0"/>
                </a:moveTo>
                <a:lnTo>
                  <a:pt x="0" y="0"/>
                </a:lnTo>
                <a:lnTo>
                  <a:pt x="0" y="373711"/>
                </a:lnTo>
                <a:lnTo>
                  <a:pt x="2154803" y="373711"/>
                </a:lnTo>
                <a:lnTo>
                  <a:pt x="2162754" y="0"/>
                </a:lnTo>
                <a:lnTo>
                  <a:pt x="1979874" y="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u="sng" smtClean="0">
              <a:solidFill>
                <a:prstClr val="black"/>
              </a:solidFill>
            </a:endParaRPr>
          </a:p>
        </p:txBody>
      </p:sp>
      <p:sp>
        <p:nvSpPr>
          <p:cNvPr id="27" name="CasellaDiTesto 13"/>
          <p:cNvSpPr txBox="1"/>
          <p:nvPr/>
        </p:nvSpPr>
        <p:spPr>
          <a:xfrm>
            <a:off x="5076056" y="36357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prstClr val="black"/>
                </a:solidFill>
                <a:latin typeface="Arial Black" pitchFamily="34" charset="0"/>
              </a:rPr>
              <a:t>two</a:t>
            </a:r>
            <a:r>
              <a:rPr lang="it-IT" dirty="0" smtClean="0">
                <a:solidFill>
                  <a:prstClr val="black"/>
                </a:solidFill>
                <a:latin typeface="Arial Black" pitchFamily="34" charset="0"/>
              </a:rPr>
              <a:t> task </a:t>
            </a:r>
            <a:r>
              <a:rPr lang="it-IT" b="1" i="1" dirty="0" err="1" smtClean="0">
                <a:solidFill>
                  <a:prstClr val="black"/>
                </a:solidFill>
                <a:latin typeface="Arial Black" pitchFamily="34" charset="0"/>
              </a:rPr>
              <a:t>types</a:t>
            </a:r>
            <a:endParaRPr lang="it-IT" b="1" i="1" dirty="0">
              <a:solidFill>
                <a:prstClr val="black"/>
              </a:solidFill>
              <a:latin typeface="Arial Black" pitchFamily="34" charset="0"/>
            </a:endParaRPr>
          </a:p>
        </p:txBody>
      </p:sp>
      <p:cxnSp>
        <p:nvCxnSpPr>
          <p:cNvPr id="28" name="Connettore 2 17"/>
          <p:cNvCxnSpPr/>
          <p:nvPr/>
        </p:nvCxnSpPr>
        <p:spPr bwMode="auto">
          <a:xfrm flipH="1" flipV="1">
            <a:off x="3779912" y="2535736"/>
            <a:ext cx="1728192" cy="10999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Connettore 2 29"/>
          <p:cNvCxnSpPr/>
          <p:nvPr/>
        </p:nvCxnSpPr>
        <p:spPr bwMode="auto">
          <a:xfrm flipH="1" flipV="1">
            <a:off x="3779912" y="3204011"/>
            <a:ext cx="1584176" cy="6163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Connettore 4 33"/>
          <p:cNvCxnSpPr/>
          <p:nvPr/>
        </p:nvCxnSpPr>
        <p:spPr bwMode="auto">
          <a:xfrm flipV="1">
            <a:off x="3563888" y="1961656"/>
            <a:ext cx="1008112" cy="100800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5" grpId="0" animBg="1"/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T-scaling.emf"/>
          <p:cNvPicPr>
            <a:picLocks noChangeAspect="1"/>
          </p:cNvPicPr>
          <p:nvPr/>
        </p:nvPicPr>
        <p:blipFill>
          <a:blip r:embed="rId3" cstate="print"/>
          <a:srcRect r="4167"/>
          <a:stretch>
            <a:fillRect/>
          </a:stretch>
        </p:blipFill>
        <p:spPr>
          <a:xfrm>
            <a:off x="3923929" y="3707740"/>
            <a:ext cx="5184576" cy="255346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3"/>
            <a:ext cx="4186808" cy="1800200"/>
          </a:xfrm>
        </p:spPr>
        <p:txBody>
          <a:bodyPr>
            <a:noAutofit/>
          </a:bodyPr>
          <a:lstStyle/>
          <a:p>
            <a:r>
              <a:rPr lang="it-IT" sz="2200" dirty="0" smtClean="0"/>
              <a:t>TLV across various type of tasks: </a:t>
            </a:r>
            <a:r>
              <a:rPr lang="en-US" sz="2200" dirty="0" smtClean="0"/>
              <a:t>TLV of each </a:t>
            </a:r>
            <a:r>
              <a:rPr lang="en-US" sz="2200" i="1" dirty="0" smtClean="0"/>
              <a:t>type</a:t>
            </a:r>
            <a:r>
              <a:rPr lang="en-US" sz="2200" dirty="0" smtClean="0"/>
              <a:t> of tasks is different (up to 9×) even within the fixed operating condition in a </a:t>
            </a:r>
            <a:r>
              <a:rPr lang="en-US" sz="2200" dirty="0" err="1" smtClean="0"/>
              <a:t>core</a:t>
            </a:r>
            <a:r>
              <a:rPr lang="en-US" sz="2200" i="1" baseline="-25000" dirty="0" err="1" smtClean="0"/>
              <a:t>i</a:t>
            </a:r>
            <a:r>
              <a:rPr lang="en-US" sz="2200" baseline="-25000" dirty="0" smtClean="0"/>
              <a:t> </a:t>
            </a:r>
            <a:endParaRPr lang="en-US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Intra- </a:t>
            </a:r>
            <a:r>
              <a:rPr lang="it-IT" dirty="0" smtClean="0"/>
              <a:t>and </a:t>
            </a:r>
            <a:r>
              <a:rPr lang="it-IT" dirty="0" smtClean="0"/>
              <a:t>Inter-Corner </a:t>
            </a:r>
            <a:r>
              <a:rPr lang="it-IT" dirty="0" smtClean="0"/>
              <a:t>TLV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A613-1AE2-42C0-B0FD-24A2141D37FD}" type="datetime5">
              <a:rPr lang="en-US" smtClean="0"/>
              <a:pPr/>
              <a:t>19-Mar-13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Andrea Marongiu / Università di Bologna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052736"/>
            <a:ext cx="4716016" cy="193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796136" y="6165304"/>
            <a:ext cx="1768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Inter-corner TLV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292080" y="2915652"/>
            <a:ext cx="347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Intra-corner TLV at fix (25°C, 1.1V) </a:t>
            </a:r>
            <a:endParaRPr lang="en-US" b="1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95536" y="3068960"/>
            <a:ext cx="4186808" cy="2869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Inter-corner TLV (across various operating conditions for 45nm)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average TLV of the six types of tasks is an increasing function of temperature.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contrast, decreasing the voltage from the nominal point of 1.1V increases TLV.</a:t>
            </a:r>
            <a:endParaRPr kumimoji="0" lang="it-IT" sz="2200" b="1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Variation-tolerant OpenMP Tasking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A613-1AE2-42C0-B0FD-24A2141D37FD}" type="datetime5">
              <a:rPr lang="en-US" smtClean="0"/>
              <a:pPr/>
              <a:t>19-Mar-13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Andrea Marongiu / Università di Bologna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12</a:t>
            </a:fld>
            <a:endParaRPr lang="de-DE"/>
          </a:p>
        </p:txBody>
      </p:sp>
      <p:grpSp>
        <p:nvGrpSpPr>
          <p:cNvPr id="7" name="Gruppo 3"/>
          <p:cNvGrpSpPr/>
          <p:nvPr/>
        </p:nvGrpSpPr>
        <p:grpSpPr>
          <a:xfrm>
            <a:off x="251520" y="5013176"/>
            <a:ext cx="5256584" cy="1440160"/>
            <a:chOff x="251520" y="5013176"/>
            <a:chExt cx="5256584" cy="1440160"/>
          </a:xfrm>
        </p:grpSpPr>
        <p:sp>
          <p:nvSpPr>
            <p:cNvPr id="8" name="Rettangolo 183"/>
            <p:cNvSpPr/>
            <p:nvPr/>
          </p:nvSpPr>
          <p:spPr bwMode="auto">
            <a:xfrm>
              <a:off x="251520" y="5013176"/>
              <a:ext cx="5256584" cy="1440160"/>
            </a:xfrm>
            <a:prstGeom prst="rect">
              <a:avLst/>
            </a:prstGeom>
            <a:ln>
              <a:solidFill>
                <a:schemeClr val="accent5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i="1" smtClean="0">
                  <a:solidFill>
                    <a:srgbClr val="4F81BD"/>
                  </a:solidFill>
                </a:rPr>
                <a:t>TCDM</a:t>
              </a:r>
            </a:p>
          </p:txBody>
        </p:sp>
        <p:sp>
          <p:nvSpPr>
            <p:cNvPr id="9" name="CasellaDiTesto 178"/>
            <p:cNvSpPr txBox="1"/>
            <p:nvPr/>
          </p:nvSpPr>
          <p:spPr>
            <a:xfrm>
              <a:off x="899592" y="5733256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smtClean="0">
                  <a:solidFill>
                    <a:prstClr val="black"/>
                  </a:solidFill>
                </a:rPr>
                <a:t>task types</a:t>
              </a:r>
              <a:endParaRPr lang="it-IT" sz="1400" i="1">
                <a:solidFill>
                  <a:prstClr val="black"/>
                </a:solidFill>
              </a:endParaRPr>
            </a:p>
          </p:txBody>
        </p:sp>
        <p:sp>
          <p:nvSpPr>
            <p:cNvPr id="10" name="CasellaDiTesto 179"/>
            <p:cNvSpPr txBox="1"/>
            <p:nvPr/>
          </p:nvSpPr>
          <p:spPr>
            <a:xfrm>
              <a:off x="1979712" y="5013176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smtClean="0">
                  <a:solidFill>
                    <a:prstClr val="black"/>
                  </a:solidFill>
                </a:rPr>
                <a:t>cores</a:t>
              </a:r>
              <a:endParaRPr lang="it-IT" sz="1400" i="1">
                <a:solidFill>
                  <a:prstClr val="black"/>
                </a:solidFill>
              </a:endParaRPr>
            </a:p>
          </p:txBody>
        </p:sp>
      </p:grp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35496" y="908721"/>
            <a:ext cx="4248472" cy="4320480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r>
              <a:rPr lang="it-IT" b="1" dirty="0" smtClean="0"/>
              <a:t>Online TLV </a:t>
            </a:r>
            <a:r>
              <a:rPr lang="it-IT" b="1" dirty="0" err="1" smtClean="0"/>
              <a:t>characterization</a:t>
            </a:r>
            <a:endParaRPr lang="it-IT" b="1" dirty="0" smtClean="0"/>
          </a:p>
          <a:p>
            <a:pPr lvl="1"/>
            <a:r>
              <a:rPr lang="it-IT" dirty="0" smtClean="0"/>
              <a:t>TLV </a:t>
            </a:r>
            <a:r>
              <a:rPr lang="it-IT" dirty="0" err="1" smtClean="0"/>
              <a:t>table</a:t>
            </a:r>
            <a:r>
              <a:rPr lang="it-IT" dirty="0" smtClean="0"/>
              <a:t>: LUT </a:t>
            </a:r>
            <a:r>
              <a:rPr lang="it-IT" dirty="0" err="1" smtClean="0"/>
              <a:t>containing</a:t>
            </a:r>
            <a:r>
              <a:rPr lang="it-IT" dirty="0" smtClean="0"/>
              <a:t> TLV for </a:t>
            </a:r>
            <a:r>
              <a:rPr lang="it-IT" dirty="0" err="1" smtClean="0"/>
              <a:t>every</a:t>
            </a:r>
            <a:r>
              <a:rPr lang="it-IT" dirty="0" smtClean="0"/>
              <a:t> core and task </a:t>
            </a:r>
            <a:r>
              <a:rPr lang="it-IT" i="1" dirty="0" err="1" smtClean="0"/>
              <a:t>type</a:t>
            </a:r>
            <a:endParaRPr lang="it-IT" i="1" dirty="0" smtClean="0"/>
          </a:p>
          <a:p>
            <a:pPr lvl="1"/>
            <a:r>
              <a:rPr lang="it-IT" dirty="0" smtClean="0"/>
              <a:t>Reside in TCDM. </a:t>
            </a:r>
            <a:r>
              <a:rPr lang="it-IT" dirty="0" err="1" smtClean="0"/>
              <a:t>Parallel</a:t>
            </a:r>
            <a:r>
              <a:rPr lang="it-IT" dirty="0" smtClean="0"/>
              <a:t> </a:t>
            </a:r>
            <a:r>
              <a:rPr lang="it-IT" dirty="0" err="1" smtClean="0"/>
              <a:t>inspection</a:t>
            </a:r>
            <a:r>
              <a:rPr lang="it-IT" dirty="0" smtClean="0"/>
              <a:t> from multiple </a:t>
            </a:r>
            <a:r>
              <a:rPr lang="it-IT" dirty="0" err="1" smtClean="0"/>
              <a:t>cores</a:t>
            </a:r>
            <a:endParaRPr lang="it-IT" dirty="0" smtClean="0"/>
          </a:p>
          <a:p>
            <a:r>
              <a:rPr lang="it-IT" dirty="0" smtClean="0"/>
              <a:t>Each core collects TLV information in parallel</a:t>
            </a:r>
          </a:p>
          <a:p>
            <a:pPr lvl="1"/>
            <a:r>
              <a:rPr lang="it-IT" dirty="0" smtClean="0"/>
              <a:t>Distributed </a:t>
            </a:r>
            <a:r>
              <a:rPr lang="it-IT" dirty="0" err="1" smtClean="0"/>
              <a:t>scheduler</a:t>
            </a:r>
            <a:endParaRPr lang="it-IT" dirty="0" smtClean="0"/>
          </a:p>
          <a:p>
            <a:pPr lvl="1"/>
            <a:r>
              <a:rPr lang="it-IT" dirty="0" smtClean="0"/>
              <a:t>LUT </a:t>
            </a:r>
            <a:r>
              <a:rPr lang="it-IT" dirty="0" err="1" smtClean="0"/>
              <a:t>updated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every</a:t>
            </a:r>
            <a:r>
              <a:rPr lang="it-IT" dirty="0" smtClean="0"/>
              <a:t> task </a:t>
            </a:r>
            <a:r>
              <a:rPr lang="it-IT" dirty="0" err="1" smtClean="0"/>
              <a:t>execution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248472" y="1579769"/>
            <a:ext cx="4860032" cy="3856732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17365D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void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handle_tasks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() {</a:t>
            </a:r>
            <a:endParaRPr lang="it-IT" sz="14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17365D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while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(HAVE_TASKS) {  </a:t>
            </a:r>
            <a:r>
              <a:rPr lang="en-US" sz="1200" i="1" dirty="0" smtClean="0">
                <a:solidFill>
                  <a:srgbClr val="00B05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// Task scheduling loop</a:t>
            </a:r>
            <a:endParaRPr lang="it-IT" sz="14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2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task_desc_t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*t = EXTRACT_TASK ();</a:t>
            </a:r>
            <a:endParaRPr lang="it-IT" sz="14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200" b="1" dirty="0" smtClean="0">
                <a:solidFill>
                  <a:srgbClr val="17365D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if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(t) {</a:t>
            </a:r>
            <a:endParaRPr lang="it-IT" sz="14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</a:t>
            </a:r>
            <a:r>
              <a:rPr lang="en-US" sz="1200" b="1" dirty="0" smtClean="0">
                <a:solidFill>
                  <a:srgbClr val="17365D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float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Otlv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= </a:t>
            </a:r>
            <a:r>
              <a:rPr lang="en-US" sz="1200" dirty="0" err="1" smtClean="0">
                <a:solidFill>
                  <a:srgbClr val="1F497D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tlv_read_task_metadata</a:t>
            </a:r>
            <a:r>
              <a:rPr lang="en-US" sz="1200" dirty="0" smtClean="0">
                <a:solidFill>
                  <a:srgbClr val="1F497D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</a:t>
            </a:r>
            <a:r>
              <a:rPr lang="en-US" sz="1200" dirty="0" err="1" smtClean="0">
                <a:solidFill>
                  <a:srgbClr val="1F497D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core_id</a:t>
            </a:r>
            <a:r>
              <a:rPr lang="en-US" sz="1200" dirty="0" smtClean="0">
                <a:solidFill>
                  <a:srgbClr val="1F497D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);</a:t>
            </a:r>
            <a:endParaRPr lang="it-IT" sz="1400" dirty="0" smtClean="0">
              <a:solidFill>
                <a:srgbClr val="1F497D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</a:t>
            </a:r>
            <a:r>
              <a:rPr lang="en-US" sz="1200" dirty="0" smtClean="0">
                <a:solidFill>
                  <a:srgbClr val="00B05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/* Reset counter for this core */</a:t>
            </a:r>
            <a:endParaRPr lang="it-IT" sz="14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1F497D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</a:t>
            </a:r>
            <a:r>
              <a:rPr lang="en-US" sz="1200" dirty="0" err="1" smtClean="0">
                <a:solidFill>
                  <a:srgbClr val="1F497D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tlv_reset_task_metadata</a:t>
            </a:r>
            <a:r>
              <a:rPr lang="en-US" sz="1200" dirty="0" smtClean="0">
                <a:solidFill>
                  <a:srgbClr val="1F497D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</a:t>
            </a:r>
            <a:r>
              <a:rPr lang="en-US" sz="1200" dirty="0" err="1" smtClean="0">
                <a:solidFill>
                  <a:srgbClr val="1F497D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core_id</a:t>
            </a:r>
            <a:r>
              <a:rPr lang="en-US" sz="1200" dirty="0" smtClean="0">
                <a:solidFill>
                  <a:srgbClr val="1F497D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);</a:t>
            </a:r>
            <a:endParaRPr lang="it-IT" sz="1400" dirty="0" smtClean="0">
              <a:solidFill>
                <a:srgbClr val="1F497D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</a:t>
            </a:r>
            <a:r>
              <a:rPr lang="en-US" sz="1200" dirty="0" smtClean="0">
                <a:solidFill>
                  <a:srgbClr val="00B05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/* EXEC! */</a:t>
            </a:r>
            <a:endParaRPr lang="it-IT" sz="14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t-&gt;</a:t>
            </a:r>
            <a:r>
              <a:rPr lang="en-US" sz="12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task_fn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(t-&gt;</a:t>
            </a:r>
            <a:r>
              <a:rPr lang="en-US" sz="12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task_data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);</a:t>
            </a:r>
            <a:endParaRPr lang="it-IT" sz="14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</a:t>
            </a:r>
            <a:r>
              <a:rPr lang="en-US" sz="1200" dirty="0" smtClean="0">
                <a:solidFill>
                  <a:srgbClr val="00B05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/* We executed. Fetch TLV ...*/</a:t>
            </a:r>
            <a:endParaRPr lang="it-IT" sz="14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</a:t>
            </a:r>
            <a:r>
              <a:rPr lang="en-US" sz="1200" b="1" dirty="0" smtClean="0">
                <a:solidFill>
                  <a:srgbClr val="17365D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float </a:t>
            </a:r>
            <a:r>
              <a:rPr lang="en-US" sz="12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tlv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= </a:t>
            </a:r>
            <a:r>
              <a:rPr lang="en-US" sz="1200" dirty="0" err="1" smtClean="0">
                <a:solidFill>
                  <a:srgbClr val="1F497D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tlv_read_task_metadata</a:t>
            </a:r>
            <a:r>
              <a:rPr lang="en-US" sz="1200" dirty="0" smtClean="0">
                <a:solidFill>
                  <a:srgbClr val="1F497D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</a:t>
            </a:r>
            <a:r>
              <a:rPr lang="en-US" sz="1200" dirty="0" err="1" smtClean="0">
                <a:solidFill>
                  <a:srgbClr val="1F497D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core_id</a:t>
            </a:r>
            <a:r>
              <a:rPr lang="en-US" sz="1200" dirty="0" smtClean="0">
                <a:solidFill>
                  <a:srgbClr val="1F497D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);</a:t>
            </a:r>
            <a:endParaRPr lang="it-IT" sz="1400" dirty="0" smtClean="0">
              <a:solidFill>
                <a:srgbClr val="1F497D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</a:t>
            </a:r>
            <a:r>
              <a:rPr lang="en-US" sz="1200" dirty="0" smtClean="0">
                <a:solidFill>
                  <a:srgbClr val="00B05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/* Update TLV. Average new and old value */</a:t>
            </a:r>
            <a:endParaRPr lang="it-IT" sz="14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</a:t>
            </a:r>
            <a:r>
              <a:rPr lang="en-US" sz="1200" dirty="0" err="1" smtClean="0">
                <a:solidFill>
                  <a:schemeClr val="accent4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tlv_table_write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(t-&gt;</a:t>
            </a:r>
            <a:r>
              <a:rPr lang="en-US" sz="12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task_type_id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                           		</a:t>
            </a:r>
            <a:r>
              <a:rPr lang="en-US" sz="12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core_id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(</a:t>
            </a:r>
            <a:r>
              <a:rPr lang="en-US" sz="12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tlv-Otlv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)/2);</a:t>
            </a:r>
            <a:endParaRPr lang="it-IT" sz="14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}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lang="en-US" sz="40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14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573541"/>
              </p:ext>
            </p:extLst>
          </p:nvPr>
        </p:nvGraphicFramePr>
        <p:xfrm>
          <a:off x="1907704" y="5301208"/>
          <a:ext cx="3244888" cy="95187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11222"/>
                <a:gridCol w="811222"/>
                <a:gridCol w="811222"/>
                <a:gridCol w="811222"/>
              </a:tblGrid>
              <a:tr h="317293">
                <a:tc>
                  <a:txBody>
                    <a:bodyPr/>
                    <a:lstStyle/>
                    <a:p>
                      <a:endParaRPr lang="it-IT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smtClean="0"/>
                        <a:t>C0</a:t>
                      </a:r>
                      <a:endParaRPr lang="it-IT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smtClean="0"/>
                        <a:t>C1</a:t>
                      </a:r>
                      <a:endParaRPr lang="it-IT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smtClean="0"/>
                        <a:t>C2</a:t>
                      </a:r>
                      <a:endParaRPr lang="it-IT" sz="1100"/>
                    </a:p>
                  </a:txBody>
                  <a:tcPr/>
                </a:tc>
              </a:tr>
              <a:tr h="317293"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T0</a:t>
                      </a:r>
                      <a:endParaRPr lang="it-IT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0.0211</a:t>
                      </a:r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smtClean="0"/>
                        <a:t>-</a:t>
                      </a:r>
                      <a:endParaRPr lang="it-IT" sz="1100"/>
                    </a:p>
                  </a:txBody>
                  <a:tcPr/>
                </a:tc>
              </a:tr>
              <a:tr h="317293">
                <a:tc>
                  <a:txBody>
                    <a:bodyPr/>
                    <a:lstStyle/>
                    <a:p>
                      <a:r>
                        <a:rPr lang="it-IT" sz="1100" smtClean="0"/>
                        <a:t>T1</a:t>
                      </a:r>
                      <a:endParaRPr lang="it-IT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smtClean="0"/>
                        <a:t>0.891</a:t>
                      </a:r>
                      <a:endParaRPr lang="it-IT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smtClean="0"/>
                        <a:t>-</a:t>
                      </a:r>
                      <a:endParaRPr lang="it-IT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0.000005</a:t>
                      </a:r>
                      <a:endParaRPr lang="it-IT" sz="11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Connettore 4 7"/>
          <p:cNvCxnSpPr/>
          <p:nvPr/>
        </p:nvCxnSpPr>
        <p:spPr bwMode="auto">
          <a:xfrm rot="5400000">
            <a:off x="3779912" y="4149080"/>
            <a:ext cx="1584176" cy="1440160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prstDash val="dash"/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" name="Gruppo 121"/>
          <p:cNvGrpSpPr/>
          <p:nvPr/>
        </p:nvGrpSpPr>
        <p:grpSpPr>
          <a:xfrm>
            <a:off x="6516216" y="4941168"/>
            <a:ext cx="2160240" cy="1368152"/>
            <a:chOff x="1403648" y="4797152"/>
            <a:chExt cx="2160240" cy="1368152"/>
          </a:xfrm>
        </p:grpSpPr>
        <p:sp>
          <p:nvSpPr>
            <p:cNvPr id="17" name="Rettangolo 114"/>
            <p:cNvSpPr/>
            <p:nvPr/>
          </p:nvSpPr>
          <p:spPr bwMode="auto">
            <a:xfrm>
              <a:off x="1403648" y="4797152"/>
              <a:ext cx="2160240" cy="11521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  <p:sp>
          <p:nvSpPr>
            <p:cNvPr id="18" name="Rettangolo 115"/>
            <p:cNvSpPr/>
            <p:nvPr/>
          </p:nvSpPr>
          <p:spPr bwMode="auto">
            <a:xfrm>
              <a:off x="2555776" y="4797152"/>
              <a:ext cx="1008112" cy="2796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050" smtClean="0">
                  <a:solidFill>
                    <a:prstClr val="white"/>
                  </a:solidFill>
                </a:rPr>
                <a:t>V</a:t>
              </a:r>
              <a:r>
                <a:rPr lang="it-IT" sz="1050" baseline="-25000" smtClean="0">
                  <a:solidFill>
                    <a:prstClr val="white"/>
                  </a:solidFill>
                </a:rPr>
                <a:t>DD</a:t>
              </a:r>
              <a:r>
                <a:rPr lang="it-IT" sz="1050" smtClean="0">
                  <a:solidFill>
                    <a:prstClr val="white"/>
                  </a:solidFill>
                </a:rPr>
                <a:t>-Hopping</a:t>
              </a:r>
            </a:p>
          </p:txBody>
        </p:sp>
        <p:sp>
          <p:nvSpPr>
            <p:cNvPr id="19" name="Rettangolo 116"/>
            <p:cNvSpPr/>
            <p:nvPr/>
          </p:nvSpPr>
          <p:spPr bwMode="auto">
            <a:xfrm>
              <a:off x="3275856" y="5085184"/>
              <a:ext cx="288032" cy="8640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050" i="1" smtClean="0">
                  <a:solidFill>
                    <a:prstClr val="white"/>
                  </a:solidFill>
                </a:rPr>
                <a:t>Replay</a:t>
              </a:r>
            </a:p>
          </p:txBody>
        </p:sp>
        <p:sp>
          <p:nvSpPr>
            <p:cNvPr id="20" name="Rettangolo 117"/>
            <p:cNvSpPr/>
            <p:nvPr/>
          </p:nvSpPr>
          <p:spPr bwMode="auto">
            <a:xfrm>
              <a:off x="2987824" y="5085184"/>
              <a:ext cx="288032" cy="8640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050" i="1" smtClean="0">
                  <a:solidFill>
                    <a:prstClr val="white"/>
                  </a:solidFill>
                </a:rPr>
                <a:t>Var-Sensor</a:t>
              </a:r>
            </a:p>
          </p:txBody>
        </p:sp>
        <p:sp>
          <p:nvSpPr>
            <p:cNvPr id="21" name="Rettangolo 118"/>
            <p:cNvSpPr/>
            <p:nvPr/>
          </p:nvSpPr>
          <p:spPr bwMode="auto">
            <a:xfrm>
              <a:off x="1403648" y="5661248"/>
              <a:ext cx="864096" cy="2880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00" smtClean="0">
                  <a:solidFill>
                    <a:prstClr val="white"/>
                  </a:solidFill>
                </a:rPr>
                <a:t>I$</a:t>
              </a:r>
            </a:p>
          </p:txBody>
        </p:sp>
        <p:sp>
          <p:nvSpPr>
            <p:cNvPr id="22" name="CasellaDiTesto 119"/>
            <p:cNvSpPr txBox="1"/>
            <p:nvPr/>
          </p:nvSpPr>
          <p:spPr>
            <a:xfrm>
              <a:off x="1763688" y="5013176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smtClean="0">
                  <a:solidFill>
                    <a:prstClr val="black"/>
                  </a:solidFill>
                </a:rPr>
                <a:t>CORE 0</a:t>
              </a:r>
              <a:endParaRPr lang="it-IT" sz="1200" b="1">
                <a:solidFill>
                  <a:prstClr val="black"/>
                </a:solidFill>
              </a:endParaRPr>
            </a:p>
          </p:txBody>
        </p:sp>
        <p:sp>
          <p:nvSpPr>
            <p:cNvPr id="23" name="Rettangolo 120"/>
            <p:cNvSpPr/>
            <p:nvPr/>
          </p:nvSpPr>
          <p:spPr bwMode="auto">
            <a:xfrm>
              <a:off x="1403648" y="5949280"/>
              <a:ext cx="2160240" cy="21602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100" smtClean="0">
                  <a:solidFill>
                    <a:prstClr val="black"/>
                  </a:solidFill>
                </a:rPr>
                <a:t>MASTER PORT</a:t>
              </a:r>
            </a:p>
          </p:txBody>
        </p:sp>
      </p:grpSp>
      <p:cxnSp>
        <p:nvCxnSpPr>
          <p:cNvPr id="24" name="Connettore 2 158"/>
          <p:cNvCxnSpPr/>
          <p:nvPr/>
        </p:nvCxnSpPr>
        <p:spPr bwMode="auto">
          <a:xfrm>
            <a:off x="8244408" y="2636912"/>
            <a:ext cx="0" cy="2700300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CasellaDiTesto 4"/>
          <p:cNvSpPr txBox="1"/>
          <p:nvPr/>
        </p:nvSpPr>
        <p:spPr>
          <a:xfrm>
            <a:off x="3622248" y="5616536"/>
            <a:ext cx="612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0.11</a:t>
            </a:r>
            <a:endParaRPr lang="it-IT" b="1" dirty="0"/>
          </a:p>
        </p:txBody>
      </p:sp>
      <p:sp>
        <p:nvSpPr>
          <p:cNvPr id="28" name="Rettangolo 7"/>
          <p:cNvSpPr/>
          <p:nvPr/>
        </p:nvSpPr>
        <p:spPr bwMode="auto">
          <a:xfrm>
            <a:off x="323528" y="5157192"/>
            <a:ext cx="1368152" cy="360040"/>
          </a:xfrm>
          <a:prstGeom prst="rect">
            <a:avLst/>
          </a:prstGeom>
          <a:gradFill>
            <a:gsLst>
              <a:gs pos="0">
                <a:schemeClr val="accent4"/>
              </a:gs>
              <a:gs pos="80000">
                <a:schemeClr val="accent4"/>
              </a:gs>
              <a:gs pos="100000">
                <a:schemeClr val="accent4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prstClr val="white"/>
                </a:solidFill>
              </a:rPr>
              <a:t>TLV-table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TLV-aware Extensions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A613-1AE2-42C0-B0FD-24A2141D37FD}" type="datetime5">
              <a:rPr lang="en-US" smtClean="0"/>
              <a:pPr/>
              <a:t>19-Mar-13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Andrea Marongiu / Università di Bologna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CasellaDiTesto 23"/>
          <p:cNvSpPr txBox="1"/>
          <p:nvPr/>
        </p:nvSpPr>
        <p:spPr>
          <a:xfrm>
            <a:off x="1187624" y="1115779"/>
            <a:ext cx="3024336" cy="3228856"/>
          </a:xfrm>
          <a:prstGeom prst="foldedCorner">
            <a:avLst>
              <a:gd name="adj" fmla="val 11321"/>
            </a:avLst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it-IT" sz="1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pragma</a:t>
            </a:r>
            <a:r>
              <a:rPr lang="it-IT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omp</a:t>
            </a:r>
            <a:r>
              <a:rPr lang="it-IT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parallel</a:t>
            </a:r>
            <a:endParaRPr lang="it-IT" sz="14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t-IT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{ </a:t>
            </a:r>
            <a:endParaRPr lang="it-IT" sz="1400" i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t-IT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it-IT" sz="1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pragma</a:t>
            </a:r>
            <a:r>
              <a:rPr lang="it-IT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omp</a:t>
            </a:r>
            <a:r>
              <a:rPr lang="it-IT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single</a:t>
            </a:r>
          </a:p>
          <a:p>
            <a:r>
              <a:rPr lang="it-IT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it-IT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for </a:t>
            </a:r>
            <a:r>
              <a:rPr lang="it-IT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(i = 1...N) {</a:t>
            </a:r>
          </a:p>
          <a:p>
            <a:r>
              <a:rPr lang="it-IT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it-IT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it-IT" sz="1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pragma</a:t>
            </a:r>
            <a:r>
              <a:rPr lang="it-IT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omp</a:t>
            </a:r>
            <a:r>
              <a:rPr lang="it-IT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task</a:t>
            </a:r>
          </a:p>
          <a:p>
            <a:r>
              <a:rPr lang="it-IT" sz="14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FUNC_1 (i);</a:t>
            </a:r>
          </a:p>
          <a:p>
            <a:endParaRPr lang="it-IT" sz="14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t-IT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it-IT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pragma</a:t>
            </a:r>
            <a:r>
              <a:rPr lang="it-IT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omp</a:t>
            </a:r>
            <a:r>
              <a:rPr lang="it-IT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task</a:t>
            </a:r>
          </a:p>
          <a:p>
            <a:r>
              <a:rPr lang="it-IT" sz="1400" i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FUNC_2 </a:t>
            </a:r>
            <a:r>
              <a:rPr lang="it-IT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(i); </a:t>
            </a:r>
            <a:endParaRPr lang="it-IT" sz="14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t-IT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}    </a:t>
            </a:r>
          </a:p>
          <a:p>
            <a:r>
              <a:rPr lang="it-IT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}</a:t>
            </a:r>
            <a:endParaRPr lang="it-IT" sz="1400" i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t-IT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}  </a:t>
            </a:r>
            <a:r>
              <a:rPr lang="it-IT" sz="1400" b="1" i="1" dirty="0" smtClean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it-IT" sz="1400" b="1" i="1" dirty="0" err="1" smtClean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implicit</a:t>
            </a:r>
            <a:r>
              <a:rPr lang="it-IT" sz="1400" b="1" i="1" dirty="0" smtClean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400" b="1" i="1" dirty="0" err="1" smtClean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barrier</a:t>
            </a:r>
            <a:r>
              <a:rPr lang="it-IT" sz="1400" b="1" i="1" dirty="0" smtClean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 */</a:t>
            </a:r>
          </a:p>
        </p:txBody>
      </p:sp>
      <p:sp>
        <p:nvSpPr>
          <p:cNvPr id="8" name="Rettangolo 35"/>
          <p:cNvSpPr/>
          <p:nvPr/>
        </p:nvSpPr>
        <p:spPr bwMode="auto">
          <a:xfrm>
            <a:off x="4427984" y="1340768"/>
            <a:ext cx="3600400" cy="1008112"/>
          </a:xfrm>
          <a:prstGeom prst="rect">
            <a:avLst/>
          </a:prstGeom>
          <a:ln>
            <a:solidFill>
              <a:schemeClr val="accent5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i="1" smtClean="0">
                <a:solidFill>
                  <a:srgbClr val="4F81BD"/>
                </a:solidFill>
              </a:rPr>
              <a:t>TCDM</a:t>
            </a:r>
          </a:p>
        </p:txBody>
      </p:sp>
      <p:sp>
        <p:nvSpPr>
          <p:cNvPr id="9" name="Segnaposto contenuto 25"/>
          <p:cNvSpPr>
            <a:spLocks noGrp="1"/>
          </p:cNvSpPr>
          <p:nvPr>
            <p:ph idx="1"/>
          </p:nvPr>
        </p:nvSpPr>
        <p:spPr>
          <a:xfrm>
            <a:off x="107504" y="4365104"/>
            <a:ext cx="8856984" cy="2160240"/>
          </a:xfrm>
        </p:spPr>
        <p:txBody>
          <a:bodyPr>
            <a:noAutofit/>
          </a:bodyPr>
          <a:lstStyle/>
          <a:p>
            <a:r>
              <a:rPr lang="it-IT" sz="2400" dirty="0" err="1" smtClean="0"/>
              <a:t>Variation-tolerant</a:t>
            </a:r>
            <a:r>
              <a:rPr lang="it-IT" sz="2400" dirty="0" smtClean="0"/>
              <a:t> </a:t>
            </a:r>
            <a:r>
              <a:rPr lang="it-IT" sz="2400" dirty="0" err="1" smtClean="0"/>
              <a:t>OpenMP</a:t>
            </a:r>
            <a:r>
              <a:rPr lang="it-IT" sz="2400" dirty="0" smtClean="0"/>
              <a:t> </a:t>
            </a:r>
            <a:r>
              <a:rPr lang="it-IT" sz="2400" dirty="0" err="1" smtClean="0"/>
              <a:t>scheduler</a:t>
            </a:r>
            <a:endParaRPr lang="it-IT" sz="2400" dirty="0" smtClean="0"/>
          </a:p>
          <a:p>
            <a:pPr lvl="1"/>
            <a:r>
              <a:rPr lang="en-US" sz="2000" dirty="0" smtClean="0"/>
              <a:t>Reactive scheduling. Idle processors trying to fetch a task check if their TLV for the task is under a certain threshold to minimize number of errant instructions (and costly replay cycles)</a:t>
            </a:r>
          </a:p>
          <a:p>
            <a:pPr lvl="1"/>
            <a:r>
              <a:rPr lang="en-US" sz="2000" dirty="0" smtClean="0"/>
              <a:t>l</a:t>
            </a:r>
            <a:r>
              <a:rPr lang="en-US" sz="2400" dirty="0" smtClean="0"/>
              <a:t>imited number of rejects for a given tasks, to avoid starvation</a:t>
            </a:r>
          </a:p>
        </p:txBody>
      </p:sp>
      <p:grpSp>
        <p:nvGrpSpPr>
          <p:cNvPr id="10" name="Gruppo 34"/>
          <p:cNvGrpSpPr/>
          <p:nvPr/>
        </p:nvGrpSpPr>
        <p:grpSpPr>
          <a:xfrm>
            <a:off x="4499992" y="1619835"/>
            <a:ext cx="2016224" cy="360040"/>
            <a:chOff x="4499992" y="1619835"/>
            <a:chExt cx="2016224" cy="360040"/>
          </a:xfrm>
        </p:grpSpPr>
        <p:sp>
          <p:nvSpPr>
            <p:cNvPr id="11" name="Rettangolo 4"/>
            <p:cNvSpPr/>
            <p:nvPr/>
          </p:nvSpPr>
          <p:spPr bwMode="auto">
            <a:xfrm>
              <a:off x="5364088" y="1619835"/>
              <a:ext cx="288032" cy="36004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  <p:sp>
          <p:nvSpPr>
            <p:cNvPr id="12" name="Rettangolo 5"/>
            <p:cNvSpPr/>
            <p:nvPr/>
          </p:nvSpPr>
          <p:spPr bwMode="auto">
            <a:xfrm>
              <a:off x="5652120" y="1619835"/>
              <a:ext cx="288032" cy="36004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  <p:sp>
          <p:nvSpPr>
            <p:cNvPr id="13" name="Rettangolo 6"/>
            <p:cNvSpPr/>
            <p:nvPr/>
          </p:nvSpPr>
          <p:spPr bwMode="auto">
            <a:xfrm>
              <a:off x="5940152" y="1619835"/>
              <a:ext cx="288032" cy="36004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  <p:sp>
          <p:nvSpPr>
            <p:cNvPr id="14" name="Rettangolo 7"/>
            <p:cNvSpPr/>
            <p:nvPr/>
          </p:nvSpPr>
          <p:spPr bwMode="auto">
            <a:xfrm>
              <a:off x="6228184" y="1619835"/>
              <a:ext cx="288032" cy="36004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  <p:sp>
          <p:nvSpPr>
            <p:cNvPr id="15" name="Rettangolo 9"/>
            <p:cNvSpPr/>
            <p:nvPr/>
          </p:nvSpPr>
          <p:spPr bwMode="auto">
            <a:xfrm>
              <a:off x="4499992" y="1619835"/>
              <a:ext cx="288032" cy="3600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  <p:sp>
          <p:nvSpPr>
            <p:cNvPr id="16" name="Rettangolo 10"/>
            <p:cNvSpPr/>
            <p:nvPr/>
          </p:nvSpPr>
          <p:spPr bwMode="auto">
            <a:xfrm>
              <a:off x="4788024" y="1619835"/>
              <a:ext cx="288032" cy="3600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  <p:sp>
          <p:nvSpPr>
            <p:cNvPr id="17" name="Rettangolo 11"/>
            <p:cNvSpPr/>
            <p:nvPr/>
          </p:nvSpPr>
          <p:spPr bwMode="auto">
            <a:xfrm>
              <a:off x="5076056" y="1619835"/>
              <a:ext cx="288032" cy="3600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8" name="CasellaDiTesto 12"/>
          <p:cNvSpPr txBox="1"/>
          <p:nvPr/>
        </p:nvSpPr>
        <p:spPr>
          <a:xfrm>
            <a:off x="4860032" y="1187787"/>
            <a:ext cx="144016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>
                <a:solidFill>
                  <a:prstClr val="white"/>
                </a:solidFill>
              </a:rPr>
              <a:t>T</a:t>
            </a:r>
            <a:r>
              <a:rPr lang="it-IT" smtClean="0">
                <a:solidFill>
                  <a:prstClr val="white"/>
                </a:solidFill>
              </a:rPr>
              <a:t>ask queue</a:t>
            </a:r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19" name="Connettore 4 15"/>
          <p:cNvCxnSpPr>
            <a:stCxn id="14" idx="3"/>
          </p:cNvCxnSpPr>
          <p:nvPr/>
        </p:nvCxnSpPr>
        <p:spPr bwMode="auto">
          <a:xfrm flipH="1">
            <a:off x="3995936" y="1799855"/>
            <a:ext cx="2520280" cy="2052000"/>
          </a:xfrm>
          <a:prstGeom prst="bentConnector3">
            <a:avLst>
              <a:gd name="adj1" fmla="val -907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995936" y="2721441"/>
            <a:ext cx="259228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smtClean="0">
                <a:solidFill>
                  <a:prstClr val="black"/>
                </a:solidFill>
              </a:rPr>
              <a:t>Fetch and execute (FIFO)</a:t>
            </a:r>
            <a:endParaRPr lang="it-IT" sz="1600">
              <a:solidFill>
                <a:prstClr val="black"/>
              </a:solidFill>
            </a:endParaRPr>
          </a:p>
        </p:txBody>
      </p:sp>
      <p:cxnSp>
        <p:nvCxnSpPr>
          <p:cNvPr id="21" name="Connettore 4 26"/>
          <p:cNvCxnSpPr>
            <a:stCxn id="23" idx="1"/>
          </p:cNvCxnSpPr>
          <p:nvPr/>
        </p:nvCxnSpPr>
        <p:spPr bwMode="auto">
          <a:xfrm rot="5400000">
            <a:off x="4212050" y="2096762"/>
            <a:ext cx="1620000" cy="1908212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CasellaDiTesto 27"/>
          <p:cNvSpPr txBox="1"/>
          <p:nvPr/>
        </p:nvSpPr>
        <p:spPr>
          <a:xfrm>
            <a:off x="4211960" y="3356992"/>
            <a:ext cx="2592288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smtClean="0">
                <a:solidFill>
                  <a:prstClr val="black"/>
                </a:solidFill>
              </a:rPr>
              <a:t>TLV-aware fetch</a:t>
            </a:r>
            <a:endParaRPr lang="it-IT" sz="1600">
              <a:solidFill>
                <a:prstClr val="black"/>
              </a:solidFill>
            </a:endParaRPr>
          </a:p>
        </p:txBody>
      </p:sp>
      <p:sp>
        <p:nvSpPr>
          <p:cNvPr id="23" name="Parentesi graffa aperta 30"/>
          <p:cNvSpPr/>
          <p:nvPr/>
        </p:nvSpPr>
        <p:spPr bwMode="auto">
          <a:xfrm rot="16200000">
            <a:off x="5886146" y="1610798"/>
            <a:ext cx="180020" cy="1080120"/>
          </a:xfrm>
          <a:prstGeom prst="leftBrace">
            <a:avLst>
              <a:gd name="adj1" fmla="val 5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u="sng" smtClean="0">
              <a:solidFill>
                <a:prstClr val="black"/>
              </a:solidFill>
            </a:endParaRPr>
          </a:p>
        </p:txBody>
      </p:sp>
      <p:sp>
        <p:nvSpPr>
          <p:cNvPr id="24" name="CasellaDiTesto 36"/>
          <p:cNvSpPr txBox="1"/>
          <p:nvPr/>
        </p:nvSpPr>
        <p:spPr>
          <a:xfrm>
            <a:off x="7236296" y="2492896"/>
            <a:ext cx="165618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smtClean="0">
                <a:solidFill>
                  <a:prstClr val="black"/>
                </a:solidFill>
              </a:rPr>
              <a:t>Task descriptor</a:t>
            </a:r>
            <a:endParaRPr lang="it-IT" sz="1600">
              <a:solidFill>
                <a:prstClr val="black"/>
              </a:solidFill>
            </a:endParaRPr>
          </a:p>
        </p:txBody>
      </p:sp>
      <p:cxnSp>
        <p:nvCxnSpPr>
          <p:cNvPr id="25" name="Connettore 2 38"/>
          <p:cNvCxnSpPr>
            <a:stCxn id="24" idx="1"/>
          </p:cNvCxnSpPr>
          <p:nvPr/>
        </p:nvCxnSpPr>
        <p:spPr bwMode="auto">
          <a:xfrm flipH="1" flipV="1">
            <a:off x="6372200" y="1844824"/>
            <a:ext cx="864096" cy="81734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Variation-aware Scheduling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A613-1AE2-42C0-B0FD-24A2141D37FD}" type="datetime5">
              <a:rPr lang="en-US" smtClean="0"/>
              <a:pPr/>
              <a:t>19-Mar-13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Andrea Marongiu / Università di Bologna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Rettangolo 41"/>
          <p:cNvSpPr/>
          <p:nvPr/>
        </p:nvSpPr>
        <p:spPr bwMode="auto">
          <a:xfrm>
            <a:off x="539552" y="1340768"/>
            <a:ext cx="8208912" cy="3384376"/>
          </a:xfrm>
          <a:prstGeom prst="rect">
            <a:avLst/>
          </a:prstGeom>
          <a:ln>
            <a:solidFill>
              <a:schemeClr val="accent5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i="1" smtClean="0">
                <a:solidFill>
                  <a:srgbClr val="4F81BD"/>
                </a:solidFill>
              </a:rPr>
              <a:t>TCDM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39552" y="3284985"/>
            <a:ext cx="5760640" cy="3232309"/>
          </a:xfrm>
          <a:prstGeom prst="foldedCorne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task</a:t>
            </a:r>
            <a:r>
              <a:rPr lang="en-US" sz="1200" i="1" baseline="-300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j</a:t>
            </a:r>
            <a:r>
              <a:rPr lang="en-US" sz="1200" i="1" baseline="-300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en-US" sz="1200" i="1" baseline="-300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PEEK_QUEUE()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TLV</a:t>
            </a:r>
            <a:r>
              <a:rPr lang="en-US" sz="1200" baseline="-300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1200" i="1" baseline="-300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</a:t>
            </a:r>
            <a:r>
              <a:rPr lang="en-US" sz="1200" baseline="-300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en-US" sz="1200" i="1" baseline="-300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j</a:t>
            </a:r>
            <a:r>
              <a:rPr lang="en-US" sz="1200" i="1" baseline="-300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= </a:t>
            </a:r>
            <a:r>
              <a:rPr lang="en-US" sz="1200" dirty="0" err="1" smtClean="0">
                <a:solidFill>
                  <a:schemeClr val="accent4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tlv_table_read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12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core</a:t>
            </a:r>
            <a:r>
              <a:rPr lang="en-US" sz="1200" i="1" baseline="-300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task</a:t>
            </a:r>
            <a:r>
              <a:rPr lang="en-US" sz="1200" i="1" baseline="-300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j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if (TLV</a:t>
            </a:r>
            <a:r>
              <a:rPr lang="en-US" sz="1200" baseline="-300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1200" i="1" baseline="-300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</a:t>
            </a:r>
            <a:r>
              <a:rPr lang="en-US" sz="1200" baseline="-300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en-US" sz="1200" i="1" baseline="-300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j</a:t>
            </a:r>
            <a:r>
              <a:rPr lang="en-US" sz="1200" i="1" baseline="-300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 TLV_THR &amp;&amp; </a:t>
            </a:r>
            <a:r>
              <a:rPr lang="en-US" sz="12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core</a:t>
            </a:r>
            <a:r>
              <a:rPr lang="en-US" sz="1200" i="1" baseline="-300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</a:t>
            </a:r>
            <a:r>
              <a:rPr lang="en-US" sz="12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_escape_cnt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&lt;ESCAPE_THR)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  </a:t>
            </a:r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2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core</a:t>
            </a:r>
            <a:r>
              <a:rPr lang="en-US" sz="1200" i="1" baseline="-300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</a:t>
            </a:r>
            <a:r>
              <a:rPr lang="en-US" sz="12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_escape_cnt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++;</a:t>
            </a:r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escape (</a:t>
            </a:r>
            <a:r>
              <a:rPr lang="en-US" sz="12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task</a:t>
            </a:r>
            <a:r>
              <a:rPr lang="en-US" sz="1200" i="1" baseline="-300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j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else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assign_to_core</a:t>
            </a:r>
            <a:r>
              <a:rPr lang="en-US" sz="1200" i="1" baseline="-300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</a:t>
            </a:r>
            <a:r>
              <a:rPr lang="en-US" sz="1200" i="1" baseline="-300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12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task</a:t>
            </a:r>
            <a:r>
              <a:rPr lang="en-US" sz="1200" i="1" baseline="-300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j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);</a:t>
            </a:r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2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core</a:t>
            </a:r>
            <a:r>
              <a:rPr lang="en-US" sz="1200" i="1" baseline="-300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</a:t>
            </a:r>
            <a:r>
              <a:rPr lang="en-US" sz="1200" dirty="0" err="1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_escape_cnt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= 0;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lang="en-US" sz="40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10" name="Tabella 5"/>
          <p:cNvGraphicFramePr>
            <a:graphicFrameLocks noGrp="1"/>
          </p:cNvGraphicFramePr>
          <p:nvPr/>
        </p:nvGraphicFramePr>
        <p:xfrm>
          <a:off x="971600" y="1628800"/>
          <a:ext cx="3244888" cy="95187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11222"/>
                <a:gridCol w="811222"/>
                <a:gridCol w="811222"/>
                <a:gridCol w="811222"/>
              </a:tblGrid>
              <a:tr h="317293">
                <a:tc>
                  <a:txBody>
                    <a:bodyPr/>
                    <a:lstStyle/>
                    <a:p>
                      <a:endParaRPr lang="it-IT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smtClean="0"/>
                        <a:t>C0</a:t>
                      </a:r>
                      <a:endParaRPr lang="it-IT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smtClean="0"/>
                        <a:t>C1</a:t>
                      </a:r>
                      <a:endParaRPr lang="it-IT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smtClean="0"/>
                        <a:t>C2</a:t>
                      </a:r>
                      <a:endParaRPr lang="it-IT" sz="1100"/>
                    </a:p>
                  </a:txBody>
                  <a:tcPr/>
                </a:tc>
              </a:tr>
              <a:tr h="317293">
                <a:tc>
                  <a:txBody>
                    <a:bodyPr/>
                    <a:lstStyle/>
                    <a:p>
                      <a:r>
                        <a:rPr lang="it-IT" sz="1100" smtClean="0"/>
                        <a:t>T0</a:t>
                      </a:r>
                      <a:endParaRPr lang="it-IT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smtClean="0"/>
                        <a:t>0.0211</a:t>
                      </a:r>
                      <a:endParaRPr lang="it-IT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smtClean="0"/>
                        <a:t>0.11</a:t>
                      </a:r>
                      <a:endParaRPr lang="it-IT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smtClean="0"/>
                        <a:t>-</a:t>
                      </a:r>
                      <a:endParaRPr lang="it-IT" sz="1100"/>
                    </a:p>
                  </a:txBody>
                  <a:tcPr/>
                </a:tc>
              </a:tr>
              <a:tr h="317293">
                <a:tc>
                  <a:txBody>
                    <a:bodyPr/>
                    <a:lstStyle/>
                    <a:p>
                      <a:r>
                        <a:rPr lang="it-IT" sz="1100" smtClean="0"/>
                        <a:t>T1</a:t>
                      </a:r>
                      <a:endParaRPr lang="it-IT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smtClean="0"/>
                        <a:t>0.891</a:t>
                      </a:r>
                      <a:endParaRPr lang="it-IT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smtClean="0"/>
                        <a:t>-</a:t>
                      </a:r>
                      <a:endParaRPr lang="it-IT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0.000005</a:t>
                      </a:r>
                      <a:endParaRPr lang="it-IT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a 6"/>
          <p:cNvGraphicFramePr>
            <a:graphicFrameLocks noGrp="1"/>
          </p:cNvGraphicFramePr>
          <p:nvPr/>
        </p:nvGraphicFramePr>
        <p:xfrm>
          <a:off x="4788024" y="2276872"/>
          <a:ext cx="2802024" cy="6345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4008"/>
                <a:gridCol w="934008"/>
                <a:gridCol w="934008"/>
              </a:tblGrid>
              <a:tr h="317293">
                <a:tc>
                  <a:txBody>
                    <a:bodyPr/>
                    <a:lstStyle/>
                    <a:p>
                      <a:r>
                        <a:rPr lang="it-IT" sz="1100" smtClean="0"/>
                        <a:t>C0</a:t>
                      </a:r>
                      <a:endParaRPr lang="it-IT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smtClean="0"/>
                        <a:t>C1</a:t>
                      </a:r>
                      <a:endParaRPr lang="it-IT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smtClean="0"/>
                        <a:t>C2</a:t>
                      </a:r>
                      <a:endParaRPr lang="it-IT" sz="1100"/>
                    </a:p>
                  </a:txBody>
                  <a:tcPr/>
                </a:tc>
              </a:tr>
              <a:tr h="317293">
                <a:tc>
                  <a:txBody>
                    <a:bodyPr/>
                    <a:lstStyle/>
                    <a:p>
                      <a:r>
                        <a:rPr lang="it-IT" sz="1100" smtClean="0"/>
                        <a:t>1</a:t>
                      </a:r>
                      <a:endParaRPr lang="it-IT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smtClean="0"/>
                        <a:t>5</a:t>
                      </a:r>
                      <a:endParaRPr lang="it-IT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smtClean="0"/>
                        <a:t>0</a:t>
                      </a:r>
                      <a:endParaRPr lang="it-IT" sz="11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ttangolo 7"/>
          <p:cNvSpPr/>
          <p:nvPr/>
        </p:nvSpPr>
        <p:spPr bwMode="auto">
          <a:xfrm>
            <a:off x="179512" y="1196752"/>
            <a:ext cx="1368152" cy="360040"/>
          </a:xfrm>
          <a:prstGeom prst="rect">
            <a:avLst/>
          </a:prstGeom>
          <a:gradFill>
            <a:gsLst>
              <a:gs pos="0">
                <a:schemeClr val="accent4"/>
              </a:gs>
              <a:gs pos="80000">
                <a:schemeClr val="accent4"/>
              </a:gs>
              <a:gs pos="100000">
                <a:schemeClr val="accent4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prstClr val="white"/>
                </a:solidFill>
              </a:rPr>
              <a:t>TLV-table</a:t>
            </a:r>
          </a:p>
        </p:txBody>
      </p:sp>
      <p:sp>
        <p:nvSpPr>
          <p:cNvPr id="13" name="Rettangolo 8"/>
          <p:cNvSpPr/>
          <p:nvPr/>
        </p:nvSpPr>
        <p:spPr bwMode="auto">
          <a:xfrm>
            <a:off x="5004048" y="1700808"/>
            <a:ext cx="2016224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i="1" smtClean="0">
                <a:solidFill>
                  <a:prstClr val="white"/>
                </a:solidFill>
              </a:rPr>
              <a:t>core_escape_cnt</a:t>
            </a:r>
          </a:p>
        </p:txBody>
      </p:sp>
      <p:cxnSp>
        <p:nvCxnSpPr>
          <p:cNvPr id="14" name="Connettore 4 9"/>
          <p:cNvCxnSpPr/>
          <p:nvPr/>
        </p:nvCxnSpPr>
        <p:spPr bwMode="auto">
          <a:xfrm rot="5400000" flipH="1" flipV="1">
            <a:off x="1907704" y="2636912"/>
            <a:ext cx="1512168" cy="648072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prstDash val="dash"/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5" name="Gruppo 21"/>
          <p:cNvGrpSpPr/>
          <p:nvPr/>
        </p:nvGrpSpPr>
        <p:grpSpPr>
          <a:xfrm>
            <a:off x="5436096" y="2780928"/>
            <a:ext cx="648072" cy="1368152"/>
            <a:chOff x="5580112" y="2852936"/>
            <a:chExt cx="648072" cy="1368152"/>
          </a:xfrm>
        </p:grpSpPr>
        <p:cxnSp>
          <p:nvCxnSpPr>
            <p:cNvPr id="16" name="Connettore 1 18"/>
            <p:cNvCxnSpPr/>
            <p:nvPr/>
          </p:nvCxnSpPr>
          <p:spPr bwMode="auto">
            <a:xfrm>
              <a:off x="5580112" y="4221088"/>
              <a:ext cx="648072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nettore 2 20"/>
            <p:cNvCxnSpPr/>
            <p:nvPr/>
          </p:nvCxnSpPr>
          <p:spPr bwMode="auto">
            <a:xfrm flipV="1">
              <a:off x="6228184" y="2852936"/>
              <a:ext cx="0" cy="1368152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8" name="Gruppo 22"/>
          <p:cNvGrpSpPr/>
          <p:nvPr/>
        </p:nvGrpSpPr>
        <p:grpSpPr>
          <a:xfrm>
            <a:off x="4139952" y="2708920"/>
            <a:ext cx="1656184" cy="1008112"/>
            <a:chOff x="4788024" y="2996952"/>
            <a:chExt cx="1656184" cy="1008112"/>
          </a:xfrm>
        </p:grpSpPr>
        <p:cxnSp>
          <p:nvCxnSpPr>
            <p:cNvPr id="19" name="Connettore 1 23"/>
            <p:cNvCxnSpPr/>
            <p:nvPr/>
          </p:nvCxnSpPr>
          <p:spPr bwMode="auto">
            <a:xfrm flipV="1">
              <a:off x="4788024" y="2996952"/>
              <a:ext cx="0" cy="1008112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Connettore 2 24"/>
            <p:cNvCxnSpPr/>
            <p:nvPr/>
          </p:nvCxnSpPr>
          <p:spPr bwMode="auto">
            <a:xfrm>
              <a:off x="4788024" y="2996952"/>
              <a:ext cx="1656184" cy="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1" name="Gruppo 31"/>
          <p:cNvGrpSpPr/>
          <p:nvPr/>
        </p:nvGrpSpPr>
        <p:grpSpPr>
          <a:xfrm>
            <a:off x="6588224" y="3789040"/>
            <a:ext cx="2016224" cy="360040"/>
            <a:chOff x="4499992" y="1619835"/>
            <a:chExt cx="2016224" cy="360040"/>
          </a:xfrm>
        </p:grpSpPr>
        <p:sp>
          <p:nvSpPr>
            <p:cNvPr id="22" name="Rettangolo 32"/>
            <p:cNvSpPr/>
            <p:nvPr/>
          </p:nvSpPr>
          <p:spPr bwMode="auto">
            <a:xfrm>
              <a:off x="5364088" y="1619835"/>
              <a:ext cx="288032" cy="36004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  <p:sp>
          <p:nvSpPr>
            <p:cNvPr id="23" name="Rettangolo 33"/>
            <p:cNvSpPr/>
            <p:nvPr/>
          </p:nvSpPr>
          <p:spPr bwMode="auto">
            <a:xfrm>
              <a:off x="5652120" y="1619835"/>
              <a:ext cx="288032" cy="36004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  <p:sp>
          <p:nvSpPr>
            <p:cNvPr id="24" name="Rettangolo 34"/>
            <p:cNvSpPr/>
            <p:nvPr/>
          </p:nvSpPr>
          <p:spPr bwMode="auto">
            <a:xfrm>
              <a:off x="5940152" y="1619835"/>
              <a:ext cx="288032" cy="36004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  <p:sp>
          <p:nvSpPr>
            <p:cNvPr id="25" name="Rettangolo 35"/>
            <p:cNvSpPr/>
            <p:nvPr/>
          </p:nvSpPr>
          <p:spPr bwMode="auto">
            <a:xfrm>
              <a:off x="6228184" y="1619835"/>
              <a:ext cx="288032" cy="36004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  <p:sp>
          <p:nvSpPr>
            <p:cNvPr id="26" name="Rettangolo 36"/>
            <p:cNvSpPr/>
            <p:nvPr/>
          </p:nvSpPr>
          <p:spPr bwMode="auto">
            <a:xfrm>
              <a:off x="4499992" y="1619835"/>
              <a:ext cx="288032" cy="3600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  <p:sp>
          <p:nvSpPr>
            <p:cNvPr id="27" name="Rettangolo 37"/>
            <p:cNvSpPr/>
            <p:nvPr/>
          </p:nvSpPr>
          <p:spPr bwMode="auto">
            <a:xfrm>
              <a:off x="4788024" y="1619835"/>
              <a:ext cx="288032" cy="3600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  <p:sp>
          <p:nvSpPr>
            <p:cNvPr id="28" name="Rettangolo 38"/>
            <p:cNvSpPr/>
            <p:nvPr/>
          </p:nvSpPr>
          <p:spPr bwMode="auto">
            <a:xfrm>
              <a:off x="5076056" y="1619835"/>
              <a:ext cx="288032" cy="3600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9" name="CasellaDiTesto 42"/>
          <p:cNvSpPr txBox="1"/>
          <p:nvPr/>
        </p:nvSpPr>
        <p:spPr>
          <a:xfrm>
            <a:off x="6948264" y="3284984"/>
            <a:ext cx="144016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>
                <a:solidFill>
                  <a:prstClr val="white"/>
                </a:solidFill>
              </a:rPr>
              <a:t>T</a:t>
            </a:r>
            <a:r>
              <a:rPr lang="it-IT" smtClean="0">
                <a:solidFill>
                  <a:prstClr val="white"/>
                </a:solidFill>
              </a:rPr>
              <a:t>ask queue</a:t>
            </a:r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30" name="Connettore 4 44"/>
          <p:cNvCxnSpPr>
            <a:endCxn id="24" idx="2"/>
          </p:cNvCxnSpPr>
          <p:nvPr/>
        </p:nvCxnSpPr>
        <p:spPr bwMode="auto">
          <a:xfrm>
            <a:off x="2627784" y="3429000"/>
            <a:ext cx="5544616" cy="720080"/>
          </a:xfrm>
          <a:prstGeom prst="bentConnector4">
            <a:avLst>
              <a:gd name="adj1" fmla="val 39081"/>
              <a:gd name="adj2" fmla="val 131746"/>
            </a:avLst>
          </a:prstGeom>
          <a:ln>
            <a:solidFill>
              <a:schemeClr val="tx2"/>
            </a:solidFill>
            <a:prstDash val="dash"/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nettore 4 44"/>
          <p:cNvCxnSpPr>
            <a:endCxn id="24" idx="2"/>
          </p:cNvCxnSpPr>
          <p:nvPr/>
        </p:nvCxnSpPr>
        <p:spPr bwMode="auto">
          <a:xfrm flipV="1">
            <a:off x="3059832" y="4149080"/>
            <a:ext cx="5112568" cy="1296144"/>
          </a:xfrm>
          <a:prstGeom prst="bentConnector2">
            <a:avLst/>
          </a:prstGeom>
          <a:ln>
            <a:solidFill>
              <a:schemeClr val="tx2"/>
            </a:solidFill>
            <a:prstDash val="dash"/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2" name="Gruppo 51"/>
          <p:cNvGrpSpPr/>
          <p:nvPr/>
        </p:nvGrpSpPr>
        <p:grpSpPr>
          <a:xfrm>
            <a:off x="2987824" y="2852936"/>
            <a:ext cx="3312368" cy="2808312"/>
            <a:chOff x="2915816" y="1412776"/>
            <a:chExt cx="3312368" cy="2808312"/>
          </a:xfrm>
        </p:grpSpPr>
        <p:cxnSp>
          <p:nvCxnSpPr>
            <p:cNvPr id="33" name="Connettore 1 52"/>
            <p:cNvCxnSpPr/>
            <p:nvPr/>
          </p:nvCxnSpPr>
          <p:spPr bwMode="auto">
            <a:xfrm>
              <a:off x="2915816" y="4221088"/>
              <a:ext cx="3312368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Connettore 2 53"/>
            <p:cNvCxnSpPr/>
            <p:nvPr/>
          </p:nvCxnSpPr>
          <p:spPr bwMode="auto">
            <a:xfrm flipV="1">
              <a:off x="6228184" y="1412776"/>
              <a:ext cx="0" cy="2808312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prstDash val="dash"/>
              <a:headEnd type="none" w="med" len="me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5" name="Rettangolo 57"/>
          <p:cNvSpPr/>
          <p:nvPr/>
        </p:nvSpPr>
        <p:spPr bwMode="auto">
          <a:xfrm>
            <a:off x="899592" y="4077072"/>
            <a:ext cx="1584176" cy="216024"/>
          </a:xfrm>
          <a:prstGeom prst="rect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u="sng" smtClean="0">
              <a:solidFill>
                <a:prstClr val="black"/>
              </a:solidFill>
            </a:endParaRPr>
          </a:p>
        </p:txBody>
      </p:sp>
      <p:sp>
        <p:nvSpPr>
          <p:cNvPr id="36" name="Rettangolo 58"/>
          <p:cNvSpPr/>
          <p:nvPr/>
        </p:nvSpPr>
        <p:spPr bwMode="auto">
          <a:xfrm>
            <a:off x="2771800" y="4077072"/>
            <a:ext cx="2592288" cy="216024"/>
          </a:xfrm>
          <a:prstGeom prst="rect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u="sng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Architecture:</a:t>
            </a:r>
            <a:r>
              <a:rPr lang="en-US" dirty="0" smtClean="0"/>
              <a:t> </a:t>
            </a:r>
            <a:r>
              <a:rPr lang="en-US" dirty="0" err="1" smtClean="0"/>
              <a:t>SystemC</a:t>
            </a:r>
            <a:r>
              <a:rPr lang="en-US" dirty="0" smtClean="0"/>
              <a:t>-based virtual platform* modeling the tightly-coupled cluster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Benchmark:</a:t>
            </a:r>
            <a:r>
              <a:rPr lang="en-US" dirty="0" smtClean="0"/>
              <a:t> Seven widely used computational </a:t>
            </a:r>
            <a:r>
              <a:rPr lang="en-US" dirty="0" smtClean="0"/>
              <a:t>kernels </a:t>
            </a:r>
            <a:r>
              <a:rPr lang="en-US" dirty="0" smtClean="0"/>
              <a:t>from the image processing domain are parallelized using OpenMP tasking. On average 375 dynamic tasks.</a:t>
            </a:r>
          </a:p>
          <a:p>
            <a:r>
              <a:rPr lang="en-US" dirty="0" smtClean="0"/>
              <a:t>The TLV lookup table only occupies 104−448 Bytes depending upon the number of task </a:t>
            </a:r>
            <a:r>
              <a:rPr lang="en-US" i="1" dirty="0" smtClean="0"/>
              <a:t>types.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Setup: Arch. + Benchmarks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A613-1AE2-42C0-B0FD-24A2141D37FD}" type="datetime5">
              <a:rPr lang="en-US" smtClean="0"/>
              <a:pPr/>
              <a:t>19-Mar-13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Andrea Marongiu / Università di Bologna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107504" y="6211669"/>
            <a:ext cx="903649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/>
              <a:t>*D. </a:t>
            </a:r>
            <a:r>
              <a:rPr lang="en-US" dirty="0" err="1" smtClean="0"/>
              <a:t>Bortolotti</a:t>
            </a:r>
            <a:r>
              <a:rPr lang="en-US" dirty="0" smtClean="0"/>
              <a:t> et al., “Exploring instruction caching strategies for tightly-coupled shared-memory clusters,” Proc. </a:t>
            </a:r>
            <a:r>
              <a:rPr lang="en-US" i="1" dirty="0" err="1" smtClean="0"/>
              <a:t>Intern.Symposium</a:t>
            </a:r>
            <a:r>
              <a:rPr lang="en-US" i="1" dirty="0" smtClean="0"/>
              <a:t> on System on Chip</a:t>
            </a:r>
            <a:r>
              <a:rPr lang="en-US" dirty="0" smtClean="0"/>
              <a:t> (</a:t>
            </a:r>
            <a:r>
              <a:rPr lang="en-US" i="1" dirty="0" err="1" smtClean="0"/>
              <a:t>SoC</a:t>
            </a:r>
            <a:r>
              <a:rPr lang="en-US" dirty="0" smtClean="0"/>
              <a:t>), pp.34-41, 2011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31640" y="2276872"/>
          <a:ext cx="6126480" cy="1371600"/>
        </p:xfrm>
        <a:graphic>
          <a:graphicData uri="http://schemas.openxmlformats.org/drawingml/2006/table">
            <a:tbl>
              <a:tblPr/>
              <a:tblGrid>
                <a:gridCol w="1534284"/>
                <a:gridCol w="1589855"/>
                <a:gridCol w="1640165"/>
                <a:gridCol w="1362176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ARM v6 core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16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TCDM banks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16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I$ size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16KB per core</a:t>
                      </a:r>
                      <a:endParaRPr lang="en-US" sz="2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TCDM latency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 cycles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I$ line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 words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TCDM size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256 KB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Latency hit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 cycle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L3 latency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≥ 60 cycles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Latency miss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≥ 59 cycles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L3 size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256MB</a:t>
                      </a:r>
                      <a:endParaRPr lang="en-US" sz="2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3"/>
            <a:ext cx="8435280" cy="28803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emulate variations, we have integrated variations models at the level of individual instructions using the ILV characterization methodology.</a:t>
            </a:r>
          </a:p>
          <a:p>
            <a:r>
              <a:rPr lang="en-US" dirty="0" smtClean="0"/>
              <a:t>ILV models of 16-core LEON-3 for TSMC 45-nm, general-purpose process with normal V</a:t>
            </a:r>
            <a:r>
              <a:rPr lang="en-US" baseline="-25000" dirty="0" smtClean="0"/>
              <a:t>TH</a:t>
            </a:r>
            <a:r>
              <a:rPr lang="en-US" dirty="0" smtClean="0"/>
              <a:t> cells. </a:t>
            </a:r>
          </a:p>
          <a:p>
            <a:r>
              <a:rPr lang="en-US" dirty="0" err="1" smtClean="0"/>
              <a:t>Vdd</a:t>
            </a:r>
            <a:r>
              <a:rPr lang="en-US" dirty="0" smtClean="0"/>
              <a:t>-hopping is applied to compensate injected process variation.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Setup: Variability Modeling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A613-1AE2-42C0-B0FD-24A2141D37FD}" type="datetime5">
              <a:rPr lang="en-US" smtClean="0"/>
              <a:pPr/>
              <a:t>19-Mar-13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Andrea Marongiu / Università di Bologna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16</a:t>
            </a:fld>
            <a:endParaRPr lang="de-DE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966520" y="4502259"/>
          <a:ext cx="1828800" cy="18288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&gt;850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&gt;850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&gt;850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&gt;850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&gt;850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&gt;850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606480" y="6374467"/>
          <a:ext cx="2286000" cy="222885"/>
        </p:xfrm>
        <a:graphic>
          <a:graphicData uri="http://schemas.openxmlformats.org/drawingml/2006/table">
            <a:tbl>
              <a:tblPr/>
              <a:tblGrid>
                <a:gridCol w="548640"/>
                <a:gridCol w="548640"/>
                <a:gridCol w="548640"/>
                <a:gridCol w="548640"/>
                <a:gridCol w="9144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={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1.1V,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0.97V,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0.81V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}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967336" y="4552528"/>
          <a:ext cx="1828800" cy="18288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1" i="1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847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1" i="1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847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1" i="1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820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1" i="1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847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1" i="1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826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1" i="1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  <a:p>
                      <a:pPr algn="ctr" fontAlgn="b"/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826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33577"/>
            <a:ext cx="2830513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ular Callout 11"/>
          <p:cNvSpPr/>
          <p:nvPr/>
        </p:nvSpPr>
        <p:spPr>
          <a:xfrm>
            <a:off x="251520" y="980728"/>
            <a:ext cx="2664296" cy="3024336"/>
          </a:xfrm>
          <a:prstGeom prst="wedgeRectCallout">
            <a:avLst>
              <a:gd name="adj1" fmla="val -15653"/>
              <a:gd name="adj2" fmla="val 6819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Each core optimized during P&amp;R with a target frequency of 850MHz.</a:t>
            </a:r>
          </a:p>
          <a:p>
            <a:pPr algn="ctr"/>
            <a:r>
              <a:rPr lang="en-US" b="1" dirty="0" smtClean="0"/>
              <a:t>@ Sign-off: die-to-die and within-die process variations are injected using </a:t>
            </a:r>
            <a:r>
              <a:rPr lang="en-US" b="1" i="1" dirty="0" smtClean="0"/>
              <a:t>PrimeTime VX </a:t>
            </a:r>
            <a:r>
              <a:rPr lang="en-US" b="1" dirty="0" smtClean="0"/>
              <a:t>and variation-aware 45nm TSMC </a:t>
            </a:r>
            <a:r>
              <a:rPr lang="en-US" b="1" dirty="0" err="1" smtClean="0"/>
              <a:t>libs</a:t>
            </a:r>
            <a:r>
              <a:rPr lang="en-US" b="1" dirty="0" smtClean="0"/>
              <a:t> (derived from PCA)</a:t>
            </a:r>
            <a:endParaRPr lang="en-US" b="1" dirty="0"/>
          </a:p>
        </p:txBody>
      </p:sp>
      <p:sp>
        <p:nvSpPr>
          <p:cNvPr id="13" name="Rectangular Callout 12"/>
          <p:cNvSpPr/>
          <p:nvPr/>
        </p:nvSpPr>
        <p:spPr>
          <a:xfrm>
            <a:off x="3347864" y="980728"/>
            <a:ext cx="2664296" cy="3024336"/>
          </a:xfrm>
          <a:prstGeom prst="wedgeRectCallout">
            <a:avLst>
              <a:gd name="adj1" fmla="val -15653"/>
              <a:gd name="adj2" fmla="val 68190"/>
            </a:avLst>
          </a:prstGeom>
          <a:gradFill>
            <a:gsLst>
              <a:gs pos="50000">
                <a:schemeClr val="tx2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Six cores (C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, 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, C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, C</a:t>
            </a:r>
            <a:r>
              <a:rPr lang="en-US" sz="2400" b="1" baseline="-25000" dirty="0" smtClean="0"/>
              <a:t>10</a:t>
            </a:r>
            <a:r>
              <a:rPr lang="en-US" sz="2400" b="1" dirty="0" smtClean="0"/>
              <a:t>, C</a:t>
            </a:r>
            <a:r>
              <a:rPr lang="en-US" sz="2400" b="1" baseline="-25000" dirty="0" smtClean="0"/>
              <a:t>13</a:t>
            </a:r>
            <a:r>
              <a:rPr lang="en-US" sz="2400" b="1" dirty="0" smtClean="0"/>
              <a:t>, C</a:t>
            </a:r>
            <a:r>
              <a:rPr lang="en-US" sz="2400" b="1" baseline="-25000" dirty="0" smtClean="0"/>
              <a:t>14</a:t>
            </a:r>
            <a:r>
              <a:rPr lang="en-US" sz="2400" b="1" dirty="0" smtClean="0"/>
              <a:t>) cannot meet the </a:t>
            </a:r>
            <a:r>
              <a:rPr lang="en-US" sz="2400" b="1" i="1" dirty="0" smtClean="0"/>
              <a:t>design time</a:t>
            </a:r>
            <a:r>
              <a:rPr lang="en-US" sz="2400" b="1" dirty="0" smtClean="0"/>
              <a:t> target frequency of 850 MHz </a:t>
            </a:r>
            <a:r>
              <a:rPr lang="en-US" sz="2400" b="1" dirty="0" smtClean="0">
                <a:sym typeface="Wingdings" pitchFamily="2" charset="2"/>
              </a:rPr>
              <a:t></a:t>
            </a:r>
            <a:endParaRPr lang="en-US" sz="2400" b="1" dirty="0"/>
          </a:p>
        </p:txBody>
      </p:sp>
      <p:sp>
        <p:nvSpPr>
          <p:cNvPr id="14" name="Rectangular Callout 13"/>
          <p:cNvSpPr/>
          <p:nvPr/>
        </p:nvSpPr>
        <p:spPr>
          <a:xfrm>
            <a:off x="6228184" y="980728"/>
            <a:ext cx="2664296" cy="3024336"/>
          </a:xfrm>
          <a:prstGeom prst="wedgeRectCallout">
            <a:avLst>
              <a:gd name="adj1" fmla="val 13487"/>
              <a:gd name="adj2" fmla="val 64847"/>
            </a:avLst>
          </a:prstGeom>
          <a:gradFill flip="none" rotWithShape="1">
            <a:gsLst>
              <a:gs pos="50000">
                <a:schemeClr val="tx2"/>
              </a:gs>
              <a:gs pos="50000">
                <a:schemeClr val="accent4"/>
              </a:gs>
              <a:gs pos="50000">
                <a:schemeClr val="accent4"/>
              </a:gs>
              <a:gs pos="50000">
                <a:schemeClr val="accent1"/>
              </a:gs>
              <a:gs pos="100000">
                <a:schemeClr val="accent2"/>
              </a:gs>
              <a:gs pos="100000">
                <a:schemeClr val="accent3"/>
              </a:gs>
              <a:gs pos="100000">
                <a:schemeClr val="accent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All cores can work with the </a:t>
            </a:r>
            <a:r>
              <a:rPr lang="en-US" sz="2400" b="1" i="1" dirty="0" smtClean="0"/>
              <a:t>design time</a:t>
            </a:r>
            <a:r>
              <a:rPr lang="en-US" sz="2400" b="1" dirty="0" smtClean="0"/>
              <a:t> target frequency of 850 MHz </a:t>
            </a:r>
            <a:r>
              <a:rPr lang="en-US" sz="2400" b="1" dirty="0" smtClean="0">
                <a:sym typeface="Wingdings" pitchFamily="2" charset="2"/>
              </a:rPr>
              <a:t> but multiple </a:t>
            </a:r>
            <a:r>
              <a:rPr lang="en-US" sz="2400" b="1" dirty="0" smtClean="0">
                <a:sym typeface="Wingdings" pitchFamily="2" charset="2"/>
              </a:rPr>
              <a:t>voltage </a:t>
            </a:r>
            <a:r>
              <a:rPr lang="en-US" sz="2400" b="1" dirty="0" err="1" smtClean="0">
                <a:sym typeface="Wingdings" pitchFamily="2" charset="2"/>
              </a:rPr>
              <a:t>OpPs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smtClean="0">
                <a:sym typeface="Wingdings" pitchFamily="2" charset="2"/>
              </a:rPr>
              <a:t></a:t>
            </a:r>
            <a:endParaRPr lang="en-US" sz="2400" b="1" dirty="0"/>
          </a:p>
        </p:txBody>
      </p:sp>
      <p:sp>
        <p:nvSpPr>
          <p:cNvPr id="15" name="Right Arrow 14"/>
          <p:cNvSpPr/>
          <p:nvPr/>
        </p:nvSpPr>
        <p:spPr>
          <a:xfrm>
            <a:off x="3203848" y="5373216"/>
            <a:ext cx="720080" cy="3600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940152" y="5373216"/>
            <a:ext cx="864096" cy="3600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15816" y="472514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Process Variation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868144" y="472514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Vdd</a:t>
            </a:r>
            <a:r>
              <a:rPr lang="en-US" b="1" dirty="0" smtClean="0"/>
              <a:t>-Hopping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3762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Normalized IPC = IPC variation-aware scheduler / IPC OMP baseline scheduler</a:t>
            </a:r>
          </a:p>
          <a:p>
            <a:r>
              <a:rPr lang="en-US" dirty="0" smtClean="0"/>
              <a:t>On a variation-immune </a:t>
            </a:r>
            <a:r>
              <a:rPr lang="en-US" dirty="0" smtClean="0"/>
              <a:t>cluster, on </a:t>
            </a:r>
            <a:r>
              <a:rPr lang="en-US" dirty="0" smtClean="0"/>
              <a:t>average, the normalized IPC of the cluster is slightly decreased by 0.998×. Due to </a:t>
            </a:r>
          </a:p>
          <a:p>
            <a:pPr lvl="1"/>
            <a:r>
              <a:rPr lang="en-US" dirty="0" smtClean="0"/>
              <a:t>reading the TLV lookup table</a:t>
            </a:r>
          </a:p>
          <a:p>
            <a:pPr lvl="1"/>
            <a:r>
              <a:rPr lang="en-US" dirty="0" smtClean="0"/>
              <a:t>checking the conditions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of Variation-tolerant Scheduler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A613-1AE2-42C0-B0FD-24A2141D37FD}" type="datetime5">
              <a:rPr lang="en-US" smtClean="0"/>
              <a:pPr/>
              <a:t>19-Mar-13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Andrea Marongiu / Università di Bologna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17</a:t>
            </a:fld>
            <a:endParaRPr lang="de-DE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043608" y="980728"/>
          <a:ext cx="7209141" cy="2982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Document" r:id="rId4" imgW="2934982" imgH="1214980" progId="Word.Document.12">
                  <p:embed/>
                </p:oleObj>
              </mc:Choice>
              <mc:Fallback>
                <p:oleObj name="Document" r:id="rId4" imgW="2934982" imgH="121498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980728"/>
                        <a:ext cx="7209141" cy="2982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19661"/>
            <a:ext cx="8229600" cy="19336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Our scheduler decreases the number of cycles per cluster for each type of tasks, because cores incur fewer errant instructions and spend lower cycles for recovery. </a:t>
            </a:r>
          </a:p>
          <a:p>
            <a:r>
              <a:rPr lang="en-US" dirty="0" smtClean="0"/>
              <a:t>The normalized IPC is increased by 1.17× (on average) for all benchmarks executing at 10°C. At temperature of 100°C (ΔT=90°C) IPC is increased by 1.15 ×.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 of Variability-affected Cluster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A613-1AE2-42C0-B0FD-24A2141D37FD}" type="datetime5">
              <a:rPr lang="en-US" smtClean="0"/>
              <a:pPr/>
              <a:t>19-Mar-13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Andrea Marongiu / Università di Bologna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08720"/>
            <a:ext cx="68175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ular Callout 7"/>
          <p:cNvSpPr/>
          <p:nvPr/>
        </p:nvSpPr>
        <p:spPr>
          <a:xfrm>
            <a:off x="395536" y="3573016"/>
            <a:ext cx="8496944" cy="864096"/>
          </a:xfrm>
          <a:prstGeom prst="wedgeRectCallout">
            <a:avLst>
              <a:gd name="adj1" fmla="val 35013"/>
              <a:gd name="adj2" fmla="val -7441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M= Number of times that the scheduler postponing the execution of the task in the head of queue.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On average, each task is escaped 2.1 times.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Device Variability</a:t>
            </a:r>
          </a:p>
          <a:p>
            <a:pPr lvl="1"/>
            <a:r>
              <a:rPr lang="en-GB" dirty="0" smtClean="0"/>
              <a:t>Process, voltage, and temperature variations</a:t>
            </a:r>
          </a:p>
          <a:p>
            <a:r>
              <a:rPr lang="en-GB" dirty="0" smtClean="0"/>
              <a:t>Why OpenMP and why tasking?</a:t>
            </a:r>
          </a:p>
          <a:p>
            <a:r>
              <a:rPr lang="en-GB" dirty="0" smtClean="0"/>
              <a:t>Task-Level Vulnerability (TLV)</a:t>
            </a:r>
          </a:p>
          <a:p>
            <a:r>
              <a:rPr lang="it-IT" dirty="0" smtClean="0"/>
              <a:t>Variation-Tolerant Architecture</a:t>
            </a:r>
          </a:p>
          <a:p>
            <a:r>
              <a:rPr lang="it-IT" dirty="0" smtClean="0"/>
              <a:t>Inter- and Intra-corner TLV</a:t>
            </a:r>
          </a:p>
          <a:p>
            <a:r>
              <a:rPr lang="it-IT" dirty="0" smtClean="0"/>
              <a:t>Variation-Tolerant OpenMP Tasking</a:t>
            </a:r>
          </a:p>
          <a:p>
            <a:pPr lvl="1"/>
            <a:r>
              <a:rPr lang="it-IT" dirty="0" smtClean="0"/>
              <a:t>Variation-Aware </a:t>
            </a:r>
            <a:r>
              <a:rPr lang="en-US" dirty="0" smtClean="0"/>
              <a:t>Reactive </a:t>
            </a:r>
            <a:r>
              <a:rPr lang="it-IT" dirty="0" smtClean="0"/>
              <a:t>Scheduling Algorithm</a:t>
            </a:r>
          </a:p>
          <a:p>
            <a:r>
              <a:rPr lang="it-IT" dirty="0" smtClean="0"/>
              <a:t>Experimental Reults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Outline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561-B448-4964-A31D-20432EFE7175}" type="datetime5">
              <a:rPr lang="en-US" smtClean="0"/>
              <a:pPr/>
              <a:t>19-Mar-13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Andrea Marongiu / Università di Bologna</a:t>
            </a:r>
          </a:p>
        </p:txBody>
      </p:sp>
    </p:spTree>
    <p:extLst>
      <p:ext uri="{BB962C8B-B14F-4D97-AF65-F5344CB8AC3E}">
        <p14:creationId xmlns:p14="http://schemas.microsoft.com/office/powerpoint/2010/main" val="16168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864" y="1196752"/>
            <a:ext cx="8229600" cy="49580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Vertical abstraction of circuit-level variations into a high-level parallel software execution (OpenMP 3.0 tasking)</a:t>
            </a:r>
          </a:p>
          <a:p>
            <a:r>
              <a:rPr lang="en-US" dirty="0" smtClean="0"/>
              <a:t>The vulnerability of tasks is characterized by TLV metadata during introspective </a:t>
            </a:r>
            <a:r>
              <a:rPr lang="en-US" dirty="0" smtClean="0"/>
              <a:t>execution</a:t>
            </a:r>
            <a:endParaRPr lang="en-US" dirty="0" smtClean="0"/>
          </a:p>
          <a:p>
            <a:r>
              <a:rPr lang="en-US" dirty="0" smtClean="0"/>
              <a:t>The reactive variation-tolerant runtime scheduler utilizes TLV to match </a:t>
            </a:r>
            <a:r>
              <a:rPr lang="en-US" dirty="0" smtClean="0"/>
              <a:t>cores with tasks</a:t>
            </a:r>
            <a:endParaRPr lang="en-US" dirty="0" smtClean="0"/>
          </a:p>
          <a:p>
            <a:r>
              <a:rPr lang="en-US" dirty="0" smtClean="0"/>
              <a:t>The normalized IPC of 16-core variability-affected cluster increases up to 1.51× (on average, 1.15</a:t>
            </a:r>
            <a:r>
              <a:rPr lang="en-US" dirty="0" smtClean="0"/>
              <a:t>×).</a:t>
            </a:r>
          </a:p>
          <a:p>
            <a:r>
              <a:rPr lang="it-IT" dirty="0" smtClean="0"/>
              <a:t>Future work: multiple clusters @ multiple </a:t>
            </a:r>
            <a:r>
              <a:rPr lang="it-IT" dirty="0" err="1" smtClean="0"/>
              <a:t>dynamic</a:t>
            </a:r>
            <a:r>
              <a:rPr lang="it-IT" dirty="0" smtClean="0"/>
              <a:t> </a:t>
            </a:r>
            <a:r>
              <a:rPr lang="it-IT" dirty="0" err="1" smtClean="0"/>
              <a:t>OpP</a:t>
            </a:r>
            <a:r>
              <a:rPr lang="it-IT" dirty="0" smtClean="0"/>
              <a:t> in </a:t>
            </a:r>
            <a:r>
              <a:rPr lang="it-IT" dirty="0" err="1" smtClean="0"/>
              <a:t>Vdd</a:t>
            </a:r>
            <a:r>
              <a:rPr lang="it-IT" dirty="0" smtClean="0"/>
              <a:t> &amp; 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A613-1AE2-42C0-B0FD-24A2141D37FD}" type="datetime5">
              <a:rPr lang="en-US" smtClean="0"/>
              <a:pPr/>
              <a:t>19-Mar-13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Andrea Marongiu / Università di Bologna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1728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i="1" dirty="0" smtClean="0"/>
              <a:t>Grazie </a:t>
            </a:r>
            <a:r>
              <a:rPr lang="en-US" sz="5400" i="1" dirty="0" err="1" smtClean="0"/>
              <a:t>dell’attenzione</a:t>
            </a:r>
            <a:r>
              <a:rPr lang="en-US" sz="5400" i="1" dirty="0" smtClean="0"/>
              <a:t>!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A613-1AE2-42C0-B0FD-24A2141D37FD}" type="datetime5">
              <a:rPr lang="en-US" smtClean="0"/>
              <a:pPr/>
              <a:t>19-Mar-13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Andrea Marongiu / Università di Bologna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40968"/>
            <a:ext cx="1728191" cy="161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284984"/>
            <a:ext cx="1512168" cy="141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download.jpg"/>
          <p:cNvPicPr>
            <a:picLocks noChangeAspect="1"/>
          </p:cNvPicPr>
          <p:nvPr/>
        </p:nvPicPr>
        <p:blipFill>
          <a:blip r:embed="rId5" cstate="print"/>
          <a:srcRect r="78526"/>
          <a:stretch>
            <a:fillRect/>
          </a:stretch>
        </p:blipFill>
        <p:spPr>
          <a:xfrm>
            <a:off x="1259632" y="3140968"/>
            <a:ext cx="1584176" cy="17705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55976" y="5085184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NSF Variability Expedition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508518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ERC </a:t>
            </a:r>
            <a:r>
              <a:rPr lang="en-US" sz="3200" b="1" dirty="0" err="1" smtClean="0"/>
              <a:t>MultiTherman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21088"/>
            <a:ext cx="8507288" cy="22322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libri" pitchFamily="34" charset="0"/>
              </a:rPr>
              <a:t>Instructions are partitioned into three main classes: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1</a:t>
            </a:r>
            <a:r>
              <a:rPr lang="en-US" baseline="30000" dirty="0" smtClean="0">
                <a:solidFill>
                  <a:schemeClr val="tx2"/>
                </a:solidFill>
                <a:latin typeface="Calibri" pitchFamily="34" charset="0"/>
              </a:rPr>
              <a:t>st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Class</a:t>
            </a:r>
            <a:r>
              <a:rPr lang="en-US" dirty="0" smtClean="0">
                <a:latin typeface="Calibri" pitchFamily="34" charset="0"/>
              </a:rPr>
              <a:t>: Logical &amp; arithmetic instructions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2</a:t>
            </a:r>
            <a:r>
              <a:rPr lang="en-US" baseline="30000" dirty="0" smtClean="0">
                <a:solidFill>
                  <a:schemeClr val="tx2"/>
                </a:solidFill>
                <a:latin typeface="Calibri" pitchFamily="34" charset="0"/>
              </a:rPr>
              <a:t>nd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Class</a:t>
            </a:r>
            <a:r>
              <a:rPr lang="en-US" dirty="0" smtClean="0">
                <a:latin typeface="Calibri" pitchFamily="34" charset="0"/>
              </a:rPr>
              <a:t>: Memory instructions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3</a:t>
            </a:r>
            <a:r>
              <a:rPr lang="en-US" baseline="30000" dirty="0" smtClean="0">
                <a:solidFill>
                  <a:schemeClr val="tx2"/>
                </a:solidFill>
                <a:latin typeface="Calibri" pitchFamily="34" charset="0"/>
              </a:rPr>
              <a:t>rd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Class</a:t>
            </a:r>
            <a:r>
              <a:rPr lang="en-US" dirty="0" smtClean="0">
                <a:latin typeface="Calibri" pitchFamily="34" charset="0"/>
              </a:rPr>
              <a:t>: Hardware multiply &amp; divide instructions </a:t>
            </a:r>
          </a:p>
          <a:p>
            <a:r>
              <a:rPr lang="en-US" dirty="0" smtClean="0">
                <a:latin typeface="Calibri" pitchFamily="34" charset="0"/>
              </a:rPr>
              <a:t>For every operating conditions: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ILV (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3</a:t>
            </a:r>
            <a:r>
              <a:rPr lang="en-US" baseline="30000" dirty="0" smtClean="0">
                <a:solidFill>
                  <a:schemeClr val="tx2"/>
                </a:solidFill>
                <a:latin typeface="Calibri" pitchFamily="34" charset="0"/>
              </a:rPr>
              <a:t>rd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Class</a:t>
            </a:r>
            <a:r>
              <a:rPr lang="en-US" dirty="0" smtClean="0">
                <a:latin typeface="Calibri" pitchFamily="34" charset="0"/>
              </a:rPr>
              <a:t>) ≥ ILV (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2</a:t>
            </a:r>
            <a:r>
              <a:rPr lang="en-US" baseline="30000" dirty="0" smtClean="0">
                <a:solidFill>
                  <a:schemeClr val="tx2"/>
                </a:solidFill>
                <a:latin typeface="Calibri" pitchFamily="34" charset="0"/>
              </a:rPr>
              <a:t>nd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Class</a:t>
            </a:r>
            <a:r>
              <a:rPr lang="en-US" dirty="0" smtClean="0">
                <a:latin typeface="Calibri" pitchFamily="34" charset="0"/>
              </a:rPr>
              <a:t>) ≥ ILV (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1</a:t>
            </a:r>
            <a:r>
              <a:rPr lang="en-US" baseline="30000" dirty="0" smtClean="0">
                <a:solidFill>
                  <a:schemeClr val="tx2"/>
                </a:solidFill>
                <a:latin typeface="Calibri" pitchFamily="34" charset="0"/>
              </a:rPr>
              <a:t>st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Class</a:t>
            </a:r>
            <a:r>
              <a:rPr lang="en-US" dirty="0" smtClean="0">
                <a:latin typeface="Calibri" pitchFamily="34" charset="0"/>
              </a:rPr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Instructions Based ILV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A613-1AE2-42C0-B0FD-24A2141D37FD}" type="datetime5">
              <a:rPr lang="en-US" smtClean="0"/>
              <a:pPr/>
              <a:t>20-Mar-13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Andrea Marongiu / Università di Bologna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21</a:t>
            </a:fld>
            <a:endParaRPr lang="de-DE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7504" y="1357446"/>
          <a:ext cx="8928994" cy="2773680"/>
        </p:xfrm>
        <a:graphic>
          <a:graphicData uri="http://schemas.openxmlformats.org/drawingml/2006/table">
            <a:tbl>
              <a:tblPr/>
              <a:tblGrid>
                <a:gridCol w="504056"/>
                <a:gridCol w="694651"/>
                <a:gridCol w="316330"/>
                <a:gridCol w="492473"/>
                <a:gridCol w="492473"/>
                <a:gridCol w="492473"/>
                <a:gridCol w="492473"/>
                <a:gridCol w="402932"/>
                <a:gridCol w="393979"/>
                <a:gridCol w="492473"/>
                <a:gridCol w="492473"/>
                <a:gridCol w="492473"/>
                <a:gridCol w="393979"/>
                <a:gridCol w="402932"/>
                <a:gridCol w="492473"/>
                <a:gridCol w="492473"/>
                <a:gridCol w="492473"/>
                <a:gridCol w="492473"/>
                <a:gridCol w="402932"/>
              </a:tblGrid>
              <a:tr h="17344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SimSun"/>
                          <a:cs typeface="Arial"/>
                        </a:rPr>
                        <a:t>(V,</a:t>
                      </a:r>
                      <a:r>
                        <a:rPr lang="en-US" sz="1400" b="1" baseline="0" dirty="0" smtClean="0">
                          <a:latin typeface="+mn-lt"/>
                          <a:ea typeface="SimSun"/>
                          <a:cs typeface="Arial"/>
                        </a:rPr>
                        <a:t> T)</a:t>
                      </a:r>
                      <a:endParaRPr lang="en-US" sz="18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Times New Roman"/>
                          <a:cs typeface="Arial"/>
                        </a:rPr>
                        <a:t>(0.88V, -40°C)</a:t>
                      </a:r>
                      <a:endParaRPr lang="en-US" sz="18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Times New Roman"/>
                          <a:cs typeface="Arial"/>
                        </a:rPr>
                        <a:t>(0.88V, 0°C)</a:t>
                      </a:r>
                      <a:endParaRPr lang="en-US" sz="18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Times New Roman"/>
                          <a:cs typeface="Arial"/>
                        </a:rPr>
                        <a:t>(0.88V, 125°C)</a:t>
                      </a:r>
                      <a:endParaRPr lang="en-US" sz="18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97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Cycle time (ns)</a:t>
                      </a:r>
                      <a:endParaRPr lang="en-US" sz="12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1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Times New Roman"/>
                          <a:cs typeface="Arial"/>
                        </a:rPr>
                        <a:t>1.02</a:t>
                      </a:r>
                      <a:endParaRPr lang="en-US" sz="11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Times New Roman"/>
                          <a:cs typeface="Arial"/>
                        </a:rPr>
                        <a:t>1.06</a:t>
                      </a:r>
                      <a:endParaRPr lang="en-US" sz="11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Times New Roman"/>
                          <a:cs typeface="Arial"/>
                        </a:rPr>
                        <a:t>1.08</a:t>
                      </a:r>
                      <a:endParaRPr lang="en-US" sz="11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Times New Roman"/>
                          <a:cs typeface="Arial"/>
                        </a:rPr>
                        <a:t>1.10</a:t>
                      </a:r>
                      <a:endParaRPr lang="en-US" sz="11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Times New Roman"/>
                          <a:cs typeface="Arial"/>
                        </a:rPr>
                        <a:t>1.12</a:t>
                      </a:r>
                      <a:endParaRPr lang="en-US" sz="11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1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Times New Roman"/>
                          <a:cs typeface="Arial"/>
                        </a:rPr>
                        <a:t>1.02</a:t>
                      </a:r>
                      <a:endParaRPr lang="en-US" sz="11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Times New Roman"/>
                          <a:cs typeface="Arial"/>
                        </a:rPr>
                        <a:t>1.06</a:t>
                      </a:r>
                      <a:endParaRPr lang="en-US" sz="11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Times New Roman"/>
                          <a:cs typeface="Arial"/>
                        </a:rPr>
                        <a:t>1.10</a:t>
                      </a:r>
                      <a:endParaRPr lang="en-US" sz="11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Times New Roman"/>
                          <a:cs typeface="Arial"/>
                        </a:rPr>
                        <a:t>1.12</a:t>
                      </a:r>
                      <a:endParaRPr lang="en-US" sz="11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Times New Roman"/>
                          <a:cs typeface="Arial"/>
                        </a:rPr>
                        <a:t>1.04</a:t>
                      </a:r>
                      <a:endParaRPr lang="en-US" sz="11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Times New Roman"/>
                          <a:cs typeface="Arial"/>
                        </a:rPr>
                        <a:t>1.06</a:t>
                      </a:r>
                      <a:endParaRPr lang="en-US" sz="11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Times New Roman"/>
                          <a:cs typeface="Arial"/>
                        </a:rPr>
                        <a:t>1.08</a:t>
                      </a:r>
                      <a:endParaRPr lang="en-US" sz="11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Times New Roman"/>
                          <a:cs typeface="Arial"/>
                        </a:rPr>
                        <a:t>1.10</a:t>
                      </a:r>
                      <a:endParaRPr lang="en-US" sz="11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Times New Roman"/>
                          <a:cs typeface="Arial"/>
                        </a:rPr>
                        <a:t>1.16</a:t>
                      </a:r>
                      <a:endParaRPr lang="en-US" sz="11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Times New Roman"/>
                          <a:cs typeface="Arial"/>
                        </a:rPr>
                        <a:t>1.18</a:t>
                      </a:r>
                      <a:endParaRPr lang="en-US" sz="11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46">
                <a:tc row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Logical &amp; Arithmetic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 vert="vert2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add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34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and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34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or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34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Times New Roman"/>
                          <a:cs typeface="Arial"/>
                        </a:rPr>
                        <a:t>sll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34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Times New Roman"/>
                          <a:cs typeface="Arial"/>
                        </a:rPr>
                        <a:t>sra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34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Times New Roman"/>
                          <a:cs typeface="Arial"/>
                        </a:rPr>
                        <a:t>srl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34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sub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5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Times New Roman"/>
                          <a:cs typeface="Arial"/>
                        </a:rPr>
                        <a:t>xnor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34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Times New Roman"/>
                          <a:cs typeface="Arial"/>
                        </a:rPr>
                        <a:t>xor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135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Times New Roman"/>
                          <a:cs typeface="Arial"/>
                        </a:rPr>
                        <a:t>Mem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 vert="vert2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load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0.824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0.707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0.796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store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0.847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0.743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0.823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240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Times New Roman"/>
                          <a:cs typeface="Arial"/>
                        </a:rPr>
                        <a:t>Mul.&amp;Div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 vert="vert2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Times New Roman"/>
                          <a:cs typeface="Arial"/>
                        </a:rPr>
                        <a:t>mul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0.996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0.064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0.027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0.017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0.996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0.065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0.018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0.876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0.876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0.016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Arial"/>
                        </a:rPr>
                        <a:t>06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div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0.991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0.989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0.989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0.984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Arial"/>
                        </a:rPr>
                        <a:t>0.994</a:t>
                      </a:r>
                      <a:endParaRPr lang="en-US" sz="1600" b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Arial"/>
                        </a:rPr>
                        <a:t>0.991</a:t>
                      </a:r>
                      <a:endParaRPr lang="en-US" sz="1600" b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0.973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Arial"/>
                        </a:rPr>
                        <a:t>0.991</a:t>
                      </a:r>
                      <a:endParaRPr lang="en-US" sz="1600" b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Arial"/>
                        </a:rPr>
                        <a:t>0.991</a:t>
                      </a:r>
                      <a:endParaRPr lang="en-US" sz="1600" b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0.991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Arial"/>
                        </a:rPr>
                        <a:t>0.984</a:t>
                      </a:r>
                      <a:endParaRPr lang="en-US" sz="160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n-US" sz="1600" b="1" i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0813" y="914400"/>
            <a:ext cx="8612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ILV at </a:t>
            </a:r>
            <a:r>
              <a:rPr lang="en-US" sz="2400" b="1" dirty="0" smtClean="0">
                <a:latin typeface="Calibri" pitchFamily="34" charset="0"/>
              </a:rPr>
              <a:t>0.88V, </a:t>
            </a:r>
            <a:r>
              <a:rPr lang="en-US" sz="2400" b="1" dirty="0">
                <a:latin typeface="Calibri" pitchFamily="34" charset="0"/>
              </a:rPr>
              <a:t>while varying </a:t>
            </a:r>
            <a:r>
              <a:rPr lang="en-US" sz="2400" b="1" dirty="0" smtClean="0">
                <a:latin typeface="Calibri" pitchFamily="34" charset="0"/>
              </a:rPr>
              <a:t>temperature for 65nm:</a:t>
            </a:r>
            <a:endParaRPr lang="en-US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08823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Variability in transistor characteristics is a major challenge in </a:t>
            </a:r>
            <a:r>
              <a:rPr lang="en-US" dirty="0" err="1" smtClean="0"/>
              <a:t>nanoscale</a:t>
            </a:r>
            <a:r>
              <a:rPr lang="en-US" dirty="0" smtClean="0"/>
              <a:t> CMOS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Static Process variation, e.g., 40% </a:t>
            </a:r>
            <a:r>
              <a:rPr lang="en-US" dirty="0" smtClean="0">
                <a:solidFill>
                  <a:schemeClr val="accent1"/>
                </a:solidFill>
              </a:rPr>
              <a:t>V</a:t>
            </a:r>
            <a:r>
              <a:rPr lang="en-US" baseline="-25000" dirty="0" smtClean="0">
                <a:solidFill>
                  <a:schemeClr val="accent1"/>
                </a:solidFill>
              </a:rPr>
              <a:t>TH</a:t>
            </a:r>
            <a:endParaRPr lang="en-US" dirty="0" smtClean="0">
              <a:solidFill>
                <a:schemeClr val="accent1"/>
              </a:solidFill>
            </a:endParaRPr>
          </a:p>
          <a:p>
            <a:pPr lvl="1">
              <a:spcBef>
                <a:spcPct val="0"/>
              </a:spcBef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Dynamic variations, e.g., </a:t>
            </a:r>
            <a:r>
              <a:rPr lang="en-US" dirty="0" smtClean="0"/>
              <a:t>160˚</a:t>
            </a:r>
            <a:r>
              <a:rPr lang="en-US" dirty="0" smtClean="0">
                <a:latin typeface="Times New Roman"/>
                <a:cs typeface="Times New Roman"/>
              </a:rPr>
              <a:t>∆</a:t>
            </a:r>
            <a:r>
              <a:rPr lang="en-US" dirty="0" smtClean="0"/>
              <a:t>C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temperature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 fluctuations and 10% supply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voltage droops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.</a:t>
            </a: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To handle variations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designers use conservative </a:t>
            </a:r>
            <a:r>
              <a:rPr lang="en-US" dirty="0" smtClean="0">
                <a:solidFill>
                  <a:schemeClr val="accent2"/>
                </a:solidFill>
              </a:rPr>
              <a:t>guardbands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loss of operational efficiency </a:t>
            </a:r>
            <a:endParaRPr lang="en-US" dirty="0" smtClean="0"/>
          </a:p>
          <a:p>
            <a:endParaRPr lang="en-GB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Ever-increasing Proc.-Vol.-Tem. Variations</a:t>
            </a:r>
            <a:r>
              <a:rPr lang="en-US" dirty="0" smtClean="0">
                <a:latin typeface="Calibri" pitchFamily="34" charset="0"/>
              </a:rPr>
              <a:t> 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561-B448-4964-A31D-20432EFE7175}" type="datetime5">
              <a:rPr lang="en-US" smtClean="0"/>
              <a:pPr/>
              <a:t>19-Mar-13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Your Name / Affiliation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112" y="2852936"/>
            <a:ext cx="7596336" cy="396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68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3"/>
            <a:ext cx="4186808" cy="136815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time conservative guardbanding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Variability-Tolerance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A613-1AE2-42C0-B0FD-24A2141D37FD}" type="datetime5">
              <a:rPr lang="en-US" smtClean="0"/>
              <a:pPr/>
              <a:t>19-Mar-13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Andrea Marongiu / Università di Bologna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3881" y="980728"/>
            <a:ext cx="5124623" cy="147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808961"/>
            <a:ext cx="5112568" cy="15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 cstate="print"/>
          <a:srcRect l="10214" r="9084" b="12921"/>
          <a:stretch>
            <a:fillRect/>
          </a:stretch>
        </p:blipFill>
        <p:spPr bwMode="auto">
          <a:xfrm>
            <a:off x="4932040" y="2420888"/>
            <a:ext cx="3384376" cy="195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467544" y="2636912"/>
            <a:ext cx="339472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 startAt="2"/>
            </a:pPr>
            <a:r>
              <a:rPr lang="en-US" sz="2800" b="1" dirty="0" smtClean="0"/>
              <a:t>Post silicon binning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467544" y="4293096"/>
            <a:ext cx="3394720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 startAt="3"/>
            </a:pPr>
            <a:r>
              <a:rPr lang="en-US" sz="2800" b="1" dirty="0" smtClean="0"/>
              <a:t>Runtime tolerance by various adaptiveness, e.g., replay errant instructions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79512" y="980728"/>
            <a:ext cx="8784976" cy="3240360"/>
          </a:xfrm>
          <a:prstGeom prst="wedgeRectCallout">
            <a:avLst>
              <a:gd name="adj1" fmla="val -43221"/>
              <a:gd name="adj2" fmla="val 57442"/>
            </a:avLst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00" dirty="0" smtClean="0"/>
              <a:t>This approach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100" dirty="0" smtClean="0"/>
              <a:t>relies on online measurements of errors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100" dirty="0" smtClean="0"/>
              <a:t>creates runtime overhead for both [Bowman’11] </a:t>
            </a:r>
          </a:p>
          <a:p>
            <a:pPr marL="1028700" lvl="1" indent="-571500">
              <a:buFont typeface="Wingdings" pitchFamily="2" charset="2"/>
              <a:buChar char="v"/>
            </a:pPr>
            <a:r>
              <a:rPr lang="en-US" sz="2800" dirty="0" smtClean="0"/>
              <a:t>Latency (up to </a:t>
            </a:r>
            <a:r>
              <a:rPr lang="en-US" sz="2800" b="1" u="sng" dirty="0" smtClean="0"/>
              <a:t>28</a:t>
            </a:r>
            <a:r>
              <a:rPr lang="en-US" sz="2800" dirty="0" smtClean="0"/>
              <a:t> extra recovery cycles per error) </a:t>
            </a:r>
          </a:p>
          <a:p>
            <a:pPr marL="1028700" lvl="1" indent="-571500">
              <a:buFont typeface="Wingdings" pitchFamily="2" charset="2"/>
              <a:buChar char="v"/>
            </a:pPr>
            <a:r>
              <a:rPr lang="en-US" sz="2800" dirty="0" smtClean="0"/>
              <a:t>Energy overhead of 26nJ</a:t>
            </a:r>
          </a:p>
          <a:p>
            <a:pPr marL="571500" indent="-571500"/>
            <a:r>
              <a:rPr lang="en-US" sz="3100" dirty="0" smtClean="0"/>
              <a:t>that should be minimized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  <p:bldP spid="11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052736"/>
            <a:ext cx="5915000" cy="5328592"/>
          </a:xfrm>
        </p:spPr>
        <p:txBody>
          <a:bodyPr>
            <a:normAutofit/>
          </a:bodyPr>
          <a:lstStyle/>
          <a:p>
            <a:r>
              <a:rPr lang="en-US" dirty="0" smtClean="0"/>
              <a:t>Variations are more exacerbated by many-core systems: </a:t>
            </a:r>
          </a:p>
          <a:p>
            <a:pPr lvl="1"/>
            <a:r>
              <a:rPr lang="en-US" dirty="0" smtClean="0"/>
              <a:t>Multiple voltage-temperature islands</a:t>
            </a:r>
          </a:p>
          <a:p>
            <a:pPr lvl="1"/>
            <a:r>
              <a:rPr lang="en-US" dirty="0" smtClean="0"/>
              <a:t>Cores in various islands display different error rate</a:t>
            </a:r>
          </a:p>
          <a:p>
            <a:r>
              <a:rPr lang="en-US" dirty="0" smtClean="0"/>
              <a:t>The programming model and runtime environment of MIMD should be aware of variations.</a:t>
            </a:r>
            <a:endParaRPr lang="en-GB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Why a Variation-Aware OpenMP?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561-B448-4964-A31D-20432EFE7175}" type="datetime5">
              <a:rPr lang="en-US" smtClean="0"/>
              <a:pPr/>
              <a:t>19-Mar-13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Andrea Marongiu / Università di Bologna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444208" y="952500"/>
          <a:ext cx="2520280" cy="2476500"/>
        </p:xfrm>
        <a:graphic>
          <a:graphicData uri="http://schemas.openxmlformats.org/drawingml/2006/table">
            <a:tbl>
              <a:tblPr/>
              <a:tblGrid>
                <a:gridCol w="630070"/>
                <a:gridCol w="630070"/>
                <a:gridCol w="630070"/>
                <a:gridCol w="630070"/>
              </a:tblGrid>
              <a:tr h="5831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847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847MHz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909MHz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901MHz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5831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893MHz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909MHz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855MHz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820MHz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831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847MHz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877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826MHz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826MHz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831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901MHz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870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917MHz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862MHz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300192" y="3441774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Frequency variation of a 16-core cluster due to WID and D2D process variation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1704" y="4320480"/>
            <a:ext cx="294229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Line Callout 2 (No Border) 17"/>
          <p:cNvSpPr/>
          <p:nvPr/>
        </p:nvSpPr>
        <p:spPr>
          <a:xfrm>
            <a:off x="611560" y="5877272"/>
            <a:ext cx="4680520" cy="360040"/>
          </a:xfrm>
          <a:prstGeom prst="callout2">
            <a:avLst>
              <a:gd name="adj1" fmla="val 42709"/>
              <a:gd name="adj2" fmla="val 100356"/>
              <a:gd name="adj3" fmla="val 45106"/>
              <a:gd name="adj4" fmla="val 106030"/>
              <a:gd name="adj5" fmla="val 83749"/>
              <a:gd name="adj6" fmla="val 123497"/>
            </a:avLst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Core</a:t>
            </a:r>
            <a:r>
              <a:rPr lang="en-US" baseline="-25000" dirty="0" smtClean="0"/>
              <a:t>0</a:t>
            </a:r>
            <a:r>
              <a:rPr lang="en-US" dirty="0" smtClean="0"/>
              <a:t> at 1.1V faces 7.3K errant instructions </a:t>
            </a:r>
            <a:r>
              <a:rPr lang="en-US" dirty="0" smtClean="0">
                <a:sym typeface="Wingdings" pitchFamily="2" charset="2"/>
              </a:rPr>
              <a:t></a:t>
            </a:r>
            <a:endParaRPr lang="en-US" dirty="0"/>
          </a:p>
        </p:txBody>
      </p:sp>
      <p:sp>
        <p:nvSpPr>
          <p:cNvPr id="19" name="Line Callout 2 (No Border) 18"/>
          <p:cNvSpPr/>
          <p:nvPr/>
        </p:nvSpPr>
        <p:spPr>
          <a:xfrm>
            <a:off x="611560" y="5445224"/>
            <a:ext cx="4680520" cy="360040"/>
          </a:xfrm>
          <a:prstGeom prst="callout2">
            <a:avLst>
              <a:gd name="adj1" fmla="val 42709"/>
              <a:gd name="adj2" fmla="val 100356"/>
              <a:gd name="adj3" fmla="val 42710"/>
              <a:gd name="adj4" fmla="val 109716"/>
              <a:gd name="adj5" fmla="val 162816"/>
              <a:gd name="adj6" fmla="val 12353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Core</a:t>
            </a:r>
            <a:r>
              <a:rPr lang="en-US" baseline="-25000" dirty="0" smtClean="0"/>
              <a:t>1</a:t>
            </a:r>
            <a:r>
              <a:rPr lang="en-US" dirty="0" smtClean="0"/>
              <a:t> at 0.81V faces 428K errant instructions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Why OpenMP Tasking?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E615-7162-4C97-A708-C73E92263687}" type="datetime5">
              <a:rPr lang="en-US" smtClean="0"/>
              <a:pPr/>
              <a:t>19-Mar-13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Andrea Marongiu / Università di Bologna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80571597"/>
              </p:ext>
            </p:extLst>
          </p:nvPr>
        </p:nvGraphicFramePr>
        <p:xfrm>
          <a:off x="1043608" y="471264"/>
          <a:ext cx="8534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5805264"/>
            <a:ext cx="88204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000" b="1" dirty="0"/>
              <a:t>[ILV] </a:t>
            </a:r>
            <a:r>
              <a:rPr lang="en-US" sz="1000" dirty="0"/>
              <a:t>A. </a:t>
            </a:r>
            <a:r>
              <a:rPr lang="en-US" sz="1000" dirty="0" err="1"/>
              <a:t>Rahimi</a:t>
            </a:r>
            <a:r>
              <a:rPr lang="en-US" sz="1000" dirty="0"/>
              <a:t>, L. </a:t>
            </a:r>
            <a:r>
              <a:rPr lang="en-US" sz="1000" dirty="0" err="1"/>
              <a:t>Benini</a:t>
            </a:r>
            <a:r>
              <a:rPr lang="en-US" sz="1000" dirty="0"/>
              <a:t>, R. K. Gupta, “</a:t>
            </a:r>
            <a:r>
              <a:rPr lang="en-US" sz="1000" b="1" i="1" dirty="0"/>
              <a:t>Analysis of Instruction-level Vulnerability to Dynamic Voltage and Temperature Variations</a:t>
            </a:r>
            <a:r>
              <a:rPr lang="en-US" sz="1000" dirty="0"/>
              <a:t>,” </a:t>
            </a:r>
            <a:r>
              <a:rPr lang="en-US" sz="1000" i="1" dirty="0"/>
              <a:t>DATE</a:t>
            </a:r>
            <a:r>
              <a:rPr lang="en-US" sz="1000" dirty="0"/>
              <a:t>, 2012. </a:t>
            </a:r>
            <a:endParaRPr lang="en-US" sz="1000" dirty="0" smtClean="0"/>
          </a:p>
          <a:p>
            <a:r>
              <a:rPr lang="en-US" sz="1000" b="1" dirty="0" smtClean="0"/>
              <a:t>[SLV] </a:t>
            </a:r>
            <a:r>
              <a:rPr lang="en-US" sz="1000" dirty="0" smtClean="0"/>
              <a:t>A. Rahimi, L. </a:t>
            </a:r>
            <a:r>
              <a:rPr lang="en-US" sz="1000" dirty="0" err="1" smtClean="0"/>
              <a:t>Benini</a:t>
            </a:r>
            <a:r>
              <a:rPr lang="en-US" sz="1000" dirty="0" smtClean="0"/>
              <a:t>, R. K. Gupta, “</a:t>
            </a:r>
            <a:r>
              <a:rPr lang="en-US" sz="1000" b="1" dirty="0" smtClean="0"/>
              <a:t>Application-Adaptive Guardbanding to Mitigate Static and Dynamic Variability</a:t>
            </a:r>
            <a:r>
              <a:rPr lang="en-US" sz="1000" dirty="0" smtClean="0"/>
              <a:t>,” IEEE Tran. on Computer, 2013 (to appear)</a:t>
            </a:r>
            <a:endParaRPr lang="en-US" sz="1000" dirty="0"/>
          </a:p>
          <a:p>
            <a:r>
              <a:rPr lang="en-US" sz="1000" b="1" dirty="0"/>
              <a:t>[PLV]</a:t>
            </a:r>
            <a:r>
              <a:rPr lang="en-US" sz="1000" dirty="0"/>
              <a:t> A. </a:t>
            </a:r>
            <a:r>
              <a:rPr lang="en-US" sz="1000" dirty="0" err="1"/>
              <a:t>Rahimi</a:t>
            </a:r>
            <a:r>
              <a:rPr lang="en-US" sz="1000" dirty="0"/>
              <a:t>, L. </a:t>
            </a:r>
            <a:r>
              <a:rPr lang="en-US" sz="1000" dirty="0" err="1"/>
              <a:t>Benini</a:t>
            </a:r>
            <a:r>
              <a:rPr lang="en-US" sz="1000" dirty="0"/>
              <a:t>, R. K. Gupta, “</a:t>
            </a:r>
            <a:r>
              <a:rPr lang="en-US" sz="1000" b="1" i="1" dirty="0"/>
              <a:t>Procedure Hopping: a Low Overhead Solution to Mitigate Variability in Shared-L1 Processor Clusters</a:t>
            </a:r>
            <a:r>
              <a:rPr lang="en-US" sz="1000" dirty="0"/>
              <a:t>,” </a:t>
            </a:r>
            <a:r>
              <a:rPr lang="en-US" sz="1000" i="1" dirty="0"/>
              <a:t>ISLPED</a:t>
            </a:r>
            <a:r>
              <a:rPr lang="en-US" sz="1000" dirty="0"/>
              <a:t>, 2012</a:t>
            </a:r>
            <a:r>
              <a:rPr lang="en-US" sz="1000" dirty="0" smtClean="0"/>
              <a:t>.</a:t>
            </a:r>
          </a:p>
        </p:txBody>
      </p:sp>
      <p:sp>
        <p:nvSpPr>
          <p:cNvPr id="13" name="Fumetto 4 3"/>
          <p:cNvSpPr/>
          <p:nvPr/>
        </p:nvSpPr>
        <p:spPr bwMode="auto">
          <a:xfrm>
            <a:off x="0" y="764704"/>
            <a:ext cx="3779912" cy="1440160"/>
          </a:xfrm>
          <a:prstGeom prst="cloudCallout">
            <a:avLst>
              <a:gd name="adj1" fmla="val 52284"/>
              <a:gd name="adj2" fmla="val 10478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steps to build variability abstractions up to the SW layer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07504" y="1916832"/>
            <a:ext cx="6480720" cy="4032448"/>
          </a:xfrm>
          <a:prstGeom prst="wedgeRoundRectCallout">
            <a:avLst>
              <a:gd name="adj1" fmla="val 57071"/>
              <a:gd name="adj2" fmla="val 30961"/>
              <a:gd name="adj3" fmla="val 16667"/>
            </a:avLst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tx1"/>
                </a:solidFill>
              </a:rPr>
              <a:t>Task-Level Vulnerability </a:t>
            </a:r>
            <a:r>
              <a:rPr lang="en-US" sz="2400" b="1" dirty="0" smtClean="0">
                <a:solidFill>
                  <a:schemeClr val="tx1"/>
                </a:solidFill>
              </a:rPr>
              <a:t>(TLV)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as metadata to characterize variations.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TLV is a vertical abstraction: TLV reflects manifestation of circuit-level variability in specific </a:t>
            </a:r>
            <a:r>
              <a:rPr lang="en-US" sz="2400" b="1" i="1" dirty="0" smtClean="0">
                <a:solidFill>
                  <a:schemeClr val="accent2"/>
                </a:solidFill>
              </a:rPr>
              <a:t>parallel software context</a:t>
            </a:r>
            <a:r>
              <a:rPr lang="en-US" sz="2400" b="1" i="1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The right granularity: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To observe and react for OMP scheduler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 convenient abstraction for programmers to express irregular and unstructured parallelism.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3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The ILV for each </a:t>
            </a:r>
            <a:r>
              <a:rPr lang="en-US" dirty="0" err="1" smtClean="0">
                <a:latin typeface="Calibri" pitchFamily="34" charset="0"/>
              </a:rPr>
              <a:t>instruction</a:t>
            </a:r>
            <a:r>
              <a:rPr lang="en-US" i="1" baseline="-25000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at every operating condition is quantified: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sz="2400" dirty="0" smtClean="0">
                <a:latin typeface="Calibri" pitchFamily="34" charset="0"/>
              </a:rPr>
              <a:t>where </a:t>
            </a:r>
            <a:r>
              <a:rPr lang="en-US" sz="2400" i="1" dirty="0" smtClean="0">
                <a:latin typeface="Calibri" pitchFamily="34" charset="0"/>
              </a:rPr>
              <a:t>N</a:t>
            </a:r>
            <a:r>
              <a:rPr lang="en-US" sz="2400" i="1" baseline="-25000" dirty="0" smtClean="0">
                <a:latin typeface="Calibri" pitchFamily="34" charset="0"/>
              </a:rPr>
              <a:t>i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is the total number of clock cycles in Monte Carlo simulation of </a:t>
            </a:r>
            <a:r>
              <a:rPr lang="en-US" sz="2400" dirty="0" err="1" smtClean="0">
                <a:latin typeface="Calibri" pitchFamily="34" charset="0"/>
              </a:rPr>
              <a:t>instruction</a:t>
            </a:r>
            <a:r>
              <a:rPr lang="en-US" sz="2400" i="1" baseline="-25000" dirty="0" err="1" smtClean="0">
                <a:latin typeface="Calibri" pitchFamily="34" charset="0"/>
              </a:rPr>
              <a:t>i</a:t>
            </a:r>
            <a:r>
              <a:rPr lang="en-US" sz="2400" dirty="0" smtClean="0">
                <a:latin typeface="Calibri" pitchFamily="34" charset="0"/>
              </a:rPr>
              <a:t> with random operands. </a:t>
            </a:r>
          </a:p>
          <a:p>
            <a:pPr lvl="1"/>
            <a:r>
              <a:rPr lang="en-US" sz="2400" dirty="0" err="1" smtClean="0">
                <a:latin typeface="Calibri" pitchFamily="34" charset="0"/>
              </a:rPr>
              <a:t>Violation</a:t>
            </a:r>
            <a:r>
              <a:rPr lang="en-US" sz="2400" i="1" baseline="-25000" dirty="0" err="1" smtClean="0">
                <a:latin typeface="Calibri" pitchFamily="34" charset="0"/>
              </a:rPr>
              <a:t>j</a:t>
            </a:r>
            <a:r>
              <a:rPr lang="en-US" sz="2400" dirty="0" smtClean="0">
                <a:latin typeface="Calibri" pitchFamily="34" charset="0"/>
              </a:rPr>
              <a:t> indicates whether there is a violated stage at clock </a:t>
            </a:r>
            <a:r>
              <a:rPr lang="en-US" sz="2400" dirty="0" err="1" smtClean="0">
                <a:latin typeface="Calibri" pitchFamily="34" charset="0"/>
              </a:rPr>
              <a:t>cycle</a:t>
            </a:r>
            <a:r>
              <a:rPr lang="en-US" sz="2400" i="1" baseline="-25000" dirty="0" err="1" smtClean="0">
                <a:latin typeface="Calibri" pitchFamily="34" charset="0"/>
              </a:rPr>
              <a:t>j</a:t>
            </a:r>
            <a:r>
              <a:rPr lang="en-US" sz="2400" dirty="0" smtClean="0">
                <a:latin typeface="Calibri" pitchFamily="34" charset="0"/>
              </a:rPr>
              <a:t> or not.</a:t>
            </a:r>
          </a:p>
          <a:p>
            <a:r>
              <a:rPr lang="en-US" sz="2400" dirty="0" err="1" smtClean="0">
                <a:latin typeface="Calibri" pitchFamily="34" charset="0"/>
              </a:rPr>
              <a:t>ILV</a:t>
            </a:r>
            <a:r>
              <a:rPr lang="en-US" sz="2400" i="1" baseline="-25000" dirty="0" err="1" smtClean="0">
                <a:latin typeface="Calibri" pitchFamily="34" charset="0"/>
              </a:rPr>
              <a:t>i</a:t>
            </a:r>
            <a:r>
              <a:rPr lang="en-US" sz="2400" dirty="0" smtClean="0">
                <a:latin typeface="Calibri" pitchFamily="34" charset="0"/>
              </a:rPr>
              <a:t> defines as the total number of violated cycles over the total simulated cycles for the </a:t>
            </a:r>
            <a:r>
              <a:rPr lang="en-US" sz="2400" dirty="0" err="1" smtClean="0">
                <a:latin typeface="Calibri" pitchFamily="34" charset="0"/>
              </a:rPr>
              <a:t>instruction</a:t>
            </a:r>
            <a:r>
              <a:rPr lang="en-US" sz="2400" i="1" baseline="-25000" dirty="0" err="1" smtClean="0">
                <a:latin typeface="Calibri" pitchFamily="34" charset="0"/>
              </a:rPr>
              <a:t>i</a:t>
            </a:r>
            <a:r>
              <a:rPr lang="en-US" sz="2400" dirty="0" smtClean="0">
                <a:latin typeface="Calibri" pitchFamily="34" charset="0"/>
              </a:rPr>
              <a:t>. </a:t>
            </a:r>
          </a:p>
          <a:p>
            <a:r>
              <a:rPr lang="en-US" sz="2400" dirty="0" smtClean="0">
                <a:latin typeface="Calibri" pitchFamily="34" charset="0"/>
              </a:rPr>
              <a:t>Therefore, the lower ILV, the better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Instruction-Level Vulnerability (ILV)*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A613-1AE2-42C0-B0FD-24A2141D37FD}" type="datetime5">
              <a:rPr lang="en-US" smtClean="0"/>
              <a:pPr/>
              <a:t>19-Mar-13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Andrea Marongiu / Università di Bologna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6</a:t>
            </a:fld>
            <a:endParaRPr lang="de-DE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2235696" y="1988840"/>
          <a:ext cx="3200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Equation" r:id="rId4" imgW="1905000" imgH="863600" progId="Equation.DSMT4">
                  <p:embed/>
                </p:oleObj>
              </mc:Choice>
              <mc:Fallback>
                <p:oleObj name="Equation" r:id="rId4" imgW="1905000" imgH="863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696" y="1988840"/>
                        <a:ext cx="32004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6300609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/>
              <a:t>*</a:t>
            </a:r>
            <a:r>
              <a:rPr lang="en-US" sz="1600" dirty="0" smtClean="0"/>
              <a:t>A. Rahimi, L. </a:t>
            </a:r>
            <a:r>
              <a:rPr lang="en-US" sz="1600" dirty="0" err="1" smtClean="0"/>
              <a:t>Benini</a:t>
            </a:r>
            <a:r>
              <a:rPr lang="en-US" sz="1600" dirty="0" smtClean="0"/>
              <a:t>, R. K. Gupta, “</a:t>
            </a:r>
            <a:r>
              <a:rPr lang="en-US" sz="1600" b="1" i="1" dirty="0" smtClean="0"/>
              <a:t>Analysis of Instruction-level Vulnerability to Dynamic Voltage and Temperature Variations</a:t>
            </a:r>
            <a:r>
              <a:rPr lang="en-US" sz="1600" dirty="0" smtClean="0"/>
              <a:t>,” </a:t>
            </a:r>
            <a:r>
              <a:rPr lang="en-US" sz="1600" i="1" dirty="0" smtClean="0"/>
              <a:t>DATE</a:t>
            </a:r>
            <a:r>
              <a:rPr lang="en-US" sz="1600" dirty="0" smtClean="0"/>
              <a:t>, 2012. 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6" cstate="print"/>
          <a:srcRect l="10388" t="19988" r="6175"/>
          <a:stretch>
            <a:fillRect/>
          </a:stretch>
        </p:blipFill>
        <p:spPr bwMode="auto">
          <a:xfrm>
            <a:off x="5724128" y="1556792"/>
            <a:ext cx="3384376" cy="202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436096" y="4581128"/>
            <a:ext cx="3640558" cy="2276871"/>
            <a:chOff x="5539954" y="4608513"/>
            <a:chExt cx="3640558" cy="227687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39954" y="4608513"/>
              <a:ext cx="3640558" cy="22768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Freeform 11"/>
            <p:cNvSpPr/>
            <p:nvPr/>
          </p:nvSpPr>
          <p:spPr>
            <a:xfrm>
              <a:off x="8789113" y="5702060"/>
              <a:ext cx="88672" cy="992038"/>
            </a:xfrm>
            <a:custGeom>
              <a:avLst/>
              <a:gdLst>
                <a:gd name="connsiteX0" fmla="*/ 61589 w 88672"/>
                <a:gd name="connsiteY0" fmla="*/ 0 h 992038"/>
                <a:gd name="connsiteX1" fmla="*/ 35710 w 88672"/>
                <a:gd name="connsiteY1" fmla="*/ 60385 h 992038"/>
                <a:gd name="connsiteX2" fmla="*/ 18457 w 88672"/>
                <a:gd name="connsiteY2" fmla="*/ 112144 h 992038"/>
                <a:gd name="connsiteX3" fmla="*/ 35710 w 88672"/>
                <a:gd name="connsiteY3" fmla="*/ 181155 h 992038"/>
                <a:gd name="connsiteX4" fmla="*/ 52962 w 88672"/>
                <a:gd name="connsiteY4" fmla="*/ 207034 h 992038"/>
                <a:gd name="connsiteX5" fmla="*/ 78842 w 88672"/>
                <a:gd name="connsiteY5" fmla="*/ 258793 h 992038"/>
                <a:gd name="connsiteX6" fmla="*/ 70215 w 88672"/>
                <a:gd name="connsiteY6" fmla="*/ 370936 h 992038"/>
                <a:gd name="connsiteX7" fmla="*/ 35710 w 88672"/>
                <a:gd name="connsiteY7" fmla="*/ 448574 h 992038"/>
                <a:gd name="connsiteX8" fmla="*/ 9830 w 88672"/>
                <a:gd name="connsiteY8" fmla="*/ 500332 h 992038"/>
                <a:gd name="connsiteX9" fmla="*/ 18457 w 88672"/>
                <a:gd name="connsiteY9" fmla="*/ 612476 h 992038"/>
                <a:gd name="connsiteX10" fmla="*/ 35710 w 88672"/>
                <a:gd name="connsiteY10" fmla="*/ 664234 h 992038"/>
                <a:gd name="connsiteX11" fmla="*/ 61589 w 88672"/>
                <a:gd name="connsiteY11" fmla="*/ 715993 h 992038"/>
                <a:gd name="connsiteX12" fmla="*/ 70215 w 88672"/>
                <a:gd name="connsiteY12" fmla="*/ 750498 h 992038"/>
                <a:gd name="connsiteX13" fmla="*/ 52962 w 88672"/>
                <a:gd name="connsiteY13" fmla="*/ 862642 h 992038"/>
                <a:gd name="connsiteX14" fmla="*/ 35710 w 88672"/>
                <a:gd name="connsiteY14" fmla="*/ 914400 h 992038"/>
                <a:gd name="connsiteX15" fmla="*/ 18457 w 88672"/>
                <a:gd name="connsiteY15" fmla="*/ 940280 h 992038"/>
                <a:gd name="connsiteX16" fmla="*/ 1204 w 88672"/>
                <a:gd name="connsiteY16" fmla="*/ 992038 h 99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672" h="992038">
                  <a:moveTo>
                    <a:pt x="61589" y="0"/>
                  </a:moveTo>
                  <a:cubicBezTo>
                    <a:pt x="52963" y="20128"/>
                    <a:pt x="43571" y="39946"/>
                    <a:pt x="35710" y="60385"/>
                  </a:cubicBezTo>
                  <a:cubicBezTo>
                    <a:pt x="29182" y="77359"/>
                    <a:pt x="18457" y="112144"/>
                    <a:pt x="18457" y="112144"/>
                  </a:cubicBezTo>
                  <a:cubicBezTo>
                    <a:pt x="21739" y="128556"/>
                    <a:pt x="26866" y="163467"/>
                    <a:pt x="35710" y="181155"/>
                  </a:cubicBezTo>
                  <a:cubicBezTo>
                    <a:pt x="40346" y="190428"/>
                    <a:pt x="48326" y="197761"/>
                    <a:pt x="52962" y="207034"/>
                  </a:cubicBezTo>
                  <a:cubicBezTo>
                    <a:pt x="88672" y="278455"/>
                    <a:pt x="29405" y="184638"/>
                    <a:pt x="78842" y="258793"/>
                  </a:cubicBezTo>
                  <a:cubicBezTo>
                    <a:pt x="75966" y="296174"/>
                    <a:pt x="76062" y="333903"/>
                    <a:pt x="70215" y="370936"/>
                  </a:cubicBezTo>
                  <a:cubicBezTo>
                    <a:pt x="59944" y="435987"/>
                    <a:pt x="57201" y="405593"/>
                    <a:pt x="35710" y="448574"/>
                  </a:cubicBezTo>
                  <a:cubicBezTo>
                    <a:pt x="0" y="519995"/>
                    <a:pt x="59268" y="426176"/>
                    <a:pt x="9830" y="500332"/>
                  </a:cubicBezTo>
                  <a:cubicBezTo>
                    <a:pt x="12706" y="537713"/>
                    <a:pt x="12610" y="575443"/>
                    <a:pt x="18457" y="612476"/>
                  </a:cubicBezTo>
                  <a:cubicBezTo>
                    <a:pt x="21293" y="630439"/>
                    <a:pt x="29959" y="646981"/>
                    <a:pt x="35710" y="664234"/>
                  </a:cubicBezTo>
                  <a:cubicBezTo>
                    <a:pt x="47616" y="699952"/>
                    <a:pt x="39290" y="682545"/>
                    <a:pt x="61589" y="715993"/>
                  </a:cubicBezTo>
                  <a:cubicBezTo>
                    <a:pt x="64464" y="727495"/>
                    <a:pt x="70215" y="738642"/>
                    <a:pt x="70215" y="750498"/>
                  </a:cubicBezTo>
                  <a:cubicBezTo>
                    <a:pt x="70215" y="784932"/>
                    <a:pt x="63381" y="827912"/>
                    <a:pt x="52962" y="862642"/>
                  </a:cubicBezTo>
                  <a:cubicBezTo>
                    <a:pt x="47736" y="880061"/>
                    <a:pt x="45798" y="899268"/>
                    <a:pt x="35710" y="914400"/>
                  </a:cubicBezTo>
                  <a:cubicBezTo>
                    <a:pt x="29959" y="923027"/>
                    <a:pt x="22668" y="930806"/>
                    <a:pt x="18457" y="940280"/>
                  </a:cubicBezTo>
                  <a:cubicBezTo>
                    <a:pt x="11071" y="956899"/>
                    <a:pt x="1204" y="992038"/>
                    <a:pt x="1204" y="992038"/>
                  </a:cubicBezTo>
                </a:path>
              </a:pathLst>
            </a:custGeom>
            <a:ln w="3810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ILV represents a useful variability metric that raises the level of abstraction from the circuit (critical paths) to the ISA-level.</a:t>
            </a:r>
          </a:p>
          <a:p>
            <a:r>
              <a:rPr lang="en-US" dirty="0" smtClean="0"/>
              <a:t>ILV is extended to a more coarse-grained task-level metric, TLV, </a:t>
            </a:r>
            <a:r>
              <a:rPr lang="it-IT" dirty="0" smtClean="0"/>
              <a:t>towards building an integrated, vertical approach to control variability.</a:t>
            </a:r>
          </a:p>
          <a:p>
            <a:r>
              <a:rPr lang="it-IT" dirty="0" smtClean="0"/>
              <a:t>TLV is a per </a:t>
            </a:r>
            <a:r>
              <a:rPr lang="it-IT" dirty="0" smtClean="0">
                <a:solidFill>
                  <a:schemeClr val="accent1"/>
                </a:solidFill>
              </a:rPr>
              <a:t>core</a:t>
            </a:r>
            <a:r>
              <a:rPr lang="it-IT" dirty="0" smtClean="0"/>
              <a:t> and per </a:t>
            </a:r>
            <a:r>
              <a:rPr lang="it-IT" dirty="0" smtClean="0">
                <a:solidFill>
                  <a:schemeClr val="accent1"/>
                </a:solidFill>
              </a:rPr>
              <a:t>task type </a:t>
            </a:r>
            <a:r>
              <a:rPr lang="it-IT" dirty="0" smtClean="0"/>
              <a:t>metric:</a:t>
            </a:r>
          </a:p>
          <a:p>
            <a:endParaRPr lang="it-IT" dirty="0" smtClean="0"/>
          </a:p>
          <a:p>
            <a:endParaRPr lang="en-US" dirty="0" smtClean="0"/>
          </a:p>
          <a:p>
            <a:pPr lvl="1"/>
            <a:r>
              <a:rPr lang="en-US" i="1" dirty="0" smtClean="0">
                <a:cs typeface="Times New Roman"/>
              </a:rPr>
              <a:t>∑EI </a:t>
            </a:r>
            <a:r>
              <a:rPr lang="en-US" dirty="0" smtClean="0">
                <a:cs typeface="Times New Roman"/>
              </a:rPr>
              <a:t>is # of errant instructions during </a:t>
            </a:r>
            <a:r>
              <a:rPr lang="en-US" dirty="0" err="1" smtClean="0">
                <a:cs typeface="Times New Roman"/>
              </a:rPr>
              <a:t>task</a:t>
            </a:r>
            <a:r>
              <a:rPr lang="en-US" i="1" baseline="-25000" dirty="0" err="1" smtClean="0">
                <a:cs typeface="Times New Roman"/>
              </a:rPr>
              <a:t>j</a:t>
            </a:r>
            <a:r>
              <a:rPr lang="en-US" dirty="0" smtClean="0">
                <a:cs typeface="Times New Roman"/>
              </a:rPr>
              <a:t> on </a:t>
            </a:r>
            <a:r>
              <a:rPr lang="en-US" dirty="0" err="1" smtClean="0">
                <a:cs typeface="Times New Roman"/>
              </a:rPr>
              <a:t>core</a:t>
            </a:r>
            <a:r>
              <a:rPr lang="en-US" i="1" baseline="-25000" dirty="0" err="1" smtClean="0">
                <a:cs typeface="Times New Roman"/>
              </a:rPr>
              <a:t>i</a:t>
            </a:r>
            <a:endParaRPr lang="en-US" i="1" baseline="-25000" dirty="0" smtClean="0">
              <a:cs typeface="Times New Roman"/>
            </a:endParaRPr>
          </a:p>
          <a:p>
            <a:pPr lvl="1"/>
            <a:r>
              <a:rPr lang="en-US" i="1" dirty="0" smtClean="0">
                <a:cs typeface="Times New Roman"/>
              </a:rPr>
              <a:t>Length</a:t>
            </a:r>
            <a:r>
              <a:rPr lang="en-US" dirty="0" smtClean="0">
                <a:cs typeface="Times New Roman"/>
              </a:rPr>
              <a:t> is total # of executed instructions</a:t>
            </a:r>
          </a:p>
          <a:p>
            <a:r>
              <a:rPr lang="en-US" dirty="0" smtClean="0">
                <a:cs typeface="Times New Roman"/>
              </a:rPr>
              <a:t>The lower TLV, the better </a:t>
            </a:r>
            <a:r>
              <a:rPr lang="en-US" dirty="0" smtClean="0">
                <a:cs typeface="Times New Roman"/>
                <a:sym typeface="Wingdings" pitchFamily="2" charset="2"/>
              </a:rPr>
              <a:t></a:t>
            </a:r>
            <a:endParaRPr lang="it-IT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Task-Level Vulnerability (TLV)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A613-1AE2-42C0-B0FD-24A2141D37FD}" type="datetime5">
              <a:rPr lang="en-US" smtClean="0"/>
              <a:pPr/>
              <a:t>19-Mar-13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Andrea Marongiu / Università di Bologna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733451" y="3933056"/>
          <a:ext cx="421481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1574640" imgH="317160" progId="Equation.DSMT4">
                  <p:embed/>
                </p:oleObj>
              </mc:Choice>
              <mc:Fallback>
                <p:oleObj name="Equation" r:id="rId5" imgW="1574640" imgH="317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451" y="3933056"/>
                        <a:ext cx="4214813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96752"/>
            <a:ext cx="5842992" cy="495801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it-IT" dirty="0" smtClean="0"/>
              <a:t>Inspired by STM STHORM</a:t>
            </a:r>
          </a:p>
          <a:p>
            <a:pPr>
              <a:spcBef>
                <a:spcPts val="1200"/>
              </a:spcBef>
            </a:pPr>
            <a:r>
              <a:rPr lang="it-IT" dirty="0" smtClean="0"/>
              <a:t>16x </a:t>
            </a:r>
            <a:r>
              <a:rPr lang="it-IT" dirty="0" smtClean="0"/>
              <a:t>32-bit RISC cores</a:t>
            </a:r>
          </a:p>
          <a:p>
            <a:pPr>
              <a:spcBef>
                <a:spcPts val="1200"/>
              </a:spcBef>
            </a:pPr>
            <a:r>
              <a:rPr lang="it-IT" dirty="0" smtClean="0"/>
              <a:t>L1 SW-managed Tightly Coupled Data Memory (TCDM)</a:t>
            </a:r>
          </a:p>
          <a:p>
            <a:pPr>
              <a:spcBef>
                <a:spcPts val="600"/>
              </a:spcBef>
            </a:pPr>
            <a:r>
              <a:rPr lang="it-IT" dirty="0" smtClean="0"/>
              <a:t>Multi-banked/multi-ported</a:t>
            </a:r>
          </a:p>
          <a:p>
            <a:pPr>
              <a:spcBef>
                <a:spcPts val="600"/>
              </a:spcBef>
            </a:pPr>
            <a:r>
              <a:rPr lang="it-IT" dirty="0" smtClean="0"/>
              <a:t>Fast concurrent </a:t>
            </a:r>
            <a:r>
              <a:rPr lang="it-IT" dirty="0" err="1" smtClean="0"/>
              <a:t>read</a:t>
            </a:r>
            <a:r>
              <a:rPr lang="it-IT" dirty="0" smtClean="0"/>
              <a:t> </a:t>
            </a:r>
            <a:r>
              <a:rPr lang="it-IT" dirty="0" err="1" smtClean="0"/>
              <a:t>access</a:t>
            </a:r>
            <a:endParaRPr lang="it-IT" dirty="0" smtClean="0"/>
          </a:p>
          <a:p>
            <a:pPr>
              <a:spcBef>
                <a:spcPts val="1200"/>
              </a:spcBef>
            </a:pPr>
            <a:r>
              <a:rPr lang="it-IT" dirty="0" smtClean="0"/>
              <a:t>Fast Log. </a:t>
            </a:r>
            <a:r>
              <a:rPr lang="it-IT" dirty="0" err="1" smtClean="0"/>
              <a:t>Interconnect</a:t>
            </a:r>
            <a:endParaRPr lang="it-IT" dirty="0" smtClean="0"/>
          </a:p>
          <a:p>
            <a:pPr>
              <a:spcBef>
                <a:spcPts val="1200"/>
              </a:spcBef>
            </a:pPr>
            <a:r>
              <a:rPr lang="it-IT" dirty="0" err="1" smtClean="0"/>
              <a:t>One</a:t>
            </a:r>
            <a:r>
              <a:rPr lang="it-IT" dirty="0" smtClean="0"/>
              <a:t> clock domain</a:t>
            </a:r>
            <a:endParaRPr lang="it-IT" dirty="0" smtClean="0"/>
          </a:p>
          <a:p>
            <a:pPr>
              <a:spcBef>
                <a:spcPts val="1200"/>
              </a:spcBef>
            </a:pPr>
            <a:r>
              <a:rPr lang="it-IT" dirty="0" smtClean="0"/>
              <a:t>Bridge towards NoC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Variation-Tolerant</a:t>
            </a:r>
            <a:r>
              <a:rPr lang="it-IT" dirty="0" smtClean="0"/>
              <a:t> </a:t>
            </a:r>
            <a:r>
              <a:rPr lang="it-IT" dirty="0" smtClean="0"/>
              <a:t>MP Cluster</a:t>
            </a:r>
            <a:r>
              <a:rPr lang="it-IT" dirty="0" smtClean="0"/>
              <a:t> </a:t>
            </a:r>
            <a:r>
              <a:rPr lang="it-IT" dirty="0" smtClean="0"/>
              <a:t>(1/2)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A613-1AE2-42C0-B0FD-24A2141D37FD}" type="datetime5">
              <a:rPr lang="en-US" smtClean="0"/>
              <a:pPr/>
              <a:t>19-Mar-13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Andrea Marongiu / Università di Bologna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8</a:t>
            </a:fld>
            <a:endParaRPr lang="de-DE" dirty="0"/>
          </a:p>
        </p:txBody>
      </p:sp>
      <p:grpSp>
        <p:nvGrpSpPr>
          <p:cNvPr id="7" name="Gruppo 205"/>
          <p:cNvGrpSpPr/>
          <p:nvPr/>
        </p:nvGrpSpPr>
        <p:grpSpPr>
          <a:xfrm rot="-5400000">
            <a:off x="5164760" y="2260176"/>
            <a:ext cx="5020816" cy="2605936"/>
            <a:chOff x="3995936" y="4005064"/>
            <a:chExt cx="5020816" cy="2605936"/>
          </a:xfrm>
        </p:grpSpPr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3995936" y="4857075"/>
              <a:ext cx="5020816" cy="939603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82936" tIns="41469" rIns="82936" bIns="41469" anchor="ctr"/>
            <a:lstStyle/>
            <a:p>
              <a:pPr defTabSz="414683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US" sz="800" kern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9" name="Connettore 1 12"/>
            <p:cNvCxnSpPr/>
            <p:nvPr/>
          </p:nvCxnSpPr>
          <p:spPr bwMode="auto">
            <a:xfrm rot="5400000" flipH="1" flipV="1">
              <a:off x="5679404" y="5670881"/>
              <a:ext cx="125280" cy="103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Connettore 1 19"/>
            <p:cNvCxnSpPr/>
            <p:nvPr/>
          </p:nvCxnSpPr>
          <p:spPr bwMode="auto">
            <a:xfrm rot="5400000" flipH="1" flipV="1">
              <a:off x="7944202" y="5670881"/>
              <a:ext cx="125280" cy="103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Rettangolo 21"/>
            <p:cNvSpPr/>
            <p:nvPr/>
          </p:nvSpPr>
          <p:spPr bwMode="auto">
            <a:xfrm>
              <a:off x="5282594" y="5827998"/>
              <a:ext cx="3120344" cy="7830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82936" tIns="41469" rIns="82936" bIns="41469" numCol="1" rtlCol="0" anchor="b" anchorCtr="0" compatLnSpc="1">
              <a:prstTxWarp prst="textNoShape">
                <a:avLst/>
              </a:prstTxWarp>
            </a:bodyPr>
            <a:lstStyle/>
            <a:p>
              <a:pPr algn="r" defTabSz="414683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en-US" sz="700" i="1" kern="0" dirty="0">
                  <a:solidFill>
                    <a:srgbClr val="000000"/>
                  </a:solidFill>
                  <a:latin typeface="Calibri"/>
                </a:rPr>
                <a:t>SHARED L1 </a:t>
              </a:r>
              <a:r>
                <a:rPr lang="en-US" sz="700" i="1" kern="0" dirty="0" smtClean="0">
                  <a:solidFill>
                    <a:srgbClr val="000000"/>
                  </a:solidFill>
                  <a:latin typeface="Calibri"/>
                </a:rPr>
                <a:t>TCDM</a:t>
              </a:r>
              <a:endParaRPr lang="en-US" sz="700" i="1" kern="0" dirty="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12" name="Connettore 1 22"/>
            <p:cNvCxnSpPr/>
            <p:nvPr/>
          </p:nvCxnSpPr>
          <p:spPr bwMode="auto">
            <a:xfrm rot="5400000" flipH="1" flipV="1">
              <a:off x="6511254" y="5670881"/>
              <a:ext cx="125280" cy="103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Connettore 1 23"/>
            <p:cNvCxnSpPr/>
            <p:nvPr/>
          </p:nvCxnSpPr>
          <p:spPr bwMode="auto">
            <a:xfrm rot="5400000" flipH="1" flipV="1">
              <a:off x="7055177" y="5670881"/>
              <a:ext cx="125280" cy="103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Connettore 1 24"/>
            <p:cNvCxnSpPr/>
            <p:nvPr/>
          </p:nvCxnSpPr>
          <p:spPr bwMode="auto">
            <a:xfrm rot="5400000" flipH="1" flipV="1">
              <a:off x="4482877" y="5670881"/>
              <a:ext cx="125280" cy="103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6326142" y="5921958"/>
              <a:ext cx="494475" cy="532441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 vert="vert" wrap="none" lIns="81631" tIns="55183" rIns="81631" bIns="40816" anchor="ctr"/>
            <a:lstStyle/>
            <a:p>
              <a:pPr algn="ctr" defTabSz="414683" hangingPunct="0">
                <a:lnSpc>
                  <a:spcPct val="93000"/>
                </a:lnSpc>
                <a:buSzPct val="100000"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lang="en-US" sz="800" kern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BANK  0</a:t>
              </a:r>
              <a:endParaRPr lang="en-US" sz="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26142" y="5702717"/>
              <a:ext cx="494475" cy="219240"/>
            </a:xfrm>
            <a:prstGeom prst="rect">
              <a:avLst/>
            </a:prstGeom>
            <a:solidFill>
              <a:srgbClr val="FFC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1631" tIns="55183" rIns="81631" bIns="40816" anchor="ctr"/>
            <a:lstStyle/>
            <a:p>
              <a:pPr algn="ctr" defTabSz="414683" hangingPunct="0">
                <a:lnSpc>
                  <a:spcPct val="93000"/>
                </a:lnSpc>
                <a:buSzPct val="100000"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lang="en-US" sz="800" kern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SLAVE</a:t>
              </a:r>
              <a:endParaRPr lang="en-US" sz="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 defTabSz="414683" hangingPunct="0">
                <a:lnSpc>
                  <a:spcPct val="93000"/>
                </a:lnSpc>
                <a:buSzPct val="100000"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lang="en-US" sz="800" kern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PORT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125776" y="5031947"/>
              <a:ext cx="4746960" cy="576811"/>
            </a:xfrm>
            <a:prstGeom prst="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C0504D"/>
              </a:solidFill>
              <a:prstDash val="solid"/>
              <a:headEnd/>
              <a:tailEnd/>
            </a:ln>
            <a:effectLst/>
          </p:spPr>
          <p:txBody>
            <a:bodyPr wrap="none" lIns="81631" tIns="55183" rIns="81631" bIns="40816" anchor="ctr"/>
            <a:lstStyle/>
            <a:p>
              <a:pPr algn="ctr" defTabSz="414683" hangingPunct="0">
                <a:lnSpc>
                  <a:spcPct val="93000"/>
                </a:lnSpc>
                <a:buSzPct val="100000"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lang="en-US" sz="1200" kern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LOW-LATENCY LOGARITHMIC INTERCONNECT </a:t>
              </a:r>
              <a:endParaRPr lang="en-US" sz="1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6870065" y="5921958"/>
              <a:ext cx="494475" cy="532441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 vert="vert" wrap="none" lIns="81631" tIns="55183" rIns="81631" bIns="40816" anchor="ctr"/>
            <a:lstStyle/>
            <a:p>
              <a:pPr algn="ctr" defTabSz="414683" hangingPunct="0">
                <a:lnSpc>
                  <a:spcPct val="93000"/>
                </a:lnSpc>
                <a:buSzPct val="100000"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lang="en-US" sz="800" kern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BANK  1</a:t>
              </a:r>
              <a:endParaRPr lang="en-US" sz="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6870065" y="5702717"/>
              <a:ext cx="494475" cy="219240"/>
            </a:xfrm>
            <a:prstGeom prst="rect">
              <a:avLst/>
            </a:prstGeom>
            <a:solidFill>
              <a:srgbClr val="FFC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1631" tIns="55183" rIns="81631" bIns="40816" anchor="ctr"/>
            <a:lstStyle/>
            <a:p>
              <a:pPr algn="ctr" defTabSz="414683" hangingPunct="0">
                <a:lnSpc>
                  <a:spcPct val="93000"/>
                </a:lnSpc>
                <a:buSzPct val="100000"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lang="en-US" sz="800" ker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SLAVE</a:t>
              </a:r>
            </a:p>
            <a:p>
              <a:pPr algn="ctr" defTabSz="414683" hangingPunct="0">
                <a:lnSpc>
                  <a:spcPct val="93000"/>
                </a:lnSpc>
                <a:buSzPct val="100000"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lang="en-US" sz="800" ker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PORT</a:t>
              </a:r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7760120" y="5921958"/>
              <a:ext cx="494475" cy="532441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 vert="vert" wrap="none" lIns="81631" tIns="55183" rIns="81631" bIns="40816" anchor="ctr"/>
            <a:lstStyle/>
            <a:p>
              <a:pPr algn="ctr" defTabSz="414683" hangingPunct="0">
                <a:lnSpc>
                  <a:spcPct val="93000"/>
                </a:lnSpc>
                <a:buSzPct val="100000"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lang="en-US" sz="800" kern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BANK  N</a:t>
              </a:r>
              <a:endParaRPr lang="en-US" sz="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7760120" y="5702717"/>
              <a:ext cx="494475" cy="219240"/>
            </a:xfrm>
            <a:prstGeom prst="rect">
              <a:avLst/>
            </a:prstGeom>
            <a:solidFill>
              <a:srgbClr val="FFC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1631" tIns="55183" rIns="81631" bIns="40816" anchor="ctr"/>
            <a:lstStyle/>
            <a:p>
              <a:pPr algn="ctr" defTabSz="414683" hangingPunct="0">
                <a:lnSpc>
                  <a:spcPct val="93000"/>
                </a:lnSpc>
                <a:buSzPct val="100000"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lang="en-US" sz="800" kern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SLAVE</a:t>
              </a:r>
            </a:p>
            <a:p>
              <a:pPr algn="ctr" defTabSz="414683" hangingPunct="0">
                <a:lnSpc>
                  <a:spcPct val="93000"/>
                </a:lnSpc>
                <a:buSzPct val="100000"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lang="en-US" sz="800" kern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PORT</a:t>
              </a:r>
            </a:p>
          </p:txBody>
        </p:sp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5486050" y="5920203"/>
              <a:ext cx="494475" cy="563762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 vert="vert" wrap="none" lIns="81631" tIns="55183" rIns="81631" bIns="40816" anchor="ctr"/>
            <a:lstStyle/>
            <a:p>
              <a:pPr algn="ctr" defTabSz="414683" hangingPunct="0">
                <a:lnSpc>
                  <a:spcPct val="93000"/>
                </a:lnSpc>
                <a:buSzPct val="100000"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lang="en-US" sz="800" i="1" kern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test-and-set</a:t>
              </a:r>
              <a:r>
                <a:rPr lang="en-US" sz="800" kern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/>
              </a:r>
              <a:br>
                <a:rPr lang="en-US" sz="800" kern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800" kern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semaphores</a:t>
              </a:r>
              <a:endParaRPr lang="en-US" sz="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5485535" y="5705980"/>
              <a:ext cx="494475" cy="219240"/>
            </a:xfrm>
            <a:prstGeom prst="rect">
              <a:avLst/>
            </a:prstGeom>
            <a:solidFill>
              <a:srgbClr val="FFC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1631" tIns="55183" rIns="81631" bIns="40816" anchor="ctr"/>
            <a:lstStyle/>
            <a:p>
              <a:pPr algn="ctr" defTabSz="414683" hangingPunct="0">
                <a:lnSpc>
                  <a:spcPct val="93000"/>
                </a:lnSpc>
                <a:buSzPct val="100000"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lang="en-US" sz="800" ker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SLAVE</a:t>
              </a:r>
            </a:p>
            <a:p>
              <a:pPr algn="ctr" defTabSz="414683" hangingPunct="0">
                <a:lnSpc>
                  <a:spcPct val="93000"/>
                </a:lnSpc>
                <a:buSzPct val="100000"/>
                <a:tabLst>
                  <a:tab pos="0" algn="l"/>
                  <a:tab pos="414683" algn="l"/>
                  <a:tab pos="829366" algn="l"/>
                  <a:tab pos="1244049" algn="l"/>
                  <a:tab pos="1658732" algn="l"/>
                  <a:tab pos="2073416" algn="l"/>
                  <a:tab pos="2488099" algn="l"/>
                  <a:tab pos="2902782" algn="l"/>
                  <a:tab pos="3317465" algn="l"/>
                  <a:tab pos="3732148" algn="l"/>
                  <a:tab pos="4146831" algn="l"/>
                  <a:tab pos="4561514" algn="l"/>
                  <a:tab pos="4976197" algn="l"/>
                  <a:tab pos="5390881" algn="l"/>
                  <a:tab pos="5805564" algn="l"/>
                  <a:tab pos="6220247" algn="l"/>
                  <a:tab pos="6634930" algn="l"/>
                  <a:tab pos="7049613" algn="l"/>
                  <a:tab pos="7464296" algn="l"/>
                  <a:tab pos="7878979" algn="l"/>
                  <a:tab pos="8293662" algn="l"/>
                </a:tabLst>
                <a:defRPr/>
              </a:pPr>
              <a:r>
                <a:rPr lang="en-US" sz="800" ker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PORT</a:t>
              </a:r>
            </a:p>
          </p:txBody>
        </p:sp>
        <p:cxnSp>
          <p:nvCxnSpPr>
            <p:cNvPr id="24" name="Connettore 1 40"/>
            <p:cNvCxnSpPr/>
            <p:nvPr/>
          </p:nvCxnSpPr>
          <p:spPr bwMode="auto">
            <a:xfrm>
              <a:off x="7413987" y="6203186"/>
              <a:ext cx="296685" cy="653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ysClr val="windowText" lastClr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Rettangolo 41"/>
            <p:cNvSpPr/>
            <p:nvPr/>
          </p:nvSpPr>
          <p:spPr bwMode="auto">
            <a:xfrm>
              <a:off x="4101005" y="5742519"/>
              <a:ext cx="840608" cy="313201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82936" tIns="41469" rIns="82936" bIns="41469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14683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Calibri"/>
                </a:rPr>
                <a:t>L2/L3</a:t>
              </a:r>
            </a:p>
            <a:p>
              <a:pPr algn="ctr" defTabSz="414683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en-US" sz="800" kern="0" dirty="0">
                  <a:solidFill>
                    <a:srgbClr val="FFFFFF"/>
                  </a:solidFill>
                  <a:latin typeface="Calibri"/>
                </a:rPr>
                <a:t>BRIDGE</a:t>
              </a:r>
            </a:p>
          </p:txBody>
        </p:sp>
        <p:cxnSp>
          <p:nvCxnSpPr>
            <p:cNvPr id="26" name="Connettore 1 44"/>
            <p:cNvCxnSpPr/>
            <p:nvPr/>
          </p:nvCxnSpPr>
          <p:spPr bwMode="auto">
            <a:xfrm>
              <a:off x="6097866" y="4618618"/>
              <a:ext cx="296685" cy="653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ysClr val="windowText" lastClr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7" name="Gruppo 203"/>
            <p:cNvGrpSpPr/>
            <p:nvPr/>
          </p:nvGrpSpPr>
          <p:grpSpPr>
            <a:xfrm>
              <a:off x="4195295" y="4005064"/>
              <a:ext cx="1162880" cy="1084954"/>
              <a:chOff x="4195295" y="4005064"/>
              <a:chExt cx="1162880" cy="1084954"/>
            </a:xfrm>
          </p:grpSpPr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>
                <a:off x="4781506" y="4902098"/>
                <a:ext cx="1030" cy="18792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82936" tIns="41469" rIns="82936" bIns="41469"/>
              <a:lstStyle/>
              <a:p>
                <a:pPr defTabSz="41468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en-US" sz="800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8" name="Rectangle 1"/>
              <p:cNvSpPr>
                <a:spLocks noChangeArrowheads="1"/>
              </p:cNvSpPr>
              <p:nvPr/>
            </p:nvSpPr>
            <p:spPr bwMode="auto">
              <a:xfrm>
                <a:off x="4199900" y="4005064"/>
                <a:ext cx="1153937" cy="758051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 wrap="none" lIns="81631" tIns="55183" rIns="81631" bIns="40816" anchor="t"/>
              <a:lstStyle/>
              <a:p>
                <a:pPr algn="ctr" defTabSz="414683" hangingPunct="0">
                  <a:lnSpc>
                    <a:spcPct val="93000"/>
                  </a:lnSpc>
                  <a:buSzPct val="100000"/>
                  <a:tabLst>
                    <a:tab pos="0" algn="l"/>
                    <a:tab pos="414683" algn="l"/>
                    <a:tab pos="829366" algn="l"/>
                    <a:tab pos="1244049" algn="l"/>
                    <a:tab pos="1658732" algn="l"/>
                    <a:tab pos="2073416" algn="l"/>
                    <a:tab pos="2488099" algn="l"/>
                    <a:tab pos="2902782" algn="l"/>
                    <a:tab pos="3317465" algn="l"/>
                    <a:tab pos="3732148" algn="l"/>
                    <a:tab pos="4146831" algn="l"/>
                    <a:tab pos="4561514" algn="l"/>
                    <a:tab pos="4976197" algn="l"/>
                    <a:tab pos="5390881" algn="l"/>
                    <a:tab pos="5805564" algn="l"/>
                    <a:tab pos="6220247" algn="l"/>
                    <a:tab pos="6634930" algn="l"/>
                    <a:tab pos="7049613" algn="l"/>
                    <a:tab pos="7464296" algn="l"/>
                    <a:tab pos="7878979" algn="l"/>
                    <a:tab pos="8293662" algn="l"/>
                  </a:tabLst>
                  <a:defRPr/>
                </a:pPr>
                <a:endParaRPr lang="en-US" sz="800" b="1" kern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defTabSz="414683" hangingPunct="0">
                  <a:lnSpc>
                    <a:spcPct val="93000"/>
                  </a:lnSpc>
                  <a:buSzPct val="100000"/>
                  <a:tabLst>
                    <a:tab pos="0" algn="l"/>
                    <a:tab pos="414683" algn="l"/>
                    <a:tab pos="829366" algn="l"/>
                    <a:tab pos="1244049" algn="l"/>
                    <a:tab pos="1658732" algn="l"/>
                    <a:tab pos="2073416" algn="l"/>
                    <a:tab pos="2488099" algn="l"/>
                    <a:tab pos="2902782" algn="l"/>
                    <a:tab pos="3317465" algn="l"/>
                    <a:tab pos="3732148" algn="l"/>
                    <a:tab pos="4146831" algn="l"/>
                    <a:tab pos="4561514" algn="l"/>
                    <a:tab pos="4976197" algn="l"/>
                    <a:tab pos="5390881" algn="l"/>
                    <a:tab pos="5805564" algn="l"/>
                    <a:tab pos="6220247" algn="l"/>
                    <a:tab pos="6634930" algn="l"/>
                    <a:tab pos="7049613" algn="l"/>
                    <a:tab pos="7464296" algn="l"/>
                    <a:tab pos="7878979" algn="l"/>
                    <a:tab pos="8293662" algn="l"/>
                  </a:tabLst>
                  <a:defRPr/>
                </a:pPr>
                <a:r>
                  <a:rPr lang="en-US" sz="800" b="1" kern="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CORE 0</a:t>
                </a:r>
                <a:endParaRPr lang="en-US" sz="800" b="1" kern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9" name="Rectangle 24"/>
              <p:cNvSpPr>
                <a:spLocks noChangeArrowheads="1"/>
              </p:cNvSpPr>
              <p:nvPr/>
            </p:nvSpPr>
            <p:spPr bwMode="auto">
              <a:xfrm>
                <a:off x="4195295" y="4759664"/>
                <a:ext cx="1162327" cy="198361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 wrap="none" lIns="81631" tIns="55183" rIns="81631" bIns="40816" anchor="ctr"/>
              <a:lstStyle/>
              <a:p>
                <a:pPr algn="ctr" defTabSz="414683" hangingPunct="0">
                  <a:lnSpc>
                    <a:spcPct val="93000"/>
                  </a:lnSpc>
                  <a:buSzPct val="100000"/>
                  <a:tabLst>
                    <a:tab pos="0" algn="l"/>
                    <a:tab pos="414683" algn="l"/>
                    <a:tab pos="829366" algn="l"/>
                    <a:tab pos="1244049" algn="l"/>
                    <a:tab pos="1658732" algn="l"/>
                    <a:tab pos="2073416" algn="l"/>
                    <a:tab pos="2488099" algn="l"/>
                    <a:tab pos="2902782" algn="l"/>
                    <a:tab pos="3317465" algn="l"/>
                    <a:tab pos="3732148" algn="l"/>
                    <a:tab pos="4146831" algn="l"/>
                    <a:tab pos="4561514" algn="l"/>
                    <a:tab pos="4976197" algn="l"/>
                    <a:tab pos="5390881" algn="l"/>
                    <a:tab pos="5805564" algn="l"/>
                    <a:tab pos="6220247" algn="l"/>
                    <a:tab pos="6634930" algn="l"/>
                    <a:tab pos="7049613" algn="l"/>
                    <a:tab pos="7464296" algn="l"/>
                    <a:tab pos="7878979" algn="l"/>
                    <a:tab pos="8293662" algn="l"/>
                  </a:tabLst>
                  <a:defRPr/>
                </a:pPr>
                <a:r>
                  <a:rPr lang="en-US" sz="800" kern="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MASTER</a:t>
                </a:r>
                <a:endParaRPr lang="en-US" sz="800" kern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ctr" defTabSz="414683" hangingPunct="0">
                  <a:lnSpc>
                    <a:spcPct val="93000"/>
                  </a:lnSpc>
                  <a:buSzPct val="100000"/>
                  <a:tabLst>
                    <a:tab pos="0" algn="l"/>
                    <a:tab pos="414683" algn="l"/>
                    <a:tab pos="829366" algn="l"/>
                    <a:tab pos="1244049" algn="l"/>
                    <a:tab pos="1658732" algn="l"/>
                    <a:tab pos="2073416" algn="l"/>
                    <a:tab pos="2488099" algn="l"/>
                    <a:tab pos="2902782" algn="l"/>
                    <a:tab pos="3317465" algn="l"/>
                    <a:tab pos="3732148" algn="l"/>
                    <a:tab pos="4146831" algn="l"/>
                    <a:tab pos="4561514" algn="l"/>
                    <a:tab pos="4976197" algn="l"/>
                    <a:tab pos="5390881" algn="l"/>
                    <a:tab pos="5805564" algn="l"/>
                    <a:tab pos="6220247" algn="l"/>
                    <a:tab pos="6634930" algn="l"/>
                    <a:tab pos="7049613" algn="l"/>
                    <a:tab pos="7464296" algn="l"/>
                    <a:tab pos="7878979" algn="l"/>
                    <a:tab pos="8293662" algn="l"/>
                  </a:tabLst>
                  <a:defRPr/>
                </a:pPr>
                <a:r>
                  <a:rPr lang="en-US" sz="800" kern="0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PORT</a:t>
                </a:r>
              </a:p>
            </p:txBody>
          </p:sp>
          <p:sp>
            <p:nvSpPr>
              <p:cNvPr id="40" name="Rettangolo 42"/>
              <p:cNvSpPr/>
              <p:nvPr/>
            </p:nvSpPr>
            <p:spPr bwMode="auto">
              <a:xfrm>
                <a:off x="4209175" y="4591751"/>
                <a:ext cx="370856" cy="166388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936" tIns="41469" rIns="82936" bIns="4146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1468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r>
                  <a:rPr lang="it-IT" sz="800" kern="0" dirty="0" smtClean="0">
                    <a:solidFill>
                      <a:srgbClr val="FFFFFF"/>
                    </a:solidFill>
                  </a:rPr>
                  <a:t>I$</a:t>
                </a:r>
                <a:endParaRPr lang="it-IT" sz="800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ttangolo 42"/>
              <p:cNvSpPr/>
              <p:nvPr/>
            </p:nvSpPr>
            <p:spPr bwMode="auto">
              <a:xfrm rot="16200000">
                <a:off x="4778419" y="4345369"/>
                <a:ext cx="573880" cy="228932"/>
              </a:xfrm>
              <a:prstGeom prst="rect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936" tIns="41469" rIns="82936" bIns="4146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1468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r>
                  <a:rPr lang="it-IT" sz="700" kern="0" dirty="0" smtClean="0">
                    <a:solidFill>
                      <a:srgbClr val="FFFFFF"/>
                    </a:solidFill>
                  </a:rPr>
                  <a:t>Var. sensor</a:t>
                </a:r>
                <a:endParaRPr lang="it-IT" sz="700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ttangolo 42"/>
              <p:cNvSpPr/>
              <p:nvPr/>
            </p:nvSpPr>
            <p:spPr bwMode="auto">
              <a:xfrm>
                <a:off x="4671378" y="4005064"/>
                <a:ext cx="686797" cy="166388"/>
              </a:xfrm>
              <a:prstGeom prst="rect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936" tIns="41469" rIns="82936" bIns="4146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1468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r>
                  <a:rPr lang="it-IT" sz="700" kern="0" dirty="0" smtClean="0">
                    <a:solidFill>
                      <a:srgbClr val="FFFFFF"/>
                    </a:solidFill>
                  </a:rPr>
                  <a:t>V</a:t>
                </a:r>
                <a:r>
                  <a:rPr lang="it-IT" sz="700" kern="0" baseline="-25000" dirty="0" smtClean="0">
                    <a:solidFill>
                      <a:srgbClr val="FFFFFF"/>
                    </a:solidFill>
                  </a:rPr>
                  <a:t>DD</a:t>
                </a:r>
                <a:r>
                  <a:rPr lang="it-IT" sz="700" kern="0" dirty="0" smtClean="0">
                    <a:solidFill>
                      <a:srgbClr val="FFFFFF"/>
                    </a:solidFill>
                  </a:rPr>
                  <a:t>-hopping</a:t>
                </a:r>
                <a:endParaRPr lang="it-IT" sz="700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ttangolo 42"/>
              <p:cNvSpPr/>
              <p:nvPr/>
            </p:nvSpPr>
            <p:spPr bwMode="auto">
              <a:xfrm rot="16200000">
                <a:off x="4978796" y="4377776"/>
                <a:ext cx="573880" cy="164117"/>
              </a:xfrm>
              <a:prstGeom prst="rect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936" tIns="41469" rIns="82936" bIns="4146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1468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r>
                  <a:rPr lang="it-IT" sz="700" i="1" kern="0" dirty="0" smtClean="0">
                    <a:solidFill>
                      <a:srgbClr val="FFFFFF"/>
                    </a:solidFill>
                  </a:rPr>
                  <a:t>Replay</a:t>
                </a:r>
                <a:endParaRPr lang="it-IT" sz="700" i="1" kern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" name="Gruppo 202"/>
            <p:cNvGrpSpPr/>
            <p:nvPr/>
          </p:nvGrpSpPr>
          <p:grpSpPr>
            <a:xfrm>
              <a:off x="7374579" y="4005064"/>
              <a:ext cx="1162327" cy="1084954"/>
              <a:chOff x="7374579" y="4005064"/>
              <a:chExt cx="1162327" cy="1084954"/>
            </a:xfrm>
          </p:grpSpPr>
          <p:sp>
            <p:nvSpPr>
              <p:cNvPr id="29" name="Rettangolo 42"/>
              <p:cNvSpPr/>
              <p:nvPr/>
            </p:nvSpPr>
            <p:spPr bwMode="auto">
              <a:xfrm>
                <a:off x="7388459" y="4591751"/>
                <a:ext cx="370856" cy="166388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936" tIns="41469" rIns="82936" bIns="4146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1468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r>
                  <a:rPr lang="it-IT" sz="800" kern="0" dirty="0" smtClean="0">
                    <a:solidFill>
                      <a:srgbClr val="FFFFFF"/>
                    </a:solidFill>
                  </a:rPr>
                  <a:t>I$</a:t>
                </a:r>
                <a:endParaRPr lang="it-IT" sz="800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7960790" y="4902098"/>
                <a:ext cx="1030" cy="18792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82936" tIns="41469" rIns="82936" bIns="41469"/>
              <a:lstStyle/>
              <a:p>
                <a:pPr defTabSz="41468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en-US" sz="800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" name="Rectangle 1"/>
              <p:cNvSpPr>
                <a:spLocks noChangeArrowheads="1"/>
              </p:cNvSpPr>
              <p:nvPr/>
            </p:nvSpPr>
            <p:spPr bwMode="auto">
              <a:xfrm>
                <a:off x="7379184" y="4005064"/>
                <a:ext cx="1153937" cy="758051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 wrap="none" lIns="81631" tIns="55183" rIns="81631" bIns="40816" anchor="t"/>
              <a:lstStyle/>
              <a:p>
                <a:pPr algn="ctr" defTabSz="414683" hangingPunct="0">
                  <a:lnSpc>
                    <a:spcPct val="93000"/>
                  </a:lnSpc>
                  <a:buSzPct val="100000"/>
                  <a:tabLst>
                    <a:tab pos="0" algn="l"/>
                    <a:tab pos="414683" algn="l"/>
                    <a:tab pos="829366" algn="l"/>
                    <a:tab pos="1244049" algn="l"/>
                    <a:tab pos="1658732" algn="l"/>
                    <a:tab pos="2073416" algn="l"/>
                    <a:tab pos="2488099" algn="l"/>
                    <a:tab pos="2902782" algn="l"/>
                    <a:tab pos="3317465" algn="l"/>
                    <a:tab pos="3732148" algn="l"/>
                    <a:tab pos="4146831" algn="l"/>
                    <a:tab pos="4561514" algn="l"/>
                    <a:tab pos="4976197" algn="l"/>
                    <a:tab pos="5390881" algn="l"/>
                    <a:tab pos="5805564" algn="l"/>
                    <a:tab pos="6220247" algn="l"/>
                    <a:tab pos="6634930" algn="l"/>
                    <a:tab pos="7049613" algn="l"/>
                    <a:tab pos="7464296" algn="l"/>
                    <a:tab pos="7878979" algn="l"/>
                    <a:tab pos="8293662" algn="l"/>
                  </a:tabLst>
                  <a:defRPr/>
                </a:pPr>
                <a:endParaRPr lang="en-US" sz="800" b="1" kern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defTabSz="414683" hangingPunct="0">
                  <a:lnSpc>
                    <a:spcPct val="93000"/>
                  </a:lnSpc>
                  <a:buSzPct val="100000"/>
                  <a:tabLst>
                    <a:tab pos="0" algn="l"/>
                    <a:tab pos="414683" algn="l"/>
                    <a:tab pos="829366" algn="l"/>
                    <a:tab pos="1244049" algn="l"/>
                    <a:tab pos="1658732" algn="l"/>
                    <a:tab pos="2073416" algn="l"/>
                    <a:tab pos="2488099" algn="l"/>
                    <a:tab pos="2902782" algn="l"/>
                    <a:tab pos="3317465" algn="l"/>
                    <a:tab pos="3732148" algn="l"/>
                    <a:tab pos="4146831" algn="l"/>
                    <a:tab pos="4561514" algn="l"/>
                    <a:tab pos="4976197" algn="l"/>
                    <a:tab pos="5390881" algn="l"/>
                    <a:tab pos="5805564" algn="l"/>
                    <a:tab pos="6220247" algn="l"/>
                    <a:tab pos="6634930" algn="l"/>
                    <a:tab pos="7049613" algn="l"/>
                    <a:tab pos="7464296" algn="l"/>
                    <a:tab pos="7878979" algn="l"/>
                    <a:tab pos="8293662" algn="l"/>
                  </a:tabLst>
                  <a:defRPr/>
                </a:pPr>
                <a:r>
                  <a:rPr lang="en-US" sz="800" b="1" kern="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CORE M</a:t>
                </a:r>
                <a:endParaRPr lang="en-US" sz="800" b="1" kern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" name="Rettangolo 42"/>
              <p:cNvSpPr/>
              <p:nvPr/>
            </p:nvSpPr>
            <p:spPr bwMode="auto">
              <a:xfrm rot="16200000">
                <a:off x="7956520" y="4345370"/>
                <a:ext cx="573880" cy="228932"/>
              </a:xfrm>
              <a:prstGeom prst="rect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936" tIns="41469" rIns="82936" bIns="4146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1468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r>
                  <a:rPr lang="it-IT" sz="700" kern="0" dirty="0" smtClean="0">
                    <a:solidFill>
                      <a:srgbClr val="FFFFFF"/>
                    </a:solidFill>
                  </a:rPr>
                  <a:t>Var. sensor</a:t>
                </a:r>
                <a:endParaRPr lang="it-IT" sz="700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ttangolo 42"/>
              <p:cNvSpPr/>
              <p:nvPr/>
            </p:nvSpPr>
            <p:spPr bwMode="auto">
              <a:xfrm>
                <a:off x="7849479" y="4005064"/>
                <a:ext cx="686797" cy="166388"/>
              </a:xfrm>
              <a:prstGeom prst="rect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936" tIns="41469" rIns="82936" bIns="4146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1468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r>
                  <a:rPr lang="it-IT" sz="700" kern="0" dirty="0" smtClean="0">
                    <a:solidFill>
                      <a:srgbClr val="FFFFFF"/>
                    </a:solidFill>
                  </a:rPr>
                  <a:t>V</a:t>
                </a:r>
                <a:r>
                  <a:rPr lang="it-IT" sz="700" kern="0" baseline="-25000" dirty="0" smtClean="0">
                    <a:solidFill>
                      <a:srgbClr val="FFFFFF"/>
                    </a:solidFill>
                  </a:rPr>
                  <a:t>DD</a:t>
                </a:r>
                <a:r>
                  <a:rPr lang="it-IT" sz="700" kern="0" dirty="0" smtClean="0">
                    <a:solidFill>
                      <a:srgbClr val="FFFFFF"/>
                    </a:solidFill>
                  </a:rPr>
                  <a:t>-hopping</a:t>
                </a:r>
                <a:endParaRPr lang="it-IT" sz="700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ttangolo 42"/>
              <p:cNvSpPr/>
              <p:nvPr/>
            </p:nvSpPr>
            <p:spPr bwMode="auto">
              <a:xfrm rot="16200000">
                <a:off x="8156897" y="4377777"/>
                <a:ext cx="573880" cy="164117"/>
              </a:xfrm>
              <a:prstGeom prst="rect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936" tIns="41469" rIns="82936" bIns="4146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1468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r>
                  <a:rPr lang="it-IT" sz="700" i="1" kern="0" dirty="0" smtClean="0">
                    <a:solidFill>
                      <a:srgbClr val="FFFFFF"/>
                    </a:solidFill>
                  </a:rPr>
                  <a:t>Replay</a:t>
                </a:r>
                <a:endParaRPr lang="it-IT" sz="700" i="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ttangolo 42"/>
              <p:cNvSpPr/>
              <p:nvPr/>
            </p:nvSpPr>
            <p:spPr bwMode="auto">
              <a:xfrm>
                <a:off x="7387321" y="4590831"/>
                <a:ext cx="370856" cy="166388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936" tIns="41469" rIns="82936" bIns="4146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1468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r>
                  <a:rPr lang="it-IT" sz="800" kern="0" dirty="0" smtClean="0">
                    <a:solidFill>
                      <a:srgbClr val="FFFFFF"/>
                    </a:solidFill>
                  </a:rPr>
                  <a:t>I$</a:t>
                </a:r>
                <a:endParaRPr lang="it-IT" sz="800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24"/>
              <p:cNvSpPr>
                <a:spLocks noChangeArrowheads="1"/>
              </p:cNvSpPr>
              <p:nvPr/>
            </p:nvSpPr>
            <p:spPr bwMode="auto">
              <a:xfrm>
                <a:off x="7374579" y="4763629"/>
                <a:ext cx="1162327" cy="198361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 wrap="none" lIns="81631" tIns="55183" rIns="81631" bIns="40816" anchor="ctr"/>
              <a:lstStyle/>
              <a:p>
                <a:pPr algn="ctr" defTabSz="414683" hangingPunct="0">
                  <a:lnSpc>
                    <a:spcPct val="93000"/>
                  </a:lnSpc>
                  <a:buSzPct val="100000"/>
                  <a:tabLst>
                    <a:tab pos="0" algn="l"/>
                    <a:tab pos="414683" algn="l"/>
                    <a:tab pos="829366" algn="l"/>
                    <a:tab pos="1244049" algn="l"/>
                    <a:tab pos="1658732" algn="l"/>
                    <a:tab pos="2073416" algn="l"/>
                    <a:tab pos="2488099" algn="l"/>
                    <a:tab pos="2902782" algn="l"/>
                    <a:tab pos="3317465" algn="l"/>
                    <a:tab pos="3732148" algn="l"/>
                    <a:tab pos="4146831" algn="l"/>
                    <a:tab pos="4561514" algn="l"/>
                    <a:tab pos="4976197" algn="l"/>
                    <a:tab pos="5390881" algn="l"/>
                    <a:tab pos="5805564" algn="l"/>
                    <a:tab pos="6220247" algn="l"/>
                    <a:tab pos="6634930" algn="l"/>
                    <a:tab pos="7049613" algn="l"/>
                    <a:tab pos="7464296" algn="l"/>
                    <a:tab pos="7878979" algn="l"/>
                    <a:tab pos="8293662" algn="l"/>
                  </a:tabLst>
                  <a:defRPr/>
                </a:pPr>
                <a:r>
                  <a:rPr lang="en-US" sz="800" kern="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MASTER</a:t>
                </a:r>
                <a:endParaRPr lang="en-US" sz="800" kern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ctr" defTabSz="414683" hangingPunct="0">
                  <a:lnSpc>
                    <a:spcPct val="93000"/>
                  </a:lnSpc>
                  <a:buSzPct val="100000"/>
                  <a:tabLst>
                    <a:tab pos="0" algn="l"/>
                    <a:tab pos="414683" algn="l"/>
                    <a:tab pos="829366" algn="l"/>
                    <a:tab pos="1244049" algn="l"/>
                    <a:tab pos="1658732" algn="l"/>
                    <a:tab pos="2073416" algn="l"/>
                    <a:tab pos="2488099" algn="l"/>
                    <a:tab pos="2902782" algn="l"/>
                    <a:tab pos="3317465" algn="l"/>
                    <a:tab pos="3732148" algn="l"/>
                    <a:tab pos="4146831" algn="l"/>
                    <a:tab pos="4561514" algn="l"/>
                    <a:tab pos="4976197" algn="l"/>
                    <a:tab pos="5390881" algn="l"/>
                    <a:tab pos="5805564" algn="l"/>
                    <a:tab pos="6220247" algn="l"/>
                    <a:tab pos="6634930" algn="l"/>
                    <a:tab pos="7049613" algn="l"/>
                    <a:tab pos="7464296" algn="l"/>
                    <a:tab pos="7878979" algn="l"/>
                    <a:tab pos="8293662" algn="l"/>
                  </a:tabLst>
                  <a:defRPr/>
                </a:pPr>
                <a:r>
                  <a:rPr lang="en-US" sz="800" kern="0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PORT</a:t>
                </a:r>
              </a:p>
            </p:txBody>
          </p:sp>
        </p:grpSp>
      </p:grpSp>
      <p:grpSp>
        <p:nvGrpSpPr>
          <p:cNvPr id="44" name="Gruppo 185"/>
          <p:cNvGrpSpPr/>
          <p:nvPr/>
        </p:nvGrpSpPr>
        <p:grpSpPr>
          <a:xfrm>
            <a:off x="4860032" y="3068960"/>
            <a:ext cx="2160240" cy="1368152"/>
            <a:chOff x="1403648" y="4797152"/>
            <a:chExt cx="2160240" cy="1368152"/>
          </a:xfrm>
        </p:grpSpPr>
        <p:sp>
          <p:nvSpPr>
            <p:cNvPr id="45" name="Rettangolo 186"/>
            <p:cNvSpPr/>
            <p:nvPr/>
          </p:nvSpPr>
          <p:spPr bwMode="auto">
            <a:xfrm>
              <a:off x="1403648" y="4797152"/>
              <a:ext cx="2160240" cy="11521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 smtClean="0">
                <a:solidFill>
                  <a:prstClr val="black"/>
                </a:solidFill>
              </a:endParaRPr>
            </a:p>
          </p:txBody>
        </p:sp>
        <p:sp>
          <p:nvSpPr>
            <p:cNvPr id="46" name="Rettangolo 187"/>
            <p:cNvSpPr/>
            <p:nvPr/>
          </p:nvSpPr>
          <p:spPr bwMode="auto">
            <a:xfrm>
              <a:off x="2555776" y="4797152"/>
              <a:ext cx="1008112" cy="2796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050" dirty="0" smtClean="0">
                  <a:solidFill>
                    <a:prstClr val="white"/>
                  </a:solidFill>
                </a:rPr>
                <a:t>V</a:t>
              </a:r>
              <a:r>
                <a:rPr lang="it-IT" sz="1050" baseline="-25000" dirty="0" smtClean="0">
                  <a:solidFill>
                    <a:prstClr val="white"/>
                  </a:solidFill>
                </a:rPr>
                <a:t>DD</a:t>
              </a:r>
              <a:r>
                <a:rPr lang="it-IT" sz="1050" dirty="0" smtClean="0">
                  <a:solidFill>
                    <a:prstClr val="white"/>
                  </a:solidFill>
                </a:rPr>
                <a:t>-Hopping</a:t>
              </a:r>
            </a:p>
          </p:txBody>
        </p:sp>
        <p:sp>
          <p:nvSpPr>
            <p:cNvPr id="47" name="Rettangolo 188"/>
            <p:cNvSpPr/>
            <p:nvPr/>
          </p:nvSpPr>
          <p:spPr bwMode="auto">
            <a:xfrm>
              <a:off x="3275856" y="5085184"/>
              <a:ext cx="288032" cy="8640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050" i="1" smtClean="0">
                  <a:solidFill>
                    <a:prstClr val="white"/>
                  </a:solidFill>
                </a:rPr>
                <a:t>Replay</a:t>
              </a:r>
            </a:p>
          </p:txBody>
        </p:sp>
        <p:sp>
          <p:nvSpPr>
            <p:cNvPr id="48" name="Rettangolo 189"/>
            <p:cNvSpPr/>
            <p:nvPr/>
          </p:nvSpPr>
          <p:spPr bwMode="auto">
            <a:xfrm>
              <a:off x="2987824" y="5085184"/>
              <a:ext cx="288032" cy="8640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050" i="1" smtClean="0">
                  <a:solidFill>
                    <a:prstClr val="white"/>
                  </a:solidFill>
                </a:rPr>
                <a:t>Var-Sensor</a:t>
              </a:r>
            </a:p>
          </p:txBody>
        </p:sp>
        <p:sp>
          <p:nvSpPr>
            <p:cNvPr id="49" name="Rettangolo 190"/>
            <p:cNvSpPr/>
            <p:nvPr/>
          </p:nvSpPr>
          <p:spPr bwMode="auto">
            <a:xfrm>
              <a:off x="1403648" y="5661248"/>
              <a:ext cx="864096" cy="2880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00" smtClean="0">
                  <a:solidFill>
                    <a:prstClr val="white"/>
                  </a:solidFill>
                </a:rPr>
                <a:t>I$</a:t>
              </a:r>
            </a:p>
          </p:txBody>
        </p:sp>
        <p:sp>
          <p:nvSpPr>
            <p:cNvPr id="50" name="CasellaDiTesto 191"/>
            <p:cNvSpPr txBox="1"/>
            <p:nvPr/>
          </p:nvSpPr>
          <p:spPr>
            <a:xfrm>
              <a:off x="1763688" y="5013176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smtClean="0">
                  <a:solidFill>
                    <a:prstClr val="black"/>
                  </a:solidFill>
                </a:rPr>
                <a:t>CORE 0</a:t>
              </a:r>
              <a:endParaRPr lang="it-IT" sz="1200" b="1">
                <a:solidFill>
                  <a:prstClr val="black"/>
                </a:solidFill>
              </a:endParaRPr>
            </a:p>
          </p:txBody>
        </p:sp>
        <p:sp>
          <p:nvSpPr>
            <p:cNvPr id="51" name="Rettangolo 192"/>
            <p:cNvSpPr/>
            <p:nvPr/>
          </p:nvSpPr>
          <p:spPr bwMode="auto">
            <a:xfrm>
              <a:off x="1403648" y="5949280"/>
              <a:ext cx="2160240" cy="21602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100" smtClean="0">
                  <a:solidFill>
                    <a:prstClr val="black"/>
                  </a:solidFill>
                </a:rPr>
                <a:t>MASTER PORT</a:t>
              </a:r>
            </a:p>
          </p:txBody>
        </p:sp>
      </p:grpSp>
      <p:cxnSp>
        <p:nvCxnSpPr>
          <p:cNvPr id="52" name="Connettore 2 194"/>
          <p:cNvCxnSpPr>
            <a:stCxn id="31" idx="0"/>
            <a:endCxn id="45" idx="0"/>
          </p:cNvCxnSpPr>
          <p:nvPr/>
        </p:nvCxnSpPr>
        <p:spPr bwMode="auto">
          <a:xfrm flipH="1">
            <a:off x="5940152" y="2113335"/>
            <a:ext cx="432049" cy="955625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DATE Conference Template">
      <a:dk1>
        <a:srgbClr val="000000"/>
      </a:dk1>
      <a:lt1>
        <a:sysClr val="window" lastClr="FFFFFF"/>
      </a:lt1>
      <a:dk2>
        <a:srgbClr val="00456E"/>
      </a:dk2>
      <a:lt2>
        <a:srgbClr val="D8D8D8"/>
      </a:lt2>
      <a:accent1>
        <a:srgbClr val="377ED5"/>
      </a:accent1>
      <a:accent2>
        <a:srgbClr val="D83A36"/>
      </a:accent2>
      <a:accent3>
        <a:srgbClr val="A5DB39"/>
      </a:accent3>
      <a:accent4>
        <a:srgbClr val="7E4CBA"/>
      </a:accent4>
      <a:accent5>
        <a:srgbClr val="FFED00"/>
      </a:accent5>
      <a:accent6>
        <a:srgbClr val="FF963F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2510</Words>
  <Application>Microsoft Office PowerPoint</Application>
  <PresentationFormat>Presentazione su schermo (4:3)</PresentationFormat>
  <Paragraphs>764</Paragraphs>
  <Slides>22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25" baseType="lpstr">
      <vt:lpstr>Larissa</vt:lpstr>
      <vt:lpstr>Equation</vt:lpstr>
      <vt:lpstr>Document</vt:lpstr>
      <vt:lpstr>Variation-Tolerant OpenMP Tasking on Tightly-Coupled Processor Clusters</vt:lpstr>
      <vt:lpstr>Outline</vt:lpstr>
      <vt:lpstr>Ever-increasing Proc.-Vol.-Tem. Variations </vt:lpstr>
      <vt:lpstr>Approaches to Variability-Tolerance</vt:lpstr>
      <vt:lpstr>Why a Variation-Aware OpenMP?</vt:lpstr>
      <vt:lpstr>Why OpenMP Tasking?</vt:lpstr>
      <vt:lpstr>Instruction-Level Vulnerability (ILV)*</vt:lpstr>
      <vt:lpstr>Task-Level Vulnerability (TLV)</vt:lpstr>
      <vt:lpstr>Variation-Tolerant MP Cluster (1/2)</vt:lpstr>
      <vt:lpstr>Variation-Tolerant Architecture (2/2)</vt:lpstr>
      <vt:lpstr>OpenMP Tasking</vt:lpstr>
      <vt:lpstr>Intra- and Inter-Corner TLV</vt:lpstr>
      <vt:lpstr>Variation-tolerant OpenMP Tasking</vt:lpstr>
      <vt:lpstr>TLV-aware Extensions</vt:lpstr>
      <vt:lpstr>Variation-aware Scheduling Algorithm</vt:lpstr>
      <vt:lpstr>Experimental Setup: Arch. + Benchmarks</vt:lpstr>
      <vt:lpstr>Experimental Setup: Variability Modeling</vt:lpstr>
      <vt:lpstr>Overhead of Variation-tolerant Scheduler</vt:lpstr>
      <vt:lpstr>IPC of Variability-affected Cluster </vt:lpstr>
      <vt:lpstr>Conclusion</vt:lpstr>
      <vt:lpstr>Presentazione standard di PowerPoint</vt:lpstr>
      <vt:lpstr>Classification of Instructions Based ILV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Conference Template</dc:title>
  <dc:creator>Jano Gebelein</dc:creator>
  <cp:lastModifiedBy>benini</cp:lastModifiedBy>
  <cp:revision>108</cp:revision>
  <dcterms:created xsi:type="dcterms:W3CDTF">2012-02-16T16:17:30Z</dcterms:created>
  <dcterms:modified xsi:type="dcterms:W3CDTF">2013-03-20T05:11:48Z</dcterms:modified>
</cp:coreProperties>
</file>