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9" r:id="rId3"/>
    <p:sldId id="266" r:id="rId4"/>
    <p:sldId id="269" r:id="rId5"/>
    <p:sldId id="273" r:id="rId6"/>
    <p:sldId id="292" r:id="rId7"/>
    <p:sldId id="293" r:id="rId8"/>
    <p:sldId id="295" r:id="rId9"/>
    <p:sldId id="276" r:id="rId10"/>
    <p:sldId id="296" r:id="rId11"/>
    <p:sldId id="278" r:id="rId12"/>
    <p:sldId id="279" r:id="rId13"/>
    <p:sldId id="280" r:id="rId14"/>
    <p:sldId id="270" r:id="rId15"/>
    <p:sldId id="272" r:id="rId16"/>
    <p:sldId id="286" r:id="rId17"/>
    <p:sldId id="287" r:id="rId18"/>
    <p:sldId id="289" r:id="rId19"/>
    <p:sldId id="290" r:id="rId20"/>
    <p:sldId id="291" r:id="rId21"/>
    <p:sldId id="298" r:id="rId22"/>
    <p:sldId id="297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4" autoAdjust="0"/>
    <p:restoredTop sz="94660"/>
  </p:normalViewPr>
  <p:slideViewPr>
    <p:cSldViewPr>
      <p:cViewPr>
        <p:scale>
          <a:sx n="100" d="100"/>
          <a:sy n="100" d="100"/>
        </p:scale>
        <p:origin x="-34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C45D1-8D03-4D9C-BBC3-3E5DA5095C62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83D2B-F255-4151-A4AD-D944F5910B0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9348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8ECF-B3C1-4E4F-9865-50F77777ECC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2ABC-15D8-4868-B2CB-F64D1FBF37E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6941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0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Authors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0" y="-27384"/>
            <a:ext cx="8388419" cy="17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0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 b="1" u="none"/>
            </a:lvl1pPr>
            <a:lvl2pPr>
              <a:defRPr sz="2800" b="1" u="none"/>
            </a:lvl2pPr>
            <a:lvl3pPr>
              <a:defRPr sz="2800" b="1" u="none"/>
            </a:lvl3pPr>
            <a:lvl4pPr>
              <a:defRPr sz="2800" b="1" u="none"/>
            </a:lvl4pPr>
            <a:lvl5pPr>
              <a:defRPr sz="2800" b="1" u="none"/>
            </a:lvl5pPr>
          </a:lstStyle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26-March-14</a:t>
            </a:r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Luca Benini/ UNIBO and ETHZ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331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26-March-14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Luca Benini/ UNIBO and ETHZ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7811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58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26-March-14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Luca Benini/ UNIBO and ETHZ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628BF6-67F0-405E-B297-68D77A67C46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4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1" y="91952"/>
            <a:ext cx="864096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316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Memoization for </a:t>
            </a:r>
            <a:br>
              <a:rPr lang="en-US" dirty="0" smtClean="0"/>
            </a:br>
            <a:r>
              <a:rPr lang="en-US" dirty="0" smtClean="0"/>
              <a:t>Energy-Efficient </a:t>
            </a:r>
            <a:br>
              <a:rPr lang="en-US" dirty="0" smtClean="0"/>
            </a:br>
            <a:r>
              <a:rPr lang="en-US" dirty="0" smtClean="0"/>
              <a:t>Timing Error Recovery in GPGPUs</a:t>
            </a:r>
            <a:endParaRPr lang="de-DE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Abbas Rahimi, Luca Benini, Rajesh K. Gupta</a:t>
            </a:r>
          </a:p>
          <a:p>
            <a:r>
              <a:rPr lang="de-DE" dirty="0" smtClean="0"/>
              <a:t>UC San Diego, UNIBO and ETHZ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35163"/>
            <a:ext cx="1728191" cy="16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967219"/>
            <a:ext cx="1512168" cy="14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 cstate="print"/>
          <a:srcRect l="2928" r="78526" b="4067"/>
          <a:stretch>
            <a:fillRect/>
          </a:stretch>
        </p:blipFill>
        <p:spPr>
          <a:xfrm>
            <a:off x="6660232" y="4797152"/>
            <a:ext cx="1368152" cy="1698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35171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NSF Variability Expedition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635171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ERC </a:t>
            </a:r>
            <a:r>
              <a:rPr lang="en-US" sz="2400" dirty="0" err="1" smtClean="0">
                <a:latin typeface="+mj-lt"/>
              </a:rPr>
              <a:t>MultiTherman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1786467" y="1773767"/>
            <a:ext cx="5883275" cy="4068233"/>
          </a:xfrm>
          <a:custGeom>
            <a:avLst/>
            <a:gdLst>
              <a:gd name="connsiteX0" fmla="*/ 3395133 w 5883275"/>
              <a:gd name="connsiteY0" fmla="*/ 118533 h 4068233"/>
              <a:gd name="connsiteX1" fmla="*/ 4011083 w 5883275"/>
              <a:gd name="connsiteY1" fmla="*/ 42333 h 4068233"/>
              <a:gd name="connsiteX2" fmla="*/ 4214283 w 5883275"/>
              <a:gd name="connsiteY2" fmla="*/ 372533 h 4068233"/>
              <a:gd name="connsiteX3" fmla="*/ 4112683 w 5883275"/>
              <a:gd name="connsiteY3" fmla="*/ 588433 h 4068233"/>
              <a:gd name="connsiteX4" fmla="*/ 4500033 w 5883275"/>
              <a:gd name="connsiteY4" fmla="*/ 899583 h 4068233"/>
              <a:gd name="connsiteX5" fmla="*/ 4893733 w 5883275"/>
              <a:gd name="connsiteY5" fmla="*/ 1166283 h 4068233"/>
              <a:gd name="connsiteX6" fmla="*/ 5484283 w 5883275"/>
              <a:gd name="connsiteY6" fmla="*/ 1236133 h 4068233"/>
              <a:gd name="connsiteX7" fmla="*/ 5846233 w 5883275"/>
              <a:gd name="connsiteY7" fmla="*/ 1388533 h 4068233"/>
              <a:gd name="connsiteX8" fmla="*/ 5706533 w 5883275"/>
              <a:gd name="connsiteY8" fmla="*/ 1756833 h 4068233"/>
              <a:gd name="connsiteX9" fmla="*/ 5211233 w 5883275"/>
              <a:gd name="connsiteY9" fmla="*/ 1858433 h 4068233"/>
              <a:gd name="connsiteX10" fmla="*/ 4855633 w 5883275"/>
              <a:gd name="connsiteY10" fmla="*/ 2175933 h 4068233"/>
              <a:gd name="connsiteX11" fmla="*/ 4379383 w 5883275"/>
              <a:gd name="connsiteY11" fmla="*/ 2747433 h 4068233"/>
              <a:gd name="connsiteX12" fmla="*/ 4576233 w 5883275"/>
              <a:gd name="connsiteY12" fmla="*/ 3128433 h 4068233"/>
              <a:gd name="connsiteX13" fmla="*/ 4766733 w 5883275"/>
              <a:gd name="connsiteY13" fmla="*/ 3369733 h 4068233"/>
              <a:gd name="connsiteX14" fmla="*/ 4804833 w 5883275"/>
              <a:gd name="connsiteY14" fmla="*/ 3674533 h 4068233"/>
              <a:gd name="connsiteX15" fmla="*/ 4709583 w 5883275"/>
              <a:gd name="connsiteY15" fmla="*/ 3972983 h 4068233"/>
              <a:gd name="connsiteX16" fmla="*/ 4150783 w 5883275"/>
              <a:gd name="connsiteY16" fmla="*/ 4061883 h 4068233"/>
              <a:gd name="connsiteX17" fmla="*/ 3299883 w 5883275"/>
              <a:gd name="connsiteY17" fmla="*/ 4011083 h 4068233"/>
              <a:gd name="connsiteX18" fmla="*/ 2861733 w 5883275"/>
              <a:gd name="connsiteY18" fmla="*/ 4011083 h 4068233"/>
              <a:gd name="connsiteX19" fmla="*/ 2258483 w 5883275"/>
              <a:gd name="connsiteY19" fmla="*/ 3934883 h 4068233"/>
              <a:gd name="connsiteX20" fmla="*/ 2055283 w 5883275"/>
              <a:gd name="connsiteY20" fmla="*/ 3560233 h 4068233"/>
              <a:gd name="connsiteX21" fmla="*/ 1591733 w 5883275"/>
              <a:gd name="connsiteY21" fmla="*/ 3223683 h 4068233"/>
              <a:gd name="connsiteX22" fmla="*/ 861483 w 5883275"/>
              <a:gd name="connsiteY22" fmla="*/ 3109383 h 4068233"/>
              <a:gd name="connsiteX23" fmla="*/ 289983 w 5883275"/>
              <a:gd name="connsiteY23" fmla="*/ 2956983 h 4068233"/>
              <a:gd name="connsiteX24" fmla="*/ 16933 w 5883275"/>
              <a:gd name="connsiteY24" fmla="*/ 2607733 h 4068233"/>
              <a:gd name="connsiteX25" fmla="*/ 188383 w 5883275"/>
              <a:gd name="connsiteY25" fmla="*/ 2144183 h 4068233"/>
              <a:gd name="connsiteX26" fmla="*/ 467783 w 5883275"/>
              <a:gd name="connsiteY26" fmla="*/ 1775883 h 4068233"/>
              <a:gd name="connsiteX27" fmla="*/ 912283 w 5883275"/>
              <a:gd name="connsiteY27" fmla="*/ 1610783 h 4068233"/>
              <a:gd name="connsiteX28" fmla="*/ 1134533 w 5883275"/>
              <a:gd name="connsiteY28" fmla="*/ 1229783 h 4068233"/>
              <a:gd name="connsiteX29" fmla="*/ 2067983 w 5883275"/>
              <a:gd name="connsiteY29" fmla="*/ 880533 h 4068233"/>
              <a:gd name="connsiteX30" fmla="*/ 2741083 w 5883275"/>
              <a:gd name="connsiteY30" fmla="*/ 556683 h 4068233"/>
              <a:gd name="connsiteX31" fmla="*/ 2639483 w 5883275"/>
              <a:gd name="connsiteY31" fmla="*/ 302683 h 4068233"/>
              <a:gd name="connsiteX32" fmla="*/ 2702983 w 5883275"/>
              <a:gd name="connsiteY32" fmla="*/ 99483 h 4068233"/>
              <a:gd name="connsiteX33" fmla="*/ 3395133 w 5883275"/>
              <a:gd name="connsiteY33" fmla="*/ 118533 h 406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83275" h="4068233">
                <a:moveTo>
                  <a:pt x="3395133" y="118533"/>
                </a:moveTo>
                <a:cubicBezTo>
                  <a:pt x="3613150" y="109008"/>
                  <a:pt x="3874558" y="0"/>
                  <a:pt x="4011083" y="42333"/>
                </a:cubicBezTo>
                <a:cubicBezTo>
                  <a:pt x="4147608" y="84666"/>
                  <a:pt x="4197350" y="281516"/>
                  <a:pt x="4214283" y="372533"/>
                </a:cubicBezTo>
                <a:cubicBezTo>
                  <a:pt x="4231216" y="463550"/>
                  <a:pt x="4065058" y="500591"/>
                  <a:pt x="4112683" y="588433"/>
                </a:cubicBezTo>
                <a:cubicBezTo>
                  <a:pt x="4160308" y="676275"/>
                  <a:pt x="4369858" y="803275"/>
                  <a:pt x="4500033" y="899583"/>
                </a:cubicBezTo>
                <a:cubicBezTo>
                  <a:pt x="4630208" y="995891"/>
                  <a:pt x="4729691" y="1110191"/>
                  <a:pt x="4893733" y="1166283"/>
                </a:cubicBezTo>
                <a:cubicBezTo>
                  <a:pt x="5057775" y="1222375"/>
                  <a:pt x="5325533" y="1199091"/>
                  <a:pt x="5484283" y="1236133"/>
                </a:cubicBezTo>
                <a:cubicBezTo>
                  <a:pt x="5643033" y="1273175"/>
                  <a:pt x="5809191" y="1301750"/>
                  <a:pt x="5846233" y="1388533"/>
                </a:cubicBezTo>
                <a:cubicBezTo>
                  <a:pt x="5883275" y="1475316"/>
                  <a:pt x="5812366" y="1678516"/>
                  <a:pt x="5706533" y="1756833"/>
                </a:cubicBezTo>
                <a:cubicBezTo>
                  <a:pt x="5600700" y="1835150"/>
                  <a:pt x="5353050" y="1788583"/>
                  <a:pt x="5211233" y="1858433"/>
                </a:cubicBezTo>
                <a:cubicBezTo>
                  <a:pt x="5069416" y="1928283"/>
                  <a:pt x="4994275" y="2027766"/>
                  <a:pt x="4855633" y="2175933"/>
                </a:cubicBezTo>
                <a:cubicBezTo>
                  <a:pt x="4716991" y="2324100"/>
                  <a:pt x="4425950" y="2588683"/>
                  <a:pt x="4379383" y="2747433"/>
                </a:cubicBezTo>
                <a:cubicBezTo>
                  <a:pt x="4332816" y="2906183"/>
                  <a:pt x="4511675" y="3024716"/>
                  <a:pt x="4576233" y="3128433"/>
                </a:cubicBezTo>
                <a:cubicBezTo>
                  <a:pt x="4640791" y="3232150"/>
                  <a:pt x="4728633" y="3278716"/>
                  <a:pt x="4766733" y="3369733"/>
                </a:cubicBezTo>
                <a:cubicBezTo>
                  <a:pt x="4804833" y="3460750"/>
                  <a:pt x="4814358" y="3573991"/>
                  <a:pt x="4804833" y="3674533"/>
                </a:cubicBezTo>
                <a:cubicBezTo>
                  <a:pt x="4795308" y="3775075"/>
                  <a:pt x="4818591" y="3908425"/>
                  <a:pt x="4709583" y="3972983"/>
                </a:cubicBezTo>
                <a:cubicBezTo>
                  <a:pt x="4600575" y="4037541"/>
                  <a:pt x="4385733" y="4055533"/>
                  <a:pt x="4150783" y="4061883"/>
                </a:cubicBezTo>
                <a:cubicBezTo>
                  <a:pt x="3915833" y="4068233"/>
                  <a:pt x="3514725" y="4019550"/>
                  <a:pt x="3299883" y="4011083"/>
                </a:cubicBezTo>
                <a:cubicBezTo>
                  <a:pt x="3085041" y="4002616"/>
                  <a:pt x="3035300" y="4023783"/>
                  <a:pt x="2861733" y="4011083"/>
                </a:cubicBezTo>
                <a:cubicBezTo>
                  <a:pt x="2688166" y="3998383"/>
                  <a:pt x="2392891" y="4010025"/>
                  <a:pt x="2258483" y="3934883"/>
                </a:cubicBezTo>
                <a:cubicBezTo>
                  <a:pt x="2124075" y="3859741"/>
                  <a:pt x="2166408" y="3678766"/>
                  <a:pt x="2055283" y="3560233"/>
                </a:cubicBezTo>
                <a:cubicBezTo>
                  <a:pt x="1944158" y="3441700"/>
                  <a:pt x="1790700" y="3298825"/>
                  <a:pt x="1591733" y="3223683"/>
                </a:cubicBezTo>
                <a:cubicBezTo>
                  <a:pt x="1392766" y="3148541"/>
                  <a:pt x="1078441" y="3153833"/>
                  <a:pt x="861483" y="3109383"/>
                </a:cubicBezTo>
                <a:cubicBezTo>
                  <a:pt x="644525" y="3064933"/>
                  <a:pt x="430741" y="3040591"/>
                  <a:pt x="289983" y="2956983"/>
                </a:cubicBezTo>
                <a:cubicBezTo>
                  <a:pt x="149225" y="2873375"/>
                  <a:pt x="33866" y="2743200"/>
                  <a:pt x="16933" y="2607733"/>
                </a:cubicBezTo>
                <a:cubicBezTo>
                  <a:pt x="0" y="2472266"/>
                  <a:pt x="113241" y="2282825"/>
                  <a:pt x="188383" y="2144183"/>
                </a:cubicBezTo>
                <a:cubicBezTo>
                  <a:pt x="263525" y="2005541"/>
                  <a:pt x="347133" y="1864783"/>
                  <a:pt x="467783" y="1775883"/>
                </a:cubicBezTo>
                <a:cubicBezTo>
                  <a:pt x="588433" y="1686983"/>
                  <a:pt x="801158" y="1701800"/>
                  <a:pt x="912283" y="1610783"/>
                </a:cubicBezTo>
                <a:cubicBezTo>
                  <a:pt x="1023408" y="1519766"/>
                  <a:pt x="941916" y="1351491"/>
                  <a:pt x="1134533" y="1229783"/>
                </a:cubicBezTo>
                <a:cubicBezTo>
                  <a:pt x="1327150" y="1108075"/>
                  <a:pt x="1800225" y="992716"/>
                  <a:pt x="2067983" y="880533"/>
                </a:cubicBezTo>
                <a:cubicBezTo>
                  <a:pt x="2335741" y="768350"/>
                  <a:pt x="2645833" y="652991"/>
                  <a:pt x="2741083" y="556683"/>
                </a:cubicBezTo>
                <a:cubicBezTo>
                  <a:pt x="2836333" y="460375"/>
                  <a:pt x="2645833" y="378883"/>
                  <a:pt x="2639483" y="302683"/>
                </a:cubicBezTo>
                <a:cubicBezTo>
                  <a:pt x="2633133" y="226483"/>
                  <a:pt x="2578100" y="130175"/>
                  <a:pt x="2702983" y="99483"/>
                </a:cubicBezTo>
                <a:cubicBezTo>
                  <a:pt x="2827866" y="68791"/>
                  <a:pt x="3177116" y="128058"/>
                  <a:pt x="3395133" y="1185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SIMD Variability-Tolerance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reeform 6"/>
          <p:cNvSpPr/>
          <p:nvPr/>
        </p:nvSpPr>
        <p:spPr>
          <a:xfrm>
            <a:off x="107504" y="1556792"/>
            <a:ext cx="2880320" cy="1872208"/>
          </a:xfrm>
          <a:custGeom>
            <a:avLst/>
            <a:gdLst>
              <a:gd name="connsiteX0" fmla="*/ 1319530 w 2139950"/>
              <a:gd name="connsiteY0" fmla="*/ 22860 h 762000"/>
              <a:gd name="connsiteX1" fmla="*/ 732790 w 2139950"/>
              <a:gd name="connsiteY1" fmla="*/ 60960 h 762000"/>
              <a:gd name="connsiteX2" fmla="*/ 85090 w 2139950"/>
              <a:gd name="connsiteY2" fmla="*/ 251460 h 762000"/>
              <a:gd name="connsiteX3" fmla="*/ 222250 w 2139950"/>
              <a:gd name="connsiteY3" fmla="*/ 685800 h 762000"/>
              <a:gd name="connsiteX4" fmla="*/ 1129030 w 2139950"/>
              <a:gd name="connsiteY4" fmla="*/ 708660 h 762000"/>
              <a:gd name="connsiteX5" fmla="*/ 1875790 w 2139950"/>
              <a:gd name="connsiteY5" fmla="*/ 655320 h 762000"/>
              <a:gd name="connsiteX6" fmla="*/ 2043430 w 2139950"/>
              <a:gd name="connsiteY6" fmla="*/ 198120 h 762000"/>
              <a:gd name="connsiteX7" fmla="*/ 1319530 w 2139950"/>
              <a:gd name="connsiteY7" fmla="*/ 228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9950" h="762000">
                <a:moveTo>
                  <a:pt x="1319530" y="22860"/>
                </a:moveTo>
                <a:cubicBezTo>
                  <a:pt x="1101090" y="0"/>
                  <a:pt x="938530" y="22860"/>
                  <a:pt x="732790" y="60960"/>
                </a:cubicBezTo>
                <a:cubicBezTo>
                  <a:pt x="527050" y="99060"/>
                  <a:pt x="170180" y="147320"/>
                  <a:pt x="85090" y="251460"/>
                </a:cubicBezTo>
                <a:cubicBezTo>
                  <a:pt x="0" y="355600"/>
                  <a:pt x="48260" y="609600"/>
                  <a:pt x="222250" y="685800"/>
                </a:cubicBezTo>
                <a:cubicBezTo>
                  <a:pt x="396240" y="762000"/>
                  <a:pt x="853440" y="713740"/>
                  <a:pt x="1129030" y="708660"/>
                </a:cubicBezTo>
                <a:cubicBezTo>
                  <a:pt x="1404620" y="703580"/>
                  <a:pt x="1723390" y="740410"/>
                  <a:pt x="1875790" y="655320"/>
                </a:cubicBezTo>
                <a:cubicBezTo>
                  <a:pt x="2028190" y="570230"/>
                  <a:pt x="2139950" y="304800"/>
                  <a:pt x="2043430" y="198120"/>
                </a:cubicBezTo>
                <a:cubicBezTo>
                  <a:pt x="1946910" y="91440"/>
                  <a:pt x="1537970" y="45720"/>
                  <a:pt x="1319530" y="2286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63688" y="2862792"/>
            <a:ext cx="2958595" cy="2006368"/>
          </a:xfrm>
          <a:custGeom>
            <a:avLst/>
            <a:gdLst>
              <a:gd name="connsiteX0" fmla="*/ 2157942 w 2879725"/>
              <a:gd name="connsiteY0" fmla="*/ 1058 h 1717675"/>
              <a:gd name="connsiteX1" fmla="*/ 1287992 w 2879725"/>
              <a:gd name="connsiteY1" fmla="*/ 159808 h 1717675"/>
              <a:gd name="connsiteX2" fmla="*/ 748242 w 2879725"/>
              <a:gd name="connsiteY2" fmla="*/ 426508 h 1717675"/>
              <a:gd name="connsiteX3" fmla="*/ 379942 w 2879725"/>
              <a:gd name="connsiteY3" fmla="*/ 807508 h 1717675"/>
              <a:gd name="connsiteX4" fmla="*/ 195792 w 2879725"/>
              <a:gd name="connsiteY4" fmla="*/ 1423458 h 1717675"/>
              <a:gd name="connsiteX5" fmla="*/ 1554692 w 2879725"/>
              <a:gd name="connsiteY5" fmla="*/ 1709208 h 1717675"/>
              <a:gd name="connsiteX6" fmla="*/ 2456392 w 2879725"/>
              <a:gd name="connsiteY6" fmla="*/ 1474258 h 1717675"/>
              <a:gd name="connsiteX7" fmla="*/ 2824692 w 2879725"/>
              <a:gd name="connsiteY7" fmla="*/ 1296458 h 1717675"/>
              <a:gd name="connsiteX8" fmla="*/ 2786592 w 2879725"/>
              <a:gd name="connsiteY8" fmla="*/ 693208 h 1717675"/>
              <a:gd name="connsiteX9" fmla="*/ 2786592 w 2879725"/>
              <a:gd name="connsiteY9" fmla="*/ 388408 h 1717675"/>
              <a:gd name="connsiteX10" fmla="*/ 2577042 w 2879725"/>
              <a:gd name="connsiteY10" fmla="*/ 166158 h 1717675"/>
              <a:gd name="connsiteX11" fmla="*/ 2157942 w 2879725"/>
              <a:gd name="connsiteY11" fmla="*/ 1058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725" h="1717675">
                <a:moveTo>
                  <a:pt x="2157942" y="1058"/>
                </a:moveTo>
                <a:cubicBezTo>
                  <a:pt x="1943100" y="0"/>
                  <a:pt x="1522942" y="88900"/>
                  <a:pt x="1287992" y="159808"/>
                </a:cubicBezTo>
                <a:cubicBezTo>
                  <a:pt x="1053042" y="230716"/>
                  <a:pt x="899584" y="318558"/>
                  <a:pt x="748242" y="426508"/>
                </a:cubicBezTo>
                <a:cubicBezTo>
                  <a:pt x="596900" y="534458"/>
                  <a:pt x="472017" y="641350"/>
                  <a:pt x="379942" y="807508"/>
                </a:cubicBezTo>
                <a:cubicBezTo>
                  <a:pt x="287867" y="973666"/>
                  <a:pt x="0" y="1273175"/>
                  <a:pt x="195792" y="1423458"/>
                </a:cubicBezTo>
                <a:cubicBezTo>
                  <a:pt x="391584" y="1573741"/>
                  <a:pt x="1177925" y="1700741"/>
                  <a:pt x="1554692" y="1709208"/>
                </a:cubicBezTo>
                <a:cubicBezTo>
                  <a:pt x="1931459" y="1717675"/>
                  <a:pt x="2244725" y="1543050"/>
                  <a:pt x="2456392" y="1474258"/>
                </a:cubicBezTo>
                <a:cubicBezTo>
                  <a:pt x="2668059" y="1405466"/>
                  <a:pt x="2769659" y="1426633"/>
                  <a:pt x="2824692" y="1296458"/>
                </a:cubicBezTo>
                <a:cubicBezTo>
                  <a:pt x="2879725" y="1166283"/>
                  <a:pt x="2792942" y="844550"/>
                  <a:pt x="2786592" y="693208"/>
                </a:cubicBezTo>
                <a:cubicBezTo>
                  <a:pt x="2780242" y="541866"/>
                  <a:pt x="2821517" y="476250"/>
                  <a:pt x="2786592" y="388408"/>
                </a:cubicBezTo>
                <a:cubicBezTo>
                  <a:pt x="2751667" y="300566"/>
                  <a:pt x="2679700" y="232833"/>
                  <a:pt x="2577042" y="166158"/>
                </a:cubicBezTo>
                <a:cubicBezTo>
                  <a:pt x="2474384" y="99483"/>
                  <a:pt x="2372784" y="2116"/>
                  <a:pt x="2157942" y="105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65917" y="2805023"/>
            <a:ext cx="5032076" cy="3441940"/>
          </a:xfrm>
          <a:custGeom>
            <a:avLst/>
            <a:gdLst>
              <a:gd name="connsiteX0" fmla="*/ 2559170 w 5032076"/>
              <a:gd name="connsiteY0" fmla="*/ 33068 h 3441940"/>
              <a:gd name="connsiteX1" fmla="*/ 1791419 w 5032076"/>
              <a:gd name="connsiteY1" fmla="*/ 326366 h 3441940"/>
              <a:gd name="connsiteX2" fmla="*/ 790755 w 5032076"/>
              <a:gd name="connsiteY2" fmla="*/ 1861868 h 3441940"/>
              <a:gd name="connsiteX3" fmla="*/ 66136 w 5032076"/>
              <a:gd name="connsiteY3" fmla="*/ 2431211 h 3441940"/>
              <a:gd name="connsiteX4" fmla="*/ 393940 w 5032076"/>
              <a:gd name="connsiteY4" fmla="*/ 2974675 h 3441940"/>
              <a:gd name="connsiteX5" fmla="*/ 2222740 w 5032076"/>
              <a:gd name="connsiteY5" fmla="*/ 3380117 h 3441940"/>
              <a:gd name="connsiteX6" fmla="*/ 3689230 w 5032076"/>
              <a:gd name="connsiteY6" fmla="*/ 3345611 h 3441940"/>
              <a:gd name="connsiteX7" fmla="*/ 4707147 w 5032076"/>
              <a:gd name="connsiteY7" fmla="*/ 3155830 h 3441940"/>
              <a:gd name="connsiteX8" fmla="*/ 5009072 w 5032076"/>
              <a:gd name="connsiteY8" fmla="*/ 2560607 h 3441940"/>
              <a:gd name="connsiteX9" fmla="*/ 4569125 w 5032076"/>
              <a:gd name="connsiteY9" fmla="*/ 1939505 h 3441940"/>
              <a:gd name="connsiteX10" fmla="*/ 3680604 w 5032076"/>
              <a:gd name="connsiteY10" fmla="*/ 524773 h 3441940"/>
              <a:gd name="connsiteX11" fmla="*/ 2559170 w 5032076"/>
              <a:gd name="connsiteY11" fmla="*/ 33068 h 34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2076" h="3441940">
                <a:moveTo>
                  <a:pt x="2559170" y="33068"/>
                </a:moveTo>
                <a:cubicBezTo>
                  <a:pt x="2244306" y="0"/>
                  <a:pt x="2086155" y="21566"/>
                  <a:pt x="1791419" y="326366"/>
                </a:cubicBezTo>
                <a:cubicBezTo>
                  <a:pt x="1496683" y="631166"/>
                  <a:pt x="1078302" y="1511061"/>
                  <a:pt x="790755" y="1861868"/>
                </a:cubicBezTo>
                <a:cubicBezTo>
                  <a:pt x="503208" y="2212675"/>
                  <a:pt x="132272" y="2245743"/>
                  <a:pt x="66136" y="2431211"/>
                </a:cubicBezTo>
                <a:cubicBezTo>
                  <a:pt x="0" y="2616679"/>
                  <a:pt x="34506" y="2816524"/>
                  <a:pt x="393940" y="2974675"/>
                </a:cubicBezTo>
                <a:cubicBezTo>
                  <a:pt x="753374" y="3132826"/>
                  <a:pt x="1673525" y="3318294"/>
                  <a:pt x="2222740" y="3380117"/>
                </a:cubicBezTo>
                <a:cubicBezTo>
                  <a:pt x="2771955" y="3441940"/>
                  <a:pt x="3275162" y="3382992"/>
                  <a:pt x="3689230" y="3345611"/>
                </a:cubicBezTo>
                <a:cubicBezTo>
                  <a:pt x="4103298" y="3308230"/>
                  <a:pt x="4487173" y="3286664"/>
                  <a:pt x="4707147" y="3155830"/>
                </a:cubicBezTo>
                <a:cubicBezTo>
                  <a:pt x="4927121" y="3024996"/>
                  <a:pt x="5032076" y="2763328"/>
                  <a:pt x="5009072" y="2560607"/>
                </a:cubicBezTo>
                <a:cubicBezTo>
                  <a:pt x="4986068" y="2357886"/>
                  <a:pt x="4790536" y="2278811"/>
                  <a:pt x="4569125" y="1939505"/>
                </a:cubicBezTo>
                <a:cubicBezTo>
                  <a:pt x="4347714" y="1600199"/>
                  <a:pt x="4019910" y="843950"/>
                  <a:pt x="3680604" y="524773"/>
                </a:cubicBezTo>
                <a:cubicBezTo>
                  <a:pt x="3341298" y="205596"/>
                  <a:pt x="2874034" y="66136"/>
                  <a:pt x="2559170" y="3306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28BF6-67F0-405E-B297-68D77A67C46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9714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Guardband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1844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Timing error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7927" y="3059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Error ignorance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3059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Error recovery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1" idx="2"/>
            <a:endCxn id="12" idx="0"/>
          </p:cNvCxnSpPr>
          <p:nvPr/>
        </p:nvCxnSpPr>
        <p:spPr>
          <a:xfrm>
            <a:off x="3383868" y="1340768"/>
            <a:ext cx="180020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>
          <a:xfrm flipH="1">
            <a:off x="3700075" y="2214156"/>
            <a:ext cx="1483993" cy="845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  <a:endCxn id="14" idx="0"/>
          </p:cNvCxnSpPr>
          <p:nvPr/>
        </p:nvCxnSpPr>
        <p:spPr>
          <a:xfrm>
            <a:off x="5184068" y="2214156"/>
            <a:ext cx="1512168" cy="845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8264" y="47785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Decoupled recovery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4787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Memoization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732240" y="3359150"/>
            <a:ext cx="0" cy="35074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0"/>
          </p:cNvCxnSpPr>
          <p:nvPr/>
        </p:nvCxnSpPr>
        <p:spPr>
          <a:xfrm flipH="1">
            <a:off x="5580112" y="3717032"/>
            <a:ext cx="1152128" cy="10708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0"/>
          </p:cNvCxnSpPr>
          <p:nvPr/>
        </p:nvCxnSpPr>
        <p:spPr>
          <a:xfrm>
            <a:off x="6732240" y="3717032"/>
            <a:ext cx="1152128" cy="1061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6"/>
          <p:cNvSpPr/>
          <p:nvPr/>
        </p:nvSpPr>
        <p:spPr>
          <a:xfrm>
            <a:off x="6588224" y="5313982"/>
            <a:ext cx="252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Lane decoupling through provate queues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25" name="Rettangolo 6"/>
          <p:cNvSpPr/>
          <p:nvPr/>
        </p:nvSpPr>
        <p:spPr>
          <a:xfrm>
            <a:off x="4139952" y="5157192"/>
            <a:ext cx="252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Recalling recent context of error-free execution 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26" name="Rettangolo 5"/>
          <p:cNvSpPr/>
          <p:nvPr/>
        </p:nvSpPr>
        <p:spPr>
          <a:xfrm>
            <a:off x="1835696" y="3607353"/>
            <a:ext cx="30963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dirty="0" smtClean="0">
                <a:ln/>
                <a:solidFill>
                  <a:schemeClr val="accent2"/>
                </a:solidFill>
              </a:rPr>
              <a:t>Ensuring safety of error ignorance by fusing </a:t>
            </a:r>
            <a:r>
              <a:rPr lang="en-US" b="1" dirty="0" smtClean="0">
                <a:ln/>
                <a:solidFill>
                  <a:schemeClr val="accent2"/>
                </a:solidFill>
              </a:rPr>
              <a:t>multiple data-parallel values into a single value</a:t>
            </a:r>
            <a:endParaRPr lang="it-IT" b="1" dirty="0">
              <a:ln/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1844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 timing error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>
            <a:stCxn id="11" idx="2"/>
            <a:endCxn id="29" idx="0"/>
          </p:cNvCxnSpPr>
          <p:nvPr/>
        </p:nvCxnSpPr>
        <p:spPr>
          <a:xfrm flipH="1">
            <a:off x="1511660" y="1340768"/>
            <a:ext cx="1872208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900145">
            <a:off x="3947388" y="1285410"/>
            <a:ext cx="1194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Eliminating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765191">
            <a:off x="1842016" y="1263407"/>
            <a:ext cx="1194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Adaptive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24681" y="6228020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aroni" pitchFamily="2" charset="-79"/>
                <a:ea typeface="Gungsuh" pitchFamily="18" charset="-127"/>
                <a:cs typeface="Aharoni" pitchFamily="2" charset="-79"/>
              </a:rPr>
              <a:t>Detect-then-correc</a:t>
            </a:r>
            <a:r>
              <a:rPr lang="en-US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en-US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23728" y="4869160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aroni" pitchFamily="2" charset="-79"/>
                <a:ea typeface="Gungsuh" pitchFamily="18" charset="-127"/>
                <a:cs typeface="Aharoni" pitchFamily="2" charset="-79"/>
              </a:rPr>
              <a:t>Detect &amp; ignore</a:t>
            </a:r>
            <a:endParaRPr lang="en-US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6777" y="3356992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aroni" pitchFamily="2" charset="-79"/>
                <a:ea typeface="Gungsuh" pitchFamily="18" charset="-127"/>
                <a:cs typeface="Aharoni" pitchFamily="2" charset="-79"/>
              </a:rPr>
              <a:t>Predict &amp; prevent</a:t>
            </a:r>
            <a:endParaRPr lang="en-US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Rettangolo 6"/>
          <p:cNvSpPr/>
          <p:nvPr/>
        </p:nvSpPr>
        <p:spPr>
          <a:xfrm>
            <a:off x="107504" y="2276872"/>
            <a:ext cx="27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Hierarchically focused guardbanding and uniform instruction assignment 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-468560" y="1484784"/>
            <a:ext cx="3816424" cy="2160240"/>
          </a:xfrm>
          <a:prstGeom prst="mathMultiply">
            <a:avLst/>
          </a:prstGeom>
          <a:solidFill>
            <a:schemeClr val="bg2">
              <a:lumMod val="50000"/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5868144" y="4365104"/>
            <a:ext cx="3816424" cy="1944216"/>
          </a:xfrm>
          <a:prstGeom prst="mathMultiply">
            <a:avLst/>
          </a:prstGeom>
          <a:solidFill>
            <a:schemeClr val="bg2">
              <a:lumMod val="50000"/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70542" y="5805264"/>
            <a:ext cx="5984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Aharoni" pitchFamily="2" charset="-79"/>
                <a:ea typeface="Gungsuh" pitchFamily="18" charset="-127"/>
                <a:cs typeface="Aharoni" pitchFamily="2" charset="-79"/>
              </a:rPr>
              <a:t>Detect-then-correc</a:t>
            </a:r>
            <a:r>
              <a:rPr lang="en-US" sz="20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t: 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exactly or approximately through memoization</a:t>
            </a:r>
            <a:endParaRPr lang="en-US" sz="2000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8" grpId="1" animBg="1"/>
      <p:bldP spid="9" grpId="0" animBg="1"/>
      <p:bldP spid="13" grpId="0"/>
      <p:bldP spid="26" grpId="0"/>
      <p:bldP spid="33" grpId="0"/>
      <p:bldP spid="34" grpId="0"/>
      <p:bldP spid="34" grpId="1"/>
      <p:bldP spid="40" grpId="0" animBg="1"/>
      <p:bldP spid="41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64807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Reduce the cost of recovery by </a:t>
            </a:r>
            <a:r>
              <a:rPr lang="en-US" sz="2400" i="1" dirty="0" smtClean="0"/>
              <a:t>memoization-</a:t>
            </a:r>
            <a:r>
              <a:rPr lang="en-US" sz="2400" dirty="0" smtClean="0"/>
              <a:t>based optimizations that exploit </a:t>
            </a:r>
            <a:r>
              <a:rPr lang="en-US" sz="2400" dirty="0" smtClean="0">
                <a:solidFill>
                  <a:schemeClr val="accent2"/>
                </a:solidFill>
              </a:rPr>
              <a:t>spatial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chemeClr val="tx2"/>
                </a:solidFill>
              </a:rPr>
              <a:t>temporal</a:t>
            </a:r>
            <a:r>
              <a:rPr lang="en-US" sz="2400" dirty="0" smtClean="0"/>
              <a:t> parallelisms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Memoization: in Time or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304256" y="4653136"/>
            <a:ext cx="2880320" cy="140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800200" y="4476066"/>
            <a:ext cx="5112568" cy="1617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72608" y="4641290"/>
            <a:ext cx="108012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Sensors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2208" y="447606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0200" y="1955786"/>
            <a:ext cx="5112568" cy="2448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976664" y="4188034"/>
            <a:ext cx="216024" cy="50405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/>
        </p:nvSpPr>
        <p:spPr>
          <a:xfrm rot="7864152">
            <a:off x="4794976" y="5096605"/>
            <a:ext cx="1370402" cy="927160"/>
          </a:xfrm>
          <a:prstGeom prst="lightningBol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hape 13"/>
          <p:cNvCxnSpPr>
            <a:endCxn id="9" idx="2"/>
          </p:cNvCxnSpPr>
          <p:nvPr/>
        </p:nvCxnSpPr>
        <p:spPr>
          <a:xfrm flipV="1">
            <a:off x="5472608" y="5073338"/>
            <a:ext cx="540060" cy="410840"/>
          </a:xfrm>
          <a:prstGeom prst="curved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lear-ic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09120"/>
            <a:ext cx="432048" cy="432048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 rot="10800000">
            <a:off x="4003308" y="4214702"/>
            <a:ext cx="216024" cy="432048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4"/>
          <p:cNvGrpSpPr/>
          <p:nvPr/>
        </p:nvGrpSpPr>
        <p:grpSpPr>
          <a:xfrm>
            <a:off x="1944216" y="3179922"/>
            <a:ext cx="1497316" cy="288032"/>
            <a:chOff x="1691680" y="2060848"/>
            <a:chExt cx="1497316" cy="288032"/>
          </a:xfrm>
        </p:grpSpPr>
        <p:sp>
          <p:nvSpPr>
            <p:cNvPr id="18" name="Rectangle 17"/>
            <p:cNvSpPr/>
            <p:nvPr/>
          </p:nvSpPr>
          <p:spPr>
            <a:xfrm>
              <a:off x="1691680" y="2060848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972972" y="2094189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Group 56"/>
          <p:cNvGrpSpPr/>
          <p:nvPr/>
        </p:nvGrpSpPr>
        <p:grpSpPr>
          <a:xfrm>
            <a:off x="2808312" y="3900002"/>
            <a:ext cx="2592288" cy="288032"/>
            <a:chOff x="2555776" y="2636912"/>
            <a:chExt cx="1872208" cy="216024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2555776" y="2636912"/>
              <a:ext cx="18722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771800" y="2852936"/>
              <a:ext cx="14401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555776" y="2636912"/>
              <a:ext cx="216024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211960" y="2636912"/>
              <a:ext cx="216024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57"/>
          <p:cNvGrpSpPr/>
          <p:nvPr/>
        </p:nvGrpSpPr>
        <p:grpSpPr>
          <a:xfrm>
            <a:off x="5544616" y="3827994"/>
            <a:ext cx="1080120" cy="360040"/>
            <a:chOff x="1691680" y="2060848"/>
            <a:chExt cx="1080120" cy="360040"/>
          </a:xfrm>
        </p:grpSpPr>
        <p:sp>
          <p:nvSpPr>
            <p:cNvPr id="26" name="Rectangle 25"/>
            <p:cNvSpPr/>
            <p:nvPr/>
          </p:nvSpPr>
          <p:spPr>
            <a:xfrm>
              <a:off x="1691680" y="2132856"/>
              <a:ext cx="1008112" cy="28803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baseline="-25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2555776" y="2060848"/>
              <a:ext cx="216024" cy="216024"/>
            </a:xfrm>
            <a:prstGeom prst="flowChartConnector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5256584" y="4044018"/>
            <a:ext cx="288032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968552" y="3467954"/>
            <a:ext cx="936104" cy="432048"/>
          </a:xfrm>
          <a:prstGeom prst="straightConnector1">
            <a:avLst/>
          </a:prstGeom>
          <a:ln w="381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04456" y="3467954"/>
            <a:ext cx="0" cy="432048"/>
          </a:xfrm>
          <a:prstGeom prst="straightConnector1">
            <a:avLst/>
          </a:prstGeom>
          <a:ln w="381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64296" y="3467954"/>
            <a:ext cx="432048" cy="432048"/>
          </a:xfrm>
          <a:prstGeom prst="straightConnector1">
            <a:avLst/>
          </a:prstGeom>
          <a:ln w="381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21556" y="389100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Reuse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0"/>
          <p:cNvGrpSpPr/>
          <p:nvPr/>
        </p:nvGrpSpPr>
        <p:grpSpPr>
          <a:xfrm>
            <a:off x="1944216" y="2747874"/>
            <a:ext cx="1497316" cy="288032"/>
            <a:chOff x="1691680" y="1988840"/>
            <a:chExt cx="1497316" cy="288032"/>
          </a:xfrm>
        </p:grpSpPr>
        <p:sp>
          <p:nvSpPr>
            <p:cNvPr id="34" name="Rectangle 33"/>
            <p:cNvSpPr/>
            <p:nvPr/>
          </p:nvSpPr>
          <p:spPr>
            <a:xfrm>
              <a:off x="1691680" y="1988840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[t-1]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2972972" y="2022181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33"/>
          <p:cNvGrpSpPr/>
          <p:nvPr/>
        </p:nvGrpSpPr>
        <p:grpSpPr>
          <a:xfrm>
            <a:off x="1944216" y="2171810"/>
            <a:ext cx="1497316" cy="288032"/>
            <a:chOff x="1691680" y="2060848"/>
            <a:chExt cx="1497316" cy="288032"/>
          </a:xfrm>
        </p:grpSpPr>
        <p:sp>
          <p:nvSpPr>
            <p:cNvPr id="37" name="Rectangle 36"/>
            <p:cNvSpPr/>
            <p:nvPr/>
          </p:nvSpPr>
          <p:spPr>
            <a:xfrm>
              <a:off x="1691680" y="2060848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[t-k]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2972972" y="2094189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304256" y="23878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…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40" name="Group 37"/>
          <p:cNvGrpSpPr/>
          <p:nvPr/>
        </p:nvGrpSpPr>
        <p:grpSpPr>
          <a:xfrm>
            <a:off x="3600400" y="3179922"/>
            <a:ext cx="1497316" cy="288032"/>
            <a:chOff x="1691680" y="2060848"/>
            <a:chExt cx="1497316" cy="288032"/>
          </a:xfrm>
        </p:grpSpPr>
        <p:sp>
          <p:nvSpPr>
            <p:cNvPr id="41" name="Rectangle 40"/>
            <p:cNvSpPr/>
            <p:nvPr/>
          </p:nvSpPr>
          <p:spPr>
            <a:xfrm>
              <a:off x="1691680" y="2060848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972972" y="2094189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Group 40"/>
          <p:cNvGrpSpPr/>
          <p:nvPr/>
        </p:nvGrpSpPr>
        <p:grpSpPr>
          <a:xfrm>
            <a:off x="3600400" y="2747874"/>
            <a:ext cx="1497316" cy="288032"/>
            <a:chOff x="1691680" y="1988840"/>
            <a:chExt cx="1497316" cy="288032"/>
          </a:xfrm>
        </p:grpSpPr>
        <p:sp>
          <p:nvSpPr>
            <p:cNvPr id="44" name="Rectangle 43"/>
            <p:cNvSpPr/>
            <p:nvPr/>
          </p:nvSpPr>
          <p:spPr>
            <a:xfrm>
              <a:off x="1691680" y="1988840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[t-1]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2972972" y="2022744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 43"/>
          <p:cNvGrpSpPr/>
          <p:nvPr/>
        </p:nvGrpSpPr>
        <p:grpSpPr>
          <a:xfrm>
            <a:off x="3600400" y="2171810"/>
            <a:ext cx="1497316" cy="288032"/>
            <a:chOff x="1691680" y="2060848"/>
            <a:chExt cx="1497316" cy="288032"/>
          </a:xfrm>
        </p:grpSpPr>
        <p:sp>
          <p:nvSpPr>
            <p:cNvPr id="47" name="Rectangle 46"/>
            <p:cNvSpPr/>
            <p:nvPr/>
          </p:nvSpPr>
          <p:spPr>
            <a:xfrm>
              <a:off x="1691680" y="2060848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[t-k]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2972972" y="2094189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60440" y="23878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…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1902688" y="3140968"/>
            <a:ext cx="4938072" cy="402422"/>
          </a:xfrm>
          <a:prstGeom prst="flowChartProcess">
            <a:avLst/>
          </a:prstGeom>
          <a:solidFill>
            <a:schemeClr val="accent2">
              <a:alpha val="15000"/>
            </a:schemeClr>
          </a:solidFill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48"/>
          <p:cNvGrpSpPr/>
          <p:nvPr/>
        </p:nvGrpSpPr>
        <p:grpSpPr>
          <a:xfrm>
            <a:off x="5271436" y="3179922"/>
            <a:ext cx="1497316" cy="288032"/>
            <a:chOff x="1691680" y="2060848"/>
            <a:chExt cx="1497316" cy="288032"/>
          </a:xfrm>
        </p:grpSpPr>
        <p:sp>
          <p:nvSpPr>
            <p:cNvPr id="52" name="Rectangle 51"/>
            <p:cNvSpPr/>
            <p:nvPr/>
          </p:nvSpPr>
          <p:spPr>
            <a:xfrm>
              <a:off x="1691680" y="2060848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2972972" y="2094189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Group 51"/>
          <p:cNvGrpSpPr/>
          <p:nvPr/>
        </p:nvGrpSpPr>
        <p:grpSpPr>
          <a:xfrm>
            <a:off x="5271436" y="2747874"/>
            <a:ext cx="1497316" cy="288032"/>
            <a:chOff x="1691680" y="1988840"/>
            <a:chExt cx="1497316" cy="288032"/>
          </a:xfrm>
        </p:grpSpPr>
        <p:sp>
          <p:nvSpPr>
            <p:cNvPr id="55" name="Rectangle 54"/>
            <p:cNvSpPr/>
            <p:nvPr/>
          </p:nvSpPr>
          <p:spPr>
            <a:xfrm>
              <a:off x="1691680" y="1988840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[t-1]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2972972" y="2022748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7" name="Group 54"/>
          <p:cNvGrpSpPr/>
          <p:nvPr/>
        </p:nvGrpSpPr>
        <p:grpSpPr>
          <a:xfrm>
            <a:off x="5271436" y="2171810"/>
            <a:ext cx="1497316" cy="288032"/>
            <a:chOff x="1691680" y="2060848"/>
            <a:chExt cx="1497316" cy="288032"/>
          </a:xfrm>
        </p:grpSpPr>
        <p:sp>
          <p:nvSpPr>
            <p:cNvPr id="58" name="Rectangle 57"/>
            <p:cNvSpPr/>
            <p:nvPr/>
          </p:nvSpPr>
          <p:spPr>
            <a:xfrm>
              <a:off x="1691680" y="2060848"/>
              <a:ext cx="1368152" cy="2880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Context</a:t>
              </a:r>
              <a:r>
                <a:rPr lang="en-US" sz="1600" baseline="-25000" dirty="0" err="1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baseline="-250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[t-k]</a:t>
              </a:r>
              <a:endParaRPr lang="en-US" sz="16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2972972" y="2094189"/>
              <a:ext cx="216024" cy="216024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✔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631476" y="238783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…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1" name="Cloud Callout 60"/>
          <p:cNvSpPr/>
          <p:nvPr/>
        </p:nvSpPr>
        <p:spPr>
          <a:xfrm>
            <a:off x="7164288" y="3212976"/>
            <a:ext cx="1872208" cy="1047066"/>
          </a:xfrm>
          <a:prstGeom prst="cloudCallout">
            <a:avLst>
              <a:gd name="adj1" fmla="val -70482"/>
              <a:gd name="adj2" fmla="val -453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Spatial error correction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1872208" y="2060848"/>
            <a:ext cx="1656184" cy="1482542"/>
          </a:xfrm>
          <a:prstGeom prst="flowChartProcess">
            <a:avLst/>
          </a:prstGeom>
          <a:solidFill>
            <a:schemeClr val="tx2">
              <a:alpha val="15000"/>
            </a:schemeClr>
          </a:solidFill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loud Callout 62"/>
          <p:cNvSpPr/>
          <p:nvPr/>
        </p:nvSpPr>
        <p:spPr>
          <a:xfrm>
            <a:off x="35496" y="1628800"/>
            <a:ext cx="2088232" cy="1080120"/>
          </a:xfrm>
          <a:prstGeom prst="cloudCallout">
            <a:avLst>
              <a:gd name="adj1" fmla="val 40727"/>
              <a:gd name="adj2" fmla="val 866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Temporal error correction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35496" y="6165305"/>
            <a:ext cx="896448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/>
              <a:t>[Spatial Memoization]</a:t>
            </a:r>
            <a:r>
              <a:rPr lang="en-US" dirty="0" smtClean="0"/>
              <a:t> A. Rahimi, L. </a:t>
            </a:r>
            <a:r>
              <a:rPr lang="en-US" dirty="0" err="1" smtClean="0"/>
              <a:t>Benini</a:t>
            </a:r>
            <a:r>
              <a:rPr lang="en-US" dirty="0" smtClean="0"/>
              <a:t>, R. K. Gupta, “Spatial Memoization: Concurrent Instruction Reuse to Correct Timing Errors in SIMD,” IEEE Tran. on CAS-II, 2013.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5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58011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temporal memoization </a:t>
            </a:r>
            <a:r>
              <a:rPr lang="en-US" dirty="0" smtClean="0"/>
              <a:t>technique for use in SIMD floating-point units (FPUs) in GPGPUs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Recalls</a:t>
            </a:r>
            <a:r>
              <a:rPr lang="en-US" dirty="0" smtClean="0"/>
              <a:t> the context of error-free execution of an instruction on a FPU.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dirty="0" smtClean="0"/>
              <a:t>Maintain the </a:t>
            </a:r>
            <a:r>
              <a:rPr lang="en-US" dirty="0" smtClean="0">
                <a:solidFill>
                  <a:schemeClr val="accent2"/>
                </a:solidFill>
              </a:rPr>
              <a:t>lock-step</a:t>
            </a:r>
            <a:r>
              <a:rPr lang="en-US" dirty="0" smtClean="0"/>
              <a:t> execution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To enable </a:t>
            </a:r>
            <a:r>
              <a:rPr lang="en-US" dirty="0" smtClean="0">
                <a:solidFill>
                  <a:schemeClr val="accent2"/>
                </a:solidFill>
              </a:rPr>
              <a:t>scalable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independent</a:t>
            </a:r>
            <a:r>
              <a:rPr lang="en-US" dirty="0" smtClean="0"/>
              <a:t> recovery, a single-cycle lookup table (LUT) is tightly coupled to every FPU to maintain contexts of recent error-free executions.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The LUT reuses these memorized contexts to </a:t>
            </a:r>
            <a:r>
              <a:rPr lang="en-US" dirty="0" smtClean="0">
                <a:solidFill>
                  <a:schemeClr val="accent2"/>
                </a:solidFill>
              </a:rPr>
              <a:t>exactly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2"/>
                </a:solidFill>
              </a:rPr>
              <a:t>approximately</a:t>
            </a:r>
            <a:r>
              <a:rPr lang="en-US" dirty="0" smtClean="0"/>
              <a:t>, correct errant FP instructions based on application needs.</a:t>
            </a:r>
            <a:endParaRPr lang="en-US" dirty="0"/>
          </a:p>
        </p:txBody>
      </p:sp>
      <p:sp>
        <p:nvSpPr>
          <p:cNvPr id="8" name="Rettangolo 6"/>
          <p:cNvSpPr/>
          <p:nvPr/>
        </p:nvSpPr>
        <p:spPr>
          <a:xfrm rot="20923010">
            <a:off x="58993" y="5255629"/>
            <a:ext cx="253609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Scalability ✓</a:t>
            </a:r>
            <a:endParaRPr lang="it-IT" sz="32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6"/>
          <p:cNvSpPr/>
          <p:nvPr/>
        </p:nvSpPr>
        <p:spPr>
          <a:xfrm rot="20923010">
            <a:off x="331659" y="5575757"/>
            <a:ext cx="507844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low-cost </a:t>
            </a:r>
            <a:r>
              <a:rPr lang="it-IT" sz="36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self-resiliency</a:t>
            </a:r>
            <a:r>
              <a:rPr lang="it-IT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✓</a:t>
            </a:r>
            <a:endParaRPr lang="it-IT" sz="32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6"/>
          <p:cNvSpPr/>
          <p:nvPr/>
        </p:nvSpPr>
        <p:spPr>
          <a:xfrm rot="20923010">
            <a:off x="2694484" y="5640384"/>
            <a:ext cx="646902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face of high timing error rates!</a:t>
            </a:r>
            <a:endParaRPr lang="it-IT" sz="32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Concurrent/Temporal Inst. Reuse (C/TIR)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Parallel execution in SIMD provides an ability to reuse computation and reduce the cost of recovery by leveraging </a:t>
            </a:r>
            <a:r>
              <a:rPr lang="en-US" dirty="0" smtClean="0">
                <a:solidFill>
                  <a:schemeClr val="accent2"/>
                </a:solidFill>
              </a:rPr>
              <a:t>inherent value locality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CIR: Whether an instruction can be reused spatially across various parallel lanes?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TIR: Whether an instruction can be reused temporally for a lane itself?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Utilizing memoization:</a:t>
            </a:r>
          </a:p>
          <a:p>
            <a:pPr marL="514350" lvl="2" indent="-514350">
              <a:buFont typeface="+mj-lt"/>
              <a:buAutoNum type="arabicParenR"/>
            </a:pPr>
            <a:r>
              <a:rPr lang="en-US" dirty="0" smtClean="0"/>
              <a:t>C/TIR </a:t>
            </a:r>
            <a:r>
              <a:rPr lang="en-US" dirty="0" err="1" smtClean="0">
                <a:solidFill>
                  <a:schemeClr val="accent2"/>
                </a:solidFill>
              </a:rPr>
              <a:t>memoizes</a:t>
            </a:r>
            <a:r>
              <a:rPr lang="en-US" i="1" dirty="0" smtClean="0"/>
              <a:t> </a:t>
            </a:r>
            <a:r>
              <a:rPr lang="en-US" dirty="0" smtClean="0"/>
              <a:t>the result of an error-free execution on an instance of data.  </a:t>
            </a:r>
          </a:p>
          <a:p>
            <a:pPr marL="514350" lvl="2" indent="-514350">
              <a:buFont typeface="+mj-lt"/>
              <a:buAutoNum type="arabicParenR"/>
            </a:pPr>
            <a:r>
              <a:rPr lang="en-US" dirty="0" smtClean="0">
                <a:solidFill>
                  <a:schemeClr val="accent2"/>
                </a:solidFill>
              </a:rPr>
              <a:t>Reuses</a:t>
            </a:r>
            <a:r>
              <a:rPr lang="en-US" dirty="0" smtClean="0"/>
              <a:t> this </a:t>
            </a:r>
            <a:r>
              <a:rPr lang="en-US" dirty="0" err="1" smtClean="0"/>
              <a:t>memoized</a:t>
            </a:r>
            <a:r>
              <a:rPr lang="en-US" dirty="0" smtClean="0"/>
              <a:t> context if they meet a </a:t>
            </a:r>
            <a:r>
              <a:rPr lang="en-US" i="1" dirty="0" smtClean="0">
                <a:solidFill>
                  <a:schemeClr val="accent2"/>
                </a:solidFill>
              </a:rPr>
              <a:t>matching constraint</a:t>
            </a:r>
            <a:r>
              <a:rPr lang="en-US" i="1" dirty="0" smtClean="0"/>
              <a:t> </a:t>
            </a:r>
            <a:r>
              <a:rPr lang="en-US" dirty="0" smtClean="0"/>
              <a:t>(approximate or exact)</a:t>
            </a:r>
            <a:endParaRPr lang="en-US" i="1" dirty="0" smtClean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521" y="91952"/>
            <a:ext cx="8640960" cy="7694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Concurrent/Temporal Inst. Reuse (C/TIR)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28BF6-67F0-405E-B297-68D77A67C46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3105060" cy="11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9"/>
          <p:cNvGrpSpPr/>
          <p:nvPr/>
        </p:nvGrpSpPr>
        <p:grpSpPr>
          <a:xfrm>
            <a:off x="8388424" y="3140968"/>
            <a:ext cx="576064" cy="1656184"/>
            <a:chOff x="8388424" y="3140968"/>
            <a:chExt cx="576064" cy="1656184"/>
          </a:xfrm>
        </p:grpSpPr>
        <p:sp>
          <p:nvSpPr>
            <p:cNvPr id="12" name="Rounded Rectangle 11"/>
            <p:cNvSpPr/>
            <p:nvPr/>
          </p:nvSpPr>
          <p:spPr>
            <a:xfrm>
              <a:off x="8388424" y="3429000"/>
              <a:ext cx="576064" cy="1368152"/>
            </a:xfrm>
            <a:prstGeom prst="roundRect">
              <a:avLst/>
            </a:prstGeom>
            <a:noFill/>
            <a:ln w="4445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8424" y="314096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CIR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0"/>
          <p:cNvGrpSpPr/>
          <p:nvPr/>
        </p:nvGrpSpPr>
        <p:grpSpPr>
          <a:xfrm>
            <a:off x="6444208" y="4365104"/>
            <a:ext cx="1440160" cy="648072"/>
            <a:chOff x="6444208" y="4365104"/>
            <a:chExt cx="1440160" cy="648072"/>
          </a:xfrm>
        </p:grpSpPr>
        <p:sp>
          <p:nvSpPr>
            <p:cNvPr id="15" name="Rounded Rectangle 14"/>
            <p:cNvSpPr/>
            <p:nvPr/>
          </p:nvSpPr>
          <p:spPr>
            <a:xfrm>
              <a:off x="6876256" y="4365104"/>
              <a:ext cx="1008112" cy="432048"/>
            </a:xfrm>
            <a:prstGeom prst="roundRect">
              <a:avLst/>
            </a:prstGeom>
            <a:noFill/>
            <a:ln w="4445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4208" y="464384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TIR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FP Temporal Instruction Reuse (TIR)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7943815" cy="39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4"/>
          <p:cNvGrpSpPr/>
          <p:nvPr/>
        </p:nvGrpSpPr>
        <p:grpSpPr>
          <a:xfrm>
            <a:off x="2123728" y="3356992"/>
            <a:ext cx="1708050" cy="936104"/>
            <a:chOff x="2123728" y="2420888"/>
            <a:chExt cx="1708050" cy="936104"/>
          </a:xfrm>
        </p:grpSpPr>
        <p:grpSp>
          <p:nvGrpSpPr>
            <p:cNvPr id="9" name="Group 12"/>
            <p:cNvGrpSpPr/>
            <p:nvPr/>
          </p:nvGrpSpPr>
          <p:grpSpPr>
            <a:xfrm>
              <a:off x="2123728" y="2420888"/>
              <a:ext cx="1512168" cy="936104"/>
              <a:chOff x="2123728" y="2420888"/>
              <a:chExt cx="1512168" cy="936104"/>
            </a:xfrm>
          </p:grpSpPr>
          <p:sp>
            <p:nvSpPr>
              <p:cNvPr id="11" name="Ovale 8"/>
              <p:cNvSpPr/>
              <p:nvPr/>
            </p:nvSpPr>
            <p:spPr bwMode="auto">
              <a:xfrm>
                <a:off x="2123728" y="3068960"/>
                <a:ext cx="288032" cy="288032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2" name="Ovale 8"/>
              <p:cNvSpPr/>
              <p:nvPr/>
            </p:nvSpPr>
            <p:spPr bwMode="auto">
              <a:xfrm>
                <a:off x="3347864" y="2420888"/>
                <a:ext cx="288032" cy="288032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3" name="Connettore 1 6"/>
              <p:cNvCxnSpPr>
                <a:stCxn id="11" idx="6"/>
                <a:endCxn id="12" idx="3"/>
              </p:cNvCxnSpPr>
              <p:nvPr/>
            </p:nvCxnSpPr>
            <p:spPr bwMode="auto">
              <a:xfrm flipV="1">
                <a:off x="2411760" y="2666739"/>
                <a:ext cx="978285" cy="546237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 rot="19948700">
              <a:off x="2679650" y="281437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11%↑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123728" y="4869160"/>
            <a:ext cx="1805372" cy="1080120"/>
            <a:chOff x="2123728" y="3933056"/>
            <a:chExt cx="1805372" cy="1080120"/>
          </a:xfrm>
        </p:grpSpPr>
        <p:grpSp>
          <p:nvGrpSpPr>
            <p:cNvPr id="15" name="Group 13"/>
            <p:cNvGrpSpPr/>
            <p:nvPr/>
          </p:nvGrpSpPr>
          <p:grpSpPr>
            <a:xfrm>
              <a:off x="2123728" y="3933056"/>
              <a:ext cx="1512168" cy="1080120"/>
              <a:chOff x="2123728" y="2276872"/>
              <a:chExt cx="1512168" cy="1080120"/>
            </a:xfrm>
          </p:grpSpPr>
          <p:sp>
            <p:nvSpPr>
              <p:cNvPr id="17" name="Ovale 8"/>
              <p:cNvSpPr/>
              <p:nvPr/>
            </p:nvSpPr>
            <p:spPr bwMode="auto">
              <a:xfrm>
                <a:off x="2123728" y="3068960"/>
                <a:ext cx="288032" cy="288032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8" name="Ovale 8"/>
              <p:cNvSpPr/>
              <p:nvPr/>
            </p:nvSpPr>
            <p:spPr bwMode="auto">
              <a:xfrm>
                <a:off x="3347864" y="2276872"/>
                <a:ext cx="288032" cy="288032"/>
              </a:xfrm>
              <a:prstGeom prst="ellips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9" name="Connettore 1 6"/>
              <p:cNvCxnSpPr>
                <a:stCxn id="17" idx="6"/>
                <a:endCxn id="18" idx="3"/>
              </p:cNvCxnSpPr>
              <p:nvPr/>
            </p:nvCxnSpPr>
            <p:spPr bwMode="auto">
              <a:xfrm flipV="1">
                <a:off x="2411760" y="2522723"/>
                <a:ext cx="978285" cy="690253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 rot="19568013">
              <a:off x="2776972" y="4294751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13%↑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22"/>
          <p:cNvGrpSpPr/>
          <p:nvPr/>
        </p:nvGrpSpPr>
        <p:grpSpPr>
          <a:xfrm>
            <a:off x="2267744" y="6165304"/>
            <a:ext cx="1368152" cy="370986"/>
            <a:chOff x="2267744" y="5229200"/>
            <a:chExt cx="1368152" cy="37098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267744" y="5229200"/>
              <a:ext cx="1224136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483768" y="523085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5×↑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58011"/>
          </a:xfrm>
        </p:spPr>
        <p:txBody>
          <a:bodyPr/>
          <a:lstStyle/>
          <a:p>
            <a:r>
              <a:rPr lang="en-US" dirty="0" smtClean="0"/>
              <a:t>A private FIFO for every individual FPU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i="1" dirty="0" smtClean="0">
                <a:solidFill>
                  <a:schemeClr val="accent2"/>
                </a:solidFill>
              </a:rPr>
              <a:t>Exact</a:t>
            </a:r>
            <a:r>
              <a:rPr lang="en-US" dirty="0" smtClean="0"/>
              <a:t> matching constraint; for Black-</a:t>
            </a:r>
            <a:r>
              <a:rPr lang="en-US" dirty="0" err="1" smtClean="0"/>
              <a:t>Scholes</a:t>
            </a:r>
            <a:endParaRPr lang="en-US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i="1" dirty="0" smtClean="0">
                <a:solidFill>
                  <a:schemeClr val="accent2"/>
                </a:solidFill>
              </a:rPr>
              <a:t>Approximate</a:t>
            </a:r>
            <a:r>
              <a:rPr lang="en-US" dirty="0" smtClean="0"/>
              <a:t> matching constraint (ignoring the less significant 12 bits of the fraction); for Sobel</a:t>
            </a:r>
            <a:endParaRPr lang="en-US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 l="2083" t="3720" r="1042" b="1741"/>
          <a:stretch>
            <a:fillRect/>
          </a:stretch>
        </p:blipFill>
        <p:spPr bwMode="auto">
          <a:xfrm>
            <a:off x="827584" y="908720"/>
            <a:ext cx="7704856" cy="59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ttangolo 6"/>
          <p:cNvSpPr/>
          <p:nvPr/>
        </p:nvSpPr>
        <p:spPr>
          <a:xfrm rot="20923010">
            <a:off x="-138019" y="2426905"/>
            <a:ext cx="89986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approximate matching constraint, PSNR &gt; 30dB✓</a:t>
            </a:r>
            <a:endParaRPr lang="it-IT" sz="4800" b="1" dirty="0">
              <a:ln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TIR Rate of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5013176"/>
            <a:ext cx="8640960" cy="18722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Mostly, hit rate increases &lt; 10% when FIFO increases from 10 to 1,000</a:t>
            </a:r>
          </a:p>
          <a:p>
            <a:r>
              <a:rPr lang="en-US" dirty="0" smtClean="0"/>
              <a:t>FIFOs with 4 entries </a:t>
            </a:r>
          </a:p>
          <a:p>
            <a:pPr lvl="1">
              <a:buNone/>
            </a:pPr>
            <a:r>
              <a:rPr lang="it-IT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✓ </a:t>
            </a:r>
            <a:r>
              <a:rPr lang="en-US" dirty="0" smtClean="0"/>
              <a:t>provide an average hit rate of 76% (up to 97%)</a:t>
            </a:r>
          </a:p>
          <a:p>
            <a:pPr lvl="1">
              <a:buNone/>
            </a:pPr>
            <a:r>
              <a:rPr lang="it-IT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✓ </a:t>
            </a:r>
            <a:r>
              <a:rPr lang="en-US" dirty="0" smtClean="0"/>
              <a:t>have 2.8× </a:t>
            </a:r>
            <a:r>
              <a:rPr lang="en-US" dirty="0" smtClean="0">
                <a:solidFill>
                  <a:schemeClr val="accent2"/>
                </a:solidFill>
              </a:rPr>
              <a:t>higher hit rate per power </a:t>
            </a:r>
            <a:r>
              <a:rPr lang="en-US" dirty="0" smtClean="0"/>
              <a:t>compared to the 10 entries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25297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1043608" y="4005064"/>
            <a:ext cx="2664296" cy="7200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3608" y="46438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Approximate matching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79912" y="3933056"/>
            <a:ext cx="2664296" cy="864096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23928" y="47251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Exact matching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4208" y="422108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Programmable through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memory-mapped registers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Memoization Module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97" y="908720"/>
            <a:ext cx="6001821" cy="308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5"/>
          <p:cNvGrpSpPr/>
          <p:nvPr/>
        </p:nvGrpSpPr>
        <p:grpSpPr>
          <a:xfrm>
            <a:off x="179512" y="3645024"/>
            <a:ext cx="4973637" cy="3212976"/>
            <a:chOff x="1110531" y="3645024"/>
            <a:chExt cx="4973637" cy="321297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0531" y="4098925"/>
              <a:ext cx="4973637" cy="275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1619672" y="3645024"/>
              <a:ext cx="432048" cy="50405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67744" y="3645024"/>
              <a:ext cx="3528392" cy="50405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156176" y="1196752"/>
            <a:ext cx="2664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temporal memoization</a:t>
            </a:r>
          </a:p>
          <a:p>
            <a:pPr algn="ctr"/>
            <a:r>
              <a:rPr lang="en-US" sz="2000" dirty="0" smtClean="0"/>
              <a:t>module (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gray</a:t>
            </a:r>
            <a:r>
              <a:rPr lang="en-US" sz="2000" dirty="0" smtClean="0"/>
              <a:t>) superposed on the baseline recovery with EDS+ECU (replay)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64088" y="4077072"/>
          <a:ext cx="3657600" cy="266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"/>
                <a:gridCol w="731520"/>
                <a:gridCol w="1554480"/>
                <a:gridCol w="64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Pipe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LUT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Trigger ECU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S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LUT reuse + FP CLK gating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L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LUT reuse + FP CLK gating + </a:t>
                      </a:r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error masking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L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focus on energy-hungry high-latency single-precision FP pipelines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Memory blocks are resilient by using tunable replica bits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The fetch and decode stages display a low criticality </a:t>
            </a:r>
            <a:r>
              <a:rPr lang="en-US" b="0" dirty="0" smtClean="0"/>
              <a:t>[Rahimi et al, DATE’12]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Six frequently exercised units: ADD, MUL, SQRT, RECIP, MULADD, FP2FIX; 4 cycles latency (except RECIP with 16 stages) generated by </a:t>
            </a:r>
            <a:r>
              <a:rPr lang="en-US" dirty="0" err="1" smtClean="0"/>
              <a:t>FloPoCo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Have been optimized for signoff frequency of 1GHz at (SS/0.81V/125°C), and then for power using high </a:t>
            </a:r>
            <a:r>
              <a:rPr lang="en-US" i="1" dirty="0" smtClean="0"/>
              <a:t>V</a:t>
            </a:r>
            <a:r>
              <a:rPr lang="en-US" i="1" baseline="-25000" dirty="0" smtClean="0"/>
              <a:t>TH</a:t>
            </a:r>
            <a:r>
              <a:rPr lang="en-US" i="1" dirty="0" smtClean="0"/>
              <a:t> </a:t>
            </a:r>
            <a:r>
              <a:rPr lang="en-US" dirty="0" smtClean="0"/>
              <a:t>cells in TSMC 45nm</a:t>
            </a:r>
            <a:r>
              <a:rPr lang="en-US" i="1" dirty="0" smtClean="0"/>
              <a:t>. </a:t>
            </a:r>
            <a:r>
              <a:rPr lang="en-US" dirty="0" smtClean="0"/>
              <a:t>0.11% die area overhead for </a:t>
            </a:r>
            <a:r>
              <a:rPr lang="en-US" dirty="0" err="1" smtClean="0"/>
              <a:t>Radeon</a:t>
            </a:r>
            <a:r>
              <a:rPr lang="en-US" dirty="0" smtClean="0"/>
              <a:t> HD 5870.</a:t>
            </a:r>
            <a:endParaRPr lang="en-US" i="1" dirty="0" smtClean="0"/>
          </a:p>
          <a:p>
            <a:r>
              <a:rPr lang="en-US" dirty="0" smtClean="0"/>
              <a:t>Multi2Sim, a cycle-accurate CPU-GPU simulator for AMD Evergreen</a:t>
            </a:r>
          </a:p>
          <a:p>
            <a:r>
              <a:rPr lang="en-US" dirty="0" smtClean="0"/>
              <a:t>The naive binaries of AMD APP SDK 2.5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 for Various Error Rates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34194"/>
            <a:ext cx="8524069" cy="422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87624" y="980728"/>
            <a:ext cx="4392488" cy="158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error rate of 0%: on average 8% saving </a:t>
            </a:r>
          </a:p>
          <a:p>
            <a:r>
              <a:rPr lang="en-US" sz="2000" dirty="0" smtClean="0"/>
              <a:t>error rate of 1%: on average 14% saving </a:t>
            </a:r>
          </a:p>
          <a:p>
            <a:r>
              <a:rPr lang="en-US" sz="2000" dirty="0" smtClean="0"/>
              <a:t>error rate of 2%: on average 20% saving </a:t>
            </a:r>
          </a:p>
          <a:p>
            <a:r>
              <a:rPr lang="en-US" sz="2000" dirty="0" smtClean="0"/>
              <a:t>error rate of 3%: on average 24% saving </a:t>
            </a:r>
          </a:p>
          <a:p>
            <a:r>
              <a:rPr lang="en-US" sz="2000" dirty="0" smtClean="0"/>
              <a:t>error rate of 4%: on average 28% saving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5085184"/>
            <a:ext cx="8640960" cy="165618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Temporal memoization module does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NOT</a:t>
            </a:r>
            <a:r>
              <a:rPr lang="en-US" sz="2400" dirty="0" smtClean="0">
                <a:latin typeface="+mj-lt"/>
              </a:rPr>
              <a:t> produce an erroneous result, as it has a positive slack of 14% of the clock period.</a:t>
            </a:r>
          </a:p>
          <a:p>
            <a:r>
              <a:rPr lang="en-US" sz="2400" dirty="0" smtClean="0">
                <a:latin typeface="+mj-lt"/>
              </a:rPr>
              <a:t>Thanks to </a:t>
            </a:r>
            <a:r>
              <a:rPr lang="en-US" sz="2400" dirty="0" smtClean="0"/>
              <a:t>efficient memoization-based error recovery that does not impose </a:t>
            </a:r>
            <a:r>
              <a:rPr lang="en-US" sz="2400" dirty="0" smtClean="0">
                <a:solidFill>
                  <a:schemeClr val="accent2"/>
                </a:solidFill>
              </a:rPr>
              <a:t>any latency penalty </a:t>
            </a:r>
            <a:r>
              <a:rPr lang="en-US" sz="2400" dirty="0" smtClean="0"/>
              <a:t>as opposed to the baseline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under Voltage Overscaling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8954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4392488" cy="2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9"/>
          <p:cNvGrpSpPr/>
          <p:nvPr/>
        </p:nvGrpSpPr>
        <p:grpSpPr>
          <a:xfrm>
            <a:off x="4067944" y="1844824"/>
            <a:ext cx="4723650" cy="4248472"/>
            <a:chOff x="4067944" y="1844824"/>
            <a:chExt cx="4723650" cy="4248472"/>
          </a:xfrm>
        </p:grpSpPr>
        <p:sp>
          <p:nvSpPr>
            <p:cNvPr id="10" name="Oval 9"/>
            <p:cNvSpPr/>
            <p:nvPr/>
          </p:nvSpPr>
          <p:spPr>
            <a:xfrm>
              <a:off x="6228184" y="4293096"/>
              <a:ext cx="288032" cy="100811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67944" y="1916832"/>
              <a:ext cx="288032" cy="100811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503562" y="1844824"/>
              <a:ext cx="288032" cy="100811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0152" y="5723964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8% saving @ nominal volt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4" name="Group 10"/>
          <p:cNvGrpSpPr/>
          <p:nvPr/>
        </p:nvGrpSpPr>
        <p:grpSpPr>
          <a:xfrm>
            <a:off x="1907704" y="1844824"/>
            <a:ext cx="4723650" cy="4257764"/>
            <a:chOff x="4067944" y="1844824"/>
            <a:chExt cx="4723650" cy="4257764"/>
          </a:xfrm>
        </p:grpSpPr>
        <p:sp>
          <p:nvSpPr>
            <p:cNvPr id="15" name="Oval 14"/>
            <p:cNvSpPr/>
            <p:nvPr/>
          </p:nvSpPr>
          <p:spPr>
            <a:xfrm>
              <a:off x="6300192" y="4365104"/>
              <a:ext cx="288032" cy="100811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067944" y="1916832"/>
              <a:ext cx="288032" cy="100811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503562" y="1844824"/>
              <a:ext cx="288032" cy="1008112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573325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6% saving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496422" y="1268760"/>
            <a:ext cx="4723650" cy="4833828"/>
            <a:chOff x="4067944" y="1916832"/>
            <a:chExt cx="4723650" cy="4833828"/>
          </a:xfrm>
        </p:grpSpPr>
        <p:sp>
          <p:nvSpPr>
            <p:cNvPr id="20" name="Oval 19"/>
            <p:cNvSpPr/>
            <p:nvPr/>
          </p:nvSpPr>
          <p:spPr>
            <a:xfrm>
              <a:off x="6271314" y="4365104"/>
              <a:ext cx="288032" cy="12961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67944" y="1916832"/>
              <a:ext cx="288032" cy="100811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503562" y="1916832"/>
              <a:ext cx="288032" cy="115212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3282" y="6381328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66% saving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0" y="6093297"/>
            <a:ext cx="9144000" cy="764703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FPUs of the baseline are reduced their power as consequence of negligible error rate, while we cannot proportionally scale down the power of the temporal memoization modules.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Baseline faces an abrupt increasing in error rate therefore frequent recoveries!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Sources of variability</a:t>
            </a:r>
          </a:p>
          <a:p>
            <a:pPr lvl="1"/>
            <a:r>
              <a:rPr lang="en-US" dirty="0" smtClean="0"/>
              <a:t>Cost of variability-tolerance</a:t>
            </a:r>
          </a:p>
          <a:p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Taxonomy of SIMD Variability-Tolerance</a:t>
            </a:r>
          </a:p>
          <a:p>
            <a:r>
              <a:rPr lang="en-US" dirty="0" smtClean="0"/>
              <a:t>Temporal memoization</a:t>
            </a:r>
          </a:p>
          <a:p>
            <a:r>
              <a:rPr lang="en-US" dirty="0" smtClean="0"/>
              <a:t>Temporal instruction reuse in GPGPUs</a:t>
            </a:r>
          </a:p>
          <a:p>
            <a:r>
              <a:rPr lang="en-US" dirty="0" smtClean="0"/>
              <a:t>Experimental setup and results</a:t>
            </a:r>
          </a:p>
          <a:p>
            <a:r>
              <a:rPr lang="en-US" dirty="0" smtClean="0"/>
              <a:t>Conclusions and future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fast lightweight temporal memoization module to </a:t>
            </a:r>
            <a:r>
              <a:rPr lang="en-US" dirty="0" smtClean="0">
                <a:solidFill>
                  <a:schemeClr val="accent2"/>
                </a:solidFill>
              </a:rPr>
              <a:t>independently</a:t>
            </a:r>
            <a:r>
              <a:rPr lang="en-US" dirty="0" smtClean="0"/>
              <a:t> store recent error-free executions of a FPU.</a:t>
            </a:r>
          </a:p>
          <a:p>
            <a:r>
              <a:rPr lang="en-US" dirty="0" smtClean="0"/>
              <a:t>To efficiently reuse computations, the technique supports both </a:t>
            </a:r>
            <a:r>
              <a:rPr lang="en-US" dirty="0" smtClean="0">
                <a:solidFill>
                  <a:schemeClr val="accent2"/>
                </a:solidFill>
              </a:rPr>
              <a:t>exact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approximate</a:t>
            </a:r>
            <a:r>
              <a:rPr lang="en-US" dirty="0" smtClean="0"/>
              <a:t> error correction.</a:t>
            </a:r>
          </a:p>
          <a:p>
            <a:r>
              <a:rPr lang="en-US" dirty="0" smtClean="0"/>
              <a:t>Reduces the total energy by average savings of </a:t>
            </a:r>
            <a:r>
              <a:rPr lang="en-US" dirty="0" smtClean="0">
                <a:solidFill>
                  <a:schemeClr val="accent2"/>
                </a:solidFill>
              </a:rPr>
              <a:t>8%-28% </a:t>
            </a:r>
            <a:r>
              <a:rPr lang="en-US" dirty="0" smtClean="0"/>
              <a:t>depending on the timing error rate.</a:t>
            </a:r>
          </a:p>
          <a:p>
            <a:r>
              <a:rPr lang="en-US" dirty="0" smtClean="0"/>
              <a:t>Enhances robustness in the voltage overscaling regime and achieves relative average energy saving of 66% with 11% voltage overscaling.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further reduce the cost of memoization, we replaced LUT with associative </a:t>
            </a:r>
            <a:r>
              <a:rPr lang="en-US" dirty="0" err="1" smtClean="0"/>
              <a:t>memristive</a:t>
            </a:r>
            <a:r>
              <a:rPr lang="en-US" dirty="0" smtClean="0"/>
              <a:t> (</a:t>
            </a:r>
            <a:r>
              <a:rPr lang="en-US" dirty="0" err="1" smtClean="0"/>
              <a:t>ReRAM</a:t>
            </a:r>
            <a:r>
              <a:rPr lang="en-US" dirty="0" smtClean="0"/>
              <a:t>) memory module that has a ternary content addressable memory [Rahimi et al, </a:t>
            </a:r>
            <a:r>
              <a:rPr lang="en-US" i="1" dirty="0" smtClean="0"/>
              <a:t>DAC’14</a:t>
            </a:r>
            <a:r>
              <a:rPr lang="en-US" dirty="0" smtClean="0"/>
              <a:t>] 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US" dirty="0" smtClean="0"/>
              <a:t>39% reduction in average energy use by the kernels</a:t>
            </a:r>
          </a:p>
          <a:p>
            <a:pPr marL="571500" indent="-514350"/>
            <a:r>
              <a:rPr lang="en-US" dirty="0" smtClean="0"/>
              <a:t>Collaborative compilation + Approximate storage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137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i="1" dirty="0" smtClean="0"/>
              <a:t>Grazie </a:t>
            </a:r>
            <a:r>
              <a:rPr lang="en-US" sz="6000" i="1" dirty="0" err="1" smtClean="0"/>
              <a:t>dell’attenzione</a:t>
            </a:r>
            <a:r>
              <a:rPr lang="en-US" sz="6000" i="1" dirty="0" smtClean="0"/>
              <a:t>!</a:t>
            </a:r>
            <a:endParaRPr lang="en-US" sz="6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59099"/>
            <a:ext cx="1728191" cy="16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391155"/>
            <a:ext cx="1512168" cy="14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5" cstate="print"/>
          <a:srcRect l="2928" r="78526" b="4067"/>
          <a:stretch>
            <a:fillRect/>
          </a:stretch>
        </p:blipFill>
        <p:spPr>
          <a:xfrm>
            <a:off x="6660232" y="4221088"/>
            <a:ext cx="1368152" cy="1698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577564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NSF Variability Expedition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577564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ERC </a:t>
            </a:r>
            <a:r>
              <a:rPr lang="en-US" sz="2400" dirty="0" err="1" smtClean="0">
                <a:latin typeface="+mj-lt"/>
              </a:rPr>
              <a:t>MultiTherman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2304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Variability in transistor characteristics is a major challenge in </a:t>
            </a:r>
            <a:r>
              <a:rPr lang="en-US" sz="2000" dirty="0" err="1" smtClean="0"/>
              <a:t>nanoscale</a:t>
            </a:r>
            <a:r>
              <a:rPr lang="en-US" sz="2000" dirty="0" smtClean="0"/>
              <a:t> CMOS:</a:t>
            </a:r>
            <a:endParaRPr lang="en-US" sz="2000" u="sng" dirty="0" smtClean="0">
              <a:solidFill>
                <a:srgbClr val="663300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Static variation: </a:t>
            </a:r>
            <a:r>
              <a:rPr lang="en-US" sz="2000" dirty="0" smtClean="0">
                <a:solidFill>
                  <a:schemeClr val="accent1"/>
                </a:solidFill>
              </a:rPr>
              <a:t>process (</a:t>
            </a:r>
            <a:r>
              <a:rPr lang="en-US" sz="2000" dirty="0" err="1" smtClean="0">
                <a:solidFill>
                  <a:schemeClr val="accent1"/>
                </a:solidFill>
              </a:rPr>
              <a:t>L</a:t>
            </a:r>
            <a:r>
              <a:rPr lang="en-US" sz="2000" baseline="-25000" dirty="0" err="1" smtClean="0">
                <a:solidFill>
                  <a:schemeClr val="accent1"/>
                </a:solidFill>
              </a:rPr>
              <a:t>eff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</a:rPr>
              <a:t>V</a:t>
            </a:r>
            <a:r>
              <a:rPr lang="en-US" sz="2000" baseline="-25000" dirty="0" err="1" smtClean="0">
                <a:solidFill>
                  <a:schemeClr val="accent1"/>
                </a:solidFill>
              </a:rPr>
              <a:t>th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endParaRPr lang="en-US" sz="2000" baseline="-25000" dirty="0" smtClean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cs typeface="Arial" pitchFamily="34" charset="0"/>
              </a:rPr>
              <a:t>Dynamic variations: </a:t>
            </a:r>
            <a:r>
              <a:rPr lang="en-US" sz="2000" dirty="0" smtClean="0">
                <a:solidFill>
                  <a:schemeClr val="accent3"/>
                </a:solidFill>
                <a:cs typeface="Arial" pitchFamily="34" charset="0"/>
              </a:rPr>
              <a:t>aging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FFC000"/>
                </a:solidFill>
                <a:cs typeface="Arial" pitchFamily="34" charset="0"/>
              </a:rPr>
              <a:t>temperature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chemeClr val="accent6"/>
                </a:solidFill>
                <a:cs typeface="Arial" pitchFamily="34" charset="0"/>
              </a:rPr>
              <a:t>voltage droops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To handle variations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Conservative </a:t>
            </a:r>
            <a:r>
              <a:rPr lang="en-US" sz="2000" dirty="0" smtClean="0">
                <a:solidFill>
                  <a:srgbClr val="FF0000"/>
                </a:solidFill>
              </a:rPr>
              <a:t>guardbands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loss of operational efficiency </a:t>
            </a:r>
            <a:endParaRPr lang="en-US" sz="2000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064315" y="4044802"/>
            <a:ext cx="0" cy="420624"/>
          </a:xfrm>
          <a:prstGeom prst="line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43"/>
          <p:cNvGrpSpPr/>
          <p:nvPr/>
        </p:nvGrpSpPr>
        <p:grpSpPr>
          <a:xfrm>
            <a:off x="2335888" y="3538846"/>
            <a:ext cx="2331720" cy="414358"/>
            <a:chOff x="2638501" y="4094762"/>
            <a:chExt cx="2317334" cy="414358"/>
          </a:xfrm>
        </p:grpSpPr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>
              <a:off x="2638501" y="4094762"/>
              <a:ext cx="231733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latin typeface="Calibri"/>
                  <a:cs typeface="+mn-cs"/>
                </a:rPr>
                <a:t>actual circuit delay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2731360" y="4495001"/>
              <a:ext cx="2200680" cy="14119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50"/>
          <p:cNvGrpSpPr/>
          <p:nvPr/>
        </p:nvGrpSpPr>
        <p:grpSpPr>
          <a:xfrm>
            <a:off x="956748" y="4048154"/>
            <a:ext cx="3965701" cy="2209305"/>
            <a:chOff x="1259632" y="4604070"/>
            <a:chExt cx="3965701" cy="2209305"/>
          </a:xfrm>
        </p:grpSpPr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>
              <a:off x="4972779" y="4604070"/>
              <a:ext cx="252554" cy="381219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1259632" y="5281059"/>
              <a:ext cx="1540580" cy="1532316"/>
              <a:chOff x="6784738" y="3410575"/>
              <a:chExt cx="1859279" cy="2067441"/>
            </a:xfrm>
          </p:grpSpPr>
          <p:pic>
            <p:nvPicPr>
              <p:cNvPr id="16" name="Picture 2" descr="Fig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l="9525" r="8571" b="3798"/>
              <a:stretch>
                <a:fillRect/>
              </a:stretch>
            </p:blipFill>
            <p:spPr bwMode="auto">
              <a:xfrm>
                <a:off x="6784738" y="3834932"/>
                <a:ext cx="1859279" cy="164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6960059" y="3410575"/>
                <a:ext cx="1209070" cy="539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alibri"/>
                    <a:cs typeface="+mn-cs"/>
                  </a:rPr>
                  <a:t>Process</a:t>
                </a:r>
                <a:endParaRPr lang="en-US" sz="2000" b="1" dirty="0">
                  <a:solidFill>
                    <a:schemeClr val="accent1"/>
                  </a:solidFill>
                  <a:latin typeface="Calibri"/>
                  <a:cs typeface="+mn-cs"/>
                </a:endParaRPr>
              </a:p>
            </p:txBody>
          </p:sp>
        </p:grpSp>
        <p:cxnSp>
          <p:nvCxnSpPr>
            <p:cNvPr id="15" name="Straight Arrow Connector 14"/>
            <p:cNvCxnSpPr>
              <a:stCxn id="13" idx="2"/>
              <a:endCxn id="17" idx="0"/>
            </p:cNvCxnSpPr>
            <p:nvPr/>
          </p:nvCxnSpPr>
          <p:spPr bwMode="auto">
            <a:xfrm flipH="1">
              <a:off x="1905813" y="4985289"/>
              <a:ext cx="3193243" cy="295771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51"/>
          <p:cNvGrpSpPr/>
          <p:nvPr/>
        </p:nvGrpSpPr>
        <p:grpSpPr>
          <a:xfrm>
            <a:off x="2756948" y="4049685"/>
            <a:ext cx="5688632" cy="2253033"/>
            <a:chOff x="3059832" y="4605601"/>
            <a:chExt cx="5688632" cy="2253033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5716152" y="4605601"/>
              <a:ext cx="326216" cy="381219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404226" y="4605601"/>
              <a:ext cx="326216" cy="381219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5225333" y="4605601"/>
              <a:ext cx="189416" cy="381219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22" name="Group 28"/>
            <p:cNvGrpSpPr/>
            <p:nvPr/>
          </p:nvGrpSpPr>
          <p:grpSpPr>
            <a:xfrm>
              <a:off x="4950342" y="5231581"/>
              <a:ext cx="1637882" cy="1627053"/>
              <a:chOff x="30634" y="3569901"/>
              <a:chExt cx="2597150" cy="2737898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0634" y="3793199"/>
                <a:ext cx="2597150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65482" y="3569901"/>
                <a:ext cx="2451101" cy="6732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FFC000"/>
                    </a:solidFill>
                    <a:latin typeface="Calibri"/>
                    <a:cs typeface="+mn-cs"/>
                  </a:rPr>
                  <a:t>Temperature</a:t>
                </a:r>
              </a:p>
            </p:txBody>
          </p:sp>
        </p:grpSp>
        <p:cxnSp>
          <p:nvCxnSpPr>
            <p:cNvPr id="23" name="Straight Arrow Connector 22"/>
            <p:cNvCxnSpPr>
              <a:stCxn id="20" idx="2"/>
              <a:endCxn id="33" idx="0"/>
            </p:cNvCxnSpPr>
            <p:nvPr/>
          </p:nvCxnSpPr>
          <p:spPr bwMode="auto">
            <a:xfrm>
              <a:off x="5567334" y="4986820"/>
              <a:ext cx="177874" cy="244762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Group 45"/>
            <p:cNvGrpSpPr/>
            <p:nvPr/>
          </p:nvGrpSpPr>
          <p:grpSpPr>
            <a:xfrm>
              <a:off x="3059832" y="5301208"/>
              <a:ext cx="1792885" cy="1457399"/>
              <a:chOff x="834899" y="5319020"/>
              <a:chExt cx="1792885" cy="1457399"/>
            </a:xfrm>
          </p:grpSpPr>
          <p:sp>
            <p:nvSpPr>
              <p:cNvPr id="30" name="Rectangle 47"/>
              <p:cNvSpPr>
                <a:spLocks noChangeArrowheads="1"/>
              </p:cNvSpPr>
              <p:nvPr/>
            </p:nvSpPr>
            <p:spPr bwMode="auto">
              <a:xfrm>
                <a:off x="1294611" y="5319020"/>
                <a:ext cx="113649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chemeClr val="accent3"/>
                    </a:solidFill>
                    <a:latin typeface="Calibri"/>
                    <a:cs typeface="+mn-cs"/>
                  </a:rPr>
                  <a:t>Aging</a:t>
                </a:r>
                <a:endParaRPr lang="en-US" sz="2000" b="1" dirty="0">
                  <a:solidFill>
                    <a:schemeClr val="accent3"/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4899" y="5669853"/>
                <a:ext cx="1792885" cy="1106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Group 30"/>
            <p:cNvGrpSpPr/>
            <p:nvPr/>
          </p:nvGrpSpPr>
          <p:grpSpPr>
            <a:xfrm>
              <a:off x="6698130" y="5312998"/>
              <a:ext cx="2050334" cy="1536000"/>
              <a:chOff x="3564404" y="3464711"/>
              <a:chExt cx="2877114" cy="2456191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564404" y="3791298"/>
                <a:ext cx="2877114" cy="2129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127674" y="3464711"/>
                <a:ext cx="2194803" cy="6398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chemeClr val="accent6"/>
                    </a:solidFill>
                    <a:latin typeface="Calibri"/>
                    <a:cs typeface="+mn-cs"/>
                  </a:rPr>
                  <a:t>V</a:t>
                </a:r>
                <a:r>
                  <a:rPr lang="en-US" sz="2000" b="1" baseline="-25000" dirty="0">
                    <a:solidFill>
                      <a:schemeClr val="accent6"/>
                    </a:solidFill>
                    <a:latin typeface="Calibri"/>
                    <a:cs typeface="+mn-cs"/>
                  </a:rPr>
                  <a:t>CC</a:t>
                </a:r>
                <a:r>
                  <a:rPr lang="en-US" sz="2000" b="1" dirty="0">
                    <a:solidFill>
                      <a:schemeClr val="accent6"/>
                    </a:solidFill>
                    <a:latin typeface="Calibri"/>
                    <a:cs typeface="+mn-cs"/>
                  </a:rPr>
                  <a:t> </a:t>
                </a:r>
                <a:r>
                  <a:rPr lang="en-US" sz="2000" b="1" dirty="0" smtClean="0">
                    <a:solidFill>
                      <a:schemeClr val="accent6"/>
                    </a:solidFill>
                    <a:latin typeface="Calibri"/>
                    <a:cs typeface="+mn-cs"/>
                  </a:rPr>
                  <a:t>droop</a:t>
                </a:r>
                <a:endParaRPr lang="en-US" sz="2000" b="1" dirty="0">
                  <a:solidFill>
                    <a:schemeClr val="accent6"/>
                  </a:solidFill>
                  <a:latin typeface="Calibri"/>
                  <a:cs typeface="+mn-cs"/>
                </a:endParaRPr>
              </a:p>
            </p:txBody>
          </p:sp>
        </p:grpSp>
        <p:cxnSp>
          <p:nvCxnSpPr>
            <p:cNvPr id="26" name="Straight Arrow Connector 25"/>
            <p:cNvCxnSpPr>
              <a:stCxn id="21" idx="2"/>
              <a:endCxn id="30" idx="0"/>
            </p:cNvCxnSpPr>
            <p:nvPr/>
          </p:nvCxnSpPr>
          <p:spPr bwMode="auto">
            <a:xfrm flipH="1">
              <a:off x="4087791" y="4986820"/>
              <a:ext cx="1232250" cy="314388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19"/>
            <p:cNvCxnSpPr>
              <a:stCxn id="19" idx="2"/>
              <a:endCxn id="29" idx="0"/>
            </p:cNvCxnSpPr>
            <p:nvPr/>
          </p:nvCxnSpPr>
          <p:spPr bwMode="auto">
            <a:xfrm>
              <a:off x="5879260" y="4986820"/>
              <a:ext cx="2002324" cy="326178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 bwMode="auto">
          <a:xfrm>
            <a:off x="2406705" y="3665172"/>
            <a:ext cx="0" cy="7920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grpSp>
        <p:nvGrpSpPr>
          <p:cNvPr id="35" name="Group 42"/>
          <p:cNvGrpSpPr/>
          <p:nvPr/>
        </p:nvGrpSpPr>
        <p:grpSpPr>
          <a:xfrm>
            <a:off x="755576" y="3976245"/>
            <a:ext cx="6682163" cy="464072"/>
            <a:chOff x="1058189" y="4532161"/>
            <a:chExt cx="6682163" cy="464072"/>
          </a:xfrm>
        </p:grpSpPr>
        <p:cxnSp>
          <p:nvCxnSpPr>
            <p:cNvPr id="36" name="Elbow Connector 35"/>
            <p:cNvCxnSpPr/>
            <p:nvPr/>
          </p:nvCxnSpPr>
          <p:spPr bwMode="auto">
            <a:xfrm flipV="1">
              <a:off x="4394009" y="4600895"/>
              <a:ext cx="3346343" cy="395338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1128609" y="4532161"/>
              <a:ext cx="132591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/>
                  <a:cs typeface="+mn-cs"/>
                </a:rPr>
                <a:t>Clock</a:t>
              </a:r>
            </a:p>
          </p:txBody>
        </p:sp>
        <p:cxnSp>
          <p:nvCxnSpPr>
            <p:cNvPr id="38" name="Elbow Connector 37"/>
            <p:cNvCxnSpPr/>
            <p:nvPr/>
          </p:nvCxnSpPr>
          <p:spPr bwMode="auto">
            <a:xfrm flipV="1">
              <a:off x="1058189" y="4600895"/>
              <a:ext cx="3346343" cy="395338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9" name="Group 44"/>
          <p:cNvGrpSpPr/>
          <p:nvPr/>
        </p:nvGrpSpPr>
        <p:grpSpPr>
          <a:xfrm>
            <a:off x="4406469" y="3501008"/>
            <a:ext cx="1736842" cy="634313"/>
            <a:chOff x="4716016" y="4056924"/>
            <a:chExt cx="1736842" cy="634313"/>
          </a:xfrm>
        </p:grpSpPr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4716016" y="4056924"/>
              <a:ext cx="173684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+mn-cs"/>
                </a:rPr>
                <a:t>guardband </a:t>
              </a:r>
              <a:endParaRPr lang="en-US" sz="2000" b="1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Left Brace 40"/>
            <p:cNvSpPr/>
            <p:nvPr/>
          </p:nvSpPr>
          <p:spPr bwMode="auto">
            <a:xfrm rot="5400000">
              <a:off x="5378355" y="4023458"/>
              <a:ext cx="262202" cy="1073355"/>
            </a:xfrm>
            <a:prstGeom prst="leftBrace">
              <a:avLst>
                <a:gd name="adj1" fmla="val 27083"/>
                <a:gd name="adj2" fmla="val 46446"/>
              </a:avLst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 bwMode="auto">
          <a:xfrm>
            <a:off x="4664670" y="3646120"/>
            <a:ext cx="0" cy="7920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555776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Slow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8784" y="634513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Fast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Striped Right Arrow 44"/>
          <p:cNvSpPr/>
          <p:nvPr/>
        </p:nvSpPr>
        <p:spPr>
          <a:xfrm>
            <a:off x="2627784" y="6569968"/>
            <a:ext cx="5529758" cy="288032"/>
          </a:xfrm>
          <a:prstGeom prst="stripedRightArrow">
            <a:avLst/>
          </a:prstGeom>
          <a:gradFill flip="none" rotWithShape="1">
            <a:gsLst>
              <a:gs pos="50000">
                <a:schemeClr val="accent3"/>
              </a:gs>
              <a:gs pos="50000">
                <a:srgbClr val="FFC000"/>
              </a:gs>
              <a:gs pos="5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is about </a:t>
            </a:r>
            <a:r>
              <a:rPr lang="en-US" u="sng" dirty="0" smtClean="0"/>
              <a:t>Cost</a:t>
            </a:r>
            <a:r>
              <a:rPr lang="en-US" dirty="0" smtClean="0"/>
              <a:t> and </a:t>
            </a:r>
            <a:r>
              <a:rPr lang="en-US" u="sng" dirty="0" smtClean="0"/>
              <a:t>Scale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28BF6-67F0-405E-B297-68D77A67C46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6876256" cy="99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08920"/>
            <a:ext cx="68922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72" y="4197394"/>
            <a:ext cx="6588224" cy="23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126876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Eliminating guardband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879" y="980728"/>
            <a:ext cx="9006840" cy="13681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" y="2615580"/>
            <a:ext cx="9006840" cy="146149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1664" y="4186584"/>
            <a:ext cx="9006840" cy="263691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Timing error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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6531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Costly error recovery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 rot="5400000">
            <a:off x="611560" y="2348880"/>
            <a:ext cx="864096" cy="288032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5400000">
            <a:off x="611560" y="4077072"/>
            <a:ext cx="864096" cy="288032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3528" y="5425901"/>
            <a:ext cx="2160240" cy="1200329"/>
          </a:xfrm>
          <a:prstGeom prst="rect">
            <a:avLst/>
          </a:prstGeom>
          <a:solidFill>
            <a:schemeClr val="accent2"/>
          </a:solidFill>
          <a:effectLst>
            <a:innerShdw blurRad="114300">
              <a:prstClr val="black"/>
            </a:innerShdw>
          </a:effectLst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3×N recovery cycles per error for scalar pipeline!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N= # of stages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0" name="Group 24"/>
          <p:cNvGrpSpPr/>
          <p:nvPr/>
        </p:nvGrpSpPr>
        <p:grpSpPr>
          <a:xfrm>
            <a:off x="7308304" y="1800374"/>
            <a:ext cx="504056" cy="360040"/>
            <a:chOff x="7308304" y="1800374"/>
            <a:chExt cx="504056" cy="36004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7308304" y="1800374"/>
              <a:ext cx="504056" cy="36004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7308304" y="1800374"/>
              <a:ext cx="504056" cy="36004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2"/>
          <p:cNvGrpSpPr/>
          <p:nvPr/>
        </p:nvGrpSpPr>
        <p:grpSpPr>
          <a:xfrm>
            <a:off x="7496770" y="1040036"/>
            <a:ext cx="331465" cy="2003523"/>
            <a:chOff x="7496770" y="1040036"/>
            <a:chExt cx="331465" cy="2003523"/>
          </a:xfrm>
        </p:grpSpPr>
        <p:sp>
          <p:nvSpPr>
            <p:cNvPr id="24" name="Oval 23"/>
            <p:cNvSpPr/>
            <p:nvPr/>
          </p:nvSpPr>
          <p:spPr>
            <a:xfrm>
              <a:off x="7684219" y="1040036"/>
              <a:ext cx="144016" cy="21602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496770" y="2827536"/>
              <a:ext cx="144016" cy="21602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urved Connector 25"/>
            <p:cNvCxnSpPr>
              <a:stCxn id="24" idx="4"/>
              <a:endCxn id="25" idx="0"/>
            </p:cNvCxnSpPr>
            <p:nvPr/>
          </p:nvCxnSpPr>
          <p:spPr>
            <a:xfrm rot="5400000">
              <a:off x="6876765" y="1948073"/>
              <a:ext cx="1571477" cy="187449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accent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6773189" y="3789040"/>
            <a:ext cx="2119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Bowman et al,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JSSC’09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32240" y="6551729"/>
            <a:ext cx="2119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Bowman et al,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JSSC’11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/>
              <a:t>Cost of Recovery is Higher in SIMD!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r>
              <a:rPr lang="en-US" dirty="0" smtClean="0"/>
              <a:t>Cost of recovery is exacerbated in SIMD pipelined: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i="1" dirty="0" smtClean="0"/>
              <a:t>Vertically</a:t>
            </a:r>
            <a:r>
              <a:rPr lang="en-US" dirty="0" smtClean="0"/>
              <a:t>: Any error within any of the lanes will cause a </a:t>
            </a:r>
            <a:r>
              <a:rPr lang="en-US" dirty="0" smtClean="0">
                <a:solidFill>
                  <a:schemeClr val="accent2"/>
                </a:solidFill>
              </a:rPr>
              <a:t>global stall </a:t>
            </a:r>
            <a:r>
              <a:rPr lang="en-US" dirty="0" smtClean="0"/>
              <a:t>and recovery of the entire SIMD pipeline.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i="1" dirty="0" smtClean="0"/>
              <a:t>Horizontally</a:t>
            </a:r>
            <a:r>
              <a:rPr lang="en-US" dirty="0" smtClean="0"/>
              <a:t>: Higher pipeline </a:t>
            </a:r>
            <a:r>
              <a:rPr lang="en-US" dirty="0" smtClean="0">
                <a:solidFill>
                  <a:schemeClr val="accent2"/>
                </a:solidFill>
              </a:rPr>
              <a:t>latency</a:t>
            </a:r>
            <a:r>
              <a:rPr lang="en-US" dirty="0" smtClean="0"/>
              <a:t> causes a higher cost of recovery through flushing and replaying.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653136"/>
            <a:ext cx="477381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7164288" y="5805264"/>
            <a:ext cx="1944216" cy="1008112"/>
          </a:xfrm>
          <a:prstGeom prst="wedgeRoundRectCallout">
            <a:avLst>
              <a:gd name="adj1" fmla="val -71968"/>
              <a:gd name="adj2" fmla="val 21047"/>
              <a:gd name="adj3" fmla="val 16667"/>
            </a:avLst>
          </a:prstGeom>
          <a:gradFill>
            <a:gsLst>
              <a:gs pos="50000">
                <a:schemeClr val="accent6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quadratically</a:t>
            </a:r>
            <a:r>
              <a:rPr lang="en-US" sz="2400" b="1" dirty="0" smtClean="0"/>
              <a:t> expensive</a:t>
            </a:r>
            <a:endParaRPr lang="en-US" sz="2400" b="1" dirty="0"/>
          </a:p>
        </p:txBody>
      </p:sp>
      <p:grpSp>
        <p:nvGrpSpPr>
          <p:cNvPr id="2" name="Group 7"/>
          <p:cNvGrpSpPr/>
          <p:nvPr/>
        </p:nvGrpSpPr>
        <p:grpSpPr>
          <a:xfrm>
            <a:off x="6732240" y="4725144"/>
            <a:ext cx="432048" cy="1800200"/>
            <a:chOff x="6372200" y="4725144"/>
            <a:chExt cx="432048" cy="18002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372200" y="4725144"/>
              <a:ext cx="0" cy="1800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5971510" y="5332567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Wide lanes</a:t>
              </a:r>
              <a:endParaRPr lang="en-US" b="1" dirty="0"/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3131840" y="6488668"/>
            <a:ext cx="3600400" cy="369332"/>
            <a:chOff x="2627784" y="6488668"/>
            <a:chExt cx="3600400" cy="36933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627784" y="6525344"/>
              <a:ext cx="3600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99792" y="648866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Deep pipes</a:t>
              </a:r>
              <a:endParaRPr lang="en-US" b="1" dirty="0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7092280" y="4077072"/>
            <a:ext cx="1944216" cy="1008112"/>
          </a:xfrm>
          <a:prstGeom prst="wedgeRoundRectCallout">
            <a:avLst>
              <a:gd name="adj1" fmla="val -56617"/>
              <a:gd name="adj2" fmla="val 42463"/>
              <a:gd name="adj3" fmla="val 16667"/>
            </a:avLst>
          </a:prstGeom>
          <a:gradFill>
            <a:gsLst>
              <a:gs pos="50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error rate × wider width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2008" y="4581128"/>
            <a:ext cx="2195736" cy="2160240"/>
          </a:xfrm>
          <a:prstGeom prst="wedgeRoundRectCallout">
            <a:avLst>
              <a:gd name="adj1" fmla="val 96099"/>
              <a:gd name="adj2" fmla="val 48263"/>
              <a:gd name="adj3" fmla="val 16667"/>
            </a:avLst>
          </a:prstGeom>
          <a:gradFill>
            <a:gsLst>
              <a:gs pos="50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Recovery cycles increases linearly with pipeline length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is the Heart of GPGPU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9168" y="4450375"/>
            <a:ext cx="8795320" cy="240913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Radeon HD 5870 (AMD Evergreen)</a:t>
            </a:r>
          </a:p>
          <a:p>
            <a:pPr lvl="1">
              <a:buClrTx/>
            </a:pPr>
            <a:r>
              <a:rPr lang="en-US" dirty="0" smtClean="0"/>
              <a:t>20 Compute </a:t>
            </a:r>
            <a:r>
              <a:rPr lang="en-US" dirty="0"/>
              <a:t>Units (CUs</a:t>
            </a:r>
            <a:r>
              <a:rPr lang="en-US" dirty="0" smtClean="0"/>
              <a:t>)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16 </a:t>
            </a:r>
            <a:r>
              <a:rPr lang="en-US" dirty="0"/>
              <a:t>Stream Cores (SCs) </a:t>
            </a:r>
            <a:r>
              <a:rPr lang="en-US" dirty="0" smtClean="0"/>
              <a:t>per CU (</a:t>
            </a:r>
            <a:r>
              <a:rPr lang="en-US" dirty="0" smtClean="0">
                <a:solidFill>
                  <a:schemeClr val="accent2"/>
                </a:solidFill>
              </a:rPr>
              <a:t>SIMD execution</a:t>
            </a:r>
            <a:r>
              <a:rPr lang="en-US" dirty="0" smtClean="0"/>
              <a:t>)</a:t>
            </a:r>
          </a:p>
          <a:p>
            <a:pPr lvl="3"/>
            <a:r>
              <a:rPr lang="en-US" sz="2200" dirty="0" smtClean="0"/>
              <a:t> 5 Processing Elements (PEs) per SC (VLIW execution)</a:t>
            </a:r>
          </a:p>
          <a:p>
            <a:pPr lvl="4">
              <a:buFont typeface="Arial" pitchFamily="34" charset="0"/>
              <a:buChar char="•"/>
            </a:pPr>
            <a:r>
              <a:rPr lang="en-US" sz="2000" dirty="0" smtClean="0"/>
              <a:t>4 Identical PEs (PE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, PE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, PE</a:t>
            </a:r>
            <a:r>
              <a:rPr lang="en-US" sz="2000" i="1" baseline="-25000" dirty="0" smtClean="0"/>
              <a:t>W</a:t>
            </a:r>
            <a:r>
              <a:rPr lang="en-US" sz="2000" dirty="0" smtClean="0"/>
              <a:t>, PE</a:t>
            </a:r>
            <a:r>
              <a:rPr lang="en-US" sz="2000" i="1" baseline="-25000" dirty="0" smtClean="0"/>
              <a:t>Z</a:t>
            </a:r>
            <a:r>
              <a:rPr lang="en-US" sz="2000" dirty="0" smtClean="0"/>
              <a:t>)</a:t>
            </a:r>
          </a:p>
          <a:p>
            <a:pPr lvl="4">
              <a:buFont typeface="Arial" pitchFamily="34" charset="0"/>
              <a:buChar char="•"/>
            </a:pPr>
            <a:r>
              <a:rPr lang="en-US" sz="2000" dirty="0" smtClean="0"/>
              <a:t>1 Special PE</a:t>
            </a:r>
            <a:r>
              <a:rPr lang="en-US" sz="2000" i="1" baseline="-25000" dirty="0" smtClean="0"/>
              <a:t>T</a:t>
            </a:r>
            <a:endParaRPr lang="en-US" sz="2000" i="1" baseline="-25000" dirty="0"/>
          </a:p>
        </p:txBody>
      </p:sp>
      <p:grpSp>
        <p:nvGrpSpPr>
          <p:cNvPr id="9" name="Group 68"/>
          <p:cNvGrpSpPr/>
          <p:nvPr/>
        </p:nvGrpSpPr>
        <p:grpSpPr>
          <a:xfrm>
            <a:off x="179512" y="908720"/>
            <a:ext cx="2448272" cy="2952328"/>
            <a:chOff x="228600" y="1094601"/>
            <a:chExt cx="1905000" cy="2410599"/>
          </a:xfrm>
        </p:grpSpPr>
        <p:sp>
          <p:nvSpPr>
            <p:cNvPr id="10" name="Rectangle 9"/>
            <p:cNvSpPr/>
            <p:nvPr/>
          </p:nvSpPr>
          <p:spPr>
            <a:xfrm>
              <a:off x="228600" y="1363980"/>
              <a:ext cx="1905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Ultra-threaded Dispatcher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1744980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 Unit (CU</a:t>
              </a:r>
              <a:r>
                <a:rPr lang="en-US" sz="12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1600" y="1744980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 Unit (CU</a:t>
              </a:r>
              <a:r>
                <a:rPr lang="en-US" sz="12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2454595"/>
              <a:ext cx="762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L1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71600" y="2454595"/>
              <a:ext cx="762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L1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" y="2880039"/>
              <a:ext cx="1905000" cy="15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Crossbar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600" y="3276600"/>
              <a:ext cx="1905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Global Memory Hierarchy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>
              <a:endCxn id="11" idx="0"/>
            </p:cNvCxnSpPr>
            <p:nvPr/>
          </p:nvCxnSpPr>
          <p:spPr>
            <a:xfrm>
              <a:off x="609600" y="1592580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2" idx="0"/>
            </p:cNvCxnSpPr>
            <p:nvPr/>
          </p:nvCxnSpPr>
          <p:spPr>
            <a:xfrm>
              <a:off x="1752600" y="1592580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09600" y="22783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752600" y="22783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9600" y="26847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752600" y="26847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143000" y="30480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3400" y="1094601"/>
              <a:ext cx="1447800" cy="27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Compute Device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78"/>
          <p:cNvGrpSpPr/>
          <p:nvPr/>
        </p:nvGrpSpPr>
        <p:grpSpPr>
          <a:xfrm>
            <a:off x="2627784" y="908720"/>
            <a:ext cx="3312368" cy="2736304"/>
            <a:chOff x="2627784" y="908720"/>
            <a:chExt cx="3312368" cy="2736304"/>
          </a:xfrm>
        </p:grpSpPr>
        <p:grpSp>
          <p:nvGrpSpPr>
            <p:cNvPr id="26" name="Group 69"/>
            <p:cNvGrpSpPr/>
            <p:nvPr/>
          </p:nvGrpSpPr>
          <p:grpSpPr>
            <a:xfrm>
              <a:off x="2987824" y="908720"/>
              <a:ext cx="2952328" cy="2736304"/>
              <a:chOff x="3261320" y="1052736"/>
              <a:chExt cx="2209800" cy="230425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642320" y="1447800"/>
                <a:ext cx="17526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SIMD Fetch Unit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19"/>
              <p:cNvSpPr/>
              <p:nvPr/>
            </p:nvSpPr>
            <p:spPr>
              <a:xfrm>
                <a:off x="3642320" y="1905000"/>
                <a:ext cx="857672" cy="731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(SC</a:t>
                </a:r>
                <a:r>
                  <a:rPr lang="en-US" sz="14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572000" y="1905000"/>
                <a:ext cx="822920" cy="731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(SC</a:t>
                </a:r>
                <a:r>
                  <a:rPr lang="en-US" sz="14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635896" y="2852936"/>
                <a:ext cx="17281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Local Data Storage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4004268" y="2636912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5004048" y="2624336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5090120" y="1752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4004276" y="1752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 rot="16200000">
                <a:off x="2532112" y="2253208"/>
                <a:ext cx="1837184" cy="226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Wavefront Scheduler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 flipV="1">
                <a:off x="3373524" y="1259396"/>
                <a:ext cx="1985392" cy="2209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347864" y="1052736"/>
                <a:ext cx="2088232" cy="28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Compute Unit (CU)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V="1">
              <a:off x="2627784" y="1268760"/>
              <a:ext cx="360040" cy="43204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27784" y="2348880"/>
              <a:ext cx="360040" cy="129614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88"/>
          <p:cNvGrpSpPr/>
          <p:nvPr/>
        </p:nvGrpSpPr>
        <p:grpSpPr>
          <a:xfrm>
            <a:off x="5148064" y="872924"/>
            <a:ext cx="3816426" cy="4284268"/>
            <a:chOff x="5148064" y="872924"/>
            <a:chExt cx="3816426" cy="4284268"/>
          </a:xfrm>
        </p:grpSpPr>
        <p:grpSp>
          <p:nvGrpSpPr>
            <p:cNvPr id="41" name="Group 70"/>
            <p:cNvGrpSpPr/>
            <p:nvPr/>
          </p:nvGrpSpPr>
          <p:grpSpPr>
            <a:xfrm>
              <a:off x="5796136" y="872924"/>
              <a:ext cx="3168354" cy="4284268"/>
              <a:chOff x="6835080" y="1094601"/>
              <a:chExt cx="2105248" cy="2939157"/>
            </a:xfrm>
          </p:grpSpPr>
          <p:sp>
            <p:nvSpPr>
              <p:cNvPr id="45" name="Rectangle 44"/>
              <p:cNvSpPr/>
              <p:nvPr/>
            </p:nvSpPr>
            <p:spPr>
              <a:xfrm rot="-5400000" flipV="1">
                <a:off x="7177980" y="1257300"/>
                <a:ext cx="1600200" cy="182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39880" y="1905000"/>
                <a:ext cx="304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139880" y="2667000"/>
                <a:ext cx="16002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General-purpose </a:t>
                </a:r>
                <a:r>
                  <a:rPr lang="en-US" sz="14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Reg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72922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7578030" y="1905000"/>
                <a:ext cx="171450" cy="5334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76732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" name="Rectangle 34"/>
              <p:cNvSpPr/>
              <p:nvPr/>
            </p:nvSpPr>
            <p:spPr>
              <a:xfrm>
                <a:off x="7806630" y="1905000"/>
                <a:ext cx="171450" cy="5334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cxnSp>
            <p:nvCxnSpPr>
              <p:cNvPr id="52" name="Straight Arrow Connector 35"/>
              <p:cNvCxnSpPr/>
              <p:nvPr/>
            </p:nvCxnSpPr>
            <p:spPr>
              <a:xfrm>
                <a:off x="79018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" name="Rectangle 36"/>
              <p:cNvSpPr/>
              <p:nvPr/>
            </p:nvSpPr>
            <p:spPr>
              <a:xfrm>
                <a:off x="8035230" y="1905000"/>
                <a:ext cx="171450" cy="5334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54" name="Straight Arrow Connector 37"/>
              <p:cNvCxnSpPr/>
              <p:nvPr/>
            </p:nvCxnSpPr>
            <p:spPr>
              <a:xfrm>
                <a:off x="81304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5" name="Rectangle 38"/>
              <p:cNvSpPr/>
              <p:nvPr/>
            </p:nvSpPr>
            <p:spPr>
              <a:xfrm>
                <a:off x="8263830" y="1905000"/>
                <a:ext cx="171450" cy="533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</a:p>
            </p:txBody>
          </p:sp>
          <p:cxnSp>
            <p:nvCxnSpPr>
              <p:cNvPr id="56" name="Straight Arrow Connector 39"/>
              <p:cNvCxnSpPr/>
              <p:nvPr/>
            </p:nvCxnSpPr>
            <p:spPr>
              <a:xfrm>
                <a:off x="83590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Rectangle 40"/>
              <p:cNvSpPr/>
              <p:nvPr/>
            </p:nvSpPr>
            <p:spPr>
              <a:xfrm>
                <a:off x="8511480" y="1905000"/>
                <a:ext cx="304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Branch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Box 41"/>
              <p:cNvSpPr txBox="1"/>
              <p:nvPr/>
            </p:nvSpPr>
            <p:spPr>
              <a:xfrm>
                <a:off x="7063680" y="1447800"/>
                <a:ext cx="1828800" cy="24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Processing Elements (PEs)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Left Brace 42"/>
              <p:cNvSpPr/>
              <p:nvPr/>
            </p:nvSpPr>
            <p:spPr>
              <a:xfrm rot="5400000">
                <a:off x="7749480" y="1219200"/>
                <a:ext cx="152400" cy="1066800"/>
              </a:xfrm>
              <a:prstGeom prst="leftBrace">
                <a:avLst>
                  <a:gd name="adj1" fmla="val 61111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45"/>
              <p:cNvSpPr txBox="1"/>
              <p:nvPr/>
            </p:nvSpPr>
            <p:spPr>
              <a:xfrm>
                <a:off x="7292280" y="1094601"/>
                <a:ext cx="1447800" cy="264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Stream Core (SC)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1" name="Straight Connector 48"/>
              <p:cNvCxnSpPr/>
              <p:nvPr/>
            </p:nvCxnSpPr>
            <p:spPr>
              <a:xfrm>
                <a:off x="6835080" y="2403558"/>
                <a:ext cx="228600" cy="5682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49"/>
              <p:cNvCxnSpPr/>
              <p:nvPr/>
            </p:nvCxnSpPr>
            <p:spPr>
              <a:xfrm flipV="1">
                <a:off x="6882927" y="1371600"/>
                <a:ext cx="180753" cy="43915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7056820" y="3045758"/>
                <a:ext cx="1883508" cy="20073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X : MOV           R8.x, 0.0f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056818" y="3240219"/>
                <a:ext cx="1883508" cy="20073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Y : AND_INT   T0.y, KC0[1].x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056818" y="3437819"/>
                <a:ext cx="1883508" cy="2007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Z : ASHR          T0.x, KC1[3].x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056818" y="3635419"/>
                <a:ext cx="1883508" cy="2007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W:________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056819" y="3835873"/>
                <a:ext cx="1883508" cy="19788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T:_________</a:t>
                </a:r>
                <a:endPara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2" name="Group 87"/>
            <p:cNvGrpSpPr/>
            <p:nvPr/>
          </p:nvGrpSpPr>
          <p:grpSpPr>
            <a:xfrm>
              <a:off x="5148064" y="3753244"/>
              <a:ext cx="906014" cy="1403948"/>
              <a:chOff x="5148064" y="3753244"/>
              <a:chExt cx="906014" cy="1403948"/>
            </a:xfrm>
          </p:grpSpPr>
          <p:sp>
            <p:nvSpPr>
              <p:cNvPr id="43" name="Left Brace 42"/>
              <p:cNvSpPr/>
              <p:nvPr/>
            </p:nvSpPr>
            <p:spPr>
              <a:xfrm>
                <a:off x="5831932" y="3753244"/>
                <a:ext cx="222146" cy="1403948"/>
              </a:xfrm>
              <a:prstGeom prst="leftBrace">
                <a:avLst>
                  <a:gd name="adj1" fmla="val 61111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48064" y="4005064"/>
                <a:ext cx="747320" cy="400110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alibri" pitchFamily="34" charset="0"/>
                  </a:rPr>
                  <a:t>VLIW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SIMD Variability-Tolerance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Freeform 6"/>
          <p:cNvSpPr/>
          <p:nvPr/>
        </p:nvSpPr>
        <p:spPr>
          <a:xfrm>
            <a:off x="107504" y="1556792"/>
            <a:ext cx="2880320" cy="2448272"/>
          </a:xfrm>
          <a:custGeom>
            <a:avLst/>
            <a:gdLst>
              <a:gd name="connsiteX0" fmla="*/ 1319530 w 2139950"/>
              <a:gd name="connsiteY0" fmla="*/ 22860 h 762000"/>
              <a:gd name="connsiteX1" fmla="*/ 732790 w 2139950"/>
              <a:gd name="connsiteY1" fmla="*/ 60960 h 762000"/>
              <a:gd name="connsiteX2" fmla="*/ 85090 w 2139950"/>
              <a:gd name="connsiteY2" fmla="*/ 251460 h 762000"/>
              <a:gd name="connsiteX3" fmla="*/ 222250 w 2139950"/>
              <a:gd name="connsiteY3" fmla="*/ 685800 h 762000"/>
              <a:gd name="connsiteX4" fmla="*/ 1129030 w 2139950"/>
              <a:gd name="connsiteY4" fmla="*/ 708660 h 762000"/>
              <a:gd name="connsiteX5" fmla="*/ 1875790 w 2139950"/>
              <a:gd name="connsiteY5" fmla="*/ 655320 h 762000"/>
              <a:gd name="connsiteX6" fmla="*/ 2043430 w 2139950"/>
              <a:gd name="connsiteY6" fmla="*/ 198120 h 762000"/>
              <a:gd name="connsiteX7" fmla="*/ 1319530 w 2139950"/>
              <a:gd name="connsiteY7" fmla="*/ 2286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9950" h="762000">
                <a:moveTo>
                  <a:pt x="1319530" y="22860"/>
                </a:moveTo>
                <a:cubicBezTo>
                  <a:pt x="1101090" y="0"/>
                  <a:pt x="938530" y="22860"/>
                  <a:pt x="732790" y="60960"/>
                </a:cubicBezTo>
                <a:cubicBezTo>
                  <a:pt x="527050" y="99060"/>
                  <a:pt x="170180" y="147320"/>
                  <a:pt x="85090" y="251460"/>
                </a:cubicBezTo>
                <a:cubicBezTo>
                  <a:pt x="0" y="355600"/>
                  <a:pt x="48260" y="609600"/>
                  <a:pt x="222250" y="685800"/>
                </a:cubicBezTo>
                <a:cubicBezTo>
                  <a:pt x="396240" y="762000"/>
                  <a:pt x="853440" y="713740"/>
                  <a:pt x="1129030" y="708660"/>
                </a:cubicBezTo>
                <a:cubicBezTo>
                  <a:pt x="1404620" y="703580"/>
                  <a:pt x="1723390" y="740410"/>
                  <a:pt x="1875790" y="655320"/>
                </a:cubicBezTo>
                <a:cubicBezTo>
                  <a:pt x="2028190" y="570230"/>
                  <a:pt x="2139950" y="304800"/>
                  <a:pt x="2043430" y="198120"/>
                </a:cubicBezTo>
                <a:cubicBezTo>
                  <a:pt x="1946910" y="91440"/>
                  <a:pt x="1537970" y="45720"/>
                  <a:pt x="1319530" y="2286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65917" y="2805022"/>
            <a:ext cx="5032076" cy="3792329"/>
          </a:xfrm>
          <a:custGeom>
            <a:avLst/>
            <a:gdLst>
              <a:gd name="connsiteX0" fmla="*/ 2559170 w 5032076"/>
              <a:gd name="connsiteY0" fmla="*/ 33068 h 3441940"/>
              <a:gd name="connsiteX1" fmla="*/ 1791419 w 5032076"/>
              <a:gd name="connsiteY1" fmla="*/ 326366 h 3441940"/>
              <a:gd name="connsiteX2" fmla="*/ 790755 w 5032076"/>
              <a:gd name="connsiteY2" fmla="*/ 1861868 h 3441940"/>
              <a:gd name="connsiteX3" fmla="*/ 66136 w 5032076"/>
              <a:gd name="connsiteY3" fmla="*/ 2431211 h 3441940"/>
              <a:gd name="connsiteX4" fmla="*/ 393940 w 5032076"/>
              <a:gd name="connsiteY4" fmla="*/ 2974675 h 3441940"/>
              <a:gd name="connsiteX5" fmla="*/ 2222740 w 5032076"/>
              <a:gd name="connsiteY5" fmla="*/ 3380117 h 3441940"/>
              <a:gd name="connsiteX6" fmla="*/ 3689230 w 5032076"/>
              <a:gd name="connsiteY6" fmla="*/ 3345611 h 3441940"/>
              <a:gd name="connsiteX7" fmla="*/ 4707147 w 5032076"/>
              <a:gd name="connsiteY7" fmla="*/ 3155830 h 3441940"/>
              <a:gd name="connsiteX8" fmla="*/ 5009072 w 5032076"/>
              <a:gd name="connsiteY8" fmla="*/ 2560607 h 3441940"/>
              <a:gd name="connsiteX9" fmla="*/ 4569125 w 5032076"/>
              <a:gd name="connsiteY9" fmla="*/ 1939505 h 3441940"/>
              <a:gd name="connsiteX10" fmla="*/ 3680604 w 5032076"/>
              <a:gd name="connsiteY10" fmla="*/ 524773 h 3441940"/>
              <a:gd name="connsiteX11" fmla="*/ 2559170 w 5032076"/>
              <a:gd name="connsiteY11" fmla="*/ 33068 h 34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2076" h="3441940">
                <a:moveTo>
                  <a:pt x="2559170" y="33068"/>
                </a:moveTo>
                <a:cubicBezTo>
                  <a:pt x="2244306" y="0"/>
                  <a:pt x="2086155" y="21566"/>
                  <a:pt x="1791419" y="326366"/>
                </a:cubicBezTo>
                <a:cubicBezTo>
                  <a:pt x="1496683" y="631166"/>
                  <a:pt x="1078302" y="1511061"/>
                  <a:pt x="790755" y="1861868"/>
                </a:cubicBezTo>
                <a:cubicBezTo>
                  <a:pt x="503208" y="2212675"/>
                  <a:pt x="132272" y="2245743"/>
                  <a:pt x="66136" y="2431211"/>
                </a:cubicBezTo>
                <a:cubicBezTo>
                  <a:pt x="0" y="2616679"/>
                  <a:pt x="34506" y="2816524"/>
                  <a:pt x="393940" y="2974675"/>
                </a:cubicBezTo>
                <a:cubicBezTo>
                  <a:pt x="753374" y="3132826"/>
                  <a:pt x="1673525" y="3318294"/>
                  <a:pt x="2222740" y="3380117"/>
                </a:cubicBezTo>
                <a:cubicBezTo>
                  <a:pt x="2771955" y="3441940"/>
                  <a:pt x="3275162" y="3382992"/>
                  <a:pt x="3689230" y="3345611"/>
                </a:cubicBezTo>
                <a:cubicBezTo>
                  <a:pt x="4103298" y="3308230"/>
                  <a:pt x="4487173" y="3286664"/>
                  <a:pt x="4707147" y="3155830"/>
                </a:cubicBezTo>
                <a:cubicBezTo>
                  <a:pt x="4927121" y="3024996"/>
                  <a:pt x="5032076" y="2763328"/>
                  <a:pt x="5009072" y="2560607"/>
                </a:cubicBezTo>
                <a:cubicBezTo>
                  <a:pt x="4986068" y="2357886"/>
                  <a:pt x="4790536" y="2278811"/>
                  <a:pt x="4569125" y="1939505"/>
                </a:cubicBezTo>
                <a:cubicBezTo>
                  <a:pt x="4347714" y="1600199"/>
                  <a:pt x="4019910" y="843950"/>
                  <a:pt x="3680604" y="524773"/>
                </a:cubicBezTo>
                <a:cubicBezTo>
                  <a:pt x="3341298" y="205596"/>
                  <a:pt x="2874034" y="66136"/>
                  <a:pt x="2559170" y="3306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28BF6-67F0-405E-B297-68D77A67C46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9714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Guardband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1844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Timing error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3059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Error recovery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1" idx="2"/>
            <a:endCxn id="12" idx="0"/>
          </p:cNvCxnSpPr>
          <p:nvPr/>
        </p:nvCxnSpPr>
        <p:spPr>
          <a:xfrm>
            <a:off x="3383868" y="1340768"/>
            <a:ext cx="180020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  <a:endCxn id="14" idx="0"/>
          </p:cNvCxnSpPr>
          <p:nvPr/>
        </p:nvCxnSpPr>
        <p:spPr>
          <a:xfrm>
            <a:off x="5184068" y="2214156"/>
            <a:ext cx="1512168" cy="845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8264" y="47785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Decoupled recovery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47878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Memoization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732240" y="3359150"/>
            <a:ext cx="0" cy="35074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0"/>
          </p:cNvCxnSpPr>
          <p:nvPr/>
        </p:nvCxnSpPr>
        <p:spPr>
          <a:xfrm flipH="1">
            <a:off x="5580112" y="3717032"/>
            <a:ext cx="1152128" cy="10708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0"/>
          </p:cNvCxnSpPr>
          <p:nvPr/>
        </p:nvCxnSpPr>
        <p:spPr>
          <a:xfrm>
            <a:off x="6732240" y="3717032"/>
            <a:ext cx="1152128" cy="10615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6"/>
          <p:cNvSpPr/>
          <p:nvPr/>
        </p:nvSpPr>
        <p:spPr>
          <a:xfrm>
            <a:off x="6588224" y="5313982"/>
            <a:ext cx="252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Lane decoupling through provate queues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25" name="Rettangolo 6"/>
          <p:cNvSpPr/>
          <p:nvPr/>
        </p:nvSpPr>
        <p:spPr>
          <a:xfrm>
            <a:off x="4139952" y="5157192"/>
            <a:ext cx="252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Recalling recent context of error-free execution 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1844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 timing error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>
            <a:stCxn id="11" idx="2"/>
            <a:endCxn id="29" idx="0"/>
          </p:cNvCxnSpPr>
          <p:nvPr/>
        </p:nvCxnSpPr>
        <p:spPr>
          <a:xfrm flipH="1">
            <a:off x="1511660" y="1340768"/>
            <a:ext cx="1872208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900145">
            <a:off x="3947388" y="1285410"/>
            <a:ext cx="1194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Eliminating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765191">
            <a:off x="1842016" y="1263407"/>
            <a:ext cx="1194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Adaptive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68697" y="6516052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aroni" pitchFamily="2" charset="-79"/>
                <a:ea typeface="Gungsuh" pitchFamily="18" charset="-127"/>
                <a:cs typeface="Aharoni" pitchFamily="2" charset="-79"/>
              </a:rPr>
              <a:t>Detect-then-correc</a:t>
            </a:r>
            <a:r>
              <a:rPr lang="en-US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t</a:t>
            </a:r>
            <a:endParaRPr lang="en-US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7544" y="3851756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haroni" pitchFamily="2" charset="-79"/>
                <a:ea typeface="Gungsuh" pitchFamily="18" charset="-127"/>
                <a:cs typeface="Aharoni" pitchFamily="2" charset="-79"/>
              </a:rPr>
              <a:t>Predict &amp; prevent</a:t>
            </a:r>
            <a:endParaRPr lang="en-US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Rettangolo 6"/>
          <p:cNvSpPr/>
          <p:nvPr/>
        </p:nvSpPr>
        <p:spPr>
          <a:xfrm>
            <a:off x="107504" y="2276872"/>
            <a:ext cx="27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Hierarchically focused guardbanding and uniform instruction assignment 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01078" y="5870387"/>
            <a:ext cx="2538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Pawlowski</a:t>
            </a:r>
            <a:r>
              <a:rPr lang="en-US" dirty="0" smtClean="0"/>
              <a:t> </a:t>
            </a:r>
            <a:r>
              <a:rPr lang="en-US" i="1" dirty="0" smtClean="0"/>
              <a:t>et al, ISSCC’12</a:t>
            </a:r>
          </a:p>
          <a:p>
            <a:pPr algn="ctr"/>
            <a:r>
              <a:rPr lang="en-US" dirty="0" err="1" smtClean="0"/>
              <a:t>Krimer</a:t>
            </a:r>
            <a:r>
              <a:rPr lang="en-US" dirty="0" smtClean="0"/>
              <a:t> </a:t>
            </a:r>
            <a:r>
              <a:rPr lang="en-US" i="1" dirty="0" smtClean="0"/>
              <a:t>et al, ISCA’12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256232" y="5795972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Rahimi </a:t>
            </a:r>
            <a:r>
              <a:rPr lang="en-US" i="1" dirty="0" smtClean="0"/>
              <a:t>et al, TCAS’13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8674" y="3212976"/>
            <a:ext cx="2175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Rahimi </a:t>
            </a:r>
            <a:r>
              <a:rPr lang="en-US" i="1" dirty="0" smtClean="0"/>
              <a:t>et al, DATE’13</a:t>
            </a:r>
          </a:p>
          <a:p>
            <a:pPr algn="ctr"/>
            <a:r>
              <a:rPr lang="en-US" dirty="0" smtClean="0"/>
              <a:t>Rahimi </a:t>
            </a:r>
            <a:r>
              <a:rPr lang="en-US" i="1" dirty="0" smtClean="0"/>
              <a:t>et al, DAC’13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4" grpId="0"/>
      <p:bldP spid="19" grpId="0"/>
      <p:bldP spid="20" grpId="0"/>
      <p:bldP spid="24" grpId="0"/>
      <p:bldP spid="25" grpId="0"/>
      <p:bldP spid="29" grpId="0"/>
      <p:bldP spid="31" grpId="0"/>
      <p:bldP spid="32" grpId="0"/>
      <p:bldP spid="33" grpId="0"/>
      <p:bldP spid="35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440160"/>
          </a:xfrm>
        </p:spPr>
        <p:txBody>
          <a:bodyPr/>
          <a:lstStyle/>
          <a:p>
            <a:r>
              <a:rPr lang="en-US" dirty="0" smtClean="0"/>
              <a:t>Uniform VLIW assignment periodically </a:t>
            </a:r>
            <a:r>
              <a:rPr lang="en-US" dirty="0" smtClean="0">
                <a:solidFill>
                  <a:schemeClr val="accent2"/>
                </a:solidFill>
              </a:rPr>
              <a:t>distributes</a:t>
            </a:r>
            <a:r>
              <a:rPr lang="en-US" dirty="0" smtClean="0"/>
              <a:t> the stress of instructions among </a:t>
            </a:r>
            <a:r>
              <a:rPr lang="en-US" dirty="0" smtClean="0">
                <a:solidFill>
                  <a:schemeClr val="accent2"/>
                </a:solidFill>
              </a:rPr>
              <a:t>various slots </a:t>
            </a:r>
            <a:r>
              <a:rPr lang="en-US" dirty="0" smtClean="0"/>
              <a:t>resulting in a </a:t>
            </a:r>
            <a:r>
              <a:rPr lang="en-US" i="1" dirty="0" smtClean="0">
                <a:solidFill>
                  <a:schemeClr val="accent2"/>
                </a:solidFill>
              </a:rPr>
              <a:t>healthy</a:t>
            </a:r>
            <a:r>
              <a:rPr lang="en-US" i="1" dirty="0" smtClean="0"/>
              <a:t> </a:t>
            </a:r>
            <a:r>
              <a:rPr lang="en-US" dirty="0" smtClean="0"/>
              <a:t>code generation.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Predict &amp; Prevent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7" name="Group 33"/>
          <p:cNvGrpSpPr/>
          <p:nvPr/>
        </p:nvGrpSpPr>
        <p:grpSpPr>
          <a:xfrm>
            <a:off x="179512" y="2708920"/>
            <a:ext cx="8721605" cy="1584176"/>
            <a:chOff x="-108520" y="3573016"/>
            <a:chExt cx="8721605" cy="1584176"/>
          </a:xfrm>
        </p:grpSpPr>
        <p:sp>
          <p:nvSpPr>
            <p:cNvPr id="8" name="Rectangle 7"/>
            <p:cNvSpPr/>
            <p:nvPr/>
          </p:nvSpPr>
          <p:spPr bwMode="auto">
            <a:xfrm>
              <a:off x="-108520" y="3573016"/>
              <a:ext cx="6264696" cy="1584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52845" y="4007568"/>
              <a:ext cx="2160240" cy="72008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 smtClean="0">
                  <a:latin typeface="Arial" charset="0"/>
                </a:rPr>
                <a:t>GPGPU</a:t>
              </a:r>
              <a:endPara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83768" y="3864656"/>
              <a:ext cx="1800200" cy="100450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Arial" charset="0"/>
                </a:rPr>
                <a:t>Dynamic Binary Optimizer</a:t>
              </a:r>
              <a:endPara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Elbow Connector 10"/>
            <p:cNvCxnSpPr>
              <a:stCxn id="9" idx="0"/>
              <a:endCxn id="10" idx="0"/>
            </p:cNvCxnSpPr>
            <p:nvPr/>
          </p:nvCxnSpPr>
          <p:spPr bwMode="auto">
            <a:xfrm rot="16200000" flipV="1">
              <a:off x="5386961" y="1861563"/>
              <a:ext cx="142912" cy="4149097"/>
            </a:xfrm>
            <a:prstGeom prst="bentConnector3">
              <a:avLst>
                <a:gd name="adj1" fmla="val 259959"/>
              </a:avLst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stCxn id="16" idx="3"/>
              <a:endCxn id="10" idx="1"/>
            </p:cNvCxnSpPr>
            <p:nvPr/>
          </p:nvCxnSpPr>
          <p:spPr bwMode="auto">
            <a:xfrm>
              <a:off x="2194699" y="4362757"/>
              <a:ext cx="289069" cy="4151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10" idx="3"/>
              <a:endCxn id="17" idx="1"/>
            </p:cNvCxnSpPr>
            <p:nvPr/>
          </p:nvCxnSpPr>
          <p:spPr bwMode="auto">
            <a:xfrm flipV="1">
              <a:off x="4283968" y="4365719"/>
              <a:ext cx="417832" cy="1189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>
              <a:stCxn id="17" idx="3"/>
              <a:endCxn id="9" idx="1"/>
            </p:cNvCxnSpPr>
            <p:nvPr/>
          </p:nvCxnSpPr>
          <p:spPr bwMode="auto">
            <a:xfrm>
              <a:off x="5762012" y="4365719"/>
              <a:ext cx="690833" cy="1889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-108520" y="3573016"/>
              <a:ext cx="141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+mj-lt"/>
                </a:rPr>
                <a:t>Host CPU</a:t>
              </a:r>
              <a:endParaRPr lang="en-US" sz="1800" b="1" i="1" dirty="0">
                <a:latin typeface="+mj-lt"/>
              </a:endParaRPr>
            </a:p>
          </p:txBody>
        </p:sp>
        <p:sp>
          <p:nvSpPr>
            <p:cNvPr id="16" name="Vertical Scroll 15"/>
            <p:cNvSpPr/>
            <p:nvPr/>
          </p:nvSpPr>
          <p:spPr bwMode="auto">
            <a:xfrm>
              <a:off x="971600" y="3775292"/>
              <a:ext cx="1369965" cy="1174929"/>
            </a:xfrm>
            <a:prstGeom prst="verticalScroll">
              <a:avLst/>
            </a:prstGeom>
            <a:gradFill>
              <a:gsLst>
                <a:gs pos="0">
                  <a:schemeClr val="tx2"/>
                </a:gs>
                <a:gs pos="100000">
                  <a:schemeClr val="bg2"/>
                </a:gs>
              </a:gsLst>
              <a:lin ang="162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Arial" charset="0"/>
                </a:rPr>
                <a:t>Naïve Kernel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Vertical Scroll 16"/>
            <p:cNvSpPr/>
            <p:nvPr/>
          </p:nvSpPr>
          <p:spPr bwMode="auto">
            <a:xfrm>
              <a:off x="4564623" y="3817013"/>
              <a:ext cx="1334565" cy="1097412"/>
            </a:xfrm>
            <a:prstGeom prst="verticalScroll">
              <a:avLst/>
            </a:prstGeom>
            <a:gradFill>
              <a:gsLst>
                <a:gs pos="0">
                  <a:schemeClr val="tx2"/>
                </a:gs>
                <a:gs pos="100000">
                  <a:schemeClr val="bg1"/>
                </a:gs>
              </a:gsLst>
              <a:lin ang="96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Arial" charset="0"/>
                </a:rPr>
                <a:t>Healthy </a:t>
              </a:r>
              <a:r>
                <a:rPr lang="en-US" sz="2000" dirty="0" smtClean="0">
                  <a:latin typeface="Arial" charset="0"/>
                </a:rPr>
                <a:t>Kernel</a:t>
              </a:r>
              <a:endParaRPr lang="en-US" sz="2000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25218" y="3923764"/>
            <a:ext cx="209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Rahimi </a:t>
            </a:r>
            <a:r>
              <a:rPr lang="en-US" i="1" dirty="0" smtClean="0"/>
              <a:t>et al, DAC’13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467" y="4387552"/>
            <a:ext cx="5380037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107504" y="4365104"/>
            <a:ext cx="3600400" cy="23762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Tuning clock frequency through an online </a:t>
            </a:r>
            <a:r>
              <a:rPr lang="en-US" sz="2400" b="1" dirty="0" smtClean="0">
                <a:solidFill>
                  <a:schemeClr val="accent2"/>
                </a:solidFill>
              </a:rPr>
              <a:t>model-based rule </a:t>
            </a:r>
            <a:r>
              <a:rPr lang="en-US" sz="2400" b="1" dirty="0" smtClean="0"/>
              <a:t>in view of sensors, observation granularity, and reaction times.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76256" y="6488668"/>
            <a:ext cx="217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Rahimi </a:t>
            </a:r>
            <a:r>
              <a:rPr lang="en-US" i="1" dirty="0" smtClean="0"/>
              <a:t>et al, DATE’13</a:t>
            </a:r>
          </a:p>
        </p:txBody>
      </p:sp>
      <p:sp>
        <p:nvSpPr>
          <p:cNvPr id="22" name="Rettangolo 6"/>
          <p:cNvSpPr/>
          <p:nvPr/>
        </p:nvSpPr>
        <p:spPr>
          <a:xfrm rot="20923010">
            <a:off x="222691" y="3248831"/>
            <a:ext cx="876964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These predictive techniques cannot eliminate the entire guardbanding to work efficiently at the edge of failure!</a:t>
            </a:r>
            <a:endParaRPr lang="it-IT" sz="32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Lane decoupling </a:t>
            </a:r>
            <a:r>
              <a:rPr lang="en-US" dirty="0" smtClean="0"/>
              <a:t>by private queues that prevent errors in any single lane from stalling all other lanes</a:t>
            </a:r>
            <a:r>
              <a:rPr lang="en-US" dirty="0" smtClean="0">
                <a:sym typeface="Wingdings" pitchFamily="2" charset="2"/>
              </a:rPr>
              <a:t> self-lane </a:t>
            </a:r>
            <a:r>
              <a:rPr lang="en-US" dirty="0" smtClean="0"/>
              <a:t>recovery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Detect-then-Correct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26-March-14</a:t>
            </a:r>
            <a:endParaRPr 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Luca Benini/ UNIBO and ETHZ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8BF6-67F0-405E-B297-68D77A67C46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569732" y="3646765"/>
            <a:ext cx="2538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Pawlowski</a:t>
            </a:r>
            <a:r>
              <a:rPr lang="en-US" dirty="0" smtClean="0"/>
              <a:t> </a:t>
            </a:r>
            <a:r>
              <a:rPr lang="en-US" i="1" dirty="0" smtClean="0"/>
              <a:t>et al, ISSCC’12</a:t>
            </a:r>
          </a:p>
          <a:p>
            <a:r>
              <a:rPr lang="en-US" dirty="0" err="1" smtClean="0"/>
              <a:t>Krimer</a:t>
            </a:r>
            <a:r>
              <a:rPr lang="en-US" dirty="0" smtClean="0"/>
              <a:t> </a:t>
            </a:r>
            <a:r>
              <a:rPr lang="en-US" i="1" dirty="0" smtClean="0"/>
              <a:t>et al, ISCA’12</a:t>
            </a:r>
            <a:endParaRPr lang="en-US" dirty="0"/>
          </a:p>
        </p:txBody>
      </p:sp>
      <p:sp>
        <p:nvSpPr>
          <p:cNvPr id="67" name="Content Placeholder 1"/>
          <p:cNvSpPr txBox="1">
            <a:spLocks/>
          </p:cNvSpPr>
          <p:nvPr/>
        </p:nvSpPr>
        <p:spPr>
          <a:xfrm>
            <a:off x="323528" y="4464496"/>
            <a:ext cx="8553128" cy="23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×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Causes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slip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lanes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mechanisms to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correct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Lanes are required to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resynchronize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microbarrier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(load, store)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penalty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276872"/>
            <a:ext cx="6502300" cy="19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76871"/>
            <a:ext cx="1224136" cy="201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DATE Conference Template">
      <a:dk1>
        <a:srgbClr val="000000"/>
      </a:dk1>
      <a:lt1>
        <a:sysClr val="window" lastClr="FFFFFF"/>
      </a:lt1>
      <a:dk2>
        <a:srgbClr val="00456E"/>
      </a:dk2>
      <a:lt2>
        <a:srgbClr val="D8D8D8"/>
      </a:lt2>
      <a:accent1>
        <a:srgbClr val="377ED5"/>
      </a:accent1>
      <a:accent2>
        <a:srgbClr val="D83A36"/>
      </a:accent2>
      <a:accent3>
        <a:srgbClr val="A5DB39"/>
      </a:accent3>
      <a:accent4>
        <a:srgbClr val="7E4CBA"/>
      </a:accent4>
      <a:accent5>
        <a:srgbClr val="FFED00"/>
      </a:accent5>
      <a:accent6>
        <a:srgbClr val="FF963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1716</Words>
  <Application>Microsoft Office PowerPoint</Application>
  <PresentationFormat>On-screen Show (4:3)</PresentationFormat>
  <Paragraphs>350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Larissa</vt:lpstr>
      <vt:lpstr>Temporal Memoization for  Energy-Efficient  Timing Error Recovery in GPGPUs</vt:lpstr>
      <vt:lpstr>Outline</vt:lpstr>
      <vt:lpstr>Sources of Variability</vt:lpstr>
      <vt:lpstr>Variability is about Cost and Scale</vt:lpstr>
      <vt:lpstr>Cost of Recovery is Higher in SIMD!</vt:lpstr>
      <vt:lpstr>SIMD is the Heart of GPGPU</vt:lpstr>
      <vt:lpstr>Taxonomy of SIMD Variability-Tolerance</vt:lpstr>
      <vt:lpstr>Related Work: Predict &amp; Prevent</vt:lpstr>
      <vt:lpstr>Related Work: Detect-then-Correct</vt:lpstr>
      <vt:lpstr>Taxonomy of SIMD Variability-Tolerance</vt:lpstr>
      <vt:lpstr>Memoization: in Time or Space</vt:lpstr>
      <vt:lpstr>Contributions</vt:lpstr>
      <vt:lpstr>Concurrent/Temporal Inst. Reuse (C/TIR)</vt:lpstr>
      <vt:lpstr>FP Temporal Instruction Reuse (TIR)</vt:lpstr>
      <vt:lpstr>Overall TIR Rate of Applications</vt:lpstr>
      <vt:lpstr>Temporal Memoization Module</vt:lpstr>
      <vt:lpstr>Experimental Setup</vt:lpstr>
      <vt:lpstr>Energy Saving for Various Error Rates</vt:lpstr>
      <vt:lpstr>Efficiency under Voltage Overscaling</vt:lpstr>
      <vt:lpstr>Conclusion</vt:lpstr>
      <vt:lpstr>Work in Progress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</dc:title>
  <dc:creator>Jano Gebelein</dc:creator>
  <cp:lastModifiedBy>Abbas</cp:lastModifiedBy>
  <cp:revision>79</cp:revision>
  <dcterms:created xsi:type="dcterms:W3CDTF">2012-02-16T16:17:30Z</dcterms:created>
  <dcterms:modified xsi:type="dcterms:W3CDTF">2014-04-03T23:53:30Z</dcterms:modified>
</cp:coreProperties>
</file>