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0" r:id="rId2"/>
    <p:sldId id="296" r:id="rId3"/>
    <p:sldId id="295" r:id="rId4"/>
    <p:sldId id="274" r:id="rId5"/>
    <p:sldId id="271" r:id="rId6"/>
    <p:sldId id="273" r:id="rId7"/>
    <p:sldId id="275" r:id="rId8"/>
    <p:sldId id="276" r:id="rId9"/>
    <p:sldId id="277" r:id="rId10"/>
    <p:sldId id="278" r:id="rId11"/>
    <p:sldId id="280" r:id="rId12"/>
    <p:sldId id="297" r:id="rId13"/>
    <p:sldId id="288" r:id="rId14"/>
    <p:sldId id="282" r:id="rId15"/>
    <p:sldId id="300" r:id="rId16"/>
    <p:sldId id="284" r:id="rId17"/>
    <p:sldId id="281" r:id="rId18"/>
    <p:sldId id="301" r:id="rId19"/>
    <p:sldId id="298" r:id="rId20"/>
    <p:sldId id="286" r:id="rId21"/>
    <p:sldId id="287" r:id="rId22"/>
    <p:sldId id="291" r:id="rId23"/>
    <p:sldId id="290" r:id="rId24"/>
    <p:sldId id="293" r:id="rId25"/>
    <p:sldId id="294" r:id="rId26"/>
    <p:sldId id="302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56" autoAdjust="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bas\Dropbox\DATE15-A2M2\Kernels%20+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Sobel!$X$4</c:f>
              <c:strCache>
                <c:ptCount val="1"/>
                <c:pt idx="0">
                  <c:v>Energy (Exact)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</c:spPr>
          <c:invertIfNegative val="0"/>
          <c:cat>
            <c:numRef>
              <c:f>Sobel!$R$1:$V$1</c:f>
              <c:numCache>
                <c:formatCode>0</c:formatCode>
                <c:ptCount val="5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</c:numCache>
            </c:numRef>
          </c:cat>
          <c:val>
            <c:numRef>
              <c:f>Sobel!$R$2:$V$2</c:f>
              <c:numCache>
                <c:formatCode>0.00</c:formatCode>
                <c:ptCount val="5"/>
                <c:pt idx="0">
                  <c:v>0.94274798422068429</c:v>
                </c:pt>
                <c:pt idx="1">
                  <c:v>0.84050327462712959</c:v>
                </c:pt>
                <c:pt idx="2">
                  <c:v>0.89156391802613777</c:v>
                </c:pt>
                <c:pt idx="3">
                  <c:v>0.99333063522601239</c:v>
                </c:pt>
                <c:pt idx="4">
                  <c:v>1.2028769749153956</c:v>
                </c:pt>
              </c:numCache>
            </c:numRef>
          </c:val>
        </c:ser>
        <c:ser>
          <c:idx val="1"/>
          <c:order val="1"/>
          <c:tx>
            <c:strRef>
              <c:f>Sobel!$X$5</c:f>
              <c:strCache>
                <c:ptCount val="1"/>
                <c:pt idx="0">
                  <c:v>Energy (1-HD Appr)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cat>
            <c:numRef>
              <c:f>Sobel!$R$1:$V$1</c:f>
              <c:numCache>
                <c:formatCode>0</c:formatCode>
                <c:ptCount val="5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</c:numCache>
            </c:numRef>
          </c:cat>
          <c:val>
            <c:numRef>
              <c:f>Sobel!$R$3:$V$3</c:f>
              <c:numCache>
                <c:formatCode>0.00</c:formatCode>
                <c:ptCount val="5"/>
                <c:pt idx="0">
                  <c:v>0.80195861420779369</c:v>
                </c:pt>
                <c:pt idx="1">
                  <c:v>0.71525454799366217</c:v>
                </c:pt>
                <c:pt idx="2">
                  <c:v>0.73080609815733566</c:v>
                </c:pt>
                <c:pt idx="3">
                  <c:v>0.76345522925410292</c:v>
                </c:pt>
                <c:pt idx="4">
                  <c:v>0.83555996854197334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200976"/>
        <c:axId val="18320153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Sobel!$X$6</c15:sqref>
                        </c15:formulaRef>
                      </c:ext>
                    </c:extLst>
                    <c:strCache>
                      <c:ptCount val="1"/>
                      <c:pt idx="0">
                        <c:v>Energy (2-HD Appr)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Sobel!$R$1:$V$1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4</c:v>
                      </c:pt>
                      <c:pt idx="1">
                        <c:v>8</c:v>
                      </c:pt>
                      <c:pt idx="2">
                        <c:v>16</c:v>
                      </c:pt>
                      <c:pt idx="3">
                        <c:v>32</c:v>
                      </c:pt>
                      <c:pt idx="4">
                        <c:v>64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Sobel!$R$4:$V$4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-1</c:v>
                      </c:pt>
                      <c:pt idx="1">
                        <c:v>-1</c:v>
                      </c:pt>
                      <c:pt idx="2">
                        <c:v>-1</c:v>
                      </c:pt>
                      <c:pt idx="3">
                        <c:v>-1</c:v>
                      </c:pt>
                      <c:pt idx="4">
                        <c:v>-1</c:v>
                      </c:pt>
                    </c:numCache>
                  </c:numRef>
                </c:val>
              </c15:ser>
            </c15:filteredBarSeries>
          </c:ext>
        </c:extLst>
      </c:barChart>
      <c:lineChart>
        <c:grouping val="standard"/>
        <c:varyColors val="0"/>
        <c:ser>
          <c:idx val="4"/>
          <c:order val="4"/>
          <c:tx>
            <c:strRef>
              <c:f>Sobel!$X$7</c:f>
              <c:strCache>
                <c:ptCount val="1"/>
                <c:pt idx="0">
                  <c:v>PSNR (1-HD Appr)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triangle"/>
            <c:size val="10"/>
            <c:spPr>
              <a:solidFill>
                <a:schemeClr val="bg1">
                  <a:lumMod val="50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marker>
          <c:cat>
            <c:numRef>
              <c:f>Sobel!$R$1:$V$1</c:f>
              <c:numCache>
                <c:formatCode>0</c:formatCode>
                <c:ptCount val="5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</c:numCache>
            </c:numRef>
          </c:cat>
          <c:val>
            <c:numRef>
              <c:f>Sobel!$R$7:$V$7</c:f>
              <c:numCache>
                <c:formatCode>0</c:formatCode>
                <c:ptCount val="5"/>
                <c:pt idx="0">
                  <c:v>54</c:v>
                </c:pt>
                <c:pt idx="1">
                  <c:v>45.23</c:v>
                </c:pt>
                <c:pt idx="2">
                  <c:v>40.450000000000003</c:v>
                </c:pt>
                <c:pt idx="3">
                  <c:v>37.799999999999997</c:v>
                </c:pt>
                <c:pt idx="4">
                  <c:v>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202656"/>
        <c:axId val="183202096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Sobel!$X$8</c15:sqref>
                        </c15:formulaRef>
                      </c:ext>
                    </c:extLst>
                    <c:strCache>
                      <c:ptCount val="1"/>
                      <c:pt idx="0">
                        <c:v>PSNR(2-HD Appr)</c:v>
                      </c:pt>
                    </c:strCache>
                  </c:strRef>
                </c:tx>
                <c:spPr>
                  <a:ln>
                    <a:solidFill>
                      <a:schemeClr val="accent6"/>
                    </a:solidFill>
                  </a:ln>
                </c:spPr>
                <c:marker>
                  <c:symbol val="triangle"/>
                  <c:size val="10"/>
                  <c:spPr>
                    <a:solidFill>
                      <a:srgbClr val="F79646"/>
                    </a:solidFill>
                    <a:ln>
                      <a:noFill/>
                    </a:ln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Sobel!$R$1:$V$1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4</c:v>
                      </c:pt>
                      <c:pt idx="1">
                        <c:v>8</c:v>
                      </c:pt>
                      <c:pt idx="2">
                        <c:v>16</c:v>
                      </c:pt>
                      <c:pt idx="3">
                        <c:v>32</c:v>
                      </c:pt>
                      <c:pt idx="4">
                        <c:v>64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Sobel!$R$8:$V$8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-1</c:v>
                      </c:pt>
                      <c:pt idx="1">
                        <c:v>-1</c:v>
                      </c:pt>
                      <c:pt idx="2">
                        <c:v>-1</c:v>
                      </c:pt>
                      <c:pt idx="3">
                        <c:v>-1</c:v>
                      </c:pt>
                      <c:pt idx="4">
                        <c:v>-1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83200976"/>
        <c:scaling>
          <c:orientation val="minMax"/>
        </c:scaling>
        <c:delete val="0"/>
        <c:axPos val="b"/>
        <c:title>
          <c:tx>
            <c:strRef>
              <c:f>Sobel!$X$1</c:f>
              <c:strCache>
                <c:ptCount val="1"/>
                <c:pt idx="0">
                  <c:v>Number of rows</c:v>
                </c:pt>
              </c:strCache>
            </c:strRef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83201536"/>
        <c:crosses val="autoZero"/>
        <c:auto val="1"/>
        <c:lblAlgn val="ctr"/>
        <c:lblOffset val="100"/>
        <c:noMultiLvlLbl val="0"/>
      </c:catAx>
      <c:valAx>
        <c:axId val="183201536"/>
        <c:scaling>
          <c:orientation val="minMax"/>
          <c:max val="1.2"/>
          <c:min val="0.5"/>
        </c:scaling>
        <c:delete val="0"/>
        <c:axPos val="l"/>
        <c:majorGridlines/>
        <c:title>
          <c:tx>
            <c:strRef>
              <c:f>Sobel!$X$2</c:f>
              <c:strCache>
                <c:ptCount val="1"/>
                <c:pt idx="0">
                  <c:v>Normalized energy (FPU=1)</c:v>
                </c:pt>
              </c:strCache>
            </c:strRef>
          </c:tx>
          <c:layout/>
          <c:overlay val="0"/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crossAx val="183200976"/>
        <c:crosses val="autoZero"/>
        <c:crossBetween val="between"/>
      </c:valAx>
      <c:valAx>
        <c:axId val="183202096"/>
        <c:scaling>
          <c:orientation val="minMax"/>
          <c:max val="70"/>
          <c:min val="0"/>
        </c:scaling>
        <c:delete val="0"/>
        <c:axPos val="r"/>
        <c:title>
          <c:tx>
            <c:strRef>
              <c:f>Sobel!$X$3</c:f>
              <c:strCache>
                <c:ptCount val="1"/>
                <c:pt idx="0">
                  <c:v>PSNR (dB)</c:v>
                </c:pt>
              </c:strCache>
            </c:strRef>
          </c:tx>
          <c:layout/>
          <c:overlay val="0"/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crossAx val="183202656"/>
        <c:crosses val="max"/>
        <c:crossBetween val="between"/>
      </c:valAx>
      <c:catAx>
        <c:axId val="18320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one"/>
        <c:crossAx val="18320209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C45D1-8D03-4D9C-BBC3-3E5DA5095C62}" type="datetimeFigureOut">
              <a:rPr lang="de-DE" smtClean="0"/>
              <a:t>16.03.2015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83D2B-F255-4151-A4AD-D944F5910B0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482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28ECF-B3C1-4E4F-9865-50F77777ECCD}" type="datetimeFigureOut">
              <a:rPr lang="de-DE" smtClean="0"/>
              <a:t>16.03.2015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52ABC-15D8-4868-B2CB-F64D1FBF37E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411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6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96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0" y="-27384"/>
            <a:ext cx="8388419" cy="172671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48232"/>
            <a:ext cx="9144000" cy="1468800"/>
          </a:xfrm>
        </p:spPr>
        <p:txBody>
          <a:bodyPr anchor="b"/>
          <a:lstStyle>
            <a:lvl1pPr marL="0" indent="0" algn="ctr">
              <a:buNone/>
              <a:defRPr lang="en-US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Audio Visual Template</a:t>
            </a:r>
            <a:br>
              <a:rPr lang="en-US" dirty="0" smtClean="0"/>
            </a:br>
            <a:r>
              <a:rPr lang="en-US" dirty="0" smtClean="0"/>
              <a:t>prepared by Jano Gebelein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888000"/>
            <a:ext cx="9144000" cy="1053168"/>
          </a:xfrm>
        </p:spPr>
        <p:txBody>
          <a:bodyPr anchor="t"/>
          <a:lstStyle>
            <a:lvl1pPr marL="0" indent="0" algn="ctr">
              <a:buNone/>
              <a:defRPr lang="en-US" sz="2400" b="1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your name here</a:t>
            </a:r>
            <a:br>
              <a:rPr lang="en-US" dirty="0" smtClean="0"/>
            </a:br>
            <a:r>
              <a:rPr lang="en-US" dirty="0" smtClean="0"/>
              <a:t>your affiliation here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414400"/>
            <a:ext cx="9144000" cy="460800"/>
          </a:xfrm>
        </p:spPr>
        <p:txBody>
          <a:bodyPr anchor="ctr"/>
          <a:lstStyle>
            <a:lvl1pPr marL="0" indent="0" algn="ctr">
              <a:buNone/>
              <a:defRPr lang="en-US" sz="24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Logos are allowed on this page only!</a:t>
            </a:r>
          </a:p>
        </p:txBody>
      </p:sp>
    </p:spTree>
    <p:extLst>
      <p:ext uri="{BB962C8B-B14F-4D97-AF65-F5344CB8AC3E}">
        <p14:creationId xmlns:p14="http://schemas.microsoft.com/office/powerpoint/2010/main" val="318662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342900" indent="-34290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1pPr>
            <a:lvl2pPr marL="742950" indent="-28575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2pPr>
            <a:lvl3pPr marL="1143000" indent="-22860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3pPr>
            <a:lvl4pPr marL="1600200" indent="-22860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4pPr>
            <a:lvl5pPr marL="2057400" indent="-22860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5pPr>
          </a:lstStyle>
          <a:p>
            <a:pPr lvl="0"/>
            <a:r>
              <a:rPr lang="de-DE" dirty="0" smtClean="0"/>
              <a:t>First Level Content</a:t>
            </a:r>
          </a:p>
          <a:p>
            <a:pPr lvl="1"/>
            <a:r>
              <a:rPr lang="de-DE" dirty="0" smtClean="0"/>
              <a:t>Second Level Content</a:t>
            </a:r>
          </a:p>
          <a:p>
            <a:pPr lvl="2"/>
            <a:r>
              <a:rPr lang="de-DE" dirty="0" smtClean="0"/>
              <a:t>Third Level Content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 Content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 Content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dirty="0" smtClean="0"/>
              <a:t>Slide Title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12-Mar-15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Abbas Rahimi / UC San Diego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18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3516F0D5-7EA4-4FC8-83B0-ED0ED2E37246}" type="datetime5">
              <a:rPr lang="en-US" smtClean="0"/>
              <a:t>16-Mar-15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de-DE" smtClean="0"/>
              <a:t>Your Name / Affiliation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D1628BF6-67F0-405E-B297-68D77A67C46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dirty="0" smtClean="0"/>
              <a:t>Slide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811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C3FE-35AA-4F33-9F60-DFCB30B299BE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46C6-6FBA-49F5-BC11-1C94FA121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58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First Level Content</a:t>
            </a:r>
          </a:p>
          <a:p>
            <a:pPr lvl="1"/>
            <a:r>
              <a:rPr lang="de-DE" dirty="0" smtClean="0"/>
              <a:t>Second Level Content</a:t>
            </a:r>
          </a:p>
          <a:p>
            <a:pPr lvl="2"/>
            <a:r>
              <a:rPr lang="de-DE" dirty="0" smtClean="0"/>
              <a:t>Third Level Content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 Content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 Content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F9A9857D-5474-47F1-A317-12DC75D9CDCA}" type="datetime5">
              <a:rPr lang="en-US" smtClean="0"/>
              <a:t>16-Mar-15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91680" y="6356350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de-DE" smtClean="0"/>
              <a:t>Your Name / Affiliation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96336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D1628BF6-67F0-405E-B297-68D77A67C46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4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n-lt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1521" y="91952"/>
            <a:ext cx="8640960" cy="7694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de-DE" dirty="0" smtClean="0"/>
              <a:t>Slide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16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4" r:id="rId3"/>
    <p:sldLayoutId id="2147483656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b="1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•"/>
        <a:defRPr sz="2800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•"/>
        <a:defRPr sz="2800" b="1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0" y="1628800"/>
            <a:ext cx="9144000" cy="1468800"/>
          </a:xfrm>
        </p:spPr>
        <p:txBody>
          <a:bodyPr/>
          <a:lstStyle/>
          <a:p>
            <a:pPr lvl="0"/>
            <a:r>
              <a:rPr lang="en-US" dirty="0"/>
              <a:t>Approximate Associative Memristive Memory for Energy-Efficient GPUs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0" y="3573016"/>
            <a:ext cx="9144000" cy="105316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Abbas Rahimi</a:t>
            </a:r>
            <a:r>
              <a:rPr lang="en-US" b="0" dirty="0"/>
              <a:t>, Amirali Ghofrani, Kwang-Ting Cheng, Luca Benini, Rajesh K. </a:t>
            </a:r>
            <a:r>
              <a:rPr lang="en-US" b="0" dirty="0" smtClean="0"/>
              <a:t>Gupta</a:t>
            </a:r>
            <a:br>
              <a:rPr lang="en-US" b="0" dirty="0" smtClean="0"/>
            </a:br>
            <a:endParaRPr lang="en-US" b="0" dirty="0" smtClean="0"/>
          </a:p>
          <a:p>
            <a:pPr lvl="0"/>
            <a:r>
              <a:rPr lang="en-US" dirty="0" smtClean="0">
                <a:solidFill>
                  <a:schemeClr val="tx2"/>
                </a:solidFill>
              </a:rPr>
              <a:t>UC San Diego</a:t>
            </a:r>
            <a:r>
              <a:rPr lang="en-US" dirty="0" smtClean="0"/>
              <a:t>, UC Santa Barbara, ETH Zurich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907171"/>
            <a:ext cx="1728191" cy="161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039227"/>
            <a:ext cx="1512168" cy="141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4" cstate="print"/>
          <a:srcRect l="2928" r="78526" b="4067"/>
          <a:stretch>
            <a:fillRect/>
          </a:stretch>
        </p:blipFill>
        <p:spPr>
          <a:xfrm>
            <a:off x="6660232" y="4869160"/>
            <a:ext cx="1368152" cy="16985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6423719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NSF Variability Expedition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6423719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ERC </a:t>
            </a:r>
            <a:r>
              <a:rPr lang="en-US" sz="2400" dirty="0" err="1" smtClean="0">
                <a:latin typeface="+mj-lt"/>
              </a:rPr>
              <a:t>MultiTherman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46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196753"/>
            <a:ext cx="8435281" cy="27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Memristor</a:t>
            </a:r>
            <a:r>
              <a:rPr lang="en-US" dirty="0" smtClean="0"/>
              <a:t> is a 2 </a:t>
            </a:r>
            <a:r>
              <a:rPr lang="en-US" dirty="0"/>
              <a:t>terminal resistive </a:t>
            </a:r>
            <a:r>
              <a:rPr lang="en-US" dirty="0" smtClean="0"/>
              <a:t>memory</a:t>
            </a:r>
            <a:endParaRPr lang="en-US" dirty="0"/>
          </a:p>
          <a:p>
            <a:r>
              <a:rPr lang="en-US" dirty="0" smtClean="0"/>
              <a:t>Offers </a:t>
            </a:r>
            <a:r>
              <a:rPr lang="en-US" dirty="0"/>
              <a:t>high density </a:t>
            </a:r>
            <a:r>
              <a:rPr lang="en-US" dirty="0" smtClean="0"/>
              <a:t>and low </a:t>
            </a:r>
            <a:r>
              <a:rPr lang="en-US" dirty="0"/>
              <a:t>energy operation </a:t>
            </a:r>
            <a:r>
              <a:rPr lang="en-US" dirty="0" smtClean="0"/>
              <a:t>with 1.0V–270mV</a:t>
            </a: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ownside </a:t>
            </a:r>
            <a:r>
              <a:rPr lang="en-US" dirty="0"/>
              <a:t>is limited durability beyond billion write operations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Memristor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12-Mar-15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Abbas Rahimi / UC San Diego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9</a:t>
            </a:fld>
            <a:endParaRPr lang="de-DE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371538"/>
              </p:ext>
            </p:extLst>
          </p:nvPr>
        </p:nvGraphicFramePr>
        <p:xfrm>
          <a:off x="2458224" y="4196208"/>
          <a:ext cx="1249680" cy="18288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35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733939" y="4207892"/>
            <a:ext cx="2304256" cy="1809724"/>
            <a:chOff x="5451971" y="4304780"/>
            <a:chExt cx="2304256" cy="1809724"/>
          </a:xfrm>
        </p:grpSpPr>
        <p:sp>
          <p:nvSpPr>
            <p:cNvPr id="14" name="Trapezoid 13"/>
            <p:cNvSpPr/>
            <p:nvPr/>
          </p:nvSpPr>
          <p:spPr>
            <a:xfrm rot="5400000">
              <a:off x="5699237" y="4057514"/>
              <a:ext cx="1809724" cy="2304256"/>
            </a:xfrm>
            <a:prstGeom prst="trapezoid">
              <a:avLst>
                <a:gd name="adj" fmla="val 39004"/>
              </a:avLst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52120" y="4941168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30x denser!</a:t>
              </a:r>
              <a:endParaRPr lang="en-US" sz="24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386216" y="605322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SRAM: 120 </a:t>
            </a:r>
            <a:r>
              <a:rPr lang="en-US" sz="2000" dirty="0" smtClean="0"/>
              <a:t>F</a:t>
            </a:r>
            <a:r>
              <a:rPr lang="en-US" sz="2000" baseline="30000" dirty="0" smtClean="0"/>
              <a:t>2</a:t>
            </a:r>
            <a:endParaRPr lang="en-US" sz="2000" dirty="0" smtClean="0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32" b="57342"/>
          <a:stretch/>
        </p:blipFill>
        <p:spPr bwMode="auto">
          <a:xfrm>
            <a:off x="6037199" y="4876618"/>
            <a:ext cx="25848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508104" y="542034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Memristor</a:t>
            </a:r>
            <a:r>
              <a:rPr lang="en-US" sz="2000" dirty="0" smtClean="0"/>
              <a:t>: 4F</a:t>
            </a:r>
            <a:r>
              <a:rPr lang="en-US" sz="2000" baseline="300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106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Memristor</a:t>
            </a:r>
            <a:r>
              <a:rPr lang="en-US" dirty="0" smtClean="0"/>
              <a:t> Is Reality: Fabricated Chips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12-Mar-15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Abbas Rahimi / UC San Diego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029200" y="4267782"/>
            <a:ext cx="3863281" cy="1989619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1-Mb </a:t>
            </a:r>
            <a:r>
              <a:rPr lang="en-US" sz="2400" b="0" dirty="0" err="1" smtClean="0"/>
              <a:t>memristor</a:t>
            </a:r>
            <a:r>
              <a:rPr lang="en-US" sz="2400" b="0" dirty="0" smtClean="0"/>
              <a:t> chip in 28nm [Chang, </a:t>
            </a:r>
            <a:r>
              <a:rPr lang="en-US" sz="2400" b="0" i="1" dirty="0"/>
              <a:t>ISSCC’14</a:t>
            </a:r>
            <a:r>
              <a:rPr lang="en-US" sz="2400" b="0" dirty="0"/>
              <a:t>]</a:t>
            </a:r>
            <a:endParaRPr lang="en-US" sz="2400" b="0" dirty="0" smtClean="0"/>
          </a:p>
          <a:p>
            <a:r>
              <a:rPr lang="en-US" sz="2400" b="0" dirty="0" smtClean="0"/>
              <a:t>404ns read access time at </a:t>
            </a:r>
            <a:r>
              <a:rPr lang="en-US" sz="2400" b="0" dirty="0"/>
              <a:t>V</a:t>
            </a:r>
            <a:r>
              <a:rPr lang="en-US" sz="2400" b="0" baseline="-25000" dirty="0"/>
              <a:t>DD</a:t>
            </a:r>
            <a:r>
              <a:rPr lang="en-US" sz="2400" b="0" dirty="0"/>
              <a:t> = </a:t>
            </a:r>
            <a:r>
              <a:rPr lang="en-US" sz="2400" b="0" dirty="0" smtClean="0"/>
              <a:t>0.27V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668" y="1100123"/>
            <a:ext cx="2893772" cy="2904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52" y="1083787"/>
            <a:ext cx="4371255" cy="29932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4077072"/>
            <a:ext cx="47776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4-Mb </a:t>
            </a:r>
            <a:r>
              <a:rPr lang="en-US" sz="2400" dirty="0" err="1"/>
              <a:t>memristor</a:t>
            </a:r>
            <a:r>
              <a:rPr lang="en-US" sz="2400" dirty="0"/>
              <a:t> </a:t>
            </a:r>
            <a:r>
              <a:rPr lang="en-US" sz="2400" dirty="0" smtClean="0"/>
              <a:t>chip </a:t>
            </a:r>
            <a:r>
              <a:rPr lang="en-US" sz="2400" dirty="0"/>
              <a:t>[</a:t>
            </a:r>
            <a:r>
              <a:rPr lang="en-US" sz="2400" dirty="0" smtClean="0"/>
              <a:t>Chang, </a:t>
            </a:r>
            <a:r>
              <a:rPr lang="en-US" sz="2400" i="1" dirty="0" smtClean="0"/>
              <a:t>JSSC’13</a:t>
            </a:r>
            <a:r>
              <a:rPr lang="en-US" sz="2400" dirty="0" smtClean="0"/>
              <a:t>]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7.2 ns </a:t>
            </a:r>
            <a:r>
              <a:rPr lang="en-US" sz="2400" dirty="0"/>
              <a:t>read-write </a:t>
            </a:r>
            <a:r>
              <a:rPr lang="en-US" sz="2400" dirty="0" smtClean="0"/>
              <a:t>access time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Reliable operations: a process-temperature detector with feedback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02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dirty="0" smtClean="0"/>
              <a:t>A</a:t>
            </a:r>
            <a:r>
              <a:rPr lang="en-US" baseline="30000" dirty="0" smtClean="0"/>
              <a:t>2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is tightly-integrated with FPU</a:t>
            </a:r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A</a:t>
            </a:r>
            <a:r>
              <a:rPr lang="en-US" baseline="30000" dirty="0" smtClean="0"/>
              <a:t>2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is composed of a TCAM + Memory</a:t>
            </a:r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Mimics </a:t>
            </a:r>
            <a:r>
              <a:rPr lang="en-US" dirty="0"/>
              <a:t>partial functionality of </a:t>
            </a:r>
            <a:r>
              <a:rPr lang="en-US" dirty="0" smtClean="0"/>
              <a:t>the related FPU</a:t>
            </a:r>
          </a:p>
          <a:p>
            <a:pPr>
              <a:lnSpc>
                <a:spcPct val="120000"/>
              </a:lnSpc>
              <a:defRPr/>
            </a:pPr>
            <a:r>
              <a:rPr lang="en-US" dirty="0"/>
              <a:t>A</a:t>
            </a:r>
            <a:r>
              <a:rPr lang="en-US" baseline="30000" dirty="0"/>
              <a:t>2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is a </a:t>
            </a:r>
            <a:r>
              <a:rPr lang="en-US" dirty="0"/>
              <a:t>software programmable </a:t>
            </a:r>
            <a:r>
              <a:rPr lang="en-US" dirty="0" smtClean="0"/>
              <a:t>module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Profiler extracts highly frequent computations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Pre-stores these computations in A</a:t>
            </a:r>
            <a:r>
              <a:rPr lang="en-US" baseline="30000" dirty="0" smtClean="0"/>
              <a:t>2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r>
              <a:rPr lang="en-US" dirty="0" smtClean="0"/>
              <a:t>A2M2 memorizes </a:t>
            </a:r>
            <a:r>
              <a:rPr lang="en-US" dirty="0"/>
              <a:t>highly frequent </a:t>
            </a:r>
            <a:r>
              <a:rPr lang="en-US" dirty="0" smtClean="0"/>
              <a:t>computations </a:t>
            </a:r>
            <a:r>
              <a:rPr lang="en-US" dirty="0" smtClean="0">
                <a:sym typeface="Wingdings" panose="05000000000000000000" pitchFamily="2" charset="2"/>
              </a:rPr>
              <a:t> enables computing-with-</a:t>
            </a:r>
            <a:r>
              <a:rPr lang="en-US" dirty="0" err="1" smtClean="0">
                <a:sym typeface="Wingdings" panose="05000000000000000000" pitchFamily="2" charset="2"/>
              </a:rPr>
              <a:t>memristor</a:t>
            </a:r>
            <a:r>
              <a:rPr lang="en-US" dirty="0" smtClean="0">
                <a:sym typeface="Wingdings" panose="05000000000000000000" pitchFamily="2" charset="2"/>
              </a:rPr>
              <a:t> memory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91952"/>
            <a:ext cx="8640960" cy="769441"/>
          </a:xfrm>
        </p:spPr>
        <p:txBody>
          <a:bodyPr>
            <a:normAutofit/>
          </a:bodyPr>
          <a:lstStyle/>
          <a:p>
            <a:r>
              <a:rPr lang="en-US" sz="3000" dirty="0"/>
              <a:t>Approximate Associative </a:t>
            </a:r>
            <a:r>
              <a:rPr lang="en-US" sz="3000" dirty="0" err="1"/>
              <a:t>Memristive</a:t>
            </a:r>
            <a:r>
              <a:rPr lang="en-US" sz="3000" dirty="0"/>
              <a:t> </a:t>
            </a:r>
            <a:r>
              <a:rPr lang="en-US" sz="3000" dirty="0" smtClean="0"/>
              <a:t>Memory (A</a:t>
            </a:r>
            <a:r>
              <a:rPr lang="en-US" sz="3000" baseline="30000" dirty="0" smtClean="0"/>
              <a:t>2</a:t>
            </a:r>
            <a:r>
              <a:rPr lang="en-US" sz="3000" dirty="0" smtClean="0"/>
              <a:t>M</a:t>
            </a:r>
            <a:r>
              <a:rPr lang="en-US" sz="3000" baseline="30000" dirty="0" smtClean="0"/>
              <a:t>2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12-Mar-15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Abbas Rahimi / UC San Diego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77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30000" dirty="0"/>
              <a:t>2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 Programming Flow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12-Mar-15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Abbas Rahimi / UC San Diego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624408" y="3172326"/>
            <a:ext cx="20574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15408" y="962526"/>
            <a:ext cx="0" cy="4953000"/>
          </a:xfrm>
          <a:prstGeom prst="line">
            <a:avLst/>
          </a:prstGeom>
          <a:ln w="317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Document 8"/>
          <p:cNvSpPr/>
          <p:nvPr/>
        </p:nvSpPr>
        <p:spPr>
          <a:xfrm>
            <a:off x="3520008" y="2181726"/>
            <a:ext cx="1143000" cy="533400"/>
          </a:xfrm>
          <a:prstGeom prst="flowChart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Host code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96008" y="1876926"/>
            <a:ext cx="9906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Profiler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3468" y="3248526"/>
            <a:ext cx="1882140" cy="1266825"/>
            <a:chOff x="3695700" y="485775"/>
            <a:chExt cx="1882140" cy="1266825"/>
          </a:xfrm>
        </p:grpSpPr>
        <p:sp>
          <p:nvSpPr>
            <p:cNvPr id="12" name="Rectangle 11"/>
            <p:cNvSpPr/>
            <p:nvPr/>
          </p:nvSpPr>
          <p:spPr>
            <a:xfrm>
              <a:off x="3825240" y="485775"/>
              <a:ext cx="17526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√ : {e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} → {q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}</a:t>
              </a:r>
              <a:b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endPara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56660" y="815340"/>
              <a:ext cx="17526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*: {c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d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} → {p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}</a:t>
              </a:r>
              <a:b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endPara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95700" y="1143000"/>
              <a:ext cx="17526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+: {a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b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} → {o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}</a:t>
              </a:r>
              <a:b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+: {a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b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} → {o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}</a:t>
              </a:r>
            </a:p>
          </p:txBody>
        </p:sp>
      </p:grpSp>
      <p:sp>
        <p:nvSpPr>
          <p:cNvPr id="15" name="Flowchart: Document 14"/>
          <p:cNvSpPr/>
          <p:nvPr/>
        </p:nvSpPr>
        <p:spPr>
          <a:xfrm>
            <a:off x="4358208" y="1267326"/>
            <a:ext cx="1295400" cy="5334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Kernel code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208" y="4620126"/>
            <a:ext cx="1676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itchFamily="34" charset="0"/>
              </a:rPr>
              <a:t>Highly frequent computations (HFC)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hape 122"/>
          <p:cNvCxnSpPr>
            <a:stCxn id="15" idx="1"/>
            <a:endCxn id="10" idx="0"/>
          </p:cNvCxnSpPr>
          <p:nvPr/>
        </p:nvCxnSpPr>
        <p:spPr>
          <a:xfrm rot="10800000" flipV="1">
            <a:off x="2491308" y="1534026"/>
            <a:ext cx="1866900" cy="342900"/>
          </a:xfrm>
          <a:prstGeom prst="bentConnector2">
            <a:avLst/>
          </a:prstGeom>
          <a:ln w="349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986608" y="2334126"/>
            <a:ext cx="53340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0" idx="1"/>
          </p:cNvCxnSpPr>
          <p:nvPr/>
        </p:nvCxnSpPr>
        <p:spPr>
          <a:xfrm>
            <a:off x="1767408" y="2296026"/>
            <a:ext cx="22860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 rot="5400000">
            <a:off x="2224608" y="2791326"/>
            <a:ext cx="457200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272608" y="2867526"/>
            <a:ext cx="2971800" cy="2603500"/>
            <a:chOff x="4191000" y="1447800"/>
            <a:chExt cx="2971800" cy="2603500"/>
          </a:xfrm>
        </p:grpSpPr>
        <p:sp>
          <p:nvSpPr>
            <p:cNvPr id="23" name="Rectangle 22"/>
            <p:cNvSpPr/>
            <p:nvPr/>
          </p:nvSpPr>
          <p:spPr>
            <a:xfrm>
              <a:off x="4714875" y="2286000"/>
              <a:ext cx="2286000" cy="167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638675" y="2209800"/>
              <a:ext cx="2286000" cy="167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72000" y="2133600"/>
              <a:ext cx="2286000" cy="167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95800" y="2057400"/>
              <a:ext cx="2286000" cy="167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19600" y="1981200"/>
              <a:ext cx="2286000" cy="167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43400" y="1809750"/>
              <a:ext cx="2286000" cy="1752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05400" y="3200400"/>
              <a:ext cx="1447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…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419600" y="3200400"/>
              <a:ext cx="685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A</a:t>
              </a:r>
              <a:r>
                <a:rPr lang="en-US" sz="1600" baseline="30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1600" baseline="30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05400" y="2819400"/>
              <a:ext cx="1447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+ FPU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419600" y="2819400"/>
              <a:ext cx="685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A</a:t>
              </a:r>
              <a:r>
                <a:rPr lang="en-US" sz="1600" baseline="30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1600" baseline="30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105400" y="2438400"/>
              <a:ext cx="1447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* FPU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419600" y="2438400"/>
              <a:ext cx="685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A</a:t>
              </a:r>
              <a:r>
                <a:rPr lang="en-US" sz="1600" baseline="30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1600" baseline="30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105400" y="2057400"/>
              <a:ext cx="1447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√ FPU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419600" y="2057400"/>
              <a:ext cx="685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A</a:t>
              </a:r>
              <a:r>
                <a:rPr lang="en-US" sz="1600" baseline="30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1600" baseline="30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44838" y="1752600"/>
              <a:ext cx="13035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smtClean="0">
                  <a:latin typeface="Arial" panose="020B0604020202020204" pitchFamily="34" charset="0"/>
                  <a:cs typeface="Arial" pitchFamily="34" charset="0"/>
                </a:rPr>
                <a:t>Stream core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191000" y="1447800"/>
              <a:ext cx="2971800" cy="26035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54848" y="1447800"/>
              <a:ext cx="12779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smtClean="0">
                  <a:latin typeface="Arial" panose="020B0604020202020204" pitchFamily="34" charset="0"/>
                  <a:cs typeface="Arial" pitchFamily="34" charset="0"/>
                </a:rPr>
                <a:t>GPU device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0" name="Shape 159"/>
          <p:cNvCxnSpPr>
            <a:stCxn id="15" idx="3"/>
            <a:endCxn id="38" idx="0"/>
          </p:cNvCxnSpPr>
          <p:nvPr/>
        </p:nvCxnSpPr>
        <p:spPr>
          <a:xfrm>
            <a:off x="5653608" y="1534026"/>
            <a:ext cx="1104900" cy="1333500"/>
          </a:xfrm>
          <a:prstGeom prst="bentConnector2">
            <a:avLst/>
          </a:prstGeom>
          <a:ln w="349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171562" y="5610726"/>
            <a:ext cx="134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itchFamily="34" charset="0"/>
              </a:rPr>
              <a:t>Design time</a:t>
            </a:r>
            <a:endParaRPr lang="en-US" sz="16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63208" y="557697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itchFamily="34" charset="0"/>
              </a:rPr>
              <a:t>Runtime</a:t>
            </a:r>
            <a:endParaRPr lang="en-US" sz="16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15408" y="1876926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HFC + </a:t>
            </a:r>
          </a:p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Exact/1HD/2HDAppr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Bent-Up Arrow 43"/>
          <p:cNvSpPr/>
          <p:nvPr/>
        </p:nvSpPr>
        <p:spPr>
          <a:xfrm flipV="1">
            <a:off x="4663008" y="2372226"/>
            <a:ext cx="1295400" cy="1028700"/>
          </a:xfrm>
          <a:prstGeom prst="bentUpArrow">
            <a:avLst>
              <a:gd name="adj1" fmla="val 14098"/>
              <a:gd name="adj2" fmla="val 19357"/>
              <a:gd name="adj3" fmla="val 19407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72208" y="5191626"/>
            <a:ext cx="17526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Functional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758008" y="3477126"/>
            <a:ext cx="1752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834208" y="3553326"/>
            <a:ext cx="1600200" cy="990600"/>
            <a:chOff x="7848600" y="838200"/>
            <a:chExt cx="1600200" cy="990600"/>
          </a:xfrm>
        </p:grpSpPr>
        <p:sp>
          <p:nvSpPr>
            <p:cNvPr id="48" name="Rectangle 47"/>
            <p:cNvSpPr/>
            <p:nvPr/>
          </p:nvSpPr>
          <p:spPr>
            <a:xfrm>
              <a:off x="8077200" y="838200"/>
              <a:ext cx="1371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√ : 2HD 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Appr</a:t>
              </a:r>
              <a:endPara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039100" y="1066800"/>
              <a:ext cx="128778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*: 1HD 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Appr</a:t>
              </a:r>
              <a:endPara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924800" y="1295400"/>
              <a:ext cx="134874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+: 1HD 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Appr</a:t>
              </a:r>
              <a:endPara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848600" y="1524000"/>
              <a:ext cx="134874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…: Exact</a:t>
              </a:r>
            </a:p>
          </p:txBody>
        </p:sp>
      </p:grpSp>
      <p:sp>
        <p:nvSpPr>
          <p:cNvPr id="52" name="Right Arrow 51"/>
          <p:cNvSpPr/>
          <p:nvPr/>
        </p:nvSpPr>
        <p:spPr>
          <a:xfrm rot="5400000">
            <a:off x="2110308" y="4734426"/>
            <a:ext cx="533400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ight Arrow 52"/>
          <p:cNvSpPr/>
          <p:nvPr/>
        </p:nvSpPr>
        <p:spPr>
          <a:xfrm rot="16200000">
            <a:off x="3270876" y="4739389"/>
            <a:ext cx="523474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ight Arrow 53"/>
          <p:cNvSpPr/>
          <p:nvPr/>
        </p:nvSpPr>
        <p:spPr>
          <a:xfrm rot="19727741">
            <a:off x="2677625" y="2914608"/>
            <a:ext cx="1149333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ight Arrow 54"/>
          <p:cNvSpPr/>
          <p:nvPr/>
        </p:nvSpPr>
        <p:spPr>
          <a:xfrm rot="16200000">
            <a:off x="3627703" y="2988431"/>
            <a:ext cx="699010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Flowchart: Manual Input 55"/>
          <p:cNvSpPr/>
          <p:nvPr/>
        </p:nvSpPr>
        <p:spPr>
          <a:xfrm>
            <a:off x="853008" y="5115426"/>
            <a:ext cx="914400" cy="533400"/>
          </a:xfrm>
          <a:prstGeom prst="flowChartManualInp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Desired PSNR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Arrow Connector 56"/>
          <p:cNvCxnSpPr>
            <a:stCxn id="56" idx="3"/>
            <a:endCxn id="45" idx="1"/>
          </p:cNvCxnSpPr>
          <p:nvPr/>
        </p:nvCxnSpPr>
        <p:spPr>
          <a:xfrm>
            <a:off x="1767408" y="5382126"/>
            <a:ext cx="30480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755576" y="1772816"/>
            <a:ext cx="1008112" cy="998240"/>
            <a:chOff x="5220072" y="908720"/>
            <a:chExt cx="1008112" cy="998240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908720"/>
              <a:ext cx="792088" cy="792088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980728"/>
              <a:ext cx="792088" cy="792088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114872"/>
              <a:ext cx="792088" cy="79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825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7744" y="298766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Execution stage of FPU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with A</a:t>
            </a:r>
            <a:r>
              <a:rPr lang="en-US" baseline="30000" dirty="0" smtClean="0"/>
              <a:t>2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96336" y="6376243"/>
            <a:ext cx="1090464" cy="365125"/>
          </a:xfrm>
        </p:spPr>
        <p:txBody>
          <a:bodyPr/>
          <a:lstStyle/>
          <a:p>
            <a:fld id="{D1628BF6-67F0-405E-B297-68D77A67C46A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908720"/>
            <a:ext cx="5328592" cy="207432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23528" y="2739653"/>
            <a:ext cx="3097276" cy="4033515"/>
            <a:chOff x="755576" y="2739653"/>
            <a:chExt cx="3097276" cy="40335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576" y="3140968"/>
              <a:ext cx="3097276" cy="3632200"/>
            </a:xfrm>
            <a:prstGeom prst="rect">
              <a:avLst/>
            </a:prstGeom>
          </p:spPr>
        </p:pic>
        <p:sp>
          <p:nvSpPr>
            <p:cNvPr id="9" name="Trapezoid 8"/>
            <p:cNvSpPr/>
            <p:nvPr/>
          </p:nvSpPr>
          <p:spPr>
            <a:xfrm>
              <a:off x="784150" y="2739653"/>
              <a:ext cx="3040212" cy="407665"/>
            </a:xfrm>
            <a:custGeom>
              <a:avLst/>
              <a:gdLst>
                <a:gd name="connsiteX0" fmla="*/ 0 w 2995762"/>
                <a:gd name="connsiteY0" fmla="*/ 363215 h 363215"/>
                <a:gd name="connsiteX1" fmla="*/ 90804 w 2995762"/>
                <a:gd name="connsiteY1" fmla="*/ 0 h 363215"/>
                <a:gd name="connsiteX2" fmla="*/ 2904958 w 2995762"/>
                <a:gd name="connsiteY2" fmla="*/ 0 h 363215"/>
                <a:gd name="connsiteX3" fmla="*/ 2995762 w 2995762"/>
                <a:gd name="connsiteY3" fmla="*/ 363215 h 363215"/>
                <a:gd name="connsiteX4" fmla="*/ 0 w 2995762"/>
                <a:gd name="connsiteY4" fmla="*/ 363215 h 363215"/>
                <a:gd name="connsiteX0" fmla="*/ 0 w 3040212"/>
                <a:gd name="connsiteY0" fmla="*/ 363215 h 366390"/>
                <a:gd name="connsiteX1" fmla="*/ 90804 w 3040212"/>
                <a:gd name="connsiteY1" fmla="*/ 0 h 366390"/>
                <a:gd name="connsiteX2" fmla="*/ 2904958 w 3040212"/>
                <a:gd name="connsiteY2" fmla="*/ 0 h 366390"/>
                <a:gd name="connsiteX3" fmla="*/ 3040212 w 3040212"/>
                <a:gd name="connsiteY3" fmla="*/ 366390 h 366390"/>
                <a:gd name="connsiteX4" fmla="*/ 0 w 3040212"/>
                <a:gd name="connsiteY4" fmla="*/ 363215 h 366390"/>
                <a:gd name="connsiteX0" fmla="*/ 0 w 3040212"/>
                <a:gd name="connsiteY0" fmla="*/ 401315 h 404490"/>
                <a:gd name="connsiteX1" fmla="*/ 90804 w 3040212"/>
                <a:gd name="connsiteY1" fmla="*/ 38100 h 404490"/>
                <a:gd name="connsiteX2" fmla="*/ 2012783 w 3040212"/>
                <a:gd name="connsiteY2" fmla="*/ 0 h 404490"/>
                <a:gd name="connsiteX3" fmla="*/ 3040212 w 3040212"/>
                <a:gd name="connsiteY3" fmla="*/ 404490 h 404490"/>
                <a:gd name="connsiteX4" fmla="*/ 0 w 3040212"/>
                <a:gd name="connsiteY4" fmla="*/ 401315 h 404490"/>
                <a:gd name="connsiteX0" fmla="*/ 0 w 3040212"/>
                <a:gd name="connsiteY0" fmla="*/ 404490 h 407665"/>
                <a:gd name="connsiteX1" fmla="*/ 1922779 w 3040212"/>
                <a:gd name="connsiteY1" fmla="*/ 0 h 407665"/>
                <a:gd name="connsiteX2" fmla="*/ 2012783 w 3040212"/>
                <a:gd name="connsiteY2" fmla="*/ 3175 h 407665"/>
                <a:gd name="connsiteX3" fmla="*/ 3040212 w 3040212"/>
                <a:gd name="connsiteY3" fmla="*/ 407665 h 407665"/>
                <a:gd name="connsiteX4" fmla="*/ 0 w 3040212"/>
                <a:gd name="connsiteY4" fmla="*/ 404490 h 40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0212" h="407665">
                  <a:moveTo>
                    <a:pt x="0" y="404490"/>
                  </a:moveTo>
                  <a:lnTo>
                    <a:pt x="1922779" y="0"/>
                  </a:lnTo>
                  <a:lnTo>
                    <a:pt x="2012783" y="3175"/>
                  </a:lnTo>
                  <a:lnTo>
                    <a:pt x="3040212" y="407665"/>
                  </a:lnTo>
                  <a:lnTo>
                    <a:pt x="0" y="40449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3923928" y="3573017"/>
            <a:ext cx="4320480" cy="2736303"/>
          </a:xfrm>
        </p:spPr>
        <p:txBody>
          <a:bodyPr>
            <a:noAutofit/>
          </a:bodyPr>
          <a:lstStyle/>
          <a:p>
            <a:r>
              <a:rPr lang="en-US" altLang="en-US" sz="2400" b="0" dirty="0"/>
              <a:t>Ternary content addressable memory (TCAM)</a:t>
            </a:r>
          </a:p>
          <a:p>
            <a:r>
              <a:rPr lang="en-US" sz="2400" b="0" dirty="0" smtClean="0"/>
              <a:t>2T-2R (</a:t>
            </a:r>
            <a:r>
              <a:rPr lang="en-US" sz="2400" b="0" dirty="0"/>
              <a:t>2-transistor/2-resistive</a:t>
            </a:r>
            <a:r>
              <a:rPr lang="en-US" sz="2400" b="0" dirty="0" smtClean="0"/>
              <a:t>)</a:t>
            </a:r>
          </a:p>
          <a:p>
            <a:r>
              <a:rPr lang="en-US" sz="2400" b="0" dirty="0"/>
              <a:t>2-bit </a:t>
            </a:r>
            <a:r>
              <a:rPr lang="en-US" sz="2400" b="0" dirty="0" smtClean="0"/>
              <a:t>encoding</a:t>
            </a:r>
          </a:p>
          <a:p>
            <a:r>
              <a:rPr lang="en-US" sz="2400" b="0" dirty="0" smtClean="0"/>
              <a:t>Stores high-frequent input patterns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59832" y="2761625"/>
            <a:ext cx="5038960" cy="4011543"/>
            <a:chOff x="3349464" y="2761625"/>
            <a:chExt cx="5038960" cy="4011543"/>
          </a:xfrm>
        </p:grpSpPr>
        <p:sp>
          <p:nvSpPr>
            <p:cNvPr id="10" name="Trapezoid 8"/>
            <p:cNvSpPr/>
            <p:nvPr/>
          </p:nvSpPr>
          <p:spPr>
            <a:xfrm>
              <a:off x="3349464" y="2761625"/>
              <a:ext cx="4894943" cy="377820"/>
            </a:xfrm>
            <a:custGeom>
              <a:avLst/>
              <a:gdLst>
                <a:gd name="connsiteX0" fmla="*/ 0 w 2995762"/>
                <a:gd name="connsiteY0" fmla="*/ 363215 h 363215"/>
                <a:gd name="connsiteX1" fmla="*/ 90804 w 2995762"/>
                <a:gd name="connsiteY1" fmla="*/ 0 h 363215"/>
                <a:gd name="connsiteX2" fmla="*/ 2904958 w 2995762"/>
                <a:gd name="connsiteY2" fmla="*/ 0 h 363215"/>
                <a:gd name="connsiteX3" fmla="*/ 2995762 w 2995762"/>
                <a:gd name="connsiteY3" fmla="*/ 363215 h 363215"/>
                <a:gd name="connsiteX4" fmla="*/ 0 w 2995762"/>
                <a:gd name="connsiteY4" fmla="*/ 363215 h 363215"/>
                <a:gd name="connsiteX0" fmla="*/ 0 w 3040212"/>
                <a:gd name="connsiteY0" fmla="*/ 363215 h 366390"/>
                <a:gd name="connsiteX1" fmla="*/ 90804 w 3040212"/>
                <a:gd name="connsiteY1" fmla="*/ 0 h 366390"/>
                <a:gd name="connsiteX2" fmla="*/ 2904958 w 3040212"/>
                <a:gd name="connsiteY2" fmla="*/ 0 h 366390"/>
                <a:gd name="connsiteX3" fmla="*/ 3040212 w 3040212"/>
                <a:gd name="connsiteY3" fmla="*/ 366390 h 366390"/>
                <a:gd name="connsiteX4" fmla="*/ 0 w 3040212"/>
                <a:gd name="connsiteY4" fmla="*/ 363215 h 366390"/>
                <a:gd name="connsiteX0" fmla="*/ 0 w 3040212"/>
                <a:gd name="connsiteY0" fmla="*/ 401315 h 404490"/>
                <a:gd name="connsiteX1" fmla="*/ 90804 w 3040212"/>
                <a:gd name="connsiteY1" fmla="*/ 38100 h 404490"/>
                <a:gd name="connsiteX2" fmla="*/ 2012783 w 3040212"/>
                <a:gd name="connsiteY2" fmla="*/ 0 h 404490"/>
                <a:gd name="connsiteX3" fmla="*/ 3040212 w 3040212"/>
                <a:gd name="connsiteY3" fmla="*/ 404490 h 404490"/>
                <a:gd name="connsiteX4" fmla="*/ 0 w 3040212"/>
                <a:gd name="connsiteY4" fmla="*/ 401315 h 404490"/>
                <a:gd name="connsiteX0" fmla="*/ 0 w 3040212"/>
                <a:gd name="connsiteY0" fmla="*/ 404490 h 407665"/>
                <a:gd name="connsiteX1" fmla="*/ 1922779 w 3040212"/>
                <a:gd name="connsiteY1" fmla="*/ 0 h 407665"/>
                <a:gd name="connsiteX2" fmla="*/ 2012783 w 3040212"/>
                <a:gd name="connsiteY2" fmla="*/ 3175 h 407665"/>
                <a:gd name="connsiteX3" fmla="*/ 3040212 w 3040212"/>
                <a:gd name="connsiteY3" fmla="*/ 407665 h 407665"/>
                <a:gd name="connsiteX4" fmla="*/ 0 w 3040212"/>
                <a:gd name="connsiteY4" fmla="*/ 404490 h 407665"/>
                <a:gd name="connsiteX0" fmla="*/ 704792 w 3745004"/>
                <a:gd name="connsiteY0" fmla="*/ 401315 h 404490"/>
                <a:gd name="connsiteX1" fmla="*/ 0 w 3745004"/>
                <a:gd name="connsiteY1" fmla="*/ 42545 h 404490"/>
                <a:gd name="connsiteX2" fmla="*/ 2717575 w 3745004"/>
                <a:gd name="connsiteY2" fmla="*/ 0 h 404490"/>
                <a:gd name="connsiteX3" fmla="*/ 3745004 w 3745004"/>
                <a:gd name="connsiteY3" fmla="*/ 404490 h 404490"/>
                <a:gd name="connsiteX4" fmla="*/ 704792 w 3745004"/>
                <a:gd name="connsiteY4" fmla="*/ 401315 h 404490"/>
                <a:gd name="connsiteX0" fmla="*/ 704792 w 3745004"/>
                <a:gd name="connsiteY0" fmla="*/ 363215 h 366390"/>
                <a:gd name="connsiteX1" fmla="*/ 0 w 3745004"/>
                <a:gd name="connsiteY1" fmla="*/ 4445 h 366390"/>
                <a:gd name="connsiteX2" fmla="*/ 550266 w 3745004"/>
                <a:gd name="connsiteY2" fmla="*/ 0 h 366390"/>
                <a:gd name="connsiteX3" fmla="*/ 3745004 w 3745004"/>
                <a:gd name="connsiteY3" fmla="*/ 366390 h 366390"/>
                <a:gd name="connsiteX4" fmla="*/ 704792 w 3745004"/>
                <a:gd name="connsiteY4" fmla="*/ 363215 h 366390"/>
                <a:gd name="connsiteX0" fmla="*/ 704792 w 3745004"/>
                <a:gd name="connsiteY0" fmla="*/ 366390 h 369565"/>
                <a:gd name="connsiteX1" fmla="*/ 0 w 3745004"/>
                <a:gd name="connsiteY1" fmla="*/ 7620 h 369565"/>
                <a:gd name="connsiteX2" fmla="*/ 356063 w 3745004"/>
                <a:gd name="connsiteY2" fmla="*/ 0 h 369565"/>
                <a:gd name="connsiteX3" fmla="*/ 3745004 w 3745004"/>
                <a:gd name="connsiteY3" fmla="*/ 369565 h 369565"/>
                <a:gd name="connsiteX4" fmla="*/ 704792 w 3745004"/>
                <a:gd name="connsiteY4" fmla="*/ 366390 h 369565"/>
                <a:gd name="connsiteX0" fmla="*/ 704792 w 3745004"/>
                <a:gd name="connsiteY0" fmla="*/ 360040 h 363215"/>
                <a:gd name="connsiteX1" fmla="*/ 0 w 3745004"/>
                <a:gd name="connsiteY1" fmla="*/ 1270 h 363215"/>
                <a:gd name="connsiteX2" fmla="*/ 331788 w 3745004"/>
                <a:gd name="connsiteY2" fmla="*/ 0 h 363215"/>
                <a:gd name="connsiteX3" fmla="*/ 3745004 w 3745004"/>
                <a:gd name="connsiteY3" fmla="*/ 363215 h 363215"/>
                <a:gd name="connsiteX4" fmla="*/ 704792 w 3745004"/>
                <a:gd name="connsiteY4" fmla="*/ 360040 h 363215"/>
                <a:gd name="connsiteX0" fmla="*/ 702364 w 3742576"/>
                <a:gd name="connsiteY0" fmla="*/ 374645 h 377820"/>
                <a:gd name="connsiteX1" fmla="*/ 0 w 3742576"/>
                <a:gd name="connsiteY1" fmla="*/ 0 h 377820"/>
                <a:gd name="connsiteX2" fmla="*/ 329360 w 3742576"/>
                <a:gd name="connsiteY2" fmla="*/ 14605 h 377820"/>
                <a:gd name="connsiteX3" fmla="*/ 3742576 w 3742576"/>
                <a:gd name="connsiteY3" fmla="*/ 377820 h 377820"/>
                <a:gd name="connsiteX4" fmla="*/ 702364 w 3742576"/>
                <a:gd name="connsiteY4" fmla="*/ 374645 h 377820"/>
                <a:gd name="connsiteX0" fmla="*/ 702364 w 3742576"/>
                <a:gd name="connsiteY0" fmla="*/ 374645 h 377820"/>
                <a:gd name="connsiteX1" fmla="*/ 0 w 3742576"/>
                <a:gd name="connsiteY1" fmla="*/ 0 h 377820"/>
                <a:gd name="connsiteX2" fmla="*/ 322077 w 3742576"/>
                <a:gd name="connsiteY2" fmla="*/ 1905 h 377820"/>
                <a:gd name="connsiteX3" fmla="*/ 3742576 w 3742576"/>
                <a:gd name="connsiteY3" fmla="*/ 377820 h 377820"/>
                <a:gd name="connsiteX4" fmla="*/ 702364 w 3742576"/>
                <a:gd name="connsiteY4" fmla="*/ 374645 h 37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2576" h="377820">
                  <a:moveTo>
                    <a:pt x="702364" y="374645"/>
                  </a:moveTo>
                  <a:lnTo>
                    <a:pt x="0" y="0"/>
                  </a:lnTo>
                  <a:lnTo>
                    <a:pt x="322077" y="1905"/>
                  </a:lnTo>
                  <a:lnTo>
                    <a:pt x="3742576" y="377820"/>
                  </a:lnTo>
                  <a:lnTo>
                    <a:pt x="702364" y="37464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88342" y="3140968"/>
              <a:ext cx="4100082" cy="363220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1" name="Rectangle 10"/>
          <p:cNvSpPr/>
          <p:nvPr/>
        </p:nvSpPr>
        <p:spPr>
          <a:xfrm>
            <a:off x="323529" y="3169290"/>
            <a:ext cx="3058300" cy="35561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Search operands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4066344" y="3147317"/>
            <a:ext cx="4028074" cy="3578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Return pre-stored result</a:t>
            </a:r>
            <a:endParaRPr lang="en-US" sz="2800" dirty="0"/>
          </a:p>
        </p:txBody>
      </p:sp>
      <p:sp>
        <p:nvSpPr>
          <p:cNvPr id="16" name="Down Arrow 15"/>
          <p:cNvSpPr/>
          <p:nvPr/>
        </p:nvSpPr>
        <p:spPr bwMode="auto">
          <a:xfrm>
            <a:off x="1194765" y="1988840"/>
            <a:ext cx="1216995" cy="2232248"/>
          </a:xfrm>
          <a:prstGeom prst="downArrow">
            <a:avLst/>
          </a:prstGeom>
          <a:solidFill>
            <a:schemeClr val="bg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sz="2800" dirty="0" smtClean="0"/>
              <a:t>Operands</a:t>
            </a:r>
            <a:endParaRPr lang="en-US" sz="2800" dirty="0"/>
          </a:p>
        </p:txBody>
      </p:sp>
      <p:sp>
        <p:nvSpPr>
          <p:cNvPr id="24" name="Down Arrow 23"/>
          <p:cNvSpPr/>
          <p:nvPr/>
        </p:nvSpPr>
        <p:spPr bwMode="auto">
          <a:xfrm rot="10800000">
            <a:off x="4865573" y="1988840"/>
            <a:ext cx="1216995" cy="2160240"/>
          </a:xfrm>
          <a:prstGeom prst="downArrow">
            <a:avLst/>
          </a:prstGeom>
          <a:solidFill>
            <a:schemeClr val="bg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sz="2800" dirty="0" smtClean="0"/>
              <a:t>Result</a:t>
            </a:r>
            <a:endParaRPr lang="en-US" sz="2800" dirty="0"/>
          </a:p>
        </p:txBody>
      </p:sp>
      <p:sp>
        <p:nvSpPr>
          <p:cNvPr id="25" name="Down Arrow 24"/>
          <p:cNvSpPr/>
          <p:nvPr/>
        </p:nvSpPr>
        <p:spPr bwMode="auto">
          <a:xfrm rot="16200000">
            <a:off x="3207418" y="3641454"/>
            <a:ext cx="1216995" cy="1368152"/>
          </a:xfrm>
          <a:prstGeom prst="downArrow">
            <a:avLst/>
          </a:prstGeom>
          <a:solidFill>
            <a:schemeClr val="bg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sz="2800" dirty="0" smtClean="0"/>
              <a:t>Hit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755576" y="4479503"/>
            <a:ext cx="2066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Arial" charset="0"/>
              </a:rPr>
              <a:t>Approximate</a:t>
            </a:r>
            <a:endParaRPr lang="en-US" sz="2400" b="1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876256" y="980728"/>
            <a:ext cx="2160240" cy="1682683"/>
            <a:chOff x="4343400" y="1600604"/>
            <a:chExt cx="2286000" cy="2143240"/>
          </a:xfrm>
        </p:grpSpPr>
        <p:sp>
          <p:nvSpPr>
            <p:cNvPr id="37" name="Rectangle 36"/>
            <p:cNvSpPr/>
            <p:nvPr/>
          </p:nvSpPr>
          <p:spPr>
            <a:xfrm>
              <a:off x="4343400" y="1600604"/>
              <a:ext cx="2286000" cy="2143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05400" y="3200400"/>
              <a:ext cx="1447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…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419600" y="3200400"/>
              <a:ext cx="685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A</a:t>
              </a:r>
              <a:r>
                <a:rPr lang="en-US" sz="1600" baseline="30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1600" baseline="30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105400" y="2819400"/>
              <a:ext cx="1447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+ FPU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419600" y="2819400"/>
              <a:ext cx="685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A</a:t>
              </a:r>
              <a:r>
                <a:rPr lang="en-US" sz="1600" baseline="30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1600" baseline="30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05400" y="2438400"/>
              <a:ext cx="1447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* FPU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19600" y="2438400"/>
              <a:ext cx="685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A</a:t>
              </a:r>
              <a:r>
                <a:rPr lang="en-US" sz="1600" baseline="30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1600" baseline="30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05400" y="2057400"/>
              <a:ext cx="1447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√ FPU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419600" y="2057400"/>
              <a:ext cx="685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A</a:t>
              </a:r>
              <a:r>
                <a:rPr lang="en-US" sz="1600" baseline="30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1600" baseline="30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44838" y="1625380"/>
              <a:ext cx="13035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smtClean="0">
                  <a:latin typeface="Arial" panose="020B0604020202020204" pitchFamily="34" charset="0"/>
                  <a:cs typeface="Arial" pitchFamily="34" charset="0"/>
                </a:rPr>
                <a:t>Stream core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Trapezoid 8"/>
          <p:cNvSpPr/>
          <p:nvPr/>
        </p:nvSpPr>
        <p:spPr>
          <a:xfrm rot="5400000">
            <a:off x="5734676" y="1705837"/>
            <a:ext cx="2014046" cy="424168"/>
          </a:xfrm>
          <a:custGeom>
            <a:avLst/>
            <a:gdLst>
              <a:gd name="connsiteX0" fmla="*/ 0 w 2995762"/>
              <a:gd name="connsiteY0" fmla="*/ 363215 h 363215"/>
              <a:gd name="connsiteX1" fmla="*/ 90804 w 2995762"/>
              <a:gd name="connsiteY1" fmla="*/ 0 h 363215"/>
              <a:gd name="connsiteX2" fmla="*/ 2904958 w 2995762"/>
              <a:gd name="connsiteY2" fmla="*/ 0 h 363215"/>
              <a:gd name="connsiteX3" fmla="*/ 2995762 w 2995762"/>
              <a:gd name="connsiteY3" fmla="*/ 363215 h 363215"/>
              <a:gd name="connsiteX4" fmla="*/ 0 w 2995762"/>
              <a:gd name="connsiteY4" fmla="*/ 363215 h 363215"/>
              <a:gd name="connsiteX0" fmla="*/ 0 w 3040212"/>
              <a:gd name="connsiteY0" fmla="*/ 363215 h 366390"/>
              <a:gd name="connsiteX1" fmla="*/ 90804 w 3040212"/>
              <a:gd name="connsiteY1" fmla="*/ 0 h 366390"/>
              <a:gd name="connsiteX2" fmla="*/ 2904958 w 3040212"/>
              <a:gd name="connsiteY2" fmla="*/ 0 h 366390"/>
              <a:gd name="connsiteX3" fmla="*/ 3040212 w 3040212"/>
              <a:gd name="connsiteY3" fmla="*/ 366390 h 366390"/>
              <a:gd name="connsiteX4" fmla="*/ 0 w 3040212"/>
              <a:gd name="connsiteY4" fmla="*/ 363215 h 366390"/>
              <a:gd name="connsiteX0" fmla="*/ 0 w 3040212"/>
              <a:gd name="connsiteY0" fmla="*/ 401315 h 404490"/>
              <a:gd name="connsiteX1" fmla="*/ 90804 w 3040212"/>
              <a:gd name="connsiteY1" fmla="*/ 38100 h 404490"/>
              <a:gd name="connsiteX2" fmla="*/ 2012783 w 3040212"/>
              <a:gd name="connsiteY2" fmla="*/ 0 h 404490"/>
              <a:gd name="connsiteX3" fmla="*/ 3040212 w 3040212"/>
              <a:gd name="connsiteY3" fmla="*/ 404490 h 404490"/>
              <a:gd name="connsiteX4" fmla="*/ 0 w 3040212"/>
              <a:gd name="connsiteY4" fmla="*/ 401315 h 404490"/>
              <a:gd name="connsiteX0" fmla="*/ 0 w 3040212"/>
              <a:gd name="connsiteY0" fmla="*/ 404490 h 407665"/>
              <a:gd name="connsiteX1" fmla="*/ 1922779 w 3040212"/>
              <a:gd name="connsiteY1" fmla="*/ 0 h 407665"/>
              <a:gd name="connsiteX2" fmla="*/ 2012783 w 3040212"/>
              <a:gd name="connsiteY2" fmla="*/ 3175 h 407665"/>
              <a:gd name="connsiteX3" fmla="*/ 3040212 w 3040212"/>
              <a:gd name="connsiteY3" fmla="*/ 407665 h 407665"/>
              <a:gd name="connsiteX4" fmla="*/ 0 w 3040212"/>
              <a:gd name="connsiteY4" fmla="*/ 404490 h 407665"/>
              <a:gd name="connsiteX0" fmla="*/ 0 w 3040212"/>
              <a:gd name="connsiteY0" fmla="*/ 401315 h 404490"/>
              <a:gd name="connsiteX1" fmla="*/ 417010 w 3040212"/>
              <a:gd name="connsiteY1" fmla="*/ 3219 h 404490"/>
              <a:gd name="connsiteX2" fmla="*/ 2012783 w 3040212"/>
              <a:gd name="connsiteY2" fmla="*/ 0 h 404490"/>
              <a:gd name="connsiteX3" fmla="*/ 3040212 w 3040212"/>
              <a:gd name="connsiteY3" fmla="*/ 404490 h 404490"/>
              <a:gd name="connsiteX4" fmla="*/ 0 w 3040212"/>
              <a:gd name="connsiteY4" fmla="*/ 401315 h 404490"/>
              <a:gd name="connsiteX0" fmla="*/ 0 w 3040212"/>
              <a:gd name="connsiteY0" fmla="*/ 398118 h 401293"/>
              <a:gd name="connsiteX1" fmla="*/ 417010 w 3040212"/>
              <a:gd name="connsiteY1" fmla="*/ 22 h 401293"/>
              <a:gd name="connsiteX2" fmla="*/ 925283 w 3040212"/>
              <a:gd name="connsiteY2" fmla="*/ 0 h 401293"/>
              <a:gd name="connsiteX3" fmla="*/ 3040212 w 3040212"/>
              <a:gd name="connsiteY3" fmla="*/ 401293 h 401293"/>
              <a:gd name="connsiteX4" fmla="*/ 0 w 3040212"/>
              <a:gd name="connsiteY4" fmla="*/ 398118 h 401293"/>
              <a:gd name="connsiteX0" fmla="*/ 0 w 3040212"/>
              <a:gd name="connsiteY0" fmla="*/ 398118 h 401293"/>
              <a:gd name="connsiteX1" fmla="*/ 601052 w 3040212"/>
              <a:gd name="connsiteY1" fmla="*/ 5334 h 401293"/>
              <a:gd name="connsiteX2" fmla="*/ 925283 w 3040212"/>
              <a:gd name="connsiteY2" fmla="*/ 0 h 401293"/>
              <a:gd name="connsiteX3" fmla="*/ 3040212 w 3040212"/>
              <a:gd name="connsiteY3" fmla="*/ 401293 h 401293"/>
              <a:gd name="connsiteX4" fmla="*/ 0 w 3040212"/>
              <a:gd name="connsiteY4" fmla="*/ 398118 h 401293"/>
              <a:gd name="connsiteX0" fmla="*/ 0 w 3040212"/>
              <a:gd name="connsiteY0" fmla="*/ 403408 h 406583"/>
              <a:gd name="connsiteX1" fmla="*/ 626152 w 3040212"/>
              <a:gd name="connsiteY1" fmla="*/ 0 h 406583"/>
              <a:gd name="connsiteX2" fmla="*/ 925283 w 3040212"/>
              <a:gd name="connsiteY2" fmla="*/ 5290 h 406583"/>
              <a:gd name="connsiteX3" fmla="*/ 3040212 w 3040212"/>
              <a:gd name="connsiteY3" fmla="*/ 406583 h 406583"/>
              <a:gd name="connsiteX4" fmla="*/ 0 w 3040212"/>
              <a:gd name="connsiteY4" fmla="*/ 403408 h 40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0212" h="406583">
                <a:moveTo>
                  <a:pt x="0" y="403408"/>
                </a:moveTo>
                <a:lnTo>
                  <a:pt x="626152" y="0"/>
                </a:lnTo>
                <a:lnTo>
                  <a:pt x="925283" y="5290"/>
                </a:lnTo>
                <a:lnTo>
                  <a:pt x="3040212" y="406583"/>
                </a:lnTo>
                <a:lnTo>
                  <a:pt x="0" y="403408"/>
                </a:ln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1" grpId="0" animBg="1"/>
      <p:bldP spid="21" grpId="0" animBg="1"/>
      <p:bldP spid="16" grpId="0" animBg="1"/>
      <p:bldP spid="24" grpId="0" animBg="1"/>
      <p:bldP spid="25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Motivation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Energy Efficiency in GPUs</a:t>
            </a:r>
          </a:p>
          <a:p>
            <a:r>
              <a:rPr lang="en-US" dirty="0">
                <a:solidFill>
                  <a:schemeClr val="bg2"/>
                </a:solidFill>
              </a:rPr>
              <a:t>Approximate Associative </a:t>
            </a:r>
            <a:r>
              <a:rPr lang="en-US" dirty="0" err="1">
                <a:solidFill>
                  <a:schemeClr val="bg2"/>
                </a:solidFill>
              </a:rPr>
              <a:t>Memristive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Memory</a:t>
            </a:r>
          </a:p>
          <a:p>
            <a:pPr lvl="1"/>
            <a:r>
              <a:rPr lang="en-US" dirty="0" err="1">
                <a:solidFill>
                  <a:schemeClr val="bg2"/>
                </a:solidFill>
              </a:rPr>
              <a:t>Memoization</a:t>
            </a:r>
            <a:r>
              <a:rPr lang="en-US" dirty="0">
                <a:solidFill>
                  <a:schemeClr val="bg2"/>
                </a:solidFill>
              </a:rPr>
              <a:t> using </a:t>
            </a:r>
            <a:r>
              <a:rPr lang="en-US" dirty="0" err="1" smtClean="0">
                <a:solidFill>
                  <a:schemeClr val="bg2"/>
                </a:solidFill>
              </a:rPr>
              <a:t>memristor</a:t>
            </a:r>
            <a:r>
              <a:rPr lang="en-US" dirty="0" smtClean="0">
                <a:solidFill>
                  <a:schemeClr val="bg2"/>
                </a:solidFill>
              </a:rPr>
              <a:t> under VOS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Programming flow</a:t>
            </a:r>
          </a:p>
          <a:p>
            <a:r>
              <a:rPr lang="en-US" dirty="0" smtClean="0"/>
              <a:t>TCAM Operation</a:t>
            </a:r>
          </a:p>
          <a:p>
            <a:pPr lvl="1"/>
            <a:r>
              <a:rPr lang="en-US" dirty="0" smtClean="0"/>
              <a:t>Approximate TCAM operation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Experimental Setup and Results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Conclusion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12-Mar-15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Abbas Rahimi / UC San Diego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9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TCAM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Each bit is represented by a 2T-2R cell</a:t>
            </a:r>
          </a:p>
          <a:p>
            <a:r>
              <a:rPr lang="en-US" dirty="0" smtClean="0"/>
              <a:t>A match line (ML) is pre-charged to VDD</a:t>
            </a:r>
          </a:p>
          <a:p>
            <a:r>
              <a:rPr lang="en-US" dirty="0" smtClean="0"/>
              <a:t>Search pattern is applied on select transistors</a:t>
            </a:r>
          </a:p>
          <a:p>
            <a:r>
              <a:rPr lang="en-US" dirty="0" smtClean="0"/>
              <a:t>Stored pattern is available on </a:t>
            </a:r>
            <a:r>
              <a:rPr lang="en-US" dirty="0" err="1" smtClean="0"/>
              <a:t>memristors</a:t>
            </a:r>
            <a:endParaRPr lang="en-US" dirty="0" smtClean="0"/>
          </a:p>
          <a:p>
            <a:r>
              <a:rPr lang="en-US" dirty="0" smtClean="0"/>
              <a:t>Mismatched patterns result in a low-resistance path to GND and discharge ML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91725"/>
              </p:ext>
            </p:extLst>
          </p:nvPr>
        </p:nvGraphicFramePr>
        <p:xfrm>
          <a:off x="6019800" y="4437112"/>
          <a:ext cx="289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5334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Search</a:t>
                      </a:r>
                      <a:r>
                        <a:rPr lang="en-US" b="1" baseline="0" dirty="0" smtClean="0"/>
                        <a:t> Pattern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SL_b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85483"/>
            <a:ext cx="990600" cy="129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44752"/>
            <a:ext cx="579758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5587642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5587642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03491" y="5587642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4491" y="5587642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558931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558931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5400" y="6037312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Search for 101: match – no discharge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5606752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3000" y="5606752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03491" y="5606752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84491" y="5606752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2400" y="5608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3400" y="56084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05400" y="6056422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Search for 110: mismatch –discharge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209800" y="5606752"/>
            <a:ext cx="381000" cy="857310"/>
          </a:xfrm>
          <a:prstGeom prst="downArrow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076056" y="638132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Stored pattern= 10X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2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8" grpId="2"/>
      <p:bldP spid="19" grpId="0"/>
      <p:bldP spid="20" grpId="0"/>
      <p:bldP spid="21" grpId="0"/>
      <p:bldP spid="22" grpId="0"/>
      <p:bldP spid="23" grpId="0"/>
      <p:bldP spid="24" grpId="0"/>
      <p:bldP spid="25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2866" y="3669406"/>
            <a:ext cx="643555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Faster reads or lower supply voltages subject to controllable approximate matching</a:t>
            </a:r>
          </a:p>
          <a:p>
            <a:pPr lvl="1"/>
            <a:r>
              <a:rPr lang="en-US" dirty="0" smtClean="0"/>
              <a:t>1000mv: Exact Matching</a:t>
            </a:r>
          </a:p>
          <a:p>
            <a:pPr lvl="1"/>
            <a:r>
              <a:rPr lang="en-US" dirty="0" smtClean="0"/>
              <a:t>775mv: 1-HD Matching</a:t>
            </a:r>
          </a:p>
          <a:p>
            <a:pPr lvl="1"/>
            <a:r>
              <a:rPr lang="en-US" dirty="0" smtClean="0"/>
              <a:t>720mv: 2-HD Matching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TCAM 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12-Mar-15</a:t>
            </a:r>
            <a:endParaRPr lang="de-D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3669407"/>
            <a:ext cx="5248275" cy="285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3669407"/>
            <a:ext cx="7056784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2627784" y="3933056"/>
            <a:ext cx="2376264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04048" y="3929112"/>
            <a:ext cx="2079923" cy="3944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3848" y="3583151"/>
            <a:ext cx="12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Precharge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508104" y="3569816"/>
            <a:ext cx="12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456462"/>
            <a:ext cx="50387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7083971" y="3717032"/>
            <a:ext cx="0" cy="280987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16</a:t>
            </a:fld>
            <a:endParaRPr lang="de-DE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820144" y="3929112"/>
            <a:ext cx="3036168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56312" y="3929112"/>
            <a:ext cx="1227659" cy="1972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03129" y="3556734"/>
            <a:ext cx="12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Precharge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938328" y="3532366"/>
            <a:ext cx="12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2820144" y="3926066"/>
            <a:ext cx="3513720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333864" y="3923020"/>
            <a:ext cx="750107" cy="5018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208708" y="3553688"/>
            <a:ext cx="12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Precharge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082344" y="3529320"/>
            <a:ext cx="12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971600" y="39237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1000mV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127303" y="390169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775mV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155438" y="39230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725mV</a:t>
            </a:r>
            <a:endParaRPr lang="en-US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457" y="4365104"/>
            <a:ext cx="15525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68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31" grpId="0"/>
      <p:bldP spid="31" grpId="1"/>
      <p:bldP spid="32" grpId="0"/>
      <p:bldP spid="32" grpId="1"/>
      <p:bldP spid="39" grpId="0"/>
      <p:bldP spid="40" grpId="0"/>
      <p:bldP spid="36" grpId="0"/>
      <p:bldP spid="45" grpId="0"/>
      <p:bldP spid="45" grpId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Motivation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Energy Efficiency in GPUs</a:t>
            </a:r>
          </a:p>
          <a:p>
            <a:r>
              <a:rPr lang="en-US" dirty="0">
                <a:solidFill>
                  <a:schemeClr val="bg2"/>
                </a:solidFill>
              </a:rPr>
              <a:t>Approximate Associative </a:t>
            </a:r>
            <a:r>
              <a:rPr lang="en-US" dirty="0" err="1">
                <a:solidFill>
                  <a:schemeClr val="bg2"/>
                </a:solidFill>
              </a:rPr>
              <a:t>Memristive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Memory</a:t>
            </a:r>
          </a:p>
          <a:p>
            <a:pPr lvl="1"/>
            <a:r>
              <a:rPr lang="en-US" dirty="0" err="1">
                <a:solidFill>
                  <a:schemeClr val="bg2"/>
                </a:solidFill>
              </a:rPr>
              <a:t>Memoization</a:t>
            </a:r>
            <a:r>
              <a:rPr lang="en-US" dirty="0">
                <a:solidFill>
                  <a:schemeClr val="bg2"/>
                </a:solidFill>
              </a:rPr>
              <a:t> using </a:t>
            </a:r>
            <a:r>
              <a:rPr lang="en-US" dirty="0" err="1" smtClean="0">
                <a:solidFill>
                  <a:schemeClr val="bg2"/>
                </a:solidFill>
              </a:rPr>
              <a:t>memristor</a:t>
            </a:r>
            <a:r>
              <a:rPr lang="en-US" dirty="0" smtClean="0">
                <a:solidFill>
                  <a:schemeClr val="bg2"/>
                </a:solidFill>
              </a:rPr>
              <a:t> under VOS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Programming flow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TCAM Operation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Approximate TCAM operation</a:t>
            </a:r>
          </a:p>
          <a:p>
            <a:r>
              <a:rPr lang="en-US" dirty="0" smtClean="0"/>
              <a:t>Experimental Setup and Results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Conclusion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12-Mar-15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Abbas Rahimi / UC San Diego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4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7562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AMD GPUs</a:t>
            </a:r>
          </a:p>
          <a:p>
            <a:pPr lvl="1"/>
            <a:r>
              <a:rPr lang="en-US" dirty="0"/>
              <a:t>Image processing applications from AMD APP SDK v2.5</a:t>
            </a:r>
          </a:p>
          <a:p>
            <a:pPr lvl="1"/>
            <a:r>
              <a:rPr lang="en-US" dirty="0" smtClean="0"/>
              <a:t>Multi2Sim for AMD </a:t>
            </a:r>
            <a:r>
              <a:rPr lang="en-US" dirty="0"/>
              <a:t>Southern Islands GPU, Radeon </a:t>
            </a:r>
            <a:r>
              <a:rPr lang="en-US" dirty="0" smtClean="0"/>
              <a:t>HD 7970 device</a:t>
            </a:r>
          </a:p>
          <a:p>
            <a:r>
              <a:rPr lang="en-US" dirty="0" smtClean="0"/>
              <a:t>FPU ASIC flow</a:t>
            </a:r>
            <a:endParaRPr lang="en-US" dirty="0"/>
          </a:p>
          <a:p>
            <a:pPr lvl="1"/>
            <a:r>
              <a:rPr lang="en-US" dirty="0" smtClean="0"/>
              <a:t>6-stage </a:t>
            </a:r>
            <a:r>
              <a:rPr lang="en-US" dirty="0"/>
              <a:t>balanced FPUs </a:t>
            </a:r>
            <a:r>
              <a:rPr lang="en-US" dirty="0" smtClean="0"/>
              <a:t>generated by </a:t>
            </a:r>
            <a:r>
              <a:rPr lang="en-US" dirty="0" err="1" smtClean="0"/>
              <a:t>FloPoCo</a:t>
            </a:r>
            <a:endParaRPr lang="en-US" dirty="0" smtClean="0"/>
          </a:p>
          <a:p>
            <a:pPr lvl="1"/>
            <a:r>
              <a:rPr lang="en-US" dirty="0" smtClean="0"/>
              <a:t>Synthesized and </a:t>
            </a:r>
            <a:r>
              <a:rPr lang="en-US" dirty="0"/>
              <a:t>mapped using a 45-nm </a:t>
            </a:r>
            <a:r>
              <a:rPr lang="en-US" dirty="0" smtClean="0"/>
              <a:t>TSMC</a:t>
            </a:r>
          </a:p>
          <a:p>
            <a:pPr lvl="1"/>
            <a:r>
              <a:rPr lang="en-US" dirty="0" smtClean="0"/>
              <a:t>Optimized </a:t>
            </a:r>
            <a:r>
              <a:rPr lang="en-US" dirty="0"/>
              <a:t>for power and a signoff </a:t>
            </a:r>
            <a:r>
              <a:rPr lang="en-US" dirty="0" smtClean="0"/>
              <a:t>clock period </a:t>
            </a:r>
            <a:r>
              <a:rPr lang="en-US" dirty="0"/>
              <a:t>of </a:t>
            </a:r>
            <a:r>
              <a:rPr lang="en-US" dirty="0" smtClean="0"/>
              <a:t>1.5ns:</a:t>
            </a:r>
          </a:p>
          <a:p>
            <a:pPr lvl="2"/>
            <a:r>
              <a:rPr lang="en-US" dirty="0" smtClean="0"/>
              <a:t>Synopsys </a:t>
            </a:r>
            <a:r>
              <a:rPr lang="en-US" dirty="0"/>
              <a:t>Design </a:t>
            </a:r>
            <a:r>
              <a:rPr lang="en-US" dirty="0" smtClean="0"/>
              <a:t>Compiler/ IC Compiler </a:t>
            </a:r>
          </a:p>
          <a:p>
            <a:pPr lvl="2"/>
            <a:r>
              <a:rPr lang="en-US" dirty="0" smtClean="0"/>
              <a:t>FPU power estimation: Synopsys </a:t>
            </a:r>
            <a:r>
              <a:rPr lang="en-US" dirty="0" err="1" smtClean="0"/>
              <a:t>PrimeTime</a:t>
            </a:r>
            <a:r>
              <a:rPr lang="en-US" dirty="0" smtClean="0"/>
              <a:t> (1.0V)</a:t>
            </a:r>
          </a:p>
          <a:p>
            <a:r>
              <a:rPr lang="en-US" dirty="0" smtClean="0"/>
              <a:t>A</a:t>
            </a:r>
            <a:r>
              <a:rPr lang="en-US" baseline="30000" dirty="0" smtClean="0"/>
              <a:t>2</a:t>
            </a:r>
            <a:r>
              <a:rPr lang="en-US" dirty="0" smtClean="0"/>
              <a:t>M</a:t>
            </a:r>
            <a:r>
              <a:rPr lang="en-US" baseline="30000" dirty="0" smtClean="0"/>
              <a:t>2 </a:t>
            </a:r>
            <a:r>
              <a:rPr lang="en-US" dirty="0"/>
              <a:t> </a:t>
            </a:r>
            <a:r>
              <a:rPr lang="en-US" dirty="0" smtClean="0"/>
              <a:t>design flow</a:t>
            </a:r>
          </a:p>
          <a:p>
            <a:pPr lvl="1"/>
            <a:r>
              <a:rPr lang="en-US" dirty="0" smtClean="0"/>
              <a:t>Transistor-level SPICE simulations by Cadence </a:t>
            </a:r>
            <a:r>
              <a:rPr lang="en-US" dirty="0"/>
              <a:t>Virtuoso </a:t>
            </a:r>
            <a:r>
              <a:rPr lang="en-US" dirty="0" smtClean="0"/>
              <a:t>for power </a:t>
            </a:r>
            <a:r>
              <a:rPr lang="en-US" dirty="0"/>
              <a:t>and delay estimation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12-Mar-15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Abbas Rahimi / UC San Diego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7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Energy Efficiency in GPUs</a:t>
            </a:r>
          </a:p>
          <a:p>
            <a:r>
              <a:rPr lang="en-US" dirty="0"/>
              <a:t>Approximate Associative </a:t>
            </a:r>
            <a:r>
              <a:rPr lang="en-US" dirty="0" err="1"/>
              <a:t>Memristive</a:t>
            </a:r>
            <a:r>
              <a:rPr lang="en-US" dirty="0"/>
              <a:t> </a:t>
            </a:r>
            <a:r>
              <a:rPr lang="en-US" dirty="0" smtClean="0"/>
              <a:t>Memory</a:t>
            </a:r>
          </a:p>
          <a:p>
            <a:pPr lvl="1"/>
            <a:r>
              <a:rPr lang="en-US" dirty="0" err="1" smtClean="0"/>
              <a:t>Memoization</a:t>
            </a:r>
            <a:r>
              <a:rPr lang="en-US" dirty="0" smtClean="0"/>
              <a:t> using </a:t>
            </a:r>
            <a:r>
              <a:rPr lang="en-US" dirty="0" err="1" smtClean="0"/>
              <a:t>memristor</a:t>
            </a:r>
            <a:r>
              <a:rPr lang="en-US" dirty="0" smtClean="0"/>
              <a:t> under VOS</a:t>
            </a:r>
          </a:p>
          <a:p>
            <a:pPr lvl="1"/>
            <a:r>
              <a:rPr lang="en-US" dirty="0" smtClean="0"/>
              <a:t>Programming flow</a:t>
            </a:r>
          </a:p>
          <a:p>
            <a:r>
              <a:rPr lang="en-US" dirty="0" smtClean="0"/>
              <a:t>TCAM Operation</a:t>
            </a:r>
          </a:p>
          <a:p>
            <a:pPr lvl="1"/>
            <a:r>
              <a:rPr lang="en-US" dirty="0" smtClean="0"/>
              <a:t>Approximate TCAM operation</a:t>
            </a:r>
          </a:p>
          <a:p>
            <a:r>
              <a:rPr lang="en-US" dirty="0" smtClean="0"/>
              <a:t>Experimental Setup and Results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12-Mar-15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Abbas Rahimi / UC San Diego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63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Comparison: FPU versus A</a:t>
            </a:r>
            <a:r>
              <a:rPr lang="en-US" baseline="30000" dirty="0" smtClean="0"/>
              <a:t>2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12-Mar-15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Abbas Rahimi / UC San Diego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19</a:t>
            </a:fld>
            <a:endParaRPr lang="de-DE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702492"/>
              </p:ext>
            </p:extLst>
          </p:nvPr>
        </p:nvGraphicFramePr>
        <p:xfrm>
          <a:off x="107504" y="1876405"/>
          <a:ext cx="8869679" cy="299275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458030"/>
                <a:gridCol w="1579529"/>
                <a:gridCol w="1458030"/>
                <a:gridCol w="1458030"/>
                <a:gridCol w="1458030"/>
                <a:gridCol w="1458030"/>
              </a:tblGrid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Module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FPU (1.0V)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Exact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Approximate (2-HD)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32-row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64-row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32-row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64-row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ADD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4742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2740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4568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999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1479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MUL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9891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2740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4568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999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1479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SQRT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9983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2322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3901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864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1332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MAC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12051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3096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5071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1124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1627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ratio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504" y="1196752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Energy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fJ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per operation in 45nm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Rate versus Size/Accuracy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12-Mar-15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Abbas Rahimi / UC San Diego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207" y="955676"/>
            <a:ext cx="5491427" cy="3017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026" y="3817760"/>
            <a:ext cx="5524342" cy="301752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464860" y="1490218"/>
            <a:ext cx="2960712" cy="689594"/>
            <a:chOff x="4464860" y="1490218"/>
            <a:chExt cx="2960712" cy="689594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4464860" y="1916832"/>
              <a:ext cx="2960712" cy="262980"/>
            </a:xfrm>
            <a:prstGeom prst="straightConnector1">
              <a:avLst/>
            </a:prstGeom>
            <a:ln w="635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21415471">
              <a:off x="5386106" y="1490218"/>
              <a:ext cx="1152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2"/>
                  </a:solidFill>
                </a:rPr>
                <a:t>12%</a:t>
              </a:r>
              <a:endParaRPr lang="en-US" sz="32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464860" y="3866482"/>
            <a:ext cx="2960712" cy="860533"/>
            <a:chOff x="4464860" y="3866482"/>
            <a:chExt cx="2960712" cy="860533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4464860" y="4340052"/>
              <a:ext cx="2960712" cy="386963"/>
            </a:xfrm>
            <a:prstGeom prst="straightConnector1">
              <a:avLst/>
            </a:prstGeom>
            <a:ln w="635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21415471">
              <a:off x="5538506" y="3866482"/>
              <a:ext cx="1152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2"/>
                  </a:solidFill>
                </a:rPr>
                <a:t>18%</a:t>
              </a:r>
              <a:endParaRPr lang="en-US" sz="32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339752" y="2444250"/>
            <a:ext cx="1152128" cy="2640785"/>
            <a:chOff x="2339752" y="2444250"/>
            <a:chExt cx="1152128" cy="2640785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3372850" y="2444250"/>
              <a:ext cx="1" cy="2640785"/>
            </a:xfrm>
            <a:prstGeom prst="straightConnector1">
              <a:avLst/>
            </a:prstGeom>
            <a:ln w="635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339752" y="3403948"/>
              <a:ext cx="1152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2"/>
                  </a:solidFill>
                </a:rPr>
                <a:t>12%</a:t>
              </a:r>
              <a:endParaRPr lang="en-US" sz="32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51521" y="2179812"/>
            <a:ext cx="180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Exact Matching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07504" y="4509120"/>
            <a:ext cx="2318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Approximate Matching (2-HD)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000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Saving: </a:t>
            </a:r>
            <a:r>
              <a:rPr lang="en-US" dirty="0" err="1" smtClean="0"/>
              <a:t>Sobel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12-Mar-15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Abbas Rahimi / UC San Diego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21</a:t>
            </a:fld>
            <a:endParaRPr lang="de-DE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079895"/>
              </p:ext>
            </p:extLst>
          </p:nvPr>
        </p:nvGraphicFramePr>
        <p:xfrm>
          <a:off x="457200" y="1412776"/>
          <a:ext cx="8003231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732240" y="2996952"/>
            <a:ext cx="936104" cy="1224136"/>
            <a:chOff x="6660232" y="2996952"/>
            <a:chExt cx="936104" cy="1224136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6732240" y="2996952"/>
              <a:ext cx="720080" cy="1224136"/>
            </a:xfrm>
            <a:prstGeom prst="line">
              <a:avLst/>
            </a:prstGeom>
            <a:ln w="508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6660232" y="3068960"/>
              <a:ext cx="936104" cy="1152128"/>
            </a:xfrm>
            <a:prstGeom prst="line">
              <a:avLst/>
            </a:prstGeom>
            <a:ln w="508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012160" y="2482901"/>
            <a:ext cx="648072" cy="1097280"/>
            <a:chOff x="6012160" y="2482901"/>
            <a:chExt cx="648072" cy="109728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6012160" y="2482901"/>
              <a:ext cx="0" cy="1097280"/>
            </a:xfrm>
            <a:prstGeom prst="straightConnector1">
              <a:avLst/>
            </a:prstGeom>
            <a:ln w="41275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012160" y="2611703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24%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44008" y="2475736"/>
            <a:ext cx="648072" cy="1280160"/>
            <a:chOff x="6012160" y="2465316"/>
            <a:chExt cx="648072" cy="128016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6012160" y="2465316"/>
              <a:ext cx="0" cy="1280160"/>
            </a:xfrm>
            <a:prstGeom prst="straightConnector1">
              <a:avLst/>
            </a:prstGeom>
            <a:ln w="41275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012160" y="2554775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26%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75856" y="2461988"/>
            <a:ext cx="648072" cy="1371600"/>
            <a:chOff x="6012160" y="2418424"/>
            <a:chExt cx="648072" cy="137160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6012160" y="2418424"/>
              <a:ext cx="0" cy="1371600"/>
            </a:xfrm>
            <a:prstGeom prst="straightConnector1">
              <a:avLst/>
            </a:prstGeom>
            <a:ln w="41275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012160" y="280008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28%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07704" y="2475736"/>
            <a:ext cx="648072" cy="953264"/>
            <a:chOff x="6012160" y="2836760"/>
            <a:chExt cx="648072" cy="953264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6012160" y="2836760"/>
              <a:ext cx="0" cy="953264"/>
            </a:xfrm>
            <a:prstGeom prst="straightConnector1">
              <a:avLst/>
            </a:prstGeom>
            <a:ln w="41275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012160" y="291663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20%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0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Saving: Roberts Filter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12-Mar-15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Abbas Rahimi / UC San Diego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77" y="1412776"/>
            <a:ext cx="8136879" cy="42484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468905" y="2470016"/>
            <a:ext cx="648072" cy="1828800"/>
            <a:chOff x="6012160" y="1922396"/>
            <a:chExt cx="648072" cy="182880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6012160" y="1922396"/>
              <a:ext cx="0" cy="1828800"/>
            </a:xfrm>
            <a:prstGeom prst="straightConnector1">
              <a:avLst/>
            </a:prstGeom>
            <a:ln w="41275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012160" y="1935984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43%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07882" y="2464296"/>
            <a:ext cx="648072" cy="1737360"/>
            <a:chOff x="5967722" y="1922396"/>
            <a:chExt cx="648072" cy="173736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6012160" y="1922396"/>
              <a:ext cx="0" cy="1737360"/>
            </a:xfrm>
            <a:prstGeom prst="straightConnector1">
              <a:avLst/>
            </a:prstGeom>
            <a:ln w="41275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967722" y="2023004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40%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75057" y="2483728"/>
            <a:ext cx="648072" cy="1828800"/>
            <a:chOff x="5966210" y="1922396"/>
            <a:chExt cx="648072" cy="18288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6012160" y="1922396"/>
              <a:ext cx="0" cy="1828800"/>
            </a:xfrm>
            <a:prstGeom prst="straightConnector1">
              <a:avLst/>
            </a:prstGeom>
            <a:ln w="41275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66210" y="1981934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44%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96124" y="2464296"/>
            <a:ext cx="648072" cy="1920240"/>
            <a:chOff x="5874310" y="1922396"/>
            <a:chExt cx="648072" cy="192024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5924855" y="1922396"/>
              <a:ext cx="0" cy="1920240"/>
            </a:xfrm>
            <a:prstGeom prst="straightConnector1">
              <a:avLst/>
            </a:prstGeom>
            <a:ln w="41275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74310" y="1981934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45%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1521" y="5753190"/>
            <a:ext cx="68580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NimbusRomNo9L-Regu"/>
              </a:rPr>
              <a:t>PSNR &gt; </a:t>
            </a:r>
            <a:r>
              <a:rPr lang="en-US" dirty="0">
                <a:latin typeface="NimbusRomNo9L-Regu"/>
              </a:rPr>
              <a:t>30dB </a:t>
            </a:r>
            <a:endParaRPr lang="en-US" dirty="0" smtClean="0">
              <a:latin typeface="NimbusRomNo9L-Regu"/>
            </a:endParaRPr>
          </a:p>
          <a:p>
            <a:r>
              <a:rPr lang="en-US" dirty="0" smtClean="0">
                <a:latin typeface="NimbusRomNo9L-Regu"/>
              </a:rPr>
              <a:t>A</a:t>
            </a:r>
            <a:r>
              <a:rPr lang="en-US" baseline="30000" dirty="0" smtClean="0">
                <a:latin typeface="NimbusRomNo9L-Regu"/>
              </a:rPr>
              <a:t>2</a:t>
            </a:r>
            <a:r>
              <a:rPr lang="en-US" dirty="0" smtClean="0">
                <a:latin typeface="NimbusRomNo9L-Regu"/>
              </a:rPr>
              <a:t>M</a:t>
            </a:r>
            <a:r>
              <a:rPr lang="en-US" baseline="30000" dirty="0" smtClean="0">
                <a:latin typeface="NimbusRomNo9L-Regu"/>
              </a:rPr>
              <a:t>2</a:t>
            </a:r>
            <a:r>
              <a:rPr lang="en-US" dirty="0" smtClean="0">
                <a:latin typeface="NimbusRomNo9L-Regu"/>
              </a:rPr>
              <a:t> with 8-row: </a:t>
            </a:r>
            <a:r>
              <a:rPr lang="en-US" dirty="0" err="1" smtClean="0">
                <a:latin typeface="NimbusRomNo9L-Regu"/>
              </a:rPr>
              <a:t>Sobel</a:t>
            </a:r>
            <a:r>
              <a:rPr lang="en-US" dirty="0" smtClean="0">
                <a:latin typeface="NimbusRomNo9L-Regu"/>
              </a:rPr>
              <a:t> </a:t>
            </a:r>
            <a:r>
              <a:rPr lang="en-US" dirty="0">
                <a:latin typeface="NimbusRomNo9L-Regu"/>
              </a:rPr>
              <a:t>(28</a:t>
            </a:r>
            <a:r>
              <a:rPr lang="en-US" dirty="0" smtClean="0">
                <a:latin typeface="NimbusRomNo9L-Regu"/>
              </a:rPr>
              <a:t>%), Sharpen </a:t>
            </a:r>
            <a:r>
              <a:rPr lang="en-US" dirty="0">
                <a:latin typeface="NimbusRomNo9L-Regu"/>
              </a:rPr>
              <a:t>(23%), and Shift (34</a:t>
            </a:r>
            <a:r>
              <a:rPr lang="en-US" dirty="0" smtClean="0">
                <a:latin typeface="NimbusRomNo9L-Regu"/>
              </a:rPr>
              <a:t>%) </a:t>
            </a:r>
          </a:p>
          <a:p>
            <a:r>
              <a:rPr lang="en-US" dirty="0" smtClean="0">
                <a:latin typeface="NimbusRomNo9L-Regu"/>
              </a:rPr>
              <a:t>A</a:t>
            </a:r>
            <a:r>
              <a:rPr lang="en-US" baseline="30000" dirty="0" smtClean="0">
                <a:latin typeface="NimbusRomNo9L-Regu"/>
              </a:rPr>
              <a:t>2</a:t>
            </a:r>
            <a:r>
              <a:rPr lang="en-US" dirty="0" smtClean="0">
                <a:latin typeface="NimbusRomNo9L-Regu"/>
              </a:rPr>
              <a:t>M</a:t>
            </a:r>
            <a:r>
              <a:rPr lang="en-US" baseline="30000" dirty="0" smtClean="0">
                <a:latin typeface="NimbusRomNo9L-Regu"/>
              </a:rPr>
              <a:t>2</a:t>
            </a:r>
            <a:r>
              <a:rPr lang="en-US" dirty="0" smtClean="0">
                <a:latin typeface="NimbusRomNo9L-Regu"/>
              </a:rPr>
              <a:t> with 16-row: Robert (45%)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9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</a:t>
            </a:r>
            <a:r>
              <a:rPr lang="en-US" dirty="0" smtClean="0"/>
              <a:t>Depiction </a:t>
            </a:r>
            <a:r>
              <a:rPr lang="en-US" dirty="0"/>
              <a:t>of </a:t>
            </a:r>
            <a:r>
              <a:rPr lang="en-US" dirty="0" smtClean="0"/>
              <a:t>Output </a:t>
            </a:r>
            <a:r>
              <a:rPr lang="en-US" dirty="0"/>
              <a:t>Q</a:t>
            </a:r>
            <a:r>
              <a:rPr lang="en-US" dirty="0" smtClean="0"/>
              <a:t>uality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12-Mar-15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Abbas Rahimi / UC San Diego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3528"/>
          <a:stretch/>
        </p:blipFill>
        <p:spPr>
          <a:xfrm>
            <a:off x="152655" y="1505232"/>
            <a:ext cx="5943600" cy="2354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5"/>
          <a:stretch/>
        </p:blipFill>
        <p:spPr>
          <a:xfrm>
            <a:off x="6059395" y="1483608"/>
            <a:ext cx="3036409" cy="2377440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2655" y="5085184"/>
            <a:ext cx="8739826" cy="983286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xtLst/>
        </p:spPr>
        <p:txBody>
          <a:bodyPr vert="horz" wrap="square" lIns="274320" tIns="32146" rIns="0" bIns="32146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2400" b="1" dirty="0" smtClean="0">
                <a:latin typeface="Helvetica"/>
                <a:cs typeface="Helvetica"/>
              </a:rPr>
              <a:t>Quality loss is nearly indiscernible to the eye, whereas provides </a:t>
            </a: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28%</a:t>
            </a:r>
            <a:r>
              <a:rPr lang="en-US" sz="2400" b="1" dirty="0" smtClean="0">
                <a:latin typeface="Helvetica"/>
                <a:cs typeface="Helvetica"/>
              </a:rPr>
              <a:t> energy savings</a:t>
            </a:r>
          </a:p>
          <a:p>
            <a:pPr marL="0" indent="0">
              <a:buFont typeface="Arial"/>
              <a:buNone/>
              <a:defRPr/>
            </a:pP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099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Approximate Associative </a:t>
            </a:r>
            <a:r>
              <a:rPr lang="en-US" dirty="0" err="1" smtClean="0"/>
              <a:t>Memristive</a:t>
            </a:r>
            <a:r>
              <a:rPr lang="en-US" dirty="0" smtClean="0"/>
              <a:t> Modules combines:</a:t>
            </a:r>
          </a:p>
          <a:p>
            <a:pPr lvl="1"/>
            <a:r>
              <a:rPr lang="en-US" dirty="0" smtClean="0"/>
              <a:t>Benefits of emerging </a:t>
            </a:r>
            <a:r>
              <a:rPr lang="en-US" dirty="0" err="1" smtClean="0"/>
              <a:t>memristor</a:t>
            </a:r>
            <a:r>
              <a:rPr lang="en-US" dirty="0" smtClean="0"/>
              <a:t> technology </a:t>
            </a:r>
          </a:p>
          <a:p>
            <a:pPr lvl="1"/>
            <a:r>
              <a:rPr lang="en-US" dirty="0" smtClean="0"/>
              <a:t>Tolerance of emerging approximate computing </a:t>
            </a:r>
          </a:p>
          <a:p>
            <a:r>
              <a:rPr lang="en-US" dirty="0" smtClean="0"/>
              <a:t>A</a:t>
            </a:r>
            <a:r>
              <a:rPr lang="en-US" baseline="30000" dirty="0" smtClean="0"/>
              <a:t>2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tightly integrated to FPU to save energy by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Recalling </a:t>
            </a:r>
            <a:r>
              <a:rPr lang="en-US" dirty="0"/>
              <a:t>the frequent computations therefore </a:t>
            </a:r>
            <a:r>
              <a:rPr lang="en-US" dirty="0" smtClean="0"/>
              <a:t>avoiding re-executions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Operating </a:t>
            </a:r>
            <a:r>
              <a:rPr lang="en-US" dirty="0"/>
              <a:t>at VOS by accepting </a:t>
            </a:r>
            <a:r>
              <a:rPr lang="en-US" dirty="0" smtClean="0"/>
              <a:t>the approximate matches (1-HD and 2-HD)</a:t>
            </a:r>
          </a:p>
          <a:p>
            <a:r>
              <a:rPr lang="en-US" dirty="0" smtClean="0"/>
              <a:t>A</a:t>
            </a:r>
            <a:r>
              <a:rPr lang="en-US" baseline="30000" dirty="0" smtClean="0"/>
              <a:t>2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saves </a:t>
            </a:r>
            <a:r>
              <a:rPr lang="en-US" dirty="0" smtClean="0">
                <a:sym typeface="Wingdings" panose="05000000000000000000" pitchFamily="2" charset="2"/>
              </a:rPr>
              <a:t>32% energy on average with 8-row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12-Mar-15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Abbas Rahimi / UC San Diego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0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GPU?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12-Mar-15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Abbas Rahimi / UC San Diego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2</a:t>
            </a:fld>
            <a:endParaRPr lang="de-DE"/>
          </a:p>
        </p:txBody>
      </p:sp>
      <p:grpSp>
        <p:nvGrpSpPr>
          <p:cNvPr id="7" name="Group 6"/>
          <p:cNvGrpSpPr/>
          <p:nvPr/>
        </p:nvGrpSpPr>
        <p:grpSpPr>
          <a:xfrm>
            <a:off x="971600" y="1700808"/>
            <a:ext cx="2942499" cy="3899024"/>
            <a:chOff x="971600" y="1700808"/>
            <a:chExt cx="2942499" cy="38990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1600" y="2996952"/>
              <a:ext cx="2942499" cy="26028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15616" y="1700808"/>
              <a:ext cx="26642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CPU</a:t>
              </a:r>
            </a:p>
            <a:p>
              <a:pPr algn="ctr"/>
              <a:r>
                <a:rPr lang="en-US" sz="2400" dirty="0" err="1" smtClean="0"/>
                <a:t>Westmere</a:t>
              </a:r>
              <a:r>
                <a:rPr lang="en-US" sz="2400" dirty="0" smtClean="0"/>
                <a:t> 32nm</a:t>
              </a:r>
            </a:p>
            <a:p>
              <a:pPr algn="ctr"/>
              <a:r>
                <a:rPr lang="en-US" sz="2400" b="1" dirty="0" smtClean="0"/>
                <a:t>1690 </a:t>
              </a:r>
              <a:r>
                <a:rPr lang="en-US" sz="2400" b="1" dirty="0" err="1" smtClean="0"/>
                <a:t>pJ</a:t>
              </a:r>
              <a:r>
                <a:rPr lang="en-US" sz="2400" b="1" dirty="0" smtClean="0"/>
                <a:t>/flop</a:t>
              </a:r>
              <a:endParaRPr lang="en-US" sz="24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64088" y="1772816"/>
            <a:ext cx="2664296" cy="3845945"/>
            <a:chOff x="5364088" y="1772816"/>
            <a:chExt cx="2664296" cy="384594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4088" y="2996952"/>
              <a:ext cx="2520280" cy="262180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364088" y="1772816"/>
              <a:ext cx="26642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GPU</a:t>
              </a:r>
            </a:p>
            <a:p>
              <a:pPr algn="ctr"/>
              <a:r>
                <a:rPr lang="en-US" sz="2400" dirty="0" smtClean="0"/>
                <a:t>Kepler 28nm</a:t>
              </a:r>
            </a:p>
            <a:p>
              <a:pPr algn="ctr"/>
              <a:r>
                <a:rPr lang="en-US" sz="2400" b="1" dirty="0" smtClean="0"/>
                <a:t>140 </a:t>
              </a:r>
              <a:r>
                <a:rPr lang="en-US" sz="2400" b="1" dirty="0" err="1" smtClean="0"/>
                <a:t>pJ</a:t>
              </a:r>
              <a:r>
                <a:rPr lang="en-US" sz="2400" b="1" dirty="0" smtClean="0"/>
                <a:t>/flop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0843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GPU?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12-Mar-15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Abbas Rahimi / UC San Diego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5" y="908720"/>
            <a:ext cx="8268849" cy="581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(Headings)"/>
              </a:rPr>
              <a:t>AMD GPU Architecture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12-Mar-15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Abbas Rahimi / UC San Diego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7596336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628BF6-67F0-405E-B297-68D77A67C46A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9168" y="1163885"/>
            <a:ext cx="8795320" cy="2616667"/>
          </a:xfrm>
        </p:spPr>
        <p:txBody>
          <a:bodyPr>
            <a:normAutofit fontScale="92500" lnSpcReduction="20000"/>
          </a:bodyPr>
          <a:lstStyle/>
          <a:p>
            <a:r>
              <a:rPr lang="en-US" b="0" dirty="0"/>
              <a:t>Radeon HD </a:t>
            </a:r>
            <a:r>
              <a:rPr lang="en-US" b="0" dirty="0" smtClean="0"/>
              <a:t>7970 device from Southern </a:t>
            </a:r>
            <a:r>
              <a:rPr lang="en-US" b="0" dirty="0"/>
              <a:t>Islands </a:t>
            </a:r>
            <a:r>
              <a:rPr lang="en-US" b="0" dirty="0" smtClean="0"/>
              <a:t>family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 smtClean="0"/>
              <a:t>32 </a:t>
            </a:r>
            <a:r>
              <a:rPr lang="en-US" b="0" dirty="0"/>
              <a:t>c</a:t>
            </a:r>
            <a:r>
              <a:rPr lang="en-US" b="0" dirty="0" smtClean="0"/>
              <a:t>ompute </a:t>
            </a:r>
            <a:r>
              <a:rPr lang="en-US" b="0" dirty="0"/>
              <a:t>u</a:t>
            </a:r>
            <a:r>
              <a:rPr lang="en-US" b="0" dirty="0" smtClean="0"/>
              <a:t>nits</a:t>
            </a:r>
          </a:p>
          <a:p>
            <a:pPr lvl="2"/>
            <a:r>
              <a:rPr lang="en-US" b="0" dirty="0" smtClean="0"/>
              <a:t>4 SIMD units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b="0" dirty="0" smtClean="0"/>
              <a:t>16 </a:t>
            </a:r>
            <a:r>
              <a:rPr lang="en-US" b="0" dirty="0"/>
              <a:t>s</a:t>
            </a:r>
            <a:r>
              <a:rPr lang="en-US" b="0" dirty="0" smtClean="0"/>
              <a:t>tream </a:t>
            </a:r>
            <a:r>
              <a:rPr lang="en-US" b="0" dirty="0"/>
              <a:t>c</a:t>
            </a:r>
            <a:r>
              <a:rPr lang="en-US" b="0" dirty="0" smtClean="0"/>
              <a:t>ores (parallel lanes)</a:t>
            </a:r>
          </a:p>
          <a:p>
            <a:r>
              <a:rPr lang="en-US" b="0" dirty="0" smtClean="0"/>
              <a:t>2048 </a:t>
            </a:r>
            <a:r>
              <a:rPr lang="en-US" b="0" dirty="0"/>
              <a:t>s</a:t>
            </a:r>
            <a:r>
              <a:rPr lang="en-US" b="0" dirty="0" smtClean="0"/>
              <a:t>tream cores per device</a:t>
            </a:r>
          </a:p>
          <a:p>
            <a:r>
              <a:rPr lang="en-US" b="0" dirty="0" smtClean="0"/>
              <a:t>Thermal </a:t>
            </a:r>
            <a:r>
              <a:rPr lang="en-US" b="0" dirty="0"/>
              <a:t>design power: </a:t>
            </a:r>
            <a:r>
              <a:rPr lang="en-US" b="0" dirty="0" smtClean="0"/>
              <a:t>300W!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87824" y="4088117"/>
            <a:ext cx="2880320" cy="2550760"/>
            <a:chOff x="2987824" y="878240"/>
            <a:chExt cx="2880320" cy="2550760"/>
          </a:xfrm>
        </p:grpSpPr>
        <p:grpSp>
          <p:nvGrpSpPr>
            <p:cNvPr id="10" name="Group 9"/>
            <p:cNvGrpSpPr/>
            <p:nvPr/>
          </p:nvGrpSpPr>
          <p:grpSpPr>
            <a:xfrm>
              <a:off x="2987824" y="878240"/>
              <a:ext cx="2880320" cy="2550760"/>
              <a:chOff x="2555775" y="836712"/>
              <a:chExt cx="2880320" cy="2550760"/>
            </a:xfrm>
          </p:grpSpPr>
          <p:sp>
            <p:nvSpPr>
              <p:cNvPr id="20" name="Rectangle 19"/>
              <p:cNvSpPr/>
              <p:nvPr/>
            </p:nvSpPr>
            <p:spPr>
              <a:xfrm rot="16200000" flipV="1">
                <a:off x="3125904" y="1077280"/>
                <a:ext cx="2172109" cy="24482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 rot="16200000">
                <a:off x="3385889" y="1323700"/>
                <a:ext cx="1652145" cy="2304256"/>
                <a:chOff x="3830106" y="865201"/>
                <a:chExt cx="1652145" cy="2304256"/>
              </a:xfrm>
            </p:grpSpPr>
            <p:sp>
              <p:nvSpPr>
                <p:cNvPr id="28" name="Rectangle 27"/>
                <p:cNvSpPr/>
                <p:nvPr/>
              </p:nvSpPr>
              <p:spPr>
                <a:xfrm rot="5400000">
                  <a:off x="2815211" y="1880096"/>
                  <a:ext cx="2304256" cy="2744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Local Memory</a:t>
                  </a:r>
                  <a:endParaRPr lang="en-US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9" name="Straight Arrow Connector 28"/>
                <p:cNvCxnSpPr/>
                <p:nvPr/>
              </p:nvCxnSpPr>
              <p:spPr>
                <a:xfrm rot="5400000">
                  <a:off x="5354235" y="1025223"/>
                  <a:ext cx="0" cy="256032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Rectangle 18"/>
              <p:cNvSpPr/>
              <p:nvPr/>
            </p:nvSpPr>
            <p:spPr>
              <a:xfrm>
                <a:off x="3059831" y="1299240"/>
                <a:ext cx="2304256" cy="3302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Wavefront Scheduler</a:t>
                </a:r>
                <a:endParaRPr lang="en-US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987823" y="836712"/>
                <a:ext cx="244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Compute Unit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2555775" y="1227232"/>
                <a:ext cx="432048" cy="64807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55775" y="2595384"/>
                <a:ext cx="432048" cy="79208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 rot="16200000">
                <a:off x="2946740" y="2040085"/>
                <a:ext cx="822566" cy="5760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SIMD Unit 1</a:t>
                </a:r>
                <a:endPara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6200000">
                <a:off x="3522801" y="2040085"/>
                <a:ext cx="822566" cy="5760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SIMD Unit 2</a:t>
                </a:r>
                <a:endPara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6200000">
                <a:off x="4098865" y="2040085"/>
                <a:ext cx="822566" cy="5760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SIMD Unit 3</a:t>
                </a:r>
                <a:endPara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6200000">
                <a:off x="4674929" y="2040085"/>
                <a:ext cx="822566" cy="5760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SIMD Unit 4</a:t>
                </a:r>
                <a:endPara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4355976" y="1700808"/>
              <a:ext cx="0" cy="2560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932040" y="1700808"/>
              <a:ext cx="0" cy="2560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508104" y="1700808"/>
              <a:ext cx="0" cy="2560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779912" y="2793876"/>
              <a:ext cx="0" cy="27432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355976" y="2780928"/>
              <a:ext cx="0" cy="27432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932040" y="2780928"/>
              <a:ext cx="0" cy="27432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508104" y="2780928"/>
              <a:ext cx="0" cy="27432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6863" y="4077072"/>
            <a:ext cx="3017520" cy="2583012"/>
            <a:chOff x="66863" y="867195"/>
            <a:chExt cx="3017520" cy="2583012"/>
          </a:xfrm>
        </p:grpSpPr>
        <p:grpSp>
          <p:nvGrpSpPr>
            <p:cNvPr id="31" name="Group 30"/>
            <p:cNvGrpSpPr/>
            <p:nvPr/>
          </p:nvGrpSpPr>
          <p:grpSpPr>
            <a:xfrm>
              <a:off x="66863" y="867195"/>
              <a:ext cx="3017520" cy="2583012"/>
              <a:chOff x="66863" y="867195"/>
              <a:chExt cx="3017520" cy="2583012"/>
            </a:xfrm>
          </p:grpSpPr>
          <p:sp>
            <p:nvSpPr>
              <p:cNvPr id="34" name="Rectangle 33"/>
              <p:cNvSpPr/>
              <p:nvPr/>
            </p:nvSpPr>
            <p:spPr>
              <a:xfrm rot="16200000" flipV="1">
                <a:off x="478343" y="844167"/>
                <a:ext cx="2194560" cy="3017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164272" y="867195"/>
                <a:ext cx="2823552" cy="2494563"/>
                <a:chOff x="164272" y="795187"/>
                <a:chExt cx="2823552" cy="2494563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164272" y="795187"/>
                  <a:ext cx="2823552" cy="2494563"/>
                  <a:chOff x="216742" y="943104"/>
                  <a:chExt cx="2197007" cy="2036829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228600" y="1363980"/>
                    <a:ext cx="2185149" cy="228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Ultra-threaded Dispatcher</a:t>
                    </a:r>
                    <a:endParaRPr lang="en-US" sz="16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216742" y="1843125"/>
                    <a:ext cx="852300" cy="5334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Compute Unit 1</a:t>
                    </a:r>
                    <a:endParaRPr lang="en-US" sz="16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1539687" y="1843125"/>
                    <a:ext cx="874061" cy="5334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Compute Unit 32</a:t>
                    </a:r>
                    <a:endParaRPr lang="en-US" sz="16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284630" y="2751333"/>
                    <a:ext cx="2073090" cy="228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Global Memory</a:t>
                    </a:r>
                    <a:endParaRPr lang="en-US" sz="16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42" name="Straight Arrow Connector 41"/>
                  <p:cNvCxnSpPr/>
                  <p:nvPr/>
                </p:nvCxnSpPr>
                <p:spPr>
                  <a:xfrm>
                    <a:off x="676836" y="2368646"/>
                    <a:ext cx="0" cy="37330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Arrow Connector 42"/>
                  <p:cNvCxnSpPr/>
                  <p:nvPr/>
                </p:nvCxnSpPr>
                <p:spPr>
                  <a:xfrm>
                    <a:off x="1965513" y="2376523"/>
                    <a:ext cx="0" cy="37330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228600" y="943104"/>
                    <a:ext cx="2185149" cy="3266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 smtClean="0">
                        <a:latin typeface="Arial" pitchFamily="34" charset="0"/>
                        <a:cs typeface="Arial" pitchFamily="34" charset="0"/>
                      </a:rPr>
                      <a:t>Compute Device</a:t>
                    </a:r>
                    <a:endParaRPr lang="en-US" sz="20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2411760" y="1600081"/>
                  <a:ext cx="0" cy="30175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745485" y="1604985"/>
                  <a:ext cx="0" cy="30175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" name="TextBox 31"/>
            <p:cNvSpPr txBox="1"/>
            <p:nvPr/>
          </p:nvSpPr>
          <p:spPr>
            <a:xfrm>
              <a:off x="1331640" y="2060848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…</a:t>
              </a:r>
              <a:endParaRPr lang="en-US" sz="2400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796136" y="4030967"/>
            <a:ext cx="3033861" cy="2607910"/>
            <a:chOff x="5868144" y="779562"/>
            <a:chExt cx="3033861" cy="2607910"/>
          </a:xfrm>
        </p:grpSpPr>
        <p:grpSp>
          <p:nvGrpSpPr>
            <p:cNvPr id="46" name="Group 45"/>
            <p:cNvGrpSpPr/>
            <p:nvPr/>
          </p:nvGrpSpPr>
          <p:grpSpPr>
            <a:xfrm>
              <a:off x="5868144" y="779562"/>
              <a:ext cx="3033861" cy="2607910"/>
              <a:chOff x="5868145" y="779562"/>
              <a:chExt cx="3033861" cy="2607910"/>
            </a:xfrm>
          </p:grpSpPr>
          <p:sp>
            <p:nvSpPr>
              <p:cNvPr id="55" name="Rectangle 54"/>
              <p:cNvSpPr/>
              <p:nvPr/>
            </p:nvSpPr>
            <p:spPr>
              <a:xfrm rot="16200000" flipV="1">
                <a:off x="6497444" y="992435"/>
                <a:ext cx="2197785" cy="25922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 rot="16200000">
                <a:off x="6894649" y="1413455"/>
                <a:ext cx="1347395" cy="2392268"/>
                <a:chOff x="3598750" y="865205"/>
                <a:chExt cx="1445406" cy="2392268"/>
              </a:xfrm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4642587" y="865205"/>
                  <a:ext cx="401569" cy="43204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en-US" sz="1200" b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IF/ID</a:t>
                  </a:r>
                  <a:endParaRPr lang="en-US" sz="12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 rot="5400000">
                  <a:off x="2935891" y="2320148"/>
                  <a:ext cx="1600184" cy="2744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Vector/Scalar RF</a:t>
                  </a:r>
                  <a:endParaRPr lang="en-US" sz="14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6309718" y="779562"/>
                <a:ext cx="259228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SIMD Unit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flipV="1">
                <a:off x="5868145" y="1172338"/>
                <a:ext cx="432048" cy="77497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868145" y="2739400"/>
                <a:ext cx="432048" cy="64807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59"/>
              <p:cNvSpPr/>
              <p:nvPr/>
            </p:nvSpPr>
            <p:spPr>
              <a:xfrm rot="16200000">
                <a:off x="7816883" y="2003850"/>
                <a:ext cx="268499" cy="15736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Stream Core 16</a:t>
                </a:r>
                <a:endPara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 rot="16200000">
                <a:off x="7073800" y="2693625"/>
                <a:ext cx="0" cy="19907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7" name="Rectangle 46"/>
            <p:cNvSpPr/>
            <p:nvPr/>
          </p:nvSpPr>
          <p:spPr>
            <a:xfrm rot="16200000">
              <a:off x="7816883" y="616166"/>
              <a:ext cx="268499" cy="15736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Stream Core 1</a:t>
              </a:r>
              <a:endPara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16200000">
              <a:off x="7073800" y="1308477"/>
              <a:ext cx="0" cy="19907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 rot="16200000">
              <a:off x="7816883" y="976205"/>
              <a:ext cx="268499" cy="15736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Stream Core 2</a:t>
              </a:r>
              <a:endPara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16200000">
              <a:off x="7073800" y="1675029"/>
              <a:ext cx="0" cy="1809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 rot="16200000">
              <a:off x="7816883" y="1336245"/>
              <a:ext cx="268499" cy="15736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Stream Core 3</a:t>
              </a:r>
              <a:endPara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6804248" y="2125557"/>
              <a:ext cx="36576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782743" y="2348880"/>
              <a:ext cx="461665" cy="369332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6979218" y="1395540"/>
              <a:ext cx="0" cy="14081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646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196752"/>
            <a:ext cx="3774929" cy="495801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VOS achieves </a:t>
            </a:r>
            <a:r>
              <a:rPr lang="en-US" dirty="0"/>
              <a:t>energy efficiency at costs </a:t>
            </a:r>
            <a:r>
              <a:rPr lang="en-US" dirty="0" smtClean="0"/>
              <a:t>to:</a:t>
            </a:r>
          </a:p>
          <a:p>
            <a:pPr marL="0" indent="0">
              <a:buNone/>
              <a:defRPr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Performance </a:t>
            </a:r>
            <a:r>
              <a:rPr lang="en-US" sz="2400" dirty="0" smtClean="0"/>
              <a:t>loss 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sym typeface="Wingdings" panose="05000000000000000000" pitchFamily="2" charset="2"/>
              </a:rPr>
              <a:t>     SIMD 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Increasing </a:t>
            </a:r>
            <a:r>
              <a:rPr lang="en-US" sz="2400" dirty="0"/>
              <a:t>timing sensitivity in the presence of </a:t>
            </a:r>
            <a:r>
              <a:rPr lang="en-US" sz="2400" dirty="0" smtClean="0"/>
              <a:t>variations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sym typeface="Wingdings" panose="05000000000000000000" pitchFamily="2" charset="2"/>
              </a:rPr>
              <a:t>     Timing errors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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Over-Scaling (VOS)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12-Mar-15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Abbas Rahimi / UC San Diego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128" y="980728"/>
            <a:ext cx="4876376" cy="518457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228184" y="4005064"/>
            <a:ext cx="2304256" cy="1296144"/>
            <a:chOff x="6354306" y="4512798"/>
            <a:chExt cx="2394158" cy="1580498"/>
          </a:xfrm>
        </p:grpSpPr>
        <p:cxnSp>
          <p:nvCxnSpPr>
            <p:cNvPr id="11" name="Straight Arrow Connector 10"/>
            <p:cNvCxnSpPr/>
            <p:nvPr/>
          </p:nvCxnSpPr>
          <p:spPr>
            <a:xfrm flipH="1" flipV="1">
              <a:off x="6354306" y="4611579"/>
              <a:ext cx="2394158" cy="1481717"/>
            </a:xfrm>
            <a:prstGeom prst="straightConnector1">
              <a:avLst/>
            </a:prstGeom>
            <a:ln w="82550">
              <a:solidFill>
                <a:schemeClr val="tx2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380375" y="4512798"/>
              <a:ext cx="1353440" cy="886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2"/>
                  </a:solidFill>
                </a:rPr>
                <a:t>5X</a:t>
              </a:r>
              <a:endParaRPr lang="en-US" sz="36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76056" y="6021288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Dreslinski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et al,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Proc. IEEEE’10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8011"/>
          </a:xfrm>
        </p:spPr>
        <p:txBody>
          <a:bodyPr/>
          <a:lstStyle/>
          <a:p>
            <a:r>
              <a:rPr lang="en-US" dirty="0"/>
              <a:t>Cost of </a:t>
            </a:r>
            <a:r>
              <a:rPr lang="en-US" dirty="0" smtClean="0"/>
              <a:t>error recovery </a:t>
            </a:r>
            <a:r>
              <a:rPr lang="en-US" dirty="0"/>
              <a:t>is exacerbated in SIMD pipelined: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>
                <a:solidFill>
                  <a:schemeClr val="accent1"/>
                </a:solidFill>
              </a:rPr>
              <a:t>Horizontally</a:t>
            </a:r>
            <a:r>
              <a:rPr lang="en-US" dirty="0"/>
              <a:t>: higher pipeline latency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higher cost of recovery through flushing and replaying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>
                <a:solidFill>
                  <a:schemeClr val="accent1"/>
                </a:solidFill>
              </a:rPr>
              <a:t>Vertically</a:t>
            </a:r>
            <a:r>
              <a:rPr lang="en-US" dirty="0"/>
              <a:t>: any error within any of the lanes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global stall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recovery of the entire SIMD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Errors Kill SIMD!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12-Mar-15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Abbas Rahimi / UC San Diego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7596336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628BF6-67F0-405E-B297-68D77A67C46A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2" name="Rectangle 71"/>
          <p:cNvSpPr/>
          <p:nvPr/>
        </p:nvSpPr>
        <p:spPr>
          <a:xfrm>
            <a:off x="683568" y="4077072"/>
            <a:ext cx="8136904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467704" y="6375995"/>
            <a:ext cx="5120640" cy="400110"/>
            <a:chOff x="1144840" y="6458123"/>
            <a:chExt cx="5120640" cy="400110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1144840" y="6525344"/>
              <a:ext cx="5120640" cy="0"/>
            </a:xfrm>
            <a:prstGeom prst="straightConnector1">
              <a:avLst/>
            </a:prstGeom>
            <a:ln w="25400">
              <a:solidFill>
                <a:schemeClr val="accent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86602" y="6458123"/>
              <a:ext cx="17586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accent1"/>
                  </a:solidFill>
                </a:rPr>
                <a:t>Deep pipeline</a:t>
              </a:r>
              <a:endParaRPr lang="en-US" sz="2000" b="1" i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 rot="16200000">
            <a:off x="-353292" y="5181748"/>
            <a:ext cx="1609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SIMD Unit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7584" y="4898954"/>
            <a:ext cx="937899" cy="5931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IF/ID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6302" y="5373216"/>
            <a:ext cx="1587213" cy="32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….</a:t>
            </a:r>
            <a:endParaRPr lang="en-US" sz="20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765483" y="4365104"/>
            <a:ext cx="721460" cy="1898132"/>
            <a:chOff x="971600" y="1916832"/>
            <a:chExt cx="720080" cy="2013843"/>
          </a:xfrm>
          <a:solidFill>
            <a:schemeClr val="tx1"/>
          </a:solidFill>
        </p:grpSpPr>
        <p:sp>
          <p:nvSpPr>
            <p:cNvPr id="16" name="Right Arrow 15"/>
            <p:cNvSpPr/>
            <p:nvPr/>
          </p:nvSpPr>
          <p:spPr>
            <a:xfrm>
              <a:off x="971600" y="2704035"/>
              <a:ext cx="720080" cy="288032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1259632" y="1988840"/>
              <a:ext cx="144016" cy="1872208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1259632" y="3642643"/>
              <a:ext cx="432048" cy="288032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1259632" y="1916832"/>
              <a:ext cx="432048" cy="288032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99667" y="4159222"/>
            <a:ext cx="4965353" cy="652483"/>
            <a:chOff x="2064420" y="1522884"/>
            <a:chExt cx="4955852" cy="792088"/>
          </a:xfrm>
        </p:grpSpPr>
        <p:grpSp>
          <p:nvGrpSpPr>
            <p:cNvPr id="21" name="Group 20"/>
            <p:cNvGrpSpPr/>
            <p:nvPr/>
          </p:nvGrpSpPr>
          <p:grpSpPr>
            <a:xfrm>
              <a:off x="2152606" y="1628800"/>
              <a:ext cx="4723650" cy="576064"/>
              <a:chOff x="2080598" y="1772816"/>
              <a:chExt cx="4723650" cy="57606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2080598" y="1772816"/>
                <a:ext cx="4723650" cy="576064"/>
                <a:chOff x="1720558" y="1772816"/>
                <a:chExt cx="4723650" cy="576064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720558" y="1772816"/>
                  <a:ext cx="648072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smtClean="0">
                      <a:solidFill>
                        <a:schemeClr val="tx1"/>
                      </a:solidFill>
                    </a:rPr>
                    <a:t>RF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699792" y="1772816"/>
                  <a:ext cx="1656184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chemeClr val="tx1"/>
                      </a:solidFill>
                    </a:rPr>
                    <a:t>ALU</a:t>
                  </a:r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4716016" y="1772816"/>
                  <a:ext cx="648072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smtClean="0">
                      <a:solidFill>
                        <a:schemeClr val="tx1"/>
                      </a:solidFill>
                    </a:rPr>
                    <a:t>M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5724128" y="1772816"/>
                  <a:ext cx="720080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smtClean="0">
                      <a:solidFill>
                        <a:schemeClr val="tx1"/>
                      </a:solidFill>
                    </a:rPr>
                    <a:t>WB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Right Arrow 32"/>
                <p:cNvSpPr/>
                <p:nvPr/>
              </p:nvSpPr>
              <p:spPr>
                <a:xfrm>
                  <a:off x="2411760" y="1919832"/>
                  <a:ext cx="288032" cy="288032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ight Arrow 33"/>
                <p:cNvSpPr/>
                <p:nvPr/>
              </p:nvSpPr>
              <p:spPr>
                <a:xfrm>
                  <a:off x="4402106" y="1919832"/>
                  <a:ext cx="288032" cy="288032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ight Arrow 34"/>
                <p:cNvSpPr/>
                <p:nvPr/>
              </p:nvSpPr>
              <p:spPr>
                <a:xfrm>
                  <a:off x="5436096" y="1919832"/>
                  <a:ext cx="288032" cy="288032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4427984" y="1772816"/>
                <a:ext cx="0" cy="57606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139952" y="1772816"/>
                <a:ext cx="0" cy="57606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851920" y="1772816"/>
                <a:ext cx="0" cy="57606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563888" y="1772816"/>
                <a:ext cx="0" cy="57606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275856" y="1772816"/>
                <a:ext cx="0" cy="57606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/>
            <p:cNvSpPr/>
            <p:nvPr/>
          </p:nvSpPr>
          <p:spPr>
            <a:xfrm>
              <a:off x="2064420" y="1522884"/>
              <a:ext cx="4955852" cy="792088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486943" y="4881483"/>
            <a:ext cx="4965353" cy="652483"/>
            <a:chOff x="2064420" y="1522884"/>
            <a:chExt cx="4955852" cy="792088"/>
          </a:xfrm>
        </p:grpSpPr>
        <p:grpSp>
          <p:nvGrpSpPr>
            <p:cNvPr id="37" name="Group 36"/>
            <p:cNvGrpSpPr/>
            <p:nvPr/>
          </p:nvGrpSpPr>
          <p:grpSpPr>
            <a:xfrm>
              <a:off x="2152606" y="1628800"/>
              <a:ext cx="4723650" cy="576064"/>
              <a:chOff x="2080598" y="1772816"/>
              <a:chExt cx="4723650" cy="576064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2080598" y="1772816"/>
                <a:ext cx="4723650" cy="576064"/>
                <a:chOff x="1720558" y="1772816"/>
                <a:chExt cx="4723650" cy="576064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720558" y="1772816"/>
                  <a:ext cx="648072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smtClean="0">
                      <a:solidFill>
                        <a:schemeClr val="tx1"/>
                      </a:solidFill>
                    </a:rPr>
                    <a:t>RF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699792" y="1772816"/>
                  <a:ext cx="1656184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chemeClr val="tx1"/>
                      </a:solidFill>
                    </a:rPr>
                    <a:t>ALU</a:t>
                  </a:r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4716016" y="1772816"/>
                  <a:ext cx="648072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smtClean="0">
                      <a:solidFill>
                        <a:schemeClr val="tx1"/>
                      </a:solidFill>
                    </a:rPr>
                    <a:t>M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5724128" y="1772816"/>
                  <a:ext cx="720080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smtClean="0">
                      <a:solidFill>
                        <a:schemeClr val="tx1"/>
                      </a:solidFill>
                    </a:rPr>
                    <a:t>WB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Right Arrow 48"/>
                <p:cNvSpPr/>
                <p:nvPr/>
              </p:nvSpPr>
              <p:spPr>
                <a:xfrm>
                  <a:off x="2411760" y="1919832"/>
                  <a:ext cx="288032" cy="288032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ight Arrow 49"/>
                <p:cNvSpPr/>
                <p:nvPr/>
              </p:nvSpPr>
              <p:spPr>
                <a:xfrm>
                  <a:off x="4402106" y="1919832"/>
                  <a:ext cx="288032" cy="288032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Arrow 50"/>
                <p:cNvSpPr/>
                <p:nvPr/>
              </p:nvSpPr>
              <p:spPr>
                <a:xfrm>
                  <a:off x="5436096" y="1919832"/>
                  <a:ext cx="288032" cy="288032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4427984" y="1772816"/>
                <a:ext cx="0" cy="57606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139952" y="1772816"/>
                <a:ext cx="0" cy="57606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3851920" y="1772816"/>
                <a:ext cx="0" cy="57606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3563888" y="1772816"/>
                <a:ext cx="0" cy="57606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3275856" y="1772816"/>
                <a:ext cx="0" cy="57606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ctangle 37"/>
            <p:cNvSpPr/>
            <p:nvPr/>
          </p:nvSpPr>
          <p:spPr>
            <a:xfrm>
              <a:off x="2064420" y="1522884"/>
              <a:ext cx="4955852" cy="792088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99667" y="5738070"/>
            <a:ext cx="4965353" cy="652483"/>
            <a:chOff x="2064420" y="1522884"/>
            <a:chExt cx="4955852" cy="792088"/>
          </a:xfrm>
        </p:grpSpPr>
        <p:grpSp>
          <p:nvGrpSpPr>
            <p:cNvPr id="53" name="Group 52"/>
            <p:cNvGrpSpPr/>
            <p:nvPr/>
          </p:nvGrpSpPr>
          <p:grpSpPr>
            <a:xfrm>
              <a:off x="2152606" y="1628800"/>
              <a:ext cx="4723650" cy="576064"/>
              <a:chOff x="2080598" y="1772816"/>
              <a:chExt cx="4723650" cy="576064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2080598" y="1772816"/>
                <a:ext cx="4723650" cy="576064"/>
                <a:chOff x="1720558" y="1772816"/>
                <a:chExt cx="4723650" cy="576064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1720558" y="1772816"/>
                  <a:ext cx="648072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smtClean="0">
                      <a:solidFill>
                        <a:schemeClr val="tx1"/>
                      </a:solidFill>
                    </a:rPr>
                    <a:t>RF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2699792" y="1772816"/>
                  <a:ext cx="1656184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chemeClr val="tx1"/>
                      </a:solidFill>
                    </a:rPr>
                    <a:t>ALU</a:t>
                  </a:r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4716016" y="1772816"/>
                  <a:ext cx="648072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smtClean="0">
                      <a:solidFill>
                        <a:schemeClr val="tx1"/>
                      </a:solidFill>
                    </a:rPr>
                    <a:t>M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5724128" y="1772816"/>
                  <a:ext cx="720080" cy="57606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smtClean="0">
                      <a:solidFill>
                        <a:schemeClr val="tx1"/>
                      </a:solidFill>
                    </a:rPr>
                    <a:t>WB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Right Arrow 64"/>
                <p:cNvSpPr/>
                <p:nvPr/>
              </p:nvSpPr>
              <p:spPr>
                <a:xfrm>
                  <a:off x="2411760" y="1919832"/>
                  <a:ext cx="288032" cy="288032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ight Arrow 65"/>
                <p:cNvSpPr/>
                <p:nvPr/>
              </p:nvSpPr>
              <p:spPr>
                <a:xfrm>
                  <a:off x="4402106" y="1919832"/>
                  <a:ext cx="288032" cy="288032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ight Arrow 66"/>
                <p:cNvSpPr/>
                <p:nvPr/>
              </p:nvSpPr>
              <p:spPr>
                <a:xfrm>
                  <a:off x="5436096" y="1919832"/>
                  <a:ext cx="288032" cy="288032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6" name="Straight Connector 55"/>
              <p:cNvCxnSpPr/>
              <p:nvPr/>
            </p:nvCxnSpPr>
            <p:spPr>
              <a:xfrm>
                <a:off x="4427984" y="1772816"/>
                <a:ext cx="0" cy="57606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139952" y="1772816"/>
                <a:ext cx="0" cy="57606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851920" y="1772816"/>
                <a:ext cx="0" cy="57606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3563888" y="1772816"/>
                <a:ext cx="0" cy="57606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275856" y="1772816"/>
                <a:ext cx="0" cy="57606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Rectangle 53"/>
            <p:cNvSpPr/>
            <p:nvPr/>
          </p:nvSpPr>
          <p:spPr>
            <a:xfrm>
              <a:off x="2064420" y="1522884"/>
              <a:ext cx="4955852" cy="792088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524330" y="4149080"/>
            <a:ext cx="400110" cy="2286000"/>
            <a:chOff x="6345482" y="4231208"/>
            <a:chExt cx="400110" cy="2286000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6372200" y="4231208"/>
              <a:ext cx="0" cy="2286000"/>
            </a:xfrm>
            <a:prstGeom prst="straightConnector1">
              <a:avLst/>
            </a:prstGeom>
            <a:ln w="25400">
              <a:solidFill>
                <a:schemeClr val="accent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 rot="16200000">
              <a:off x="5820397" y="5044325"/>
              <a:ext cx="1450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accent1"/>
                  </a:solidFill>
                </a:rPr>
                <a:t>Wide lanes</a:t>
              </a:r>
              <a:endParaRPr lang="en-US" sz="2000" b="1" i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7524328" y="5725705"/>
            <a:ext cx="12961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More expensive recovery</a:t>
            </a:r>
          </a:p>
        </p:txBody>
      </p:sp>
    </p:spTree>
    <p:extLst>
      <p:ext uri="{BB962C8B-B14F-4D97-AF65-F5344CB8AC3E}">
        <p14:creationId xmlns:p14="http://schemas.microsoft.com/office/powerpoint/2010/main" val="21353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Error-Tolerance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12-Mar-15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Abbas Rahimi / UC San Diego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90404" y="1844675"/>
            <a:ext cx="26654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cs typeface="Arial" panose="020B0604020202020204" pitchFamily="34" charset="0"/>
              </a:rPr>
              <a:t>Timing error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27017" y="2515508"/>
            <a:ext cx="2663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Arial" panose="020B0604020202020204" pitchFamily="34" charset="0"/>
              </a:rPr>
              <a:t>Error handling </a:t>
            </a:r>
            <a:endParaRPr lang="en-US" altLang="en-US" b="1" dirty="0"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endCxn id="9" idx="0"/>
          </p:cNvCxnSpPr>
          <p:nvPr/>
        </p:nvCxnSpPr>
        <p:spPr>
          <a:xfrm>
            <a:off x="3523679" y="1341438"/>
            <a:ext cx="1799432" cy="5032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</p:cNvCxnSpPr>
          <p:nvPr/>
        </p:nvCxnSpPr>
        <p:spPr>
          <a:xfrm>
            <a:off x="5323111" y="2244785"/>
            <a:ext cx="537368" cy="3167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0667" y="4594934"/>
            <a:ext cx="2963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cs typeface="Arial" panose="020B0604020202020204" pitchFamily="34" charset="0"/>
              </a:rPr>
              <a:t>Independent </a:t>
            </a:r>
            <a:r>
              <a:rPr lang="en-US" altLang="en-US" b="1" dirty="0" smtClean="0">
                <a:cs typeface="Arial" panose="020B0604020202020204" pitchFamily="34" charset="0"/>
              </a:rPr>
              <a:t>lane</a:t>
            </a:r>
            <a:endParaRPr lang="en-US" altLang="en-US" b="1" dirty="0"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55467" y="4580423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cs typeface="Arial" panose="020B0604020202020204" pitchFamily="34" charset="0"/>
              </a:rPr>
              <a:t>Memoization</a:t>
            </a:r>
            <a:endParaRPr lang="en-US" altLang="en-US" b="1" dirty="0"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195442" y="2961595"/>
            <a:ext cx="0" cy="21113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0" idx="0"/>
          </p:cNvCxnSpPr>
          <p:nvPr/>
        </p:nvCxnSpPr>
        <p:spPr>
          <a:xfrm flipH="1">
            <a:off x="5138167" y="3171145"/>
            <a:ext cx="1057276" cy="558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31" idx="0"/>
          </p:cNvCxnSpPr>
          <p:nvPr/>
        </p:nvCxnSpPr>
        <p:spPr>
          <a:xfrm>
            <a:off x="6197029" y="3164795"/>
            <a:ext cx="1435993" cy="5969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6"/>
          <p:cNvSpPr>
            <a:spLocks noChangeArrowheads="1"/>
          </p:cNvSpPr>
          <p:nvPr/>
        </p:nvSpPr>
        <p:spPr bwMode="auto">
          <a:xfrm>
            <a:off x="6247829" y="4973255"/>
            <a:ext cx="2844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en-US" sz="1800" b="1" dirty="0">
                <a:solidFill>
                  <a:schemeClr val="tx2"/>
                </a:solidFill>
              </a:rPr>
              <a:t>Lane decoupling through private queues</a:t>
            </a:r>
          </a:p>
        </p:txBody>
      </p:sp>
      <p:sp>
        <p:nvSpPr>
          <p:cNvPr id="19" name="Rettangolo 6"/>
          <p:cNvSpPr>
            <a:spLocks noChangeArrowheads="1"/>
          </p:cNvSpPr>
          <p:nvPr/>
        </p:nvSpPr>
        <p:spPr bwMode="auto">
          <a:xfrm>
            <a:off x="2996629" y="4950311"/>
            <a:ext cx="3433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en-US" sz="1800" b="1" dirty="0">
                <a:solidFill>
                  <a:schemeClr val="tx2"/>
                </a:solidFill>
              </a:rPr>
              <a:t>Recalling recent context of error-free </a:t>
            </a:r>
            <a:r>
              <a:rPr lang="it-IT" altLang="en-US" sz="1800" b="1" dirty="0" smtClean="0">
                <a:solidFill>
                  <a:schemeClr val="tx2"/>
                </a:solidFill>
              </a:rPr>
              <a:t>execution </a:t>
            </a:r>
            <a:endParaRPr lang="it-IT" altLang="en-US" sz="18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07429" y="1893888"/>
            <a:ext cx="242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cs typeface="Arial" panose="020B0604020202020204" pitchFamily="34" charset="0"/>
              </a:rPr>
              <a:t>No timing error</a:t>
            </a:r>
          </a:p>
        </p:txBody>
      </p:sp>
      <p:cxnSp>
        <p:nvCxnSpPr>
          <p:cNvPr id="21" name="Straight Arrow Connector 20"/>
          <p:cNvCxnSpPr>
            <a:endCxn id="20" idx="0"/>
          </p:cNvCxnSpPr>
          <p:nvPr/>
        </p:nvCxnSpPr>
        <p:spPr>
          <a:xfrm flipH="1">
            <a:off x="1720279" y="1341438"/>
            <a:ext cx="1803400" cy="5524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900145">
            <a:off x="4084067" y="1339850"/>
            <a:ext cx="136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cs typeface="Arial" panose="020B0604020202020204" pitchFamily="34" charset="0"/>
              </a:rPr>
              <a:t>Eliminating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 rot="-834809">
            <a:off x="1847279" y="1352550"/>
            <a:ext cx="1195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>
                <a:cs typeface="Arial" panose="020B0604020202020204" pitchFamily="34" charset="0"/>
              </a:rPr>
              <a:t>Adaptive</a:t>
            </a:r>
          </a:p>
        </p:txBody>
      </p:sp>
      <p:sp>
        <p:nvSpPr>
          <p:cNvPr id="26" name="Rettangolo 6"/>
          <p:cNvSpPr>
            <a:spLocks noChangeArrowheads="1"/>
          </p:cNvSpPr>
          <p:nvPr/>
        </p:nvSpPr>
        <p:spPr bwMode="auto">
          <a:xfrm>
            <a:off x="102617" y="2343150"/>
            <a:ext cx="34718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en-US" b="1" dirty="0">
                <a:solidFill>
                  <a:schemeClr val="tx2"/>
                </a:solidFill>
              </a:rPr>
              <a:t>Hierarchically focused guardbanding and </a:t>
            </a:r>
            <a:r>
              <a:rPr lang="it-IT" altLang="en-US" b="1" dirty="0" smtClean="0">
                <a:solidFill>
                  <a:schemeClr val="tx2"/>
                </a:solidFill>
              </a:rPr>
              <a:t>adaptive instruction </a:t>
            </a:r>
            <a:r>
              <a:rPr lang="it-IT" altLang="en-US" b="1" dirty="0">
                <a:solidFill>
                  <a:schemeClr val="tx2"/>
                </a:solidFill>
              </a:rPr>
              <a:t>assignment 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204967" y="5663207"/>
            <a:ext cx="2903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 err="1"/>
              <a:t>Pawlowski</a:t>
            </a:r>
            <a:r>
              <a:rPr lang="en-US" altLang="en-US" sz="1800" dirty="0"/>
              <a:t> </a:t>
            </a:r>
            <a:r>
              <a:rPr lang="en-US" altLang="en-US" sz="1800" i="1" dirty="0"/>
              <a:t>et al, ISSCC’12</a:t>
            </a:r>
          </a:p>
          <a:p>
            <a:pPr eaLnBrk="1" hangingPunct="1"/>
            <a:r>
              <a:rPr lang="en-US" altLang="en-US" sz="1800" dirty="0" err="1"/>
              <a:t>Krimer</a:t>
            </a:r>
            <a:r>
              <a:rPr lang="en-US" altLang="en-US" sz="1800" dirty="0"/>
              <a:t> </a:t>
            </a:r>
            <a:r>
              <a:rPr lang="en-US" altLang="en-US" sz="1800" i="1" dirty="0"/>
              <a:t>et al, ISCA’12</a:t>
            </a:r>
            <a:endParaRPr lang="en-US" altLang="en-US" sz="1800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571304" y="5663208"/>
            <a:ext cx="245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/>
              <a:t>Rahimi </a:t>
            </a:r>
            <a:r>
              <a:rPr lang="en-US" altLang="en-US" sz="1800" i="1" dirty="0"/>
              <a:t>et al, TCAS’13</a:t>
            </a:r>
          </a:p>
          <a:p>
            <a:pPr eaLnBrk="1" hangingPunct="1"/>
            <a:r>
              <a:rPr lang="en-US" altLang="en-US" sz="1800" dirty="0"/>
              <a:t>Rahimi </a:t>
            </a:r>
            <a:r>
              <a:rPr lang="en-US" altLang="en-US" sz="1800" i="1" dirty="0"/>
              <a:t>et al, DATE’14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92038" y="3646983"/>
            <a:ext cx="2174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Rahimi </a:t>
            </a:r>
            <a:r>
              <a:rPr lang="en-US" altLang="en-US" i="1" dirty="0"/>
              <a:t>et al, DATE’13</a:t>
            </a:r>
          </a:p>
          <a:p>
            <a:pPr eaLnBrk="1" hangingPunct="1"/>
            <a:r>
              <a:rPr lang="en-US" altLang="en-US" dirty="0"/>
              <a:t>Rahimi </a:t>
            </a:r>
            <a:r>
              <a:rPr lang="en-US" altLang="en-US" i="1" dirty="0"/>
              <a:t>et al, DAC’13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779267" y="3729945"/>
            <a:ext cx="271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cs typeface="Arial" panose="020B0604020202020204" pitchFamily="34" charset="0"/>
              </a:rPr>
              <a:t>Accepting errors</a:t>
            </a:r>
            <a:endParaRPr lang="en-US" altLang="en-US" b="1" dirty="0"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522467" y="3761695"/>
            <a:ext cx="22211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cs typeface="Arial" panose="020B0604020202020204" pitchFamily="34" charset="0"/>
              </a:rPr>
              <a:t>Error recovery</a:t>
            </a:r>
            <a:endParaRPr lang="en-US" altLang="en-US" b="1" dirty="0">
              <a:cs typeface="Arial" panose="020B0604020202020204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551167" y="4109159"/>
            <a:ext cx="0" cy="51117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860032" y="4102040"/>
            <a:ext cx="0" cy="51117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10"/>
          <p:cNvSpPr txBox="1">
            <a:spLocks noChangeArrowheads="1"/>
          </p:cNvSpPr>
          <p:nvPr/>
        </p:nvSpPr>
        <p:spPr bwMode="auto">
          <a:xfrm>
            <a:off x="2194619" y="908720"/>
            <a:ext cx="26654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cs typeface="Arial" panose="020B0604020202020204" pitchFamily="34" charset="0"/>
              </a:rPr>
              <a:t>Guardband</a:t>
            </a:r>
            <a:endParaRPr lang="en-US" altLang="en-US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8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8" grpId="0"/>
      <p:bldP spid="19" grpId="0"/>
      <p:bldP spid="20" grpId="0"/>
      <p:bldP spid="22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saving for GPUs, subject </a:t>
            </a:r>
            <a:r>
              <a:rPr lang="en-US" dirty="0"/>
              <a:t>to few </a:t>
            </a:r>
            <a:r>
              <a:rPr lang="en-US" i="1" dirty="0"/>
              <a:t>controllable</a:t>
            </a:r>
            <a:r>
              <a:rPr lang="en-US" dirty="0"/>
              <a:t> timing errors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Combining </a:t>
            </a:r>
            <a:r>
              <a:rPr lang="en-US" dirty="0" err="1" smtClean="0"/>
              <a:t>Memoization</a:t>
            </a:r>
            <a:r>
              <a:rPr lang="en-US" dirty="0" smtClean="0"/>
              <a:t> + VOS</a:t>
            </a:r>
          </a:p>
          <a:p>
            <a:endParaRPr lang="en-US" dirty="0" smtClean="0"/>
          </a:p>
          <a:p>
            <a:r>
              <a:rPr lang="en-US" dirty="0" smtClean="0"/>
              <a:t>Designing Approximate Associative </a:t>
            </a:r>
            <a:r>
              <a:rPr lang="en-US" dirty="0" err="1" smtClean="0"/>
              <a:t>Memristive</a:t>
            </a:r>
            <a:r>
              <a:rPr lang="en-US" dirty="0" smtClean="0"/>
              <a:t> Memory (A</a:t>
            </a:r>
            <a:r>
              <a:rPr lang="en-US" baseline="30000" dirty="0" smtClean="0"/>
              <a:t>2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Accepts 0-2 Hamming distance matches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12-Mar-15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Abbas Rahimi / UC San Diego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0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DATE Conference Template">
      <a:dk1>
        <a:srgbClr val="000000"/>
      </a:dk1>
      <a:lt1>
        <a:sysClr val="window" lastClr="FFFFFF"/>
      </a:lt1>
      <a:dk2>
        <a:srgbClr val="00456E"/>
      </a:dk2>
      <a:lt2>
        <a:srgbClr val="D8D8D8"/>
      </a:lt2>
      <a:accent1>
        <a:srgbClr val="377ED5"/>
      </a:accent1>
      <a:accent2>
        <a:srgbClr val="D83A36"/>
      </a:accent2>
      <a:accent3>
        <a:srgbClr val="A5DB39"/>
      </a:accent3>
      <a:accent4>
        <a:srgbClr val="7E4CBA"/>
      </a:accent4>
      <a:accent5>
        <a:srgbClr val="FFED00"/>
      </a:accent5>
      <a:accent6>
        <a:srgbClr val="FF963F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1262</Words>
  <Application>Microsoft Office PowerPoint</Application>
  <PresentationFormat>On-screen Show (4:3)</PresentationFormat>
  <Paragraphs>401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(Headings)</vt:lpstr>
      <vt:lpstr>Calibri</vt:lpstr>
      <vt:lpstr>Helvetica</vt:lpstr>
      <vt:lpstr>NimbusRomNo9L-Regu</vt:lpstr>
      <vt:lpstr>Wingdings</vt:lpstr>
      <vt:lpstr>Larissa</vt:lpstr>
      <vt:lpstr>PowerPoint Presentation</vt:lpstr>
      <vt:lpstr>Outline</vt:lpstr>
      <vt:lpstr>Why GPU?</vt:lpstr>
      <vt:lpstr>Why GPU?</vt:lpstr>
      <vt:lpstr>AMD GPU Architecture </vt:lpstr>
      <vt:lpstr>Voltage Over-Scaling (VOS)</vt:lpstr>
      <vt:lpstr>Timing Errors Kill SIMD!</vt:lpstr>
      <vt:lpstr>SIMD Error-Tolerance</vt:lpstr>
      <vt:lpstr>Our Contributions</vt:lpstr>
      <vt:lpstr>Why Memristor?</vt:lpstr>
      <vt:lpstr>Memristor Is Reality: Fabricated Chips</vt:lpstr>
      <vt:lpstr>Approximate Associative Memristive Memory (A2M2)</vt:lpstr>
      <vt:lpstr>A2M2 Programming Flow</vt:lpstr>
      <vt:lpstr>Computing with A2M2</vt:lpstr>
      <vt:lpstr>Outline</vt:lpstr>
      <vt:lpstr>TCAM Operation</vt:lpstr>
      <vt:lpstr>Approximate TCAM Operation</vt:lpstr>
      <vt:lpstr>Outline</vt:lpstr>
      <vt:lpstr>Experimental Setup</vt:lpstr>
      <vt:lpstr>Energy Comparison: FPU versus A2M2</vt:lpstr>
      <vt:lpstr>Hit Rate versus Size/Accuracy</vt:lpstr>
      <vt:lpstr>Energy Saving: Sobel Filter</vt:lpstr>
      <vt:lpstr>Energy Saving: Roberts Filter</vt:lpstr>
      <vt:lpstr>Visual Depiction of Output Quality 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 Conference Template</dc:title>
  <dc:creator>Jano Gebelein</dc:creator>
  <cp:lastModifiedBy>Abbas</cp:lastModifiedBy>
  <cp:revision>157</cp:revision>
  <dcterms:created xsi:type="dcterms:W3CDTF">2012-02-16T16:17:30Z</dcterms:created>
  <dcterms:modified xsi:type="dcterms:W3CDTF">2015-03-16T17:29:26Z</dcterms:modified>
</cp:coreProperties>
</file>