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309" r:id="rId3"/>
    <p:sldId id="319" r:id="rId4"/>
    <p:sldId id="298" r:id="rId5"/>
    <p:sldId id="307" r:id="rId6"/>
    <p:sldId id="306" r:id="rId7"/>
    <p:sldId id="284" r:id="rId8"/>
    <p:sldId id="314" r:id="rId9"/>
    <p:sldId id="315" r:id="rId10"/>
    <p:sldId id="294" r:id="rId11"/>
    <p:sldId id="320" r:id="rId12"/>
    <p:sldId id="318" r:id="rId13"/>
    <p:sldId id="317" r:id="rId14"/>
    <p:sldId id="316" r:id="rId15"/>
    <p:sldId id="280" r:id="rId16"/>
    <p:sldId id="311" r:id="rId17"/>
    <p:sldId id="322" r:id="rId18"/>
    <p:sldId id="281" r:id="rId19"/>
    <p:sldId id="282" r:id="rId20"/>
    <p:sldId id="283" r:id="rId21"/>
    <p:sldId id="321" r:id="rId22"/>
    <p:sldId id="274" r:id="rId23"/>
    <p:sldId id="295" r:id="rId24"/>
    <p:sldId id="267" r:id="rId25"/>
    <p:sldId id="289" r:id="rId26"/>
    <p:sldId id="303" r:id="rId27"/>
    <p:sldId id="264" r:id="rId28"/>
    <p:sldId id="265" r:id="rId29"/>
    <p:sldId id="270" r:id="rId30"/>
    <p:sldId id="271" r:id="rId31"/>
    <p:sldId id="273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267F2A"/>
    <a:srgbClr val="61ABF2"/>
    <a:srgbClr val="376092"/>
    <a:srgbClr val="000000"/>
    <a:srgbClr val="267F03"/>
    <a:srgbClr val="818181"/>
    <a:srgbClr val="0949FF"/>
    <a:srgbClr val="0066FF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692" autoAdjust="0"/>
  </p:normalViewPr>
  <p:slideViewPr>
    <p:cSldViewPr snapToGrid="0" snapToObjects="1">
      <p:cViewPr varScale="1">
        <p:scale>
          <a:sx n="70" d="100"/>
          <a:sy n="70" d="100"/>
        </p:scale>
        <p:origin x="109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Workbook1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other:Tresorit:phd:publications:2014:axilog.paper:talks:axilog_date2015_presentation_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cat>
            <c:strRef>
              <c:f>area!$B$3:$B$12</c:f>
              <c:strCache>
                <c:ptCount val="10"/>
                <c:pt idx="0">
                  <c:v>Brent-Kung</c:v>
                </c:pt>
                <c:pt idx="1">
                  <c:v>FIR</c:v>
                </c:pt>
                <c:pt idx="2">
                  <c:v>ForwardK</c:v>
                </c:pt>
                <c:pt idx="3">
                  <c:v>InverseK</c:v>
                </c:pt>
                <c:pt idx="4">
                  <c:v>K-means</c:v>
                </c:pt>
                <c:pt idx="5">
                  <c:v>Kogge-Stone</c:v>
                </c:pt>
                <c:pt idx="6">
                  <c:v>Wallace Tree</c:v>
                </c:pt>
                <c:pt idx="7">
                  <c:v>Neural </c:v>
                </c:pt>
                <c:pt idx="8">
                  <c:v>Sobel</c:v>
                </c:pt>
                <c:pt idx="9">
                  <c:v>Geomean</c:v>
                </c:pt>
              </c:strCache>
            </c:strRef>
          </c:cat>
          <c:val>
            <c:numRef>
              <c:f>area!$C$3:$C$12</c:f>
              <c:numCache>
                <c:formatCode>0.0</c:formatCode>
                <c:ptCount val="10"/>
                <c:pt idx="0">
                  <c:v>1.299611398963731</c:v>
                </c:pt>
                <c:pt idx="1">
                  <c:v>1.0468040654997179</c:v>
                </c:pt>
                <c:pt idx="2">
                  <c:v>1.6247345903878661</c:v>
                </c:pt>
                <c:pt idx="3">
                  <c:v>1.783354451027517</c:v>
                </c:pt>
                <c:pt idx="4">
                  <c:v>1.477587328</c:v>
                </c:pt>
                <c:pt idx="5">
                  <c:v>1.1970451467268619</c:v>
                </c:pt>
                <c:pt idx="6">
                  <c:v>1.535274233128834</c:v>
                </c:pt>
                <c:pt idx="7">
                  <c:v>1.735319224799698</c:v>
                </c:pt>
                <c:pt idx="8">
                  <c:v>1.4794175257731961</c:v>
                </c:pt>
                <c:pt idx="9">
                  <c:v>1.445076961741107</c:v>
                </c:pt>
              </c:numCache>
            </c:numRef>
          </c:val>
        </c:ser>
        <c:ser>
          <c:idx val="1"/>
          <c:order val="1"/>
          <c:spPr>
            <a:solidFill>
              <a:srgbClr val="0F8003"/>
            </a:solidFill>
          </c:spPr>
          <c:invertIfNegative val="0"/>
          <c:val>
            <c:numRef>
              <c:f>area!$E$3:$E$12</c:f>
              <c:numCache>
                <c:formatCode>0.0</c:formatCode>
                <c:ptCount val="10"/>
                <c:pt idx="0">
                  <c:v>3.7408856899808801E-2</c:v>
                </c:pt>
                <c:pt idx="1">
                  <c:v>6.7982464867089198E-2</c:v>
                </c:pt>
                <c:pt idx="2">
                  <c:v>0.16001410220988399</c:v>
                </c:pt>
                <c:pt idx="3">
                  <c:v>8.8944788661071694E-2</c:v>
                </c:pt>
                <c:pt idx="4">
                  <c:v>0.21689355273394501</c:v>
                </c:pt>
                <c:pt idx="5">
                  <c:v>4.4854150697025197E-2</c:v>
                </c:pt>
                <c:pt idx="6">
                  <c:v>0.111105372134323</c:v>
                </c:pt>
                <c:pt idx="7">
                  <c:v>9.3656459685524704E-2</c:v>
                </c:pt>
                <c:pt idx="8">
                  <c:v>9.1788678606366206E-2</c:v>
                </c:pt>
                <c:pt idx="9">
                  <c:v>9.7955743893867797E-2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-2026163888"/>
        <c:axId val="-2026159536"/>
      </c:barChart>
      <c:catAx>
        <c:axId val="-2026163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600" b="1">
                <a:latin typeface="Helvetica Neue"/>
              </a:defRPr>
            </a:pPr>
            <a:endParaRPr lang="en-US"/>
          </a:p>
        </c:txPr>
        <c:crossAx val="-2026159536"/>
        <c:crosses val="autoZero"/>
        <c:auto val="1"/>
        <c:lblAlgn val="ctr"/>
        <c:lblOffset val="100"/>
        <c:noMultiLvlLbl val="0"/>
      </c:catAx>
      <c:valAx>
        <c:axId val="-2026159536"/>
        <c:scaling>
          <c:orientation val="minMax"/>
          <c:max val="2"/>
          <c:min val="1"/>
        </c:scaling>
        <c:delete val="0"/>
        <c:axPos val="l"/>
        <c:majorGridlines>
          <c:spPr>
            <a:ln w="22225">
              <a:solidFill>
                <a:schemeClr val="tx1">
                  <a:lumMod val="65000"/>
                  <a:lumOff val="3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000">
                    <a:latin typeface="Helvetica Neue"/>
                  </a:defRPr>
                </a:pPr>
                <a:r>
                  <a:rPr lang="en-US" sz="2000" baseline="0" dirty="0" smtClean="0">
                    <a:latin typeface="Helvetica Neue"/>
                  </a:rPr>
                  <a:t>Energy </a:t>
                </a:r>
                <a:r>
                  <a:rPr lang="en-US" sz="2000" dirty="0" smtClean="0">
                    <a:latin typeface="Helvetica Neue"/>
                  </a:rPr>
                  <a:t>Reduction</a:t>
                </a:r>
                <a:endParaRPr lang="en-US" sz="2000" dirty="0">
                  <a:latin typeface="Helvetica Neue"/>
                </a:endParaRPr>
              </a:p>
            </c:rich>
          </c:tx>
          <c:layout/>
          <c:overlay val="0"/>
        </c:title>
        <c:numFmt formatCode="0.0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600">
                <a:latin typeface="Helvetica Neue"/>
              </a:defRPr>
            </a:pPr>
            <a:endParaRPr lang="en-US"/>
          </a:p>
        </c:txPr>
        <c:crossAx val="-2026163888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cat>
            <c:strRef>
              <c:f>area!$B$3:$B$12</c:f>
              <c:strCache>
                <c:ptCount val="10"/>
                <c:pt idx="0">
                  <c:v>Brent-Kung</c:v>
                </c:pt>
                <c:pt idx="1">
                  <c:v>FIR</c:v>
                </c:pt>
                <c:pt idx="2">
                  <c:v>ForwardK</c:v>
                </c:pt>
                <c:pt idx="3">
                  <c:v>InverseK</c:v>
                </c:pt>
                <c:pt idx="4">
                  <c:v>K-means</c:v>
                </c:pt>
                <c:pt idx="5">
                  <c:v>Kogge-Stone</c:v>
                </c:pt>
                <c:pt idx="6">
                  <c:v>Wallace Tree</c:v>
                </c:pt>
                <c:pt idx="7">
                  <c:v>Neural </c:v>
                </c:pt>
                <c:pt idx="8">
                  <c:v>Sobel</c:v>
                </c:pt>
                <c:pt idx="9">
                  <c:v>Geomean</c:v>
                </c:pt>
              </c:strCache>
            </c:strRef>
          </c:cat>
          <c:val>
            <c:numRef>
              <c:f>area!$C$3:$C$12</c:f>
              <c:numCache>
                <c:formatCode>0.0</c:formatCode>
                <c:ptCount val="10"/>
                <c:pt idx="0">
                  <c:v>2.2764517248996659</c:v>
                </c:pt>
                <c:pt idx="1">
                  <c:v>1.032033275632132</c:v>
                </c:pt>
                <c:pt idx="2">
                  <c:v>1.7905541252650801</c:v>
                </c:pt>
                <c:pt idx="3">
                  <c:v>2.0330037279270958</c:v>
                </c:pt>
                <c:pt idx="4">
                  <c:v>1.8394624351444051</c:v>
                </c:pt>
                <c:pt idx="5">
                  <c:v>1.5396057262220399</c:v>
                </c:pt>
                <c:pt idx="6">
                  <c:v>2.1859778138130159</c:v>
                </c:pt>
                <c:pt idx="7">
                  <c:v>2.0441843051991739</c:v>
                </c:pt>
                <c:pt idx="8">
                  <c:v>1.7614125577534869</c:v>
                </c:pt>
                <c:pt idx="9">
                  <c:v>1.792074757202285</c:v>
                </c:pt>
              </c:numCache>
            </c:numRef>
          </c:val>
        </c:ser>
        <c:ser>
          <c:idx val="1"/>
          <c:order val="1"/>
          <c:spPr>
            <a:solidFill>
              <a:srgbClr val="0F8003"/>
            </a:solidFill>
          </c:spPr>
          <c:invertIfNegative val="0"/>
          <c:val>
            <c:numRef>
              <c:f>area!$E$3:$E$12</c:f>
              <c:numCache>
                <c:formatCode>0.0</c:formatCode>
                <c:ptCount val="10"/>
                <c:pt idx="0">
                  <c:v>3.4142887509979403E-2</c:v>
                </c:pt>
                <c:pt idx="1">
                  <c:v>3.4804257830862502E-2</c:v>
                </c:pt>
                <c:pt idx="2">
                  <c:v>0.18234275345951201</c:v>
                </c:pt>
                <c:pt idx="3">
                  <c:v>0.110723933284606</c:v>
                </c:pt>
                <c:pt idx="4">
                  <c:v>5.6872140864027601E-2</c:v>
                </c:pt>
                <c:pt idx="5">
                  <c:v>6.5215974750838707E-2</c:v>
                </c:pt>
                <c:pt idx="6">
                  <c:v>3.5072856454017899E-2</c:v>
                </c:pt>
                <c:pt idx="7">
                  <c:v>0.22978479104583799</c:v>
                </c:pt>
                <c:pt idx="8">
                  <c:v>5.4750833010193303E-2</c:v>
                </c:pt>
                <c:pt idx="9">
                  <c:v>8.6249802853946206E-2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-2026154096"/>
        <c:axId val="-2026166608"/>
      </c:barChart>
      <c:catAx>
        <c:axId val="-2026154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600" b="1">
                <a:latin typeface="Helvetica Neue"/>
              </a:defRPr>
            </a:pPr>
            <a:endParaRPr lang="en-US"/>
          </a:p>
        </c:txPr>
        <c:crossAx val="-2026166608"/>
        <c:crosses val="autoZero"/>
        <c:auto val="1"/>
        <c:lblAlgn val="ctr"/>
        <c:lblOffset val="100"/>
        <c:noMultiLvlLbl val="0"/>
      </c:catAx>
      <c:valAx>
        <c:axId val="-2026166608"/>
        <c:scaling>
          <c:orientation val="minMax"/>
          <c:max val="2.6"/>
          <c:min val="1"/>
        </c:scaling>
        <c:delete val="0"/>
        <c:axPos val="l"/>
        <c:majorGridlines>
          <c:spPr>
            <a:ln w="22225">
              <a:solidFill>
                <a:schemeClr val="tx1">
                  <a:lumMod val="65000"/>
                  <a:lumOff val="3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000">
                    <a:latin typeface="Helvetica Neue"/>
                  </a:defRPr>
                </a:pPr>
                <a:r>
                  <a:rPr lang="en-US" sz="2000" dirty="0" smtClean="0">
                    <a:latin typeface="Helvetica Neue"/>
                  </a:rPr>
                  <a:t>Area Reduction</a:t>
                </a:r>
                <a:endParaRPr lang="en-US" sz="2000" dirty="0">
                  <a:latin typeface="Helvetica Neue"/>
                </a:endParaRPr>
              </a:p>
            </c:rich>
          </c:tx>
          <c:overlay val="0"/>
        </c:title>
        <c:numFmt formatCode="0.0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600">
                <a:latin typeface="Helvetica Neue"/>
              </a:defRPr>
            </a:pPr>
            <a:endParaRPr lang="en-US"/>
          </a:p>
        </c:txPr>
        <c:crossAx val="-2026154096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cat>
            <c:strRef>
              <c:f>area!$B$3:$B$12</c:f>
              <c:strCache>
                <c:ptCount val="10"/>
                <c:pt idx="0">
                  <c:v>Brent-Kung</c:v>
                </c:pt>
                <c:pt idx="1">
                  <c:v>FIR</c:v>
                </c:pt>
                <c:pt idx="2">
                  <c:v>ForwardK</c:v>
                </c:pt>
                <c:pt idx="3">
                  <c:v>InverseK</c:v>
                </c:pt>
                <c:pt idx="4">
                  <c:v>K-means</c:v>
                </c:pt>
                <c:pt idx="5">
                  <c:v>Kogge-Stone</c:v>
                </c:pt>
                <c:pt idx="6">
                  <c:v>Wallace Tree</c:v>
                </c:pt>
                <c:pt idx="7">
                  <c:v>Neural </c:v>
                </c:pt>
                <c:pt idx="8">
                  <c:v>Sobel</c:v>
                </c:pt>
                <c:pt idx="9">
                  <c:v>Geomean</c:v>
                </c:pt>
              </c:strCache>
            </c:strRef>
          </c:cat>
          <c:val>
            <c:numRef>
              <c:f>PVT!$C$3:$C$12</c:f>
              <c:numCache>
                <c:formatCode>0%</c:formatCode>
                <c:ptCount val="10"/>
                <c:pt idx="0">
                  <c:v>0.34</c:v>
                </c:pt>
                <c:pt idx="1">
                  <c:v>0.11</c:v>
                </c:pt>
                <c:pt idx="2">
                  <c:v>0.78</c:v>
                </c:pt>
                <c:pt idx="3">
                  <c:v>0.87</c:v>
                </c:pt>
                <c:pt idx="4">
                  <c:v>0.69</c:v>
                </c:pt>
                <c:pt idx="5">
                  <c:v>0.24</c:v>
                </c:pt>
                <c:pt idx="6">
                  <c:v>0.65</c:v>
                </c:pt>
                <c:pt idx="7">
                  <c:v>0.83</c:v>
                </c:pt>
                <c:pt idx="8">
                  <c:v>0.56999999999999995</c:v>
                </c:pt>
                <c:pt idx="9">
                  <c:v>0.54</c:v>
                </c:pt>
              </c:numCache>
            </c:numRef>
          </c:val>
        </c:ser>
        <c:ser>
          <c:idx val="1"/>
          <c:order val="1"/>
          <c:spPr>
            <a:solidFill>
              <a:srgbClr val="0F8003"/>
            </a:solidFill>
          </c:spPr>
          <c:invertIfNegative val="0"/>
          <c:val>
            <c:numRef>
              <c:f>PVT!$D$3:$D$12</c:f>
              <c:numCache>
                <c:formatCode>0%</c:formatCode>
                <c:ptCount val="10"/>
                <c:pt idx="0">
                  <c:v>0.32</c:v>
                </c:pt>
                <c:pt idx="1">
                  <c:v>7.0000000000000007E-2</c:v>
                </c:pt>
                <c:pt idx="2">
                  <c:v>0.72</c:v>
                </c:pt>
                <c:pt idx="3">
                  <c:v>0.79</c:v>
                </c:pt>
                <c:pt idx="4">
                  <c:v>0.65</c:v>
                </c:pt>
                <c:pt idx="5">
                  <c:v>0.21</c:v>
                </c:pt>
                <c:pt idx="6">
                  <c:v>0.63</c:v>
                </c:pt>
                <c:pt idx="7">
                  <c:v>0.72</c:v>
                </c:pt>
                <c:pt idx="8">
                  <c:v>0.41</c:v>
                </c:pt>
                <c:pt idx="9">
                  <c:v>0.48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-2026153552"/>
        <c:axId val="-2026161712"/>
      </c:barChart>
      <c:catAx>
        <c:axId val="-2026153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txPr>
          <a:bodyPr/>
          <a:lstStyle/>
          <a:p>
            <a:pPr>
              <a:defRPr sz="1600" b="1">
                <a:latin typeface="Helvetica"/>
                <a:cs typeface="Helvetica"/>
              </a:defRPr>
            </a:pPr>
            <a:endParaRPr lang="en-US"/>
          </a:p>
        </c:txPr>
        <c:crossAx val="-2026161712"/>
        <c:crosses val="autoZero"/>
        <c:auto val="1"/>
        <c:lblAlgn val="ctr"/>
        <c:lblOffset val="100"/>
        <c:noMultiLvlLbl val="0"/>
      </c:catAx>
      <c:valAx>
        <c:axId val="-2026161712"/>
        <c:scaling>
          <c:orientation val="minMax"/>
        </c:scaling>
        <c:delete val="0"/>
        <c:axPos val="l"/>
        <c:majorGridlines>
          <c:spPr>
            <a:ln w="22225">
              <a:solidFill>
                <a:schemeClr val="tx1">
                  <a:lumMod val="65000"/>
                  <a:lumOff val="3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>
                    <a:latin typeface="Helvetica Neue"/>
                  </a:defRPr>
                </a:pPr>
                <a:r>
                  <a:rPr lang="en-US" sz="2000" dirty="0">
                    <a:latin typeface="Helvetica Neue"/>
                  </a:rPr>
                  <a:t>Energy Reduction</a:t>
                </a:r>
              </a:p>
            </c:rich>
          </c:tx>
          <c:layout/>
          <c:overlay val="0"/>
        </c:title>
        <c:numFmt formatCode="0%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026153552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11C7E4-DB24-0348-B722-EFB1EC05734B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08B20F-DA3B-9643-9F50-D831030A84F4}">
      <dgm:prSet phldrT="[Text]"/>
      <dgm:spPr>
        <a:solidFill>
          <a:srgbClr val="4F81BD"/>
        </a:solidFill>
      </dgm:spPr>
      <dgm:t>
        <a:bodyPr/>
        <a:lstStyle/>
        <a:p>
          <a:r>
            <a:rPr lang="en-US" b="1" dirty="0" smtClean="0"/>
            <a:t>Tools for Synthesis and Energy Analysis</a:t>
          </a:r>
          <a:endParaRPr lang="en-US" b="1" dirty="0"/>
        </a:p>
      </dgm:t>
    </dgm:pt>
    <dgm:pt modelId="{8867694B-CC0C-714F-8E56-EAC153B6F378}" type="parTrans" cxnId="{EC4B68D3-FF8F-B147-9752-C7D7FC2DE29C}">
      <dgm:prSet/>
      <dgm:spPr/>
      <dgm:t>
        <a:bodyPr/>
        <a:lstStyle/>
        <a:p>
          <a:endParaRPr lang="en-US"/>
        </a:p>
      </dgm:t>
    </dgm:pt>
    <dgm:pt modelId="{5B5C7AAF-6DFA-C441-93A0-8A2FDCE4FA47}" type="sibTrans" cxnId="{EC4B68D3-FF8F-B147-9752-C7D7FC2DE29C}">
      <dgm:prSet/>
      <dgm:spPr/>
      <dgm:t>
        <a:bodyPr/>
        <a:lstStyle/>
        <a:p>
          <a:endParaRPr lang="en-US"/>
        </a:p>
      </dgm:t>
    </dgm:pt>
    <dgm:pt modelId="{2C364FE2-5E03-1B48-81FB-73CE21FB9835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 smtClean="0"/>
            <a:t>Synopsys Design Compiler</a:t>
          </a:r>
          <a:endParaRPr lang="en-US" sz="2400" dirty="0"/>
        </a:p>
      </dgm:t>
    </dgm:pt>
    <dgm:pt modelId="{8DC169DC-F2DF-5A43-A161-248F43C16D0E}" type="parTrans" cxnId="{F47F9D60-7B9B-0A4C-8999-D245FE40EB83}">
      <dgm:prSet/>
      <dgm:spPr/>
      <dgm:t>
        <a:bodyPr/>
        <a:lstStyle/>
        <a:p>
          <a:endParaRPr lang="en-US"/>
        </a:p>
      </dgm:t>
    </dgm:pt>
    <dgm:pt modelId="{C5C66B03-3D7C-4B48-B4BA-7B5AACF892CA}" type="sibTrans" cxnId="{F47F9D60-7B9B-0A4C-8999-D245FE40EB83}">
      <dgm:prSet/>
      <dgm:spPr/>
      <dgm:t>
        <a:bodyPr/>
        <a:lstStyle/>
        <a:p>
          <a:endParaRPr lang="en-US"/>
        </a:p>
      </dgm:t>
    </dgm:pt>
    <dgm:pt modelId="{49C46B55-5D4E-484E-9E3C-BC52961A731D}">
      <dgm:prSet phldrT="[Text]"/>
      <dgm:spPr>
        <a:solidFill>
          <a:srgbClr val="4F81BD"/>
        </a:solidFill>
      </dgm:spPr>
      <dgm:t>
        <a:bodyPr/>
        <a:lstStyle/>
        <a:p>
          <a:r>
            <a:rPr lang="en-US" b="1" dirty="0" smtClean="0"/>
            <a:t>Timing Simulation with SDF back annotations</a:t>
          </a:r>
        </a:p>
      </dgm:t>
    </dgm:pt>
    <dgm:pt modelId="{5BB7B9D0-7F0B-6D47-9BE8-63324D7068AB}" type="parTrans" cxnId="{48003149-39D9-564E-8C9F-2D738A8FCB90}">
      <dgm:prSet/>
      <dgm:spPr/>
      <dgm:t>
        <a:bodyPr/>
        <a:lstStyle/>
        <a:p>
          <a:endParaRPr lang="en-US"/>
        </a:p>
      </dgm:t>
    </dgm:pt>
    <dgm:pt modelId="{F4CF47C2-1BB5-9A4B-A975-BCCB4BE1A63E}" type="sibTrans" cxnId="{48003149-39D9-564E-8C9F-2D738A8FCB90}">
      <dgm:prSet/>
      <dgm:spPr/>
      <dgm:t>
        <a:bodyPr/>
        <a:lstStyle/>
        <a:p>
          <a:endParaRPr lang="en-US"/>
        </a:p>
      </dgm:t>
    </dgm:pt>
    <dgm:pt modelId="{32EF182E-3C11-B046-8D8A-C1CCE2621B59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 smtClean="0"/>
            <a:t>Cadence NC-Verilog</a:t>
          </a:r>
          <a:endParaRPr lang="en-US" sz="2400" dirty="0"/>
        </a:p>
      </dgm:t>
    </dgm:pt>
    <dgm:pt modelId="{196128CE-77E4-5849-84C8-2305755AAAA4}" type="parTrans" cxnId="{FA5EA937-4225-A448-B90F-CE89292E1C35}">
      <dgm:prSet/>
      <dgm:spPr/>
      <dgm:t>
        <a:bodyPr/>
        <a:lstStyle/>
        <a:p>
          <a:endParaRPr lang="en-US"/>
        </a:p>
      </dgm:t>
    </dgm:pt>
    <dgm:pt modelId="{BAF72007-FE64-CD4D-BCE7-0055DF943332}" type="sibTrans" cxnId="{FA5EA937-4225-A448-B90F-CE89292E1C35}">
      <dgm:prSet/>
      <dgm:spPr/>
      <dgm:t>
        <a:bodyPr/>
        <a:lstStyle/>
        <a:p>
          <a:endParaRPr lang="en-US"/>
        </a:p>
      </dgm:t>
    </dgm:pt>
    <dgm:pt modelId="{A31140F6-B2E9-FD44-924A-709B3760A93F}">
      <dgm:prSet/>
      <dgm:spPr>
        <a:solidFill>
          <a:srgbClr val="4F81BD"/>
        </a:solidFill>
      </dgm:spPr>
      <dgm:t>
        <a:bodyPr/>
        <a:lstStyle/>
        <a:p>
          <a:r>
            <a:rPr lang="en-US" b="1" dirty="0" smtClean="0"/>
            <a:t>Standard Cell Library</a:t>
          </a:r>
          <a:endParaRPr lang="en-US" b="1" dirty="0"/>
        </a:p>
      </dgm:t>
    </dgm:pt>
    <dgm:pt modelId="{F2B325C7-4190-8147-89D2-CC447D6210CD}" type="parTrans" cxnId="{12394AB8-0414-7347-86D2-ADA177D6CCB2}">
      <dgm:prSet/>
      <dgm:spPr/>
      <dgm:t>
        <a:bodyPr/>
        <a:lstStyle/>
        <a:p>
          <a:endParaRPr lang="en-US"/>
        </a:p>
      </dgm:t>
    </dgm:pt>
    <dgm:pt modelId="{C0D8BA63-C95D-614A-9529-A0FD3E7D3909}" type="sibTrans" cxnId="{12394AB8-0414-7347-86D2-ADA177D6CCB2}">
      <dgm:prSet/>
      <dgm:spPr/>
      <dgm:t>
        <a:bodyPr/>
        <a:lstStyle/>
        <a:p>
          <a:endParaRPr lang="en-US"/>
        </a:p>
      </dgm:t>
    </dgm:pt>
    <dgm:pt modelId="{9AD65D2F-9FC3-0041-88FA-B738C3784BF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 smtClean="0"/>
            <a:t>TSMC 45-nm multi-</a:t>
          </a:r>
          <a:r>
            <a:rPr lang="en-US" sz="2400" dirty="0" err="1" smtClean="0"/>
            <a:t>V</a:t>
          </a:r>
          <a:r>
            <a:rPr lang="en-US" sz="2400" baseline="-25000" dirty="0" err="1" smtClean="0"/>
            <a:t>t</a:t>
          </a:r>
          <a:endParaRPr lang="en-US" sz="2400" baseline="-25000" dirty="0"/>
        </a:p>
      </dgm:t>
    </dgm:pt>
    <dgm:pt modelId="{4C7091E6-4721-FE44-856F-1DE9D3426BA0}" type="parTrans" cxnId="{C6EA45EB-2683-E445-BF1E-8BCAE489678F}">
      <dgm:prSet/>
      <dgm:spPr/>
      <dgm:t>
        <a:bodyPr/>
        <a:lstStyle/>
        <a:p>
          <a:endParaRPr lang="en-US"/>
        </a:p>
      </dgm:t>
    </dgm:pt>
    <dgm:pt modelId="{62E26812-28FC-534C-A0E6-4CF01E908B1F}" type="sibTrans" cxnId="{C6EA45EB-2683-E445-BF1E-8BCAE489678F}">
      <dgm:prSet/>
      <dgm:spPr/>
      <dgm:t>
        <a:bodyPr/>
        <a:lstStyle/>
        <a:p>
          <a:endParaRPr lang="en-US"/>
        </a:p>
      </dgm:t>
    </dgm:pt>
    <dgm:pt modelId="{6A8DDCC6-E9CA-B048-B7D9-60537B8998CC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 smtClean="0"/>
            <a:t>Synopsys Primetime</a:t>
          </a:r>
          <a:endParaRPr lang="en-US" sz="2400" dirty="0"/>
        </a:p>
      </dgm:t>
    </dgm:pt>
    <dgm:pt modelId="{A9CB8B09-A332-9C49-99DA-2BA4090579C8}" type="parTrans" cxnId="{346F9D06-D8CC-A24D-81F5-0CC65675A715}">
      <dgm:prSet/>
      <dgm:spPr/>
      <dgm:t>
        <a:bodyPr/>
        <a:lstStyle/>
        <a:p>
          <a:endParaRPr lang="en-US"/>
        </a:p>
      </dgm:t>
    </dgm:pt>
    <dgm:pt modelId="{60931829-11E7-0643-B7B9-629D68CDEEA7}" type="sibTrans" cxnId="{346F9D06-D8CC-A24D-81F5-0CC65675A715}">
      <dgm:prSet/>
      <dgm:spPr/>
      <dgm:t>
        <a:bodyPr/>
        <a:lstStyle/>
        <a:p>
          <a:endParaRPr lang="en-US"/>
        </a:p>
      </dgm:t>
    </dgm:pt>
    <dgm:pt modelId="{0680AB50-2CF9-4B44-92EA-2821084D727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aseline="0" dirty="0" smtClean="0"/>
            <a:t>Slowest PVT corner (SS, 0.81V, 0C) for baseline results</a:t>
          </a:r>
          <a:endParaRPr lang="en-US" sz="2400" baseline="0" dirty="0"/>
        </a:p>
      </dgm:t>
    </dgm:pt>
    <dgm:pt modelId="{CD8AA419-BA3C-B840-A12D-2AFEDB0F7991}" type="parTrans" cxnId="{0944E4A1-AEEA-D744-B056-A392FB6402C6}">
      <dgm:prSet/>
      <dgm:spPr/>
      <dgm:t>
        <a:bodyPr/>
        <a:lstStyle/>
        <a:p>
          <a:endParaRPr lang="en-US"/>
        </a:p>
      </dgm:t>
    </dgm:pt>
    <dgm:pt modelId="{3AF5D0E6-8C1A-4D4A-94D8-6AA3C513AAD3}" type="sibTrans" cxnId="{0944E4A1-AEEA-D744-B056-A392FB6402C6}">
      <dgm:prSet/>
      <dgm:spPr/>
      <dgm:t>
        <a:bodyPr/>
        <a:lstStyle/>
        <a:p>
          <a:endParaRPr lang="en-US"/>
        </a:p>
      </dgm:t>
    </dgm:pt>
    <dgm:pt modelId="{B4F1996B-4E01-0F40-A04A-BB52551F3025}" type="pres">
      <dgm:prSet presAssocID="{8411C7E4-DB24-0348-B722-EFB1EC05734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48811A-901D-7C48-8FCD-6EA4D61C3E71}" type="pres">
      <dgm:prSet presAssocID="{D008B20F-DA3B-9643-9F50-D831030A84F4}" presName="parentText" presStyleLbl="node1" presStyleIdx="0" presStyleCnt="3" custLinFactNeighborX="-16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FF9C8E-8D0C-5E4D-B33E-F98511506AD9}" type="pres">
      <dgm:prSet presAssocID="{D008B20F-DA3B-9643-9F50-D831030A84F4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1D0CBE-5423-7045-9549-608E039188A6}" type="pres">
      <dgm:prSet presAssocID="{49C46B55-5D4E-484E-9E3C-BC52961A731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129D21-14F4-AC41-B211-70CA7D5F02DD}" type="pres">
      <dgm:prSet presAssocID="{49C46B55-5D4E-484E-9E3C-BC52961A731D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660FF7-73A3-524F-BDE7-FB598131F306}" type="pres">
      <dgm:prSet presAssocID="{A31140F6-B2E9-FD44-924A-709B3760A93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AB61F8-2C08-FF46-B09D-09EF3C9A5DA3}" type="pres">
      <dgm:prSet presAssocID="{A31140F6-B2E9-FD44-924A-709B3760A93F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003149-39D9-564E-8C9F-2D738A8FCB90}" srcId="{8411C7E4-DB24-0348-B722-EFB1EC05734B}" destId="{49C46B55-5D4E-484E-9E3C-BC52961A731D}" srcOrd="1" destOrd="0" parTransId="{5BB7B9D0-7F0B-6D47-9BE8-63324D7068AB}" sibTransId="{F4CF47C2-1BB5-9A4B-A975-BCCB4BE1A63E}"/>
    <dgm:cxn modelId="{190DDED1-DCA3-4B4A-BAF5-11AF731D7033}" type="presOf" srcId="{2C364FE2-5E03-1B48-81FB-73CE21FB9835}" destId="{03FF9C8E-8D0C-5E4D-B33E-F98511506AD9}" srcOrd="0" destOrd="0" presId="urn:microsoft.com/office/officeart/2005/8/layout/vList2"/>
    <dgm:cxn modelId="{EC4B68D3-FF8F-B147-9752-C7D7FC2DE29C}" srcId="{8411C7E4-DB24-0348-B722-EFB1EC05734B}" destId="{D008B20F-DA3B-9643-9F50-D831030A84F4}" srcOrd="0" destOrd="0" parTransId="{8867694B-CC0C-714F-8E56-EAC153B6F378}" sibTransId="{5B5C7AAF-6DFA-C441-93A0-8A2FDCE4FA47}"/>
    <dgm:cxn modelId="{C6EA45EB-2683-E445-BF1E-8BCAE489678F}" srcId="{A31140F6-B2E9-FD44-924A-709B3760A93F}" destId="{9AD65D2F-9FC3-0041-88FA-B738C3784BFA}" srcOrd="0" destOrd="0" parTransId="{4C7091E6-4721-FE44-856F-1DE9D3426BA0}" sibTransId="{62E26812-28FC-534C-A0E6-4CF01E908B1F}"/>
    <dgm:cxn modelId="{D227B6B6-FB71-DA4F-AF8E-53B057705712}" type="presOf" srcId="{49C46B55-5D4E-484E-9E3C-BC52961A731D}" destId="{921D0CBE-5423-7045-9549-608E039188A6}" srcOrd="0" destOrd="0" presId="urn:microsoft.com/office/officeart/2005/8/layout/vList2"/>
    <dgm:cxn modelId="{F47F9D60-7B9B-0A4C-8999-D245FE40EB83}" srcId="{D008B20F-DA3B-9643-9F50-D831030A84F4}" destId="{2C364FE2-5E03-1B48-81FB-73CE21FB9835}" srcOrd="0" destOrd="0" parTransId="{8DC169DC-F2DF-5A43-A161-248F43C16D0E}" sibTransId="{C5C66B03-3D7C-4B48-B4BA-7B5AACF892CA}"/>
    <dgm:cxn modelId="{5CCEE47D-B3D7-9F40-9D80-6AB45ADF6745}" type="presOf" srcId="{D008B20F-DA3B-9643-9F50-D831030A84F4}" destId="{ED48811A-901D-7C48-8FCD-6EA4D61C3E71}" srcOrd="0" destOrd="0" presId="urn:microsoft.com/office/officeart/2005/8/layout/vList2"/>
    <dgm:cxn modelId="{66E66C00-D29E-9546-8BFC-007135264D74}" type="presOf" srcId="{8411C7E4-DB24-0348-B722-EFB1EC05734B}" destId="{B4F1996B-4E01-0F40-A04A-BB52551F3025}" srcOrd="0" destOrd="0" presId="urn:microsoft.com/office/officeart/2005/8/layout/vList2"/>
    <dgm:cxn modelId="{23429D05-1E36-2942-B991-D264B4946C8A}" type="presOf" srcId="{9AD65D2F-9FC3-0041-88FA-B738C3784BFA}" destId="{47AB61F8-2C08-FF46-B09D-09EF3C9A5DA3}" srcOrd="0" destOrd="0" presId="urn:microsoft.com/office/officeart/2005/8/layout/vList2"/>
    <dgm:cxn modelId="{346F9D06-D8CC-A24D-81F5-0CC65675A715}" srcId="{D008B20F-DA3B-9643-9F50-D831030A84F4}" destId="{6A8DDCC6-E9CA-B048-B7D9-60537B8998CC}" srcOrd="1" destOrd="0" parTransId="{A9CB8B09-A332-9C49-99DA-2BA4090579C8}" sibTransId="{60931829-11E7-0643-B7B9-629D68CDEEA7}"/>
    <dgm:cxn modelId="{0C48C45F-9344-EC47-83D2-1BD61EC26333}" type="presOf" srcId="{32EF182E-3C11-B046-8D8A-C1CCE2621B59}" destId="{8B129D21-14F4-AC41-B211-70CA7D5F02DD}" srcOrd="0" destOrd="0" presId="urn:microsoft.com/office/officeart/2005/8/layout/vList2"/>
    <dgm:cxn modelId="{FA5EA937-4225-A448-B90F-CE89292E1C35}" srcId="{49C46B55-5D4E-484E-9E3C-BC52961A731D}" destId="{32EF182E-3C11-B046-8D8A-C1CCE2621B59}" srcOrd="0" destOrd="0" parTransId="{196128CE-77E4-5849-84C8-2305755AAAA4}" sibTransId="{BAF72007-FE64-CD4D-BCE7-0055DF943332}"/>
    <dgm:cxn modelId="{AD080467-6C8B-8545-8C9F-47962563B080}" type="presOf" srcId="{6A8DDCC6-E9CA-B048-B7D9-60537B8998CC}" destId="{03FF9C8E-8D0C-5E4D-B33E-F98511506AD9}" srcOrd="0" destOrd="1" presId="urn:microsoft.com/office/officeart/2005/8/layout/vList2"/>
    <dgm:cxn modelId="{0944E4A1-AEEA-D744-B056-A392FB6402C6}" srcId="{A31140F6-B2E9-FD44-924A-709B3760A93F}" destId="{0680AB50-2CF9-4B44-92EA-2821084D727F}" srcOrd="1" destOrd="0" parTransId="{CD8AA419-BA3C-B840-A12D-2AFEDB0F7991}" sibTransId="{3AF5D0E6-8C1A-4D4A-94D8-6AA3C513AAD3}"/>
    <dgm:cxn modelId="{12394AB8-0414-7347-86D2-ADA177D6CCB2}" srcId="{8411C7E4-DB24-0348-B722-EFB1EC05734B}" destId="{A31140F6-B2E9-FD44-924A-709B3760A93F}" srcOrd="2" destOrd="0" parTransId="{F2B325C7-4190-8147-89D2-CC447D6210CD}" sibTransId="{C0D8BA63-C95D-614A-9529-A0FD3E7D3909}"/>
    <dgm:cxn modelId="{AEE872AC-66EF-7C49-BACA-5CD8E80669B2}" type="presOf" srcId="{A31140F6-B2E9-FD44-924A-709B3760A93F}" destId="{A3660FF7-73A3-524F-BDE7-FB598131F306}" srcOrd="0" destOrd="0" presId="urn:microsoft.com/office/officeart/2005/8/layout/vList2"/>
    <dgm:cxn modelId="{5D076D46-158C-8346-B65F-EF3638097347}" type="presOf" srcId="{0680AB50-2CF9-4B44-92EA-2821084D727F}" destId="{47AB61F8-2C08-FF46-B09D-09EF3C9A5DA3}" srcOrd="0" destOrd="1" presId="urn:microsoft.com/office/officeart/2005/8/layout/vList2"/>
    <dgm:cxn modelId="{2144A759-2600-CE4A-988C-C01D9937DB92}" type="presParOf" srcId="{B4F1996B-4E01-0F40-A04A-BB52551F3025}" destId="{ED48811A-901D-7C48-8FCD-6EA4D61C3E71}" srcOrd="0" destOrd="0" presId="urn:microsoft.com/office/officeart/2005/8/layout/vList2"/>
    <dgm:cxn modelId="{E9EAB7A6-92BD-E64E-8AF3-4B43E4E22AAB}" type="presParOf" srcId="{B4F1996B-4E01-0F40-A04A-BB52551F3025}" destId="{03FF9C8E-8D0C-5E4D-B33E-F98511506AD9}" srcOrd="1" destOrd="0" presId="urn:microsoft.com/office/officeart/2005/8/layout/vList2"/>
    <dgm:cxn modelId="{E90CEA72-3933-6A40-99D0-D4EEB311DDA3}" type="presParOf" srcId="{B4F1996B-4E01-0F40-A04A-BB52551F3025}" destId="{921D0CBE-5423-7045-9549-608E039188A6}" srcOrd="2" destOrd="0" presId="urn:microsoft.com/office/officeart/2005/8/layout/vList2"/>
    <dgm:cxn modelId="{DD72587E-B099-404D-B361-89D3FD3FD893}" type="presParOf" srcId="{B4F1996B-4E01-0F40-A04A-BB52551F3025}" destId="{8B129D21-14F4-AC41-B211-70CA7D5F02DD}" srcOrd="3" destOrd="0" presId="urn:microsoft.com/office/officeart/2005/8/layout/vList2"/>
    <dgm:cxn modelId="{966E12DB-D106-3F4C-A100-BBD376429A0D}" type="presParOf" srcId="{B4F1996B-4E01-0F40-A04A-BB52551F3025}" destId="{A3660FF7-73A3-524F-BDE7-FB598131F306}" srcOrd="4" destOrd="0" presId="urn:microsoft.com/office/officeart/2005/8/layout/vList2"/>
    <dgm:cxn modelId="{0F3D974E-F0B4-BE46-8B71-3D41285E88BA}" type="presParOf" srcId="{B4F1996B-4E01-0F40-A04A-BB52551F3025}" destId="{47AB61F8-2C08-FF46-B09D-09EF3C9A5DA3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12BF5-3FE2-A143-9311-4BDE0EEB54E4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4B795-7FB3-3A4F-A0F3-9C32E2E0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8290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B6F9A-8148-6640-B024-30AA3EC30AB7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E74116-C29E-064D-8881-89955D0E0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354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74116-C29E-064D-8881-89955D0E0B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61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C26AB-D1D9-4A46-85A7-8A39E465AC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307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C26AB-D1D9-4A46-85A7-8A39E465ACD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886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1C4A-C718-814B-9191-8CE68827AE77}" type="datetime1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3C1F-4485-8A47-A986-482315753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12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2CEE0-C14D-6946-81D6-9AB49D236E9D}" type="datetime1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3C1F-4485-8A47-A986-482315753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38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4750E-BEDF-3D4C-B109-3D582D2E6B2C}" type="datetime1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3C1F-4485-8A47-A986-482315753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0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593C0-3548-FE46-9C50-1B304ACDC453}" type="datetime1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3C1F-4485-8A47-A986-482315753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832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6070-7861-A14C-9602-49B11D3669BC}" type="datetime1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3C1F-4485-8A47-A986-482315753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15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08F6B-E97F-0A48-AA4F-D611BA22F2B8}" type="datetime1">
              <a:rPr lang="en-US" smtClean="0"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3C1F-4485-8A47-A986-482315753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12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78AB3-E5BC-6248-B27B-CEB34558DFCF}" type="datetime1">
              <a:rPr lang="en-US" smtClean="0"/>
              <a:t>3/11/2015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3C1F-4485-8A47-A986-482315753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2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A193F-2B14-B045-87BC-FCBB7F8D7EC1}" type="datetime1">
              <a:rPr lang="en-US" smtClean="0"/>
              <a:t>3/11/2015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3C1F-4485-8A47-A986-482315753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99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C0678-8FED-E74B-B07C-598BEFCF1FA6}" type="datetime1">
              <a:rPr lang="en-US" smtClean="0"/>
              <a:t>3/11/2015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3C1F-4485-8A47-A986-482315753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09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BD56-8418-7C48-94B9-25ED3BE30A63}" type="datetime1">
              <a:rPr lang="en-US" smtClean="0"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3C1F-4485-8A47-A986-482315753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80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2D8C6-9D0E-694A-99A4-6ABCB881942D}" type="datetime1">
              <a:rPr lang="en-US" smtClean="0"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3C1F-4485-8A47-A986-482315753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13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BD45E-7F29-9C42-8EF5-A2AF3C719DAF}" type="datetime1">
              <a:rPr lang="en-US" smtClean="0"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F3C1F-4485-8A47-A986-4823157539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91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t-lab.org/artifacts/axilo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5461" y="676797"/>
            <a:ext cx="843307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cs typeface="Helvetica"/>
              </a:rPr>
              <a:t>Axilog</a:t>
            </a:r>
            <a:r>
              <a:rPr lang="en-US" sz="4400" b="1" dirty="0" smtClean="0">
                <a:cs typeface="Helvetica"/>
              </a:rPr>
              <a:t>: Language Support for Approximate Hardware Design</a:t>
            </a:r>
            <a:endParaRPr lang="en-US" sz="4400" b="1" dirty="0">
              <a:cs typeface="Helvetic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97871" y="6397346"/>
            <a:ext cx="29482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/>
              <a:t>DATE 2015</a:t>
            </a:r>
            <a:endParaRPr lang="en-US" sz="1600" baseline="30000" dirty="0"/>
          </a:p>
        </p:txBody>
      </p:sp>
      <p:sp>
        <p:nvSpPr>
          <p:cNvPr id="7" name="Rectangle 6"/>
          <p:cNvSpPr/>
          <p:nvPr/>
        </p:nvSpPr>
        <p:spPr>
          <a:xfrm>
            <a:off x="2154549" y="5688543"/>
            <a:ext cx="48349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Georgia Institute of Technology</a:t>
            </a:r>
            <a:br>
              <a:rPr lang="en-US" dirty="0" smtClean="0"/>
            </a:br>
            <a:r>
              <a:rPr lang="en-US" dirty="0" smtClean="0"/>
              <a:t>Alternative Computing Technologies (ACT) Lab</a:t>
            </a:r>
            <a:endParaRPr lang="en-US" baseline="30000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1100687" y="4836164"/>
            <a:ext cx="6942626" cy="363711"/>
            <a:chOff x="1125716" y="4441636"/>
            <a:chExt cx="6942626" cy="363711"/>
          </a:xfrm>
        </p:grpSpPr>
        <p:sp>
          <p:nvSpPr>
            <p:cNvPr id="15" name="Rectangle 14"/>
            <p:cNvSpPr/>
            <p:nvPr/>
          </p:nvSpPr>
          <p:spPr>
            <a:xfrm>
              <a:off x="1125716" y="4466793"/>
              <a:ext cx="694262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rgbClr val="000000"/>
                  </a:solidFill>
                </a:rPr>
                <a:t>  Georgia Institute of Technology          University of Minnesota        UC San Diego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291457" y="4441636"/>
              <a:ext cx="6505625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8208" y="2686230"/>
            <a:ext cx="8914278" cy="430887"/>
            <a:chOff x="8208" y="2686230"/>
            <a:chExt cx="8914278" cy="430887"/>
          </a:xfrm>
        </p:grpSpPr>
        <p:sp>
          <p:nvSpPr>
            <p:cNvPr id="5" name="Rectangle 4"/>
            <p:cNvSpPr/>
            <p:nvPr/>
          </p:nvSpPr>
          <p:spPr>
            <a:xfrm>
              <a:off x="8208" y="2686230"/>
              <a:ext cx="256649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dirty="0"/>
                <a:t>  </a:t>
              </a:r>
              <a:r>
                <a:rPr lang="en-US" sz="2200" dirty="0" smtClean="0"/>
                <a:t>Amir Yazdanbakhsh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777854" y="2686230"/>
              <a:ext cx="1912191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dirty="0" err="1" smtClean="0"/>
                <a:t>Divya</a:t>
              </a:r>
              <a:r>
                <a:rPr lang="en-US" sz="2200" dirty="0" smtClean="0"/>
                <a:t> </a:t>
              </a:r>
              <a:r>
                <a:rPr lang="en-US" sz="2200" dirty="0" err="1" smtClean="0"/>
                <a:t>Mahajan</a:t>
              </a:r>
              <a:endParaRPr lang="en-US" sz="2200" dirty="0" smtClean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725045" y="2686230"/>
              <a:ext cx="2197441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dirty="0" smtClean="0"/>
                <a:t>Bradley </a:t>
              </a:r>
              <a:r>
                <a:rPr lang="en-US" sz="2200" dirty="0" err="1" smtClean="0"/>
                <a:t>Thwaites</a:t>
              </a:r>
              <a:endParaRPr lang="en-US" sz="2200" dirty="0" smtClean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15531" y="3110722"/>
            <a:ext cx="8650118" cy="430887"/>
            <a:chOff x="515531" y="3168258"/>
            <a:chExt cx="8650118" cy="430887"/>
          </a:xfrm>
        </p:grpSpPr>
        <p:sp>
          <p:nvSpPr>
            <p:cNvPr id="14" name="Rectangle 13"/>
            <p:cNvSpPr/>
            <p:nvPr/>
          </p:nvSpPr>
          <p:spPr>
            <a:xfrm>
              <a:off x="515531" y="3168258"/>
              <a:ext cx="155185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dirty="0" err="1" smtClean="0"/>
                <a:t>Jongse</a:t>
              </a:r>
              <a:r>
                <a:rPr lang="en-US" sz="2200" dirty="0" smtClean="0"/>
                <a:t> Park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983977" y="3168258"/>
              <a:ext cx="349994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dirty="0" err="1" smtClean="0"/>
                <a:t>Anandhavel</a:t>
              </a:r>
              <a:r>
                <a:rPr lang="en-US" sz="2200" dirty="0" smtClean="0"/>
                <a:t> </a:t>
              </a:r>
              <a:r>
                <a:rPr lang="en-US" sz="2200" dirty="0" err="1" smtClean="0"/>
                <a:t>Nagendrakumar</a:t>
              </a:r>
              <a:endParaRPr lang="en-US" sz="2200" dirty="0" smtClean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481881" y="3168258"/>
              <a:ext cx="268376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dirty="0" err="1" smtClean="0"/>
                <a:t>Sindhuja</a:t>
              </a:r>
              <a:r>
                <a:rPr lang="en-US" sz="2200" dirty="0" smtClean="0"/>
                <a:t> </a:t>
              </a:r>
              <a:r>
                <a:rPr lang="en-US" sz="2200" dirty="0" err="1" smtClean="0"/>
                <a:t>Sethuraman</a:t>
              </a:r>
              <a:endParaRPr lang="en-US" sz="2200" dirty="0" smtClean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16025" y="3535214"/>
            <a:ext cx="8670841" cy="430887"/>
            <a:chOff x="116025" y="3650286"/>
            <a:chExt cx="8670841" cy="430887"/>
          </a:xfrm>
        </p:grpSpPr>
        <p:sp>
          <p:nvSpPr>
            <p:cNvPr id="18" name="Rectangle 17"/>
            <p:cNvSpPr/>
            <p:nvPr/>
          </p:nvSpPr>
          <p:spPr>
            <a:xfrm>
              <a:off x="116025" y="3650286"/>
              <a:ext cx="244950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dirty="0" err="1" smtClean="0"/>
                <a:t>Kartik</a:t>
              </a:r>
              <a:r>
                <a:rPr lang="en-US" sz="2200" dirty="0" smtClean="0"/>
                <a:t> </a:t>
              </a:r>
              <a:r>
                <a:rPr lang="en-US" sz="2200" dirty="0" err="1" smtClean="0"/>
                <a:t>Ramkrishnan</a:t>
              </a:r>
              <a:endParaRPr lang="en-US" sz="2200" dirty="0" smtClean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483330" y="3650286"/>
              <a:ext cx="250123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dirty="0" err="1" smtClean="0"/>
                <a:t>Nishanthi</a:t>
              </a:r>
              <a:r>
                <a:rPr lang="en-US" sz="2200" dirty="0" smtClean="0"/>
                <a:t> </a:t>
              </a:r>
              <a:r>
                <a:rPr lang="en-US" sz="2200" dirty="0" err="1" smtClean="0"/>
                <a:t>Ravindran</a:t>
              </a:r>
              <a:endParaRPr lang="en-US" sz="2200" dirty="0" smtClean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860664" y="3650286"/>
              <a:ext cx="192620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dirty="0" err="1" smtClean="0"/>
                <a:t>Rudra</a:t>
              </a:r>
              <a:r>
                <a:rPr lang="en-US" sz="2200" dirty="0" smtClean="0"/>
                <a:t> </a:t>
              </a:r>
              <a:r>
                <a:rPr lang="en-US" sz="2200" dirty="0" err="1" smtClean="0"/>
                <a:t>Jariwala</a:t>
              </a:r>
              <a:endParaRPr lang="en-US" sz="2200" dirty="0" smtClean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75463" y="3959707"/>
            <a:ext cx="8277875" cy="430887"/>
            <a:chOff x="375463" y="4132313"/>
            <a:chExt cx="8277875" cy="430887"/>
          </a:xfrm>
        </p:grpSpPr>
        <p:sp>
          <p:nvSpPr>
            <p:cNvPr id="11" name="Rectangle 10"/>
            <p:cNvSpPr/>
            <p:nvPr/>
          </p:nvSpPr>
          <p:spPr>
            <a:xfrm>
              <a:off x="375463" y="4132313"/>
              <a:ext cx="1827551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b="1" dirty="0" smtClean="0">
                  <a:solidFill>
                    <a:srgbClr val="0066FF"/>
                  </a:solidFill>
                </a:rPr>
                <a:t>Abbas </a:t>
              </a:r>
              <a:r>
                <a:rPr lang="en-US" sz="2200" b="1" dirty="0" err="1" smtClean="0">
                  <a:solidFill>
                    <a:srgbClr val="0066FF"/>
                  </a:solidFill>
                </a:rPr>
                <a:t>Rahimi</a:t>
              </a:r>
              <a:endParaRPr lang="en-US" sz="2200" dirty="0" smtClean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547315" y="4132313"/>
              <a:ext cx="239792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dirty="0" smtClean="0"/>
                <a:t> </a:t>
              </a:r>
              <a:r>
                <a:rPr lang="en-US" sz="2200" dirty="0" err="1" smtClean="0"/>
                <a:t>Hadi</a:t>
              </a:r>
              <a:r>
                <a:rPr lang="en-US" sz="2200" dirty="0" smtClean="0"/>
                <a:t> </a:t>
              </a:r>
              <a:r>
                <a:rPr lang="en-US" sz="2200" dirty="0" err="1" smtClean="0"/>
                <a:t>Esmaeilzadeh</a:t>
              </a:r>
              <a:endParaRPr lang="en-US" sz="2200" dirty="0" smtClean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994192" y="4132313"/>
              <a:ext cx="165914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dirty="0" smtClean="0"/>
                <a:t>Kia </a:t>
              </a:r>
              <a:r>
                <a:rPr lang="en-US" sz="2200" dirty="0" err="1" smtClean="0"/>
                <a:t>Bazargan</a:t>
              </a:r>
              <a:endParaRPr lang="en-US" sz="22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48162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7"/>
    </mc:Choice>
    <mc:Fallback xmlns="">
      <p:transition xmlns:p14="http://schemas.microsoft.com/office/powerpoint/2010/main" spd="slow" advTm="194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1651" y="16855"/>
            <a:ext cx="9033029" cy="1053703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4200" dirty="0" smtClean="0">
                <a:latin typeface="Calibri"/>
                <a:cs typeface="Calibri"/>
              </a:rPr>
              <a:t>Scoping Approximation (</a:t>
            </a:r>
            <a:r>
              <a:rPr lang="en-US" sz="4200" dirty="0" err="1" smtClean="0">
                <a:latin typeface="Calibri"/>
                <a:cs typeface="Calibri"/>
              </a:rPr>
              <a:t>relax_local</a:t>
            </a:r>
            <a:r>
              <a:rPr lang="en-US" sz="4200" dirty="0" smtClean="0">
                <a:latin typeface="Calibri"/>
                <a:cs typeface="Calibri"/>
              </a:rPr>
              <a:t>)</a:t>
            </a:r>
            <a:endParaRPr lang="en-US" sz="4200" dirty="0">
              <a:latin typeface="Calibri"/>
              <a:cs typeface="Calibri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3C1F-4485-8A47-A986-4823157539B1}" type="slidenum">
              <a:rPr lang="en-US" smtClean="0"/>
              <a:t>10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46218" y="1220258"/>
            <a:ext cx="4657043" cy="1938992"/>
            <a:chOff x="140581" y="1282202"/>
            <a:chExt cx="4657043" cy="1938992"/>
          </a:xfrm>
        </p:grpSpPr>
        <p:sp>
          <p:nvSpPr>
            <p:cNvPr id="19" name="TextBox 18"/>
            <p:cNvSpPr txBox="1"/>
            <p:nvPr/>
          </p:nvSpPr>
          <p:spPr>
            <a:xfrm>
              <a:off x="140581" y="1282202"/>
              <a:ext cx="4657043" cy="193899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Helvetica"/>
                  <a:cs typeface="Helvetica"/>
                </a:rPr>
                <a:t>module </a:t>
              </a:r>
              <a:r>
                <a:rPr lang="en-US" sz="2400" dirty="0" err="1" smtClean="0">
                  <a:latin typeface="Helvetica"/>
                  <a:cs typeface="Helvetica"/>
                </a:rPr>
                <a:t>full_adder</a:t>
              </a:r>
              <a:r>
                <a:rPr lang="en-US" sz="2400" dirty="0" smtClean="0">
                  <a:latin typeface="Helvetica"/>
                  <a:cs typeface="Helvetica"/>
                </a:rPr>
                <a:t/>
              </a:r>
              <a:br>
                <a:rPr lang="en-US" sz="2400" dirty="0" smtClean="0">
                  <a:latin typeface="Helvetica"/>
                  <a:cs typeface="Helvetica"/>
                </a:rPr>
              </a:br>
              <a:r>
                <a:rPr lang="en-US" sz="2400" dirty="0" smtClean="0">
                  <a:latin typeface="Helvetica"/>
                  <a:cs typeface="Helvetica"/>
                </a:rPr>
                <a:t>	(a, b, </a:t>
              </a:r>
              <a:r>
                <a:rPr lang="en-US" sz="2400" dirty="0" err="1" smtClean="0">
                  <a:latin typeface="Helvetica"/>
                  <a:cs typeface="Helvetica"/>
                </a:rPr>
                <a:t>c_in</a:t>
              </a:r>
              <a:r>
                <a:rPr lang="en-US" sz="2400" dirty="0" smtClean="0">
                  <a:latin typeface="Helvetica"/>
                  <a:cs typeface="Helvetica"/>
                </a:rPr>
                <a:t>, </a:t>
              </a:r>
              <a:r>
                <a:rPr lang="en-US" sz="2400" dirty="0" err="1" smtClean="0">
                  <a:latin typeface="Helvetica"/>
                  <a:cs typeface="Helvetica"/>
                </a:rPr>
                <a:t>c_out</a:t>
              </a:r>
              <a:r>
                <a:rPr lang="en-US" sz="2400" dirty="0" smtClean="0">
                  <a:latin typeface="Helvetica"/>
                  <a:cs typeface="Helvetica"/>
                </a:rPr>
                <a:t>, s) </a:t>
              </a:r>
            </a:p>
            <a:p>
              <a:r>
                <a:rPr lang="en-US" sz="2400" dirty="0" smtClean="0">
                  <a:latin typeface="Helvetica"/>
                  <a:cs typeface="Helvetica"/>
                </a:rPr>
                <a:t>…</a:t>
              </a:r>
            </a:p>
            <a:p>
              <a:r>
                <a:rPr lang="en-US" sz="2400" dirty="0" smtClean="0">
                  <a:latin typeface="Helvetica"/>
                  <a:cs typeface="Helvetica"/>
                </a:rPr>
                <a:t>	</a:t>
              </a:r>
              <a:r>
                <a:rPr lang="en-US" sz="2400" b="1" dirty="0" err="1" smtClean="0">
                  <a:solidFill>
                    <a:srgbClr val="267F03"/>
                  </a:solidFill>
                  <a:latin typeface="Helvetica"/>
                  <a:cs typeface="Helvetica"/>
                </a:rPr>
                <a:t>relax_local</a:t>
              </a:r>
              <a:r>
                <a:rPr lang="en-US" sz="2400" dirty="0" smtClean="0">
                  <a:solidFill>
                    <a:srgbClr val="267F03"/>
                  </a:solidFill>
                  <a:latin typeface="Helvetica"/>
                  <a:cs typeface="Helvetica"/>
                </a:rPr>
                <a:t> </a:t>
              </a:r>
              <a:r>
                <a:rPr lang="en-US" sz="2400" dirty="0" smtClean="0">
                  <a:latin typeface="Helvetica"/>
                  <a:cs typeface="Helvetica"/>
                </a:rPr>
                <a:t>(s);</a:t>
              </a:r>
            </a:p>
            <a:p>
              <a:r>
                <a:rPr lang="en-US" sz="2400" i="1" dirty="0" smtClean="0">
                  <a:latin typeface="Helvetica"/>
                  <a:cs typeface="Helvetica"/>
                </a:rPr>
                <a:t>… </a:t>
              </a:r>
              <a:endParaRPr lang="en-US" sz="2400" i="1" dirty="0">
                <a:latin typeface="Helvetica"/>
                <a:cs typeface="Helvetica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152340" y="1340250"/>
              <a:ext cx="3363565" cy="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52340" y="3183414"/>
              <a:ext cx="3363565" cy="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5044563" y="1220258"/>
            <a:ext cx="4657043" cy="1938992"/>
            <a:chOff x="4797624" y="1267290"/>
            <a:chExt cx="4657043" cy="1938992"/>
          </a:xfrm>
        </p:grpSpPr>
        <p:sp>
          <p:nvSpPr>
            <p:cNvPr id="17" name="TextBox 16"/>
            <p:cNvSpPr txBox="1"/>
            <p:nvPr/>
          </p:nvSpPr>
          <p:spPr>
            <a:xfrm>
              <a:off x="4797624" y="1267290"/>
              <a:ext cx="4657043" cy="193899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Helvetica"/>
                  <a:cs typeface="Helvetica"/>
                </a:rPr>
                <a:t>…</a:t>
              </a:r>
            </a:p>
            <a:p>
              <a:r>
                <a:rPr lang="en-US" sz="2400" dirty="0">
                  <a:latin typeface="Helvetica"/>
                  <a:cs typeface="Helvetica"/>
                </a:rPr>
                <a:t>	</a:t>
              </a:r>
              <a:r>
                <a:rPr lang="en-US" sz="2400" dirty="0" err="1" smtClean="0">
                  <a:latin typeface="Helvetica"/>
                  <a:cs typeface="Helvetica"/>
                </a:rPr>
                <a:t>full_adder</a:t>
              </a:r>
              <a:r>
                <a:rPr lang="en-US" sz="2400" dirty="0" smtClean="0">
                  <a:latin typeface="Helvetica"/>
                  <a:cs typeface="Helvetica"/>
                </a:rPr>
                <a:t> f0 (…)</a:t>
              </a:r>
            </a:p>
            <a:p>
              <a:r>
                <a:rPr lang="en-US" sz="2400" dirty="0">
                  <a:latin typeface="Helvetica"/>
                  <a:cs typeface="Helvetica"/>
                </a:rPr>
                <a:t>	</a:t>
              </a:r>
              <a:r>
                <a:rPr lang="en-US" sz="2400" dirty="0" err="1" smtClean="0">
                  <a:latin typeface="Helvetica"/>
                  <a:cs typeface="Helvetica"/>
                </a:rPr>
                <a:t>full_adder</a:t>
              </a:r>
              <a:r>
                <a:rPr lang="en-US" sz="2400" dirty="0" smtClean="0">
                  <a:latin typeface="Helvetica"/>
                  <a:cs typeface="Helvetica"/>
                </a:rPr>
                <a:t> f1(…)</a:t>
              </a:r>
            </a:p>
            <a:p>
              <a:r>
                <a:rPr lang="en-US" sz="2400" b="1" dirty="0" smtClean="0">
                  <a:solidFill>
                    <a:srgbClr val="267F03"/>
                  </a:solidFill>
                  <a:latin typeface="Helvetica"/>
                  <a:cs typeface="Helvetica"/>
                </a:rPr>
                <a:t>	relax</a:t>
              </a:r>
              <a:r>
                <a:rPr lang="en-US" sz="2400" dirty="0" smtClean="0">
                  <a:solidFill>
                    <a:srgbClr val="267F03"/>
                  </a:solidFill>
                  <a:latin typeface="Helvetica"/>
                  <a:cs typeface="Helvetica"/>
                </a:rPr>
                <a:t> </a:t>
              </a:r>
              <a:r>
                <a:rPr lang="en-US" sz="2400" dirty="0">
                  <a:latin typeface="Helvetica"/>
                  <a:cs typeface="Helvetica"/>
                </a:rPr>
                <a:t>(</a:t>
              </a:r>
              <a:r>
                <a:rPr lang="en-US" sz="2400" dirty="0" smtClean="0">
                  <a:latin typeface="Helvetica"/>
                  <a:cs typeface="Helvetica"/>
                </a:rPr>
                <a:t>s[0]);</a:t>
              </a:r>
            </a:p>
            <a:p>
              <a:r>
                <a:rPr lang="en-US" sz="2400" i="1" dirty="0" smtClean="0">
                  <a:latin typeface="Helvetica"/>
                  <a:cs typeface="Helvetica"/>
                </a:rPr>
                <a:t>… </a:t>
              </a:r>
              <a:endParaRPr lang="en-US" sz="2400" i="1" dirty="0">
                <a:latin typeface="Helvetica"/>
                <a:cs typeface="Helvetica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4809383" y="1325338"/>
              <a:ext cx="3363565" cy="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809383" y="3168502"/>
              <a:ext cx="3363565" cy="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986" y="3237786"/>
            <a:ext cx="5613404" cy="36393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400" y="2390964"/>
            <a:ext cx="11938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2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1651" y="16855"/>
            <a:ext cx="9033029" cy="1053703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4200" dirty="0" smtClean="0">
                <a:latin typeface="Calibri"/>
                <a:cs typeface="Calibri"/>
              </a:rPr>
              <a:t>Scoping Approximation (</a:t>
            </a:r>
            <a:r>
              <a:rPr lang="en-US" sz="4200" dirty="0" err="1" smtClean="0">
                <a:latin typeface="Calibri"/>
                <a:cs typeface="Calibri"/>
              </a:rPr>
              <a:t>relax_local</a:t>
            </a:r>
            <a:r>
              <a:rPr lang="en-US" sz="4200" dirty="0" smtClean="0">
                <a:latin typeface="Calibri"/>
                <a:cs typeface="Calibri"/>
              </a:rPr>
              <a:t>)</a:t>
            </a:r>
            <a:endParaRPr lang="en-US" sz="4200" dirty="0">
              <a:latin typeface="Calibri"/>
              <a:cs typeface="Calibri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3C1F-4485-8A47-A986-4823157539B1}" type="slidenum">
              <a:rPr lang="en-US" smtClean="0"/>
              <a:t>11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58601" y="1220258"/>
            <a:ext cx="4844660" cy="1938992"/>
            <a:chOff x="-47036" y="1282202"/>
            <a:chExt cx="4844660" cy="1938992"/>
          </a:xfrm>
        </p:grpSpPr>
        <p:sp>
          <p:nvSpPr>
            <p:cNvPr id="19" name="TextBox 18"/>
            <p:cNvSpPr txBox="1"/>
            <p:nvPr/>
          </p:nvSpPr>
          <p:spPr>
            <a:xfrm>
              <a:off x="140581" y="1282202"/>
              <a:ext cx="4657043" cy="193899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Helvetica"/>
                  <a:cs typeface="Helvetica"/>
                </a:rPr>
                <a:t>module </a:t>
              </a:r>
              <a:r>
                <a:rPr lang="en-US" sz="2400" dirty="0" err="1" smtClean="0">
                  <a:latin typeface="Helvetica"/>
                  <a:cs typeface="Helvetica"/>
                </a:rPr>
                <a:t>full_adder</a:t>
              </a:r>
              <a:r>
                <a:rPr lang="en-US" sz="2400" dirty="0" smtClean="0">
                  <a:latin typeface="Helvetica"/>
                  <a:cs typeface="Helvetica"/>
                </a:rPr>
                <a:t/>
              </a:r>
              <a:br>
                <a:rPr lang="en-US" sz="2400" dirty="0" smtClean="0">
                  <a:latin typeface="Helvetica"/>
                  <a:cs typeface="Helvetica"/>
                </a:rPr>
              </a:br>
              <a:r>
                <a:rPr lang="en-US" sz="2400" dirty="0" smtClean="0">
                  <a:latin typeface="Helvetica"/>
                  <a:cs typeface="Helvetica"/>
                </a:rPr>
                <a:t>	(a, b, </a:t>
              </a:r>
              <a:r>
                <a:rPr lang="en-US" sz="2400" dirty="0" err="1" smtClean="0">
                  <a:latin typeface="Helvetica"/>
                  <a:cs typeface="Helvetica"/>
                </a:rPr>
                <a:t>c_in</a:t>
              </a:r>
              <a:r>
                <a:rPr lang="en-US" sz="2400" dirty="0" smtClean="0">
                  <a:latin typeface="Helvetica"/>
                  <a:cs typeface="Helvetica"/>
                </a:rPr>
                <a:t>, </a:t>
              </a:r>
              <a:r>
                <a:rPr lang="en-US" sz="2400" dirty="0" err="1" smtClean="0">
                  <a:latin typeface="Helvetica"/>
                  <a:cs typeface="Helvetica"/>
                </a:rPr>
                <a:t>c_out</a:t>
              </a:r>
              <a:r>
                <a:rPr lang="en-US" sz="2400" dirty="0" smtClean="0">
                  <a:latin typeface="Helvetica"/>
                  <a:cs typeface="Helvetica"/>
                </a:rPr>
                <a:t>, s) </a:t>
              </a:r>
            </a:p>
            <a:p>
              <a:r>
                <a:rPr lang="en-US" sz="2400" dirty="0" smtClean="0">
                  <a:latin typeface="Helvetica"/>
                  <a:cs typeface="Helvetica"/>
                </a:rPr>
                <a:t>…</a:t>
              </a:r>
            </a:p>
            <a:p>
              <a:r>
                <a:rPr lang="en-US" sz="2400" dirty="0" smtClean="0">
                  <a:latin typeface="Helvetica"/>
                  <a:cs typeface="Helvetica"/>
                </a:rPr>
                <a:t>	</a:t>
              </a:r>
              <a:r>
                <a:rPr lang="en-US" sz="2400" b="1" dirty="0" err="1" smtClean="0">
                  <a:solidFill>
                    <a:srgbClr val="267F03"/>
                  </a:solidFill>
                  <a:latin typeface="Helvetica"/>
                  <a:cs typeface="Helvetica"/>
                </a:rPr>
                <a:t>relax_local</a:t>
              </a:r>
              <a:r>
                <a:rPr lang="en-US" sz="2400" dirty="0" smtClean="0">
                  <a:solidFill>
                    <a:srgbClr val="267F03"/>
                  </a:solidFill>
                  <a:latin typeface="Helvetica"/>
                  <a:cs typeface="Helvetica"/>
                </a:rPr>
                <a:t> </a:t>
              </a:r>
              <a:r>
                <a:rPr lang="en-US" sz="2400" dirty="0" smtClean="0">
                  <a:latin typeface="Helvetica"/>
                  <a:cs typeface="Helvetica"/>
                </a:rPr>
                <a:t>(s);</a:t>
              </a:r>
            </a:p>
            <a:p>
              <a:r>
                <a:rPr lang="en-US" sz="2400" i="1" dirty="0" smtClean="0">
                  <a:latin typeface="Helvetica"/>
                  <a:cs typeface="Helvetica"/>
                </a:rPr>
                <a:t>… </a:t>
              </a:r>
              <a:endParaRPr lang="en-US" sz="2400" i="1" dirty="0">
                <a:latin typeface="Helvetica"/>
                <a:cs typeface="Helvetica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152340" y="1340250"/>
              <a:ext cx="3363565" cy="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52340" y="3183414"/>
              <a:ext cx="3363565" cy="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47036" y="2462950"/>
              <a:ext cx="1086817" cy="36998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5044563" y="1220258"/>
            <a:ext cx="4657043" cy="1938992"/>
            <a:chOff x="4797624" y="1267290"/>
            <a:chExt cx="4657043" cy="1938992"/>
          </a:xfrm>
        </p:grpSpPr>
        <p:sp>
          <p:nvSpPr>
            <p:cNvPr id="17" name="TextBox 16"/>
            <p:cNvSpPr txBox="1"/>
            <p:nvPr/>
          </p:nvSpPr>
          <p:spPr>
            <a:xfrm>
              <a:off x="4797624" y="1267290"/>
              <a:ext cx="4657043" cy="193899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Helvetica"/>
                  <a:cs typeface="Helvetica"/>
                </a:rPr>
                <a:t>…</a:t>
              </a:r>
            </a:p>
            <a:p>
              <a:r>
                <a:rPr lang="en-US" sz="2400" dirty="0">
                  <a:latin typeface="Helvetica"/>
                  <a:cs typeface="Helvetica"/>
                </a:rPr>
                <a:t>	</a:t>
              </a:r>
              <a:r>
                <a:rPr lang="en-US" sz="2400" dirty="0" err="1" smtClean="0">
                  <a:latin typeface="Helvetica"/>
                  <a:cs typeface="Helvetica"/>
                </a:rPr>
                <a:t>full_adder</a:t>
              </a:r>
              <a:r>
                <a:rPr lang="en-US" sz="2400" dirty="0" smtClean="0">
                  <a:latin typeface="Helvetica"/>
                  <a:cs typeface="Helvetica"/>
                </a:rPr>
                <a:t> f0 (…)</a:t>
              </a:r>
            </a:p>
            <a:p>
              <a:r>
                <a:rPr lang="en-US" sz="2400" dirty="0">
                  <a:latin typeface="Helvetica"/>
                  <a:cs typeface="Helvetica"/>
                </a:rPr>
                <a:t>	</a:t>
              </a:r>
              <a:r>
                <a:rPr lang="en-US" sz="2400" dirty="0" err="1" smtClean="0">
                  <a:latin typeface="Helvetica"/>
                  <a:cs typeface="Helvetica"/>
                </a:rPr>
                <a:t>full_adder</a:t>
              </a:r>
              <a:r>
                <a:rPr lang="en-US" sz="2400" dirty="0" smtClean="0">
                  <a:latin typeface="Helvetica"/>
                  <a:cs typeface="Helvetica"/>
                </a:rPr>
                <a:t> f1(…)</a:t>
              </a:r>
            </a:p>
            <a:p>
              <a:r>
                <a:rPr lang="en-US" sz="2400" b="1" dirty="0" smtClean="0">
                  <a:solidFill>
                    <a:srgbClr val="267F03"/>
                  </a:solidFill>
                  <a:latin typeface="Helvetica"/>
                  <a:cs typeface="Helvetica"/>
                </a:rPr>
                <a:t>	relax</a:t>
              </a:r>
              <a:r>
                <a:rPr lang="en-US" sz="2400" dirty="0" smtClean="0">
                  <a:solidFill>
                    <a:srgbClr val="267F03"/>
                  </a:solidFill>
                  <a:latin typeface="Helvetica"/>
                  <a:cs typeface="Helvetica"/>
                </a:rPr>
                <a:t> </a:t>
              </a:r>
              <a:r>
                <a:rPr lang="en-US" sz="2400" dirty="0">
                  <a:latin typeface="Helvetica"/>
                  <a:cs typeface="Helvetica"/>
                </a:rPr>
                <a:t>(</a:t>
              </a:r>
              <a:r>
                <a:rPr lang="en-US" sz="2400" dirty="0" smtClean="0">
                  <a:latin typeface="Helvetica"/>
                  <a:cs typeface="Helvetica"/>
                </a:rPr>
                <a:t>s[0]);</a:t>
              </a:r>
            </a:p>
            <a:p>
              <a:r>
                <a:rPr lang="en-US" sz="2400" i="1" dirty="0" smtClean="0">
                  <a:latin typeface="Helvetica"/>
                  <a:cs typeface="Helvetica"/>
                </a:rPr>
                <a:t>… </a:t>
              </a:r>
              <a:endParaRPr lang="en-US" sz="2400" i="1" dirty="0">
                <a:latin typeface="Helvetica"/>
                <a:cs typeface="Helvetica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4809383" y="1325338"/>
              <a:ext cx="3363565" cy="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809383" y="3168502"/>
              <a:ext cx="3363565" cy="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7985" y="3237785"/>
            <a:ext cx="5613405" cy="36306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8221" y="2389248"/>
            <a:ext cx="11938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9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1651" y="16855"/>
            <a:ext cx="9033029" cy="1053703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4200" dirty="0" smtClean="0">
                <a:latin typeface="Calibri"/>
                <a:cs typeface="Calibri"/>
              </a:rPr>
              <a:t>Restricting Approximation</a:t>
            </a:r>
            <a:endParaRPr lang="en-US" sz="4200" dirty="0">
              <a:latin typeface="Calibri"/>
              <a:cs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3C1F-4485-8A47-A986-4823157539B1}" type="slidenum">
              <a:rPr lang="en-US" smtClean="0"/>
              <a:t>12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3" y="1783675"/>
            <a:ext cx="9096511" cy="384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6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1651" y="16855"/>
            <a:ext cx="9033029" cy="1053703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4200" dirty="0" smtClean="0">
                <a:latin typeface="Calibri"/>
                <a:cs typeface="Calibri"/>
              </a:rPr>
              <a:t>Restricting Approximation</a:t>
            </a:r>
            <a:endParaRPr lang="en-US" sz="4200" dirty="0">
              <a:latin typeface="Calibri"/>
              <a:cs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3C1F-4485-8A47-A986-4823157539B1}" type="slidenum">
              <a:rPr lang="en-US" smtClean="0"/>
              <a:t>13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" y="1782575"/>
            <a:ext cx="9118554" cy="384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3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1651" y="16855"/>
            <a:ext cx="9033029" cy="1053703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4200" dirty="0" smtClean="0">
                <a:latin typeface="Helvetica"/>
                <a:cs typeface="Helvetica"/>
              </a:rPr>
              <a:t>Restricting Approximation</a:t>
            </a:r>
            <a:endParaRPr lang="en-US" sz="4200" dirty="0">
              <a:latin typeface="Helvetica"/>
              <a:cs typeface="Helvetica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3C1F-4485-8A47-A986-4823157539B1}" type="slidenum">
              <a:rPr lang="en-US" smtClean="0"/>
              <a:t>14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7" y="1782575"/>
            <a:ext cx="9099111" cy="384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01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1651" y="16855"/>
            <a:ext cx="9033029" cy="1053703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4200" dirty="0" smtClean="0">
                <a:latin typeface="Calibri"/>
                <a:cs typeface="Calibri"/>
              </a:rPr>
              <a:t>Restricting Approximation Globally</a:t>
            </a:r>
            <a:endParaRPr lang="en-US" sz="4200" dirty="0">
              <a:latin typeface="Calibri"/>
              <a:cs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3C1F-4485-8A47-A986-4823157539B1}" type="slidenum">
              <a:rPr lang="en-US" smtClean="0"/>
              <a:t>15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98498" y="917704"/>
            <a:ext cx="5504559" cy="452431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Helvetica"/>
                <a:cs typeface="Helvetica"/>
              </a:rPr>
              <a:t>m</a:t>
            </a:r>
            <a:r>
              <a:rPr lang="en-US" sz="2400" i="1" dirty="0" smtClean="0">
                <a:latin typeface="Helvetica"/>
                <a:cs typeface="Helvetica"/>
              </a:rPr>
              <a:t>odule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 err="1" smtClean="0">
                <a:latin typeface="Helvetica"/>
                <a:cs typeface="Helvetica"/>
              </a:rPr>
              <a:t>full_adder</a:t>
            </a:r>
            <a:r>
              <a:rPr lang="en-US" sz="2400" dirty="0" smtClean="0">
                <a:latin typeface="Helvetica"/>
                <a:cs typeface="Helvetica"/>
              </a:rPr>
              <a:t>(a, b, </a:t>
            </a:r>
            <a:r>
              <a:rPr lang="en-US" sz="2400" dirty="0" err="1" smtClean="0">
                <a:latin typeface="Helvetica"/>
                <a:cs typeface="Helvetica"/>
              </a:rPr>
              <a:t>c_in</a:t>
            </a:r>
            <a:r>
              <a:rPr lang="en-US" sz="2400" dirty="0" smtClean="0">
                <a:latin typeface="Helvetica"/>
                <a:cs typeface="Helvetica"/>
              </a:rPr>
              <a:t>, </a:t>
            </a:r>
            <a:r>
              <a:rPr lang="en-US" sz="2400" dirty="0" err="1" smtClean="0">
                <a:latin typeface="Helvetica"/>
                <a:cs typeface="Helvetica"/>
              </a:rPr>
              <a:t>c_out</a:t>
            </a:r>
            <a:r>
              <a:rPr lang="en-US" sz="2400" dirty="0" smtClean="0">
                <a:latin typeface="Helvetica"/>
                <a:cs typeface="Helvetica"/>
              </a:rPr>
              <a:t>, s);</a:t>
            </a:r>
          </a:p>
          <a:p>
            <a:r>
              <a:rPr lang="en-US" sz="2400" dirty="0" smtClean="0">
                <a:latin typeface="Helvetica"/>
                <a:cs typeface="Helvetica"/>
              </a:rPr>
              <a:t>	…</a:t>
            </a:r>
          </a:p>
          <a:p>
            <a:r>
              <a:rPr lang="en-US" sz="2400" dirty="0">
                <a:latin typeface="Helvetica"/>
                <a:cs typeface="Helvetica"/>
              </a:rPr>
              <a:t>	</a:t>
            </a:r>
            <a:r>
              <a:rPr lang="en-US" sz="2400" b="1" dirty="0" smtClean="0">
                <a:solidFill>
                  <a:srgbClr val="267F03"/>
                </a:solidFill>
                <a:latin typeface="Helvetica"/>
                <a:cs typeface="Helvetica"/>
              </a:rPr>
              <a:t>approximate</a:t>
            </a:r>
            <a:r>
              <a:rPr lang="en-US" sz="2400" dirty="0" smtClean="0">
                <a:solidFill>
                  <a:srgbClr val="267F03"/>
                </a:solidFill>
                <a:latin typeface="Helvetica"/>
                <a:cs typeface="Helvetica"/>
              </a:rPr>
              <a:t> </a:t>
            </a:r>
            <a:r>
              <a:rPr lang="en-US" sz="2400" i="1" dirty="0" smtClean="0">
                <a:latin typeface="Helvetica"/>
                <a:cs typeface="Helvetica"/>
              </a:rPr>
              <a:t>output</a:t>
            </a:r>
            <a:r>
              <a:rPr lang="en-US" sz="2400" dirty="0" smtClean="0">
                <a:latin typeface="Helvetica"/>
                <a:cs typeface="Helvetica"/>
              </a:rPr>
              <a:t> s;</a:t>
            </a:r>
          </a:p>
          <a:p>
            <a:r>
              <a:rPr lang="en-US" sz="2400" dirty="0">
                <a:latin typeface="Helvetica"/>
                <a:cs typeface="Helvetica"/>
              </a:rPr>
              <a:t>	</a:t>
            </a:r>
            <a:r>
              <a:rPr lang="en-US" sz="2400" b="1" dirty="0" smtClean="0">
                <a:solidFill>
                  <a:srgbClr val="267F03"/>
                </a:solidFill>
                <a:latin typeface="Helvetica"/>
                <a:cs typeface="Helvetica"/>
              </a:rPr>
              <a:t>relax</a:t>
            </a:r>
            <a:r>
              <a:rPr lang="en-US" sz="2400" dirty="0" smtClean="0">
                <a:solidFill>
                  <a:srgbClr val="267F03"/>
                </a:solidFill>
                <a:latin typeface="Helvetica"/>
                <a:cs typeface="Helvetica"/>
              </a:rPr>
              <a:t> </a:t>
            </a:r>
            <a:r>
              <a:rPr lang="en-US" sz="2400" dirty="0" smtClean="0">
                <a:latin typeface="Helvetica"/>
                <a:cs typeface="Helvetica"/>
              </a:rPr>
              <a:t>(s);</a:t>
            </a:r>
          </a:p>
          <a:p>
            <a:r>
              <a:rPr lang="en-US" sz="2400" dirty="0" smtClean="0">
                <a:latin typeface="Helvetica"/>
                <a:cs typeface="Helvetica"/>
              </a:rPr>
              <a:t>	…</a:t>
            </a:r>
          </a:p>
          <a:p>
            <a:r>
              <a:rPr lang="en-US" sz="2400" i="1" dirty="0" err="1" smtClean="0">
                <a:latin typeface="Helvetica"/>
                <a:cs typeface="Helvetica"/>
              </a:rPr>
              <a:t>endmodule</a:t>
            </a:r>
            <a:endParaRPr lang="en-US" sz="2400" i="1" dirty="0" smtClean="0">
              <a:latin typeface="Helvetica"/>
              <a:cs typeface="Helvetica"/>
            </a:endParaRPr>
          </a:p>
          <a:p>
            <a:r>
              <a:rPr lang="en-US" sz="2400" i="1" dirty="0" smtClean="0">
                <a:latin typeface="Helvetica"/>
                <a:cs typeface="Helvetica"/>
              </a:rPr>
              <a:t>	…</a:t>
            </a:r>
          </a:p>
          <a:p>
            <a:r>
              <a:rPr lang="en-US" sz="2400" i="1" dirty="0" smtClean="0">
                <a:latin typeface="Helvetica"/>
                <a:cs typeface="Helvetica"/>
              </a:rPr>
              <a:t>	</a:t>
            </a:r>
            <a:r>
              <a:rPr lang="en-US" sz="2400" b="1" dirty="0" err="1" smtClean="0">
                <a:solidFill>
                  <a:srgbClr val="4F81BD"/>
                </a:solidFill>
                <a:latin typeface="Helvetica"/>
                <a:cs typeface="Helvetica"/>
              </a:rPr>
              <a:t>restrict_global</a:t>
            </a:r>
            <a:r>
              <a:rPr lang="en-US" sz="2400" dirty="0" smtClean="0">
                <a:latin typeface="Helvetica"/>
                <a:cs typeface="Helvetica"/>
              </a:rPr>
              <a:t>(s[31:0]);</a:t>
            </a:r>
          </a:p>
          <a:p>
            <a:endParaRPr lang="en-US" sz="2400" i="1" dirty="0" smtClean="0">
              <a:latin typeface="Helvetica"/>
              <a:cs typeface="Helvetica"/>
            </a:endParaRPr>
          </a:p>
          <a:p>
            <a:r>
              <a:rPr lang="en-US" sz="2400" i="1" dirty="0" smtClean="0">
                <a:latin typeface="Helvetica"/>
                <a:cs typeface="Helvetica"/>
              </a:rPr>
              <a:t> </a:t>
            </a:r>
          </a:p>
          <a:p>
            <a:endParaRPr lang="en-US" sz="2400" i="1" dirty="0" smtClean="0">
              <a:latin typeface="Helvetica"/>
              <a:cs typeface="Helvetica"/>
            </a:endParaRPr>
          </a:p>
          <a:p>
            <a:endParaRPr lang="en-US" sz="2400" i="1" dirty="0" smtClean="0">
              <a:latin typeface="Helvetica"/>
              <a:cs typeface="Helvetica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90137" y="964736"/>
            <a:ext cx="5224779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90137" y="4032399"/>
            <a:ext cx="5224779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5502" y="924702"/>
            <a:ext cx="2316510" cy="30848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604" y="4052480"/>
            <a:ext cx="9144000" cy="27829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363" y="2073491"/>
            <a:ext cx="11938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14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1651" y="16855"/>
            <a:ext cx="9033029" cy="1053703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4200" dirty="0" smtClean="0">
                <a:latin typeface="Calibri"/>
                <a:cs typeface="Calibri"/>
              </a:rPr>
              <a:t>Restricting Approximation Globally</a:t>
            </a:r>
            <a:endParaRPr lang="en-US" sz="4200" dirty="0">
              <a:latin typeface="Calibri"/>
              <a:cs typeface="Calibri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3C1F-4485-8A47-A986-4823157539B1}" type="slidenum">
              <a:rPr lang="en-US" smtClean="0"/>
              <a:t>16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98498" y="917704"/>
            <a:ext cx="5504559" cy="452431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Helvetica"/>
                <a:cs typeface="Helvetica"/>
              </a:rPr>
              <a:t>m</a:t>
            </a:r>
            <a:r>
              <a:rPr lang="en-US" sz="2400" i="1" dirty="0" smtClean="0">
                <a:latin typeface="Helvetica"/>
                <a:cs typeface="Helvetica"/>
              </a:rPr>
              <a:t>odule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 err="1" smtClean="0">
                <a:latin typeface="Helvetica"/>
                <a:cs typeface="Helvetica"/>
              </a:rPr>
              <a:t>full_adder</a:t>
            </a:r>
            <a:r>
              <a:rPr lang="en-US" sz="2400" dirty="0" smtClean="0">
                <a:latin typeface="Helvetica"/>
                <a:cs typeface="Helvetica"/>
              </a:rPr>
              <a:t>(a, b, </a:t>
            </a:r>
            <a:r>
              <a:rPr lang="en-US" sz="2400" dirty="0" err="1" smtClean="0">
                <a:latin typeface="Helvetica"/>
                <a:cs typeface="Helvetica"/>
              </a:rPr>
              <a:t>c_in</a:t>
            </a:r>
            <a:r>
              <a:rPr lang="en-US" sz="2400" dirty="0" smtClean="0">
                <a:latin typeface="Helvetica"/>
                <a:cs typeface="Helvetica"/>
              </a:rPr>
              <a:t>, </a:t>
            </a:r>
            <a:r>
              <a:rPr lang="en-US" sz="2400" dirty="0" err="1" smtClean="0">
                <a:latin typeface="Helvetica"/>
                <a:cs typeface="Helvetica"/>
              </a:rPr>
              <a:t>c_out</a:t>
            </a:r>
            <a:r>
              <a:rPr lang="en-US" sz="2400" dirty="0" smtClean="0">
                <a:latin typeface="Helvetica"/>
                <a:cs typeface="Helvetica"/>
              </a:rPr>
              <a:t>, s);</a:t>
            </a:r>
          </a:p>
          <a:p>
            <a:r>
              <a:rPr lang="en-US" sz="2400" dirty="0" smtClean="0">
                <a:latin typeface="Helvetica"/>
                <a:cs typeface="Helvetica"/>
              </a:rPr>
              <a:t>	…</a:t>
            </a:r>
          </a:p>
          <a:p>
            <a:r>
              <a:rPr lang="en-US" sz="2400" dirty="0">
                <a:latin typeface="Helvetica"/>
                <a:cs typeface="Helvetica"/>
              </a:rPr>
              <a:t>	</a:t>
            </a:r>
            <a:r>
              <a:rPr lang="en-US" sz="2400" b="1" dirty="0" smtClean="0">
                <a:solidFill>
                  <a:srgbClr val="267F03"/>
                </a:solidFill>
                <a:latin typeface="Helvetica"/>
                <a:cs typeface="Helvetica"/>
              </a:rPr>
              <a:t>approximate</a:t>
            </a:r>
            <a:r>
              <a:rPr lang="en-US" sz="2400" dirty="0" smtClean="0">
                <a:solidFill>
                  <a:srgbClr val="267F03"/>
                </a:solidFill>
                <a:latin typeface="Helvetica"/>
                <a:cs typeface="Helvetica"/>
              </a:rPr>
              <a:t> </a:t>
            </a:r>
            <a:r>
              <a:rPr lang="en-US" sz="2400" i="1" dirty="0" smtClean="0">
                <a:latin typeface="Helvetica"/>
                <a:cs typeface="Helvetica"/>
              </a:rPr>
              <a:t>output</a:t>
            </a:r>
            <a:r>
              <a:rPr lang="en-US" sz="2400" dirty="0" smtClean="0">
                <a:latin typeface="Helvetica"/>
                <a:cs typeface="Helvetica"/>
              </a:rPr>
              <a:t> s;</a:t>
            </a:r>
          </a:p>
          <a:p>
            <a:r>
              <a:rPr lang="en-US" sz="2400" dirty="0">
                <a:latin typeface="Helvetica"/>
                <a:cs typeface="Helvetica"/>
              </a:rPr>
              <a:t>	</a:t>
            </a:r>
            <a:r>
              <a:rPr lang="en-US" sz="2400" b="1" dirty="0" smtClean="0">
                <a:solidFill>
                  <a:srgbClr val="267F03"/>
                </a:solidFill>
                <a:latin typeface="Helvetica"/>
                <a:cs typeface="Helvetica"/>
              </a:rPr>
              <a:t>relax</a:t>
            </a:r>
            <a:r>
              <a:rPr lang="en-US" sz="2400" dirty="0" smtClean="0">
                <a:solidFill>
                  <a:srgbClr val="267F03"/>
                </a:solidFill>
                <a:latin typeface="Helvetica"/>
                <a:cs typeface="Helvetica"/>
              </a:rPr>
              <a:t> </a:t>
            </a:r>
            <a:r>
              <a:rPr lang="en-US" sz="2400" dirty="0" smtClean="0">
                <a:latin typeface="Helvetica"/>
                <a:cs typeface="Helvetica"/>
              </a:rPr>
              <a:t>(s);</a:t>
            </a:r>
          </a:p>
          <a:p>
            <a:r>
              <a:rPr lang="en-US" sz="2400" dirty="0" smtClean="0">
                <a:latin typeface="Helvetica"/>
                <a:cs typeface="Helvetica"/>
              </a:rPr>
              <a:t>	…</a:t>
            </a:r>
          </a:p>
          <a:p>
            <a:r>
              <a:rPr lang="en-US" sz="2400" i="1" dirty="0" err="1" smtClean="0">
                <a:latin typeface="Helvetica"/>
                <a:cs typeface="Helvetica"/>
              </a:rPr>
              <a:t>endmodule</a:t>
            </a:r>
            <a:endParaRPr lang="en-US" sz="2400" i="1" dirty="0" smtClean="0">
              <a:latin typeface="Helvetica"/>
              <a:cs typeface="Helvetica"/>
            </a:endParaRPr>
          </a:p>
          <a:p>
            <a:r>
              <a:rPr lang="en-US" sz="2400" i="1" dirty="0" smtClean="0">
                <a:latin typeface="Helvetica"/>
                <a:cs typeface="Helvetica"/>
              </a:rPr>
              <a:t>	…</a:t>
            </a:r>
          </a:p>
          <a:p>
            <a:r>
              <a:rPr lang="en-US" sz="2400" i="1" dirty="0" smtClean="0">
                <a:latin typeface="Helvetica"/>
                <a:cs typeface="Helvetica"/>
              </a:rPr>
              <a:t>	</a:t>
            </a:r>
            <a:r>
              <a:rPr lang="en-US" sz="2400" b="1" dirty="0" err="1" smtClean="0">
                <a:solidFill>
                  <a:srgbClr val="4F81BD"/>
                </a:solidFill>
                <a:latin typeface="Helvetica"/>
                <a:cs typeface="Helvetica"/>
              </a:rPr>
              <a:t>restrict_global</a:t>
            </a:r>
            <a:r>
              <a:rPr lang="en-US" sz="2400" dirty="0" smtClean="0">
                <a:latin typeface="Helvetica"/>
                <a:cs typeface="Helvetica"/>
              </a:rPr>
              <a:t>(s[31:0]);</a:t>
            </a:r>
          </a:p>
          <a:p>
            <a:endParaRPr lang="en-US" sz="2400" i="1" dirty="0" smtClean="0">
              <a:latin typeface="Helvetica"/>
              <a:cs typeface="Helvetica"/>
            </a:endParaRPr>
          </a:p>
          <a:p>
            <a:r>
              <a:rPr lang="en-US" sz="2400" i="1" dirty="0" smtClean="0">
                <a:latin typeface="Helvetica"/>
                <a:cs typeface="Helvetica"/>
              </a:rPr>
              <a:t> </a:t>
            </a:r>
          </a:p>
          <a:p>
            <a:endParaRPr lang="en-US" sz="2400" i="1" dirty="0" smtClean="0">
              <a:latin typeface="Helvetica"/>
              <a:cs typeface="Helvetica"/>
            </a:endParaRPr>
          </a:p>
          <a:p>
            <a:endParaRPr lang="en-US" sz="2400" i="1" dirty="0" smtClean="0">
              <a:latin typeface="Helvetica"/>
              <a:cs typeface="Helvetica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90137" y="964736"/>
            <a:ext cx="5224779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90137" y="4032399"/>
            <a:ext cx="5224779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5502" y="924702"/>
            <a:ext cx="2316510" cy="308485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802" y="4055915"/>
            <a:ext cx="9144000" cy="27829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5802" y="3520853"/>
            <a:ext cx="1193800" cy="406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5363" y="2073491"/>
            <a:ext cx="11938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3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-117590" y="2462983"/>
            <a:ext cx="9371828" cy="18170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3800" dirty="0">
              <a:solidFill>
                <a:schemeClr val="bg1"/>
              </a:solidFill>
              <a:cs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1950" y="2709902"/>
            <a:ext cx="84264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</a:rPr>
              <a:t>Reuse Annotations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3C1F-4485-8A47-A986-4823157539B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0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1651" y="16855"/>
            <a:ext cx="9033029" cy="1053703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sz="4200" dirty="0" smtClean="0">
                <a:latin typeface="Calibri"/>
                <a:cs typeface="Calibri"/>
              </a:rPr>
              <a:t>Outputs Carrying Approximate Semantics</a:t>
            </a:r>
            <a:endParaRPr lang="en-US" sz="4200" dirty="0">
              <a:latin typeface="Calibri"/>
              <a:cs typeface="Calibri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3C1F-4485-8A47-A986-4823157539B1}" type="slidenum">
              <a:rPr lang="en-US" smtClean="0"/>
              <a:t>18</a:t>
            </a:fld>
            <a:endParaRPr lang="en-US"/>
          </a:p>
        </p:txBody>
      </p:sp>
      <p:pic>
        <p:nvPicPr>
          <p:cNvPr id="14" name="Picture 13" descr="baboon_5_perce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011" y="2810215"/>
            <a:ext cx="2097086" cy="20970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77" y="1796343"/>
            <a:ext cx="6737323" cy="39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53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Straight Connector 63"/>
          <p:cNvCxnSpPr>
            <a:endCxn id="44" idx="3"/>
          </p:cNvCxnSpPr>
          <p:nvPr/>
        </p:nvCxnSpPr>
        <p:spPr>
          <a:xfrm flipH="1">
            <a:off x="8586240" y="4734333"/>
            <a:ext cx="230768" cy="91"/>
          </a:xfrm>
          <a:prstGeom prst="line">
            <a:avLst/>
          </a:prstGeom>
          <a:ln w="57150" cmpd="sng">
            <a:solidFill>
              <a:srgbClr val="000000"/>
            </a:solidFill>
            <a:headEnd type="none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Isosceles Triangle 42"/>
          <p:cNvSpPr/>
          <p:nvPr/>
        </p:nvSpPr>
        <p:spPr>
          <a:xfrm rot="5400000">
            <a:off x="3917047" y="5322242"/>
            <a:ext cx="303051" cy="188142"/>
          </a:xfrm>
          <a:prstGeom prst="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1651" y="140145"/>
            <a:ext cx="9033029" cy="1053703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4200" dirty="0" smtClean="0">
                <a:latin typeface="Calibri"/>
                <a:cs typeface="Calibri"/>
              </a:rPr>
              <a:t>Critical Inputs</a:t>
            </a:r>
            <a:endParaRPr lang="en-US" sz="4200" dirty="0">
              <a:latin typeface="Calibri"/>
              <a:cs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3C1F-4485-8A47-A986-4823157539B1}" type="slidenum">
              <a:rPr lang="en-US" smtClean="0"/>
              <a:t>19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195647" y="1235385"/>
            <a:ext cx="5177171" cy="181588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Helvetica"/>
                <a:cs typeface="Helvetica"/>
              </a:rPr>
              <a:t>	</a:t>
            </a:r>
            <a:r>
              <a:rPr lang="en-US" sz="2800" dirty="0" smtClean="0">
                <a:latin typeface="Helvetica"/>
                <a:cs typeface="Helvetica"/>
              </a:rPr>
              <a:t>…</a:t>
            </a:r>
          </a:p>
          <a:p>
            <a:r>
              <a:rPr lang="en-US" sz="2800" dirty="0">
                <a:latin typeface="Helvetica"/>
                <a:cs typeface="Helvetica"/>
              </a:rPr>
              <a:t>	</a:t>
            </a:r>
            <a:r>
              <a:rPr lang="en-US" sz="2800" b="1" dirty="0" smtClean="0">
                <a:solidFill>
                  <a:srgbClr val="FF0000"/>
                </a:solidFill>
                <a:latin typeface="Helvetica"/>
                <a:cs typeface="Helvetica"/>
              </a:rPr>
              <a:t>critical</a:t>
            </a:r>
            <a:r>
              <a:rPr lang="en-US" sz="2800" dirty="0" smtClean="0">
                <a:solidFill>
                  <a:srgbClr val="FF0000"/>
                </a:solidFill>
                <a:latin typeface="Helvetica"/>
                <a:cs typeface="Helvetica"/>
              </a:rPr>
              <a:t> </a:t>
            </a:r>
            <a:r>
              <a:rPr lang="en-US" sz="2800" i="1" dirty="0" smtClean="0">
                <a:latin typeface="Helvetica"/>
                <a:cs typeface="Helvetica"/>
              </a:rPr>
              <a:t>input</a:t>
            </a:r>
            <a:r>
              <a:rPr lang="en-US" sz="2800" dirty="0" smtClean="0">
                <a:latin typeface="Helvetica"/>
                <a:cs typeface="Helvetica"/>
              </a:rPr>
              <a:t> reset;</a:t>
            </a:r>
          </a:p>
          <a:p>
            <a:r>
              <a:rPr lang="en-US" sz="2800" b="1" dirty="0" smtClean="0">
                <a:latin typeface="Helvetica"/>
                <a:cs typeface="Helvetica"/>
              </a:rPr>
              <a:t>	</a:t>
            </a:r>
            <a:r>
              <a:rPr lang="en-US" sz="2800" b="1" dirty="0" smtClean="0">
                <a:solidFill>
                  <a:srgbClr val="FF0000"/>
                </a:solidFill>
                <a:latin typeface="Helvetica"/>
                <a:cs typeface="Helvetica"/>
              </a:rPr>
              <a:t>critical</a:t>
            </a:r>
            <a:r>
              <a:rPr lang="en-US" sz="2800" dirty="0" smtClean="0">
                <a:solidFill>
                  <a:srgbClr val="FF0000"/>
                </a:solidFill>
                <a:latin typeface="Helvetica"/>
                <a:cs typeface="Helvetica"/>
              </a:rPr>
              <a:t> </a:t>
            </a:r>
            <a:r>
              <a:rPr lang="en-US" sz="2800" i="1" dirty="0">
                <a:latin typeface="Helvetica"/>
                <a:cs typeface="Helvetica"/>
              </a:rPr>
              <a:t>input</a:t>
            </a:r>
            <a:r>
              <a:rPr lang="en-US" sz="2800" dirty="0">
                <a:latin typeface="Helvetica"/>
                <a:cs typeface="Helvetica"/>
              </a:rPr>
              <a:t> </a:t>
            </a:r>
            <a:r>
              <a:rPr lang="en-US" sz="2800" dirty="0" smtClean="0">
                <a:latin typeface="Helvetica"/>
                <a:cs typeface="Helvetica"/>
              </a:rPr>
              <a:t>clock;</a:t>
            </a:r>
            <a:endParaRPr lang="en-US" sz="2800" dirty="0">
              <a:latin typeface="Helvetica"/>
              <a:cs typeface="Helvetica"/>
            </a:endParaRPr>
          </a:p>
          <a:p>
            <a:r>
              <a:rPr lang="en-US" sz="2800" dirty="0">
                <a:latin typeface="Helvetica"/>
                <a:cs typeface="Helvetica"/>
              </a:rPr>
              <a:t>	</a:t>
            </a:r>
            <a:r>
              <a:rPr lang="en-US" sz="2800" i="1" dirty="0" smtClean="0">
                <a:latin typeface="Helvetica"/>
                <a:cs typeface="Helvetica"/>
              </a:rPr>
              <a:t>…</a:t>
            </a:r>
            <a:endParaRPr lang="en-US" sz="2800" dirty="0" smtClean="0">
              <a:latin typeface="Helvetica"/>
              <a:cs typeface="Helvetica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267990" y="1235384"/>
            <a:ext cx="4262151" cy="1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267990" y="3051267"/>
            <a:ext cx="4262151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626" y="1783727"/>
            <a:ext cx="1086817" cy="369980"/>
          </a:xfrm>
          <a:prstGeom prst="rect">
            <a:avLst/>
          </a:prstGeom>
        </p:spPr>
      </p:pic>
      <p:sp>
        <p:nvSpPr>
          <p:cNvPr id="21" name="Rectangle 20"/>
          <p:cNvSpPr>
            <a:spLocks noChangeAspect="1"/>
          </p:cNvSpPr>
          <p:nvPr/>
        </p:nvSpPr>
        <p:spPr>
          <a:xfrm>
            <a:off x="497778" y="3856720"/>
            <a:ext cx="2160629" cy="1784408"/>
          </a:xfrm>
          <a:prstGeom prst="rect">
            <a:avLst/>
          </a:prstGeom>
          <a:noFill/>
          <a:ln w="57150" cmpd="sng">
            <a:solidFill>
              <a:srgbClr val="59595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3186273" y="4099846"/>
            <a:ext cx="752952" cy="0"/>
          </a:xfrm>
          <a:prstGeom prst="line">
            <a:avLst/>
          </a:prstGeom>
          <a:ln w="57150" cmpd="sng">
            <a:solidFill>
              <a:srgbClr val="000000"/>
            </a:solidFill>
            <a:headEnd type="triangle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897322" y="3186971"/>
            <a:ext cx="1846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32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588284" y="4207241"/>
            <a:ext cx="197281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Next State</a:t>
            </a:r>
            <a:br>
              <a:rPr lang="en-US" sz="3200" dirty="0" smtClean="0"/>
            </a:br>
            <a:r>
              <a:rPr lang="en-US" sz="3200" dirty="0" smtClean="0"/>
              <a:t>Logic</a:t>
            </a:r>
            <a:endParaRPr lang="en-US" sz="3200" dirty="0"/>
          </a:p>
        </p:txBody>
      </p:sp>
      <p:sp>
        <p:nvSpPr>
          <p:cNvPr id="35" name="Rectangle 34"/>
          <p:cNvSpPr>
            <a:spLocks noChangeAspect="1"/>
          </p:cNvSpPr>
          <p:nvPr/>
        </p:nvSpPr>
        <p:spPr>
          <a:xfrm>
            <a:off x="3962743" y="3856720"/>
            <a:ext cx="1787350" cy="1784408"/>
          </a:xfrm>
          <a:prstGeom prst="rect">
            <a:avLst/>
          </a:prstGeom>
          <a:noFill/>
          <a:ln w="571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073757" y="3250029"/>
            <a:ext cx="12363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4006836" y="4181498"/>
            <a:ext cx="16491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State</a:t>
            </a:r>
            <a:br>
              <a:rPr lang="en-US" sz="3200" dirty="0" smtClean="0"/>
            </a:br>
            <a:r>
              <a:rPr lang="en-US" sz="3200" dirty="0" smtClean="0"/>
              <a:t>Register</a:t>
            </a:r>
            <a:endParaRPr lang="en-US" sz="3200" dirty="0"/>
          </a:p>
        </p:txBody>
      </p:sp>
      <p:cxnSp>
        <p:nvCxnSpPr>
          <p:cNvPr id="38" name="Straight Connector 37"/>
          <p:cNvCxnSpPr>
            <a:stCxn id="35" idx="1"/>
          </p:cNvCxnSpPr>
          <p:nvPr/>
        </p:nvCxnSpPr>
        <p:spPr>
          <a:xfrm flipH="1" flipV="1">
            <a:off x="2693684" y="4734333"/>
            <a:ext cx="1269059" cy="14591"/>
          </a:xfrm>
          <a:prstGeom prst="line">
            <a:avLst/>
          </a:prstGeom>
          <a:ln w="57150" cmpd="sng">
            <a:solidFill>
              <a:srgbClr val="000000"/>
            </a:solidFill>
            <a:headEnd type="triangle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3186273" y="5428071"/>
            <a:ext cx="752952" cy="0"/>
          </a:xfrm>
          <a:prstGeom prst="line">
            <a:avLst/>
          </a:prstGeom>
          <a:ln w="57150" cmpd="sng">
            <a:solidFill>
              <a:srgbClr val="000000"/>
            </a:solidFill>
            <a:headEnd type="triangle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001268" y="3564430"/>
            <a:ext cx="833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reset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071908" y="5372279"/>
            <a:ext cx="831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clock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4" name="Rectangle 43"/>
          <p:cNvSpPr>
            <a:spLocks noChangeAspect="1"/>
          </p:cNvSpPr>
          <p:nvPr/>
        </p:nvSpPr>
        <p:spPr>
          <a:xfrm>
            <a:off x="6798890" y="3842220"/>
            <a:ext cx="1787350" cy="1784408"/>
          </a:xfrm>
          <a:prstGeom prst="rect">
            <a:avLst/>
          </a:prstGeom>
          <a:noFill/>
          <a:ln w="57150" cmpd="sng">
            <a:solidFill>
              <a:srgbClr val="59595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6926767" y="4127707"/>
            <a:ext cx="16491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Output</a:t>
            </a:r>
            <a:br>
              <a:rPr lang="en-US" sz="3200" dirty="0" smtClean="0"/>
            </a:br>
            <a:r>
              <a:rPr lang="en-US" sz="3200" dirty="0" smtClean="0"/>
              <a:t>Logic</a:t>
            </a:r>
            <a:endParaRPr lang="en-US" sz="3200" dirty="0"/>
          </a:p>
        </p:txBody>
      </p:sp>
      <p:cxnSp>
        <p:nvCxnSpPr>
          <p:cNvPr id="46" name="Straight Connector 45"/>
          <p:cNvCxnSpPr>
            <a:stCxn id="44" idx="1"/>
            <a:endCxn id="35" idx="3"/>
          </p:cNvCxnSpPr>
          <p:nvPr/>
        </p:nvCxnSpPr>
        <p:spPr>
          <a:xfrm flipH="1">
            <a:off x="5750093" y="4734424"/>
            <a:ext cx="1048797" cy="14500"/>
          </a:xfrm>
          <a:prstGeom prst="line">
            <a:avLst/>
          </a:prstGeom>
          <a:ln w="57150" cmpd="sng">
            <a:solidFill>
              <a:srgbClr val="000000"/>
            </a:solidFill>
            <a:headEnd type="triangle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 flipV="1">
            <a:off x="6267018" y="4722901"/>
            <a:ext cx="2" cy="1466773"/>
          </a:xfrm>
          <a:prstGeom prst="line">
            <a:avLst/>
          </a:prstGeom>
          <a:ln w="57150" cmpd="sng">
            <a:solidFill>
              <a:srgbClr val="000000"/>
            </a:solidFill>
            <a:headEnd type="none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61651" y="6165514"/>
            <a:ext cx="6205369" cy="0"/>
          </a:xfrm>
          <a:prstGeom prst="line">
            <a:avLst/>
          </a:prstGeom>
          <a:ln w="57150" cmpd="sng">
            <a:solidFill>
              <a:srgbClr val="000000"/>
            </a:solidFill>
            <a:headEnd type="none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61651" y="5091330"/>
            <a:ext cx="0" cy="1098344"/>
          </a:xfrm>
          <a:prstGeom prst="line">
            <a:avLst/>
          </a:prstGeom>
          <a:ln w="57150" cmpd="sng">
            <a:solidFill>
              <a:srgbClr val="000000"/>
            </a:solidFill>
            <a:headEnd type="none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35277" y="5114846"/>
            <a:ext cx="450742" cy="0"/>
          </a:xfrm>
          <a:prstGeom prst="line">
            <a:avLst/>
          </a:prstGeom>
          <a:ln w="57150" cmpd="sng">
            <a:solidFill>
              <a:srgbClr val="000000"/>
            </a:solidFill>
            <a:headEnd type="triangle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6" name="Picture 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850" y="2223801"/>
            <a:ext cx="1086817" cy="3699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949548" y="3866645"/>
            <a:ext cx="301789" cy="4664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932772" y="5194239"/>
            <a:ext cx="301789" cy="46640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805241" y="4489700"/>
            <a:ext cx="301789" cy="46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55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Approximate computing</a:t>
            </a:r>
            <a:br>
              <a:rPr lang="en-US" dirty="0" smtClean="0"/>
            </a:br>
            <a:r>
              <a:rPr lang="en-US" sz="2800" dirty="0" smtClean="0"/>
              <a:t>Embracing error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Relax the abstraction of </a:t>
            </a:r>
            <a:r>
              <a:rPr lang="en-US" b="1" i="1" dirty="0" smtClean="0">
                <a:solidFill>
                  <a:srgbClr val="008000"/>
                </a:solidFill>
              </a:rPr>
              <a:t>near-perfect </a:t>
            </a:r>
            <a:r>
              <a:rPr lang="en-US" dirty="0" smtClean="0"/>
              <a:t>accuracy in </a:t>
            </a:r>
            <a:r>
              <a:rPr lang="en-US" b="1" i="1" dirty="0" smtClean="0">
                <a:solidFill>
                  <a:srgbClr val="008000"/>
                </a:solidFill>
              </a:rPr>
              <a:t>general-purpose</a:t>
            </a:r>
            <a:r>
              <a:rPr lang="en-US" dirty="0"/>
              <a:t> </a:t>
            </a:r>
            <a:r>
              <a:rPr lang="en-US" dirty="0" smtClean="0"/>
              <a:t>computing/communication/storage</a:t>
            </a:r>
          </a:p>
          <a:p>
            <a:r>
              <a:rPr lang="en-US" dirty="0" smtClean="0"/>
              <a:t>Allow errors to happen during computation/communication</a:t>
            </a:r>
            <a:r>
              <a:rPr lang="en-US" dirty="0"/>
              <a:t>/</a:t>
            </a:r>
            <a:r>
              <a:rPr lang="en-US" dirty="0" smtClean="0"/>
              <a:t>storage</a:t>
            </a:r>
          </a:p>
          <a:p>
            <a:pPr lvl="1"/>
            <a:r>
              <a:rPr lang="en-US" dirty="0" smtClean="0"/>
              <a:t>Improve resource utilization efficiency</a:t>
            </a:r>
          </a:p>
          <a:p>
            <a:pPr lvl="2"/>
            <a:r>
              <a:rPr lang="en-US" dirty="0" smtClean="0"/>
              <a:t>Energy, bandwidth, capacity, …</a:t>
            </a:r>
          </a:p>
          <a:p>
            <a:pPr lvl="1"/>
            <a:r>
              <a:rPr lang="en-US" dirty="0" smtClean="0"/>
              <a:t>Improve performance</a:t>
            </a:r>
          </a:p>
          <a:p>
            <a:r>
              <a:rPr lang="en-US" dirty="0"/>
              <a:t>Build </a:t>
            </a:r>
            <a:r>
              <a:rPr lang="en-US" b="1" i="1" dirty="0">
                <a:solidFill>
                  <a:srgbClr val="008000"/>
                </a:solidFill>
              </a:rPr>
              <a:t>acceptable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/>
              <a:t>systems from </a:t>
            </a:r>
            <a:r>
              <a:rPr lang="en-US" b="1" i="1" dirty="0">
                <a:solidFill>
                  <a:srgbClr val="008000"/>
                </a:solidFill>
              </a:rPr>
              <a:t>intentionally-made unreliable</a:t>
            </a:r>
            <a:r>
              <a:rPr lang="en-US" dirty="0"/>
              <a:t> </a:t>
            </a:r>
            <a:r>
              <a:rPr lang="en-US" dirty="0" smtClean="0"/>
              <a:t>software </a:t>
            </a:r>
            <a:r>
              <a:rPr lang="en-US" dirty="0"/>
              <a:t>and hardware </a:t>
            </a:r>
            <a:r>
              <a:rPr lang="en-US" dirty="0" smtClean="0"/>
              <a:t>components</a:t>
            </a:r>
          </a:p>
          <a:p>
            <a:r>
              <a:rPr lang="en-US" dirty="0"/>
              <a:t>Avoid </a:t>
            </a:r>
            <a:r>
              <a:rPr lang="en-US" b="1" i="1" dirty="0">
                <a:solidFill>
                  <a:srgbClr val="008000"/>
                </a:solidFill>
              </a:rPr>
              <a:t>overkill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/>
              <a:t>and </a:t>
            </a:r>
            <a:r>
              <a:rPr lang="en-US" b="1" i="1" dirty="0">
                <a:solidFill>
                  <a:srgbClr val="008000"/>
                </a:solidFill>
              </a:rPr>
              <a:t>worst-case </a:t>
            </a:r>
            <a:r>
              <a:rPr lang="en-US" dirty="0"/>
              <a:t>design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6274D-23B7-8E4D-B11C-FBF76E93AA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1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1651" y="103158"/>
            <a:ext cx="9033029" cy="1053703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sz="4200" dirty="0" smtClean="0">
                <a:latin typeface="Calibri"/>
                <a:cs typeface="Calibri"/>
              </a:rPr>
              <a:t>Bridging Approximate Wires to Critical Inputs</a:t>
            </a:r>
            <a:endParaRPr lang="en-US" sz="4200" dirty="0">
              <a:latin typeface="Calibri"/>
              <a:cs typeface="Calibri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80858" y="5537820"/>
            <a:ext cx="8077562" cy="749776"/>
          </a:xfrm>
          <a:prstGeom prst="rect">
            <a:avLst/>
          </a:prstGeom>
          <a:noFill/>
          <a:ln w="19050" cmpd="sng">
            <a:noFill/>
            <a:miter lim="800000"/>
            <a:headEnd/>
            <a:tailEnd/>
          </a:ln>
          <a:extLst/>
        </p:spPr>
        <p:txBody>
          <a:bodyPr vert="horz" wrap="square" lIns="274320" tIns="32146" rIns="0" bIns="32146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endParaRPr lang="en-US" sz="2400" b="1" dirty="0">
              <a:latin typeface="Helvetica"/>
              <a:cs typeface="Helvetica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3C1F-4485-8A47-A986-4823157539B1}" type="slidenum">
              <a:rPr lang="en-US" smtClean="0"/>
              <a:t>20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385744" y="971413"/>
            <a:ext cx="4985084" cy="267765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       …</a:t>
            </a:r>
          </a:p>
          <a:p>
            <a:r>
              <a:rPr lang="en-US" sz="2400" dirty="0" smtClean="0">
                <a:latin typeface="Helvetica"/>
                <a:cs typeface="Helvetica"/>
              </a:rPr>
              <a:t>	and a1(s, a0, a1);	</a:t>
            </a:r>
          </a:p>
          <a:p>
            <a:r>
              <a:rPr lang="en-US" sz="2400" dirty="0">
                <a:latin typeface="Helvetica"/>
                <a:cs typeface="Helvetica"/>
              </a:rPr>
              <a:t>	</a:t>
            </a:r>
            <a:r>
              <a:rPr lang="en-US" sz="2400" b="1" dirty="0" smtClean="0">
                <a:solidFill>
                  <a:srgbClr val="267F03"/>
                </a:solidFill>
                <a:latin typeface="Helvetica"/>
                <a:cs typeface="Helvetica"/>
              </a:rPr>
              <a:t>relax</a:t>
            </a:r>
            <a:r>
              <a:rPr lang="en-US" sz="2400" dirty="0" smtClean="0">
                <a:solidFill>
                  <a:srgbClr val="267F03"/>
                </a:solidFill>
                <a:latin typeface="Helvetica"/>
                <a:cs typeface="Helvetica"/>
              </a:rPr>
              <a:t> </a:t>
            </a:r>
            <a:r>
              <a:rPr lang="en-US" sz="2400" dirty="0" smtClean="0">
                <a:latin typeface="Helvetica"/>
                <a:cs typeface="Helvetica"/>
              </a:rPr>
              <a:t>(s);</a:t>
            </a:r>
          </a:p>
          <a:p>
            <a:r>
              <a:rPr lang="en-US" sz="2400" dirty="0">
                <a:latin typeface="Helvetica"/>
                <a:cs typeface="Helvetica"/>
              </a:rPr>
              <a:t>	</a:t>
            </a:r>
            <a:r>
              <a:rPr lang="en-US" sz="2400" b="1" dirty="0" smtClean="0">
                <a:solidFill>
                  <a:srgbClr val="267F03"/>
                </a:solidFill>
                <a:latin typeface="Helvetica"/>
                <a:cs typeface="Helvetica"/>
              </a:rPr>
              <a:t>bridge</a:t>
            </a:r>
            <a:r>
              <a:rPr lang="en-US" sz="2400" dirty="0" smtClean="0">
                <a:solidFill>
                  <a:srgbClr val="267F03"/>
                </a:solidFill>
                <a:latin typeface="Helvetica"/>
                <a:cs typeface="Helvetica"/>
              </a:rPr>
              <a:t> </a:t>
            </a:r>
            <a:r>
              <a:rPr lang="en-US" sz="2400" dirty="0" smtClean="0">
                <a:latin typeface="Helvetica"/>
                <a:cs typeface="Helvetica"/>
              </a:rPr>
              <a:t>(s);</a:t>
            </a:r>
          </a:p>
          <a:p>
            <a:r>
              <a:rPr lang="en-US" sz="2400" dirty="0">
                <a:latin typeface="Helvetica"/>
                <a:cs typeface="Helvetica"/>
              </a:rPr>
              <a:t>	</a:t>
            </a:r>
            <a:r>
              <a:rPr lang="en-US" sz="2400" dirty="0" smtClean="0">
                <a:latin typeface="Helvetica"/>
                <a:cs typeface="Helvetica"/>
              </a:rPr>
              <a:t>multiplexer m0(s, </a:t>
            </a:r>
            <a:r>
              <a:rPr lang="en-US" sz="2400" dirty="0">
                <a:latin typeface="Helvetica"/>
                <a:cs typeface="Helvetica"/>
              </a:rPr>
              <a:t>a</a:t>
            </a:r>
            <a:r>
              <a:rPr lang="en-US" sz="2400" dirty="0" smtClean="0">
                <a:latin typeface="Helvetica"/>
                <a:cs typeface="Helvetica"/>
              </a:rPr>
              <a:t>0, a1, out);</a:t>
            </a:r>
          </a:p>
          <a:p>
            <a:r>
              <a:rPr lang="en-US" sz="2400" dirty="0">
                <a:latin typeface="Helvetica"/>
                <a:cs typeface="Helvetica"/>
              </a:rPr>
              <a:t> </a:t>
            </a:r>
            <a:r>
              <a:rPr lang="en-US" sz="2400" dirty="0" smtClean="0">
                <a:latin typeface="Helvetica"/>
                <a:cs typeface="Helvetica"/>
              </a:rPr>
              <a:t>      …  </a:t>
            </a:r>
          </a:p>
          <a:p>
            <a:endParaRPr lang="en-US" sz="2400" i="1" dirty="0" smtClean="0">
              <a:latin typeface="Helvetica"/>
              <a:cs typeface="Helvetica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458086" y="1147783"/>
            <a:ext cx="4173923" cy="2050013"/>
            <a:chOff x="2232256" y="1258686"/>
            <a:chExt cx="4173923" cy="2050013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2232256" y="1258686"/>
              <a:ext cx="4173923" cy="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232256" y="3308699"/>
              <a:ext cx="4173923" cy="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442" y="1744004"/>
            <a:ext cx="1086817" cy="3699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58" y="3597741"/>
            <a:ext cx="3584452" cy="28951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1892" y="3281505"/>
            <a:ext cx="4509997" cy="350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73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1651" y="103158"/>
            <a:ext cx="9033029" cy="1053703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sz="4200" dirty="0" smtClean="0">
                <a:latin typeface="Calibri"/>
                <a:cs typeface="Calibri"/>
              </a:rPr>
              <a:t>Bridging Approximate Wires to Critical Inputs</a:t>
            </a:r>
            <a:endParaRPr lang="en-US" sz="4200" dirty="0">
              <a:latin typeface="Calibri"/>
              <a:cs typeface="Calibri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80858" y="5537820"/>
            <a:ext cx="8077562" cy="749776"/>
          </a:xfrm>
          <a:prstGeom prst="rect">
            <a:avLst/>
          </a:prstGeom>
          <a:noFill/>
          <a:ln w="19050" cmpd="sng">
            <a:noFill/>
            <a:miter lim="800000"/>
            <a:headEnd/>
            <a:tailEnd/>
          </a:ln>
          <a:extLst/>
        </p:spPr>
        <p:txBody>
          <a:bodyPr vert="horz" wrap="square" lIns="274320" tIns="32146" rIns="0" bIns="32146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endParaRPr lang="en-US" sz="2400" b="1" dirty="0">
              <a:latin typeface="Helvetica"/>
              <a:cs typeface="Helvetica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3C1F-4485-8A47-A986-4823157539B1}" type="slidenum">
              <a:rPr lang="en-US" smtClean="0"/>
              <a:t>21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385744" y="971413"/>
            <a:ext cx="4985084" cy="267765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       …</a:t>
            </a:r>
          </a:p>
          <a:p>
            <a:r>
              <a:rPr lang="en-US" sz="2400" dirty="0" smtClean="0">
                <a:latin typeface="Helvetica"/>
                <a:cs typeface="Helvetica"/>
              </a:rPr>
              <a:t>	and a1(s, a0, a1);	</a:t>
            </a:r>
          </a:p>
          <a:p>
            <a:r>
              <a:rPr lang="en-US" sz="2400" dirty="0">
                <a:latin typeface="Helvetica"/>
                <a:cs typeface="Helvetica"/>
              </a:rPr>
              <a:t>	</a:t>
            </a:r>
            <a:r>
              <a:rPr lang="en-US" sz="2400" b="1" dirty="0" smtClean="0">
                <a:solidFill>
                  <a:srgbClr val="267F03"/>
                </a:solidFill>
                <a:latin typeface="Helvetica"/>
                <a:cs typeface="Helvetica"/>
              </a:rPr>
              <a:t>relax</a:t>
            </a:r>
            <a:r>
              <a:rPr lang="en-US" sz="2400" dirty="0" smtClean="0">
                <a:solidFill>
                  <a:srgbClr val="267F03"/>
                </a:solidFill>
                <a:latin typeface="Helvetica"/>
                <a:cs typeface="Helvetica"/>
              </a:rPr>
              <a:t> </a:t>
            </a:r>
            <a:r>
              <a:rPr lang="en-US" sz="2400" dirty="0" smtClean="0">
                <a:latin typeface="Helvetica"/>
                <a:cs typeface="Helvetica"/>
              </a:rPr>
              <a:t>(s);</a:t>
            </a:r>
          </a:p>
          <a:p>
            <a:r>
              <a:rPr lang="en-US" sz="2400" dirty="0">
                <a:latin typeface="Helvetica"/>
                <a:cs typeface="Helvetica"/>
              </a:rPr>
              <a:t>	</a:t>
            </a:r>
            <a:r>
              <a:rPr lang="en-US" sz="2400" b="1" dirty="0" smtClean="0">
                <a:solidFill>
                  <a:srgbClr val="267F03"/>
                </a:solidFill>
                <a:latin typeface="Helvetica"/>
                <a:cs typeface="Helvetica"/>
              </a:rPr>
              <a:t>bridge</a:t>
            </a:r>
            <a:r>
              <a:rPr lang="en-US" sz="2400" dirty="0" smtClean="0">
                <a:solidFill>
                  <a:srgbClr val="267F03"/>
                </a:solidFill>
                <a:latin typeface="Helvetica"/>
                <a:cs typeface="Helvetica"/>
              </a:rPr>
              <a:t> </a:t>
            </a:r>
            <a:r>
              <a:rPr lang="en-US" sz="2400" dirty="0" smtClean="0">
                <a:latin typeface="Helvetica"/>
                <a:cs typeface="Helvetica"/>
              </a:rPr>
              <a:t>(s);</a:t>
            </a:r>
          </a:p>
          <a:p>
            <a:r>
              <a:rPr lang="en-US" sz="2400" dirty="0">
                <a:latin typeface="Helvetica"/>
                <a:cs typeface="Helvetica"/>
              </a:rPr>
              <a:t>	</a:t>
            </a:r>
            <a:r>
              <a:rPr lang="en-US" sz="2400" dirty="0" smtClean="0">
                <a:latin typeface="Helvetica"/>
                <a:cs typeface="Helvetica"/>
              </a:rPr>
              <a:t>multiplexer m0(s, </a:t>
            </a:r>
            <a:r>
              <a:rPr lang="en-US" sz="2400" dirty="0">
                <a:latin typeface="Helvetica"/>
                <a:cs typeface="Helvetica"/>
              </a:rPr>
              <a:t>a</a:t>
            </a:r>
            <a:r>
              <a:rPr lang="en-US" sz="2400" dirty="0" smtClean="0">
                <a:latin typeface="Helvetica"/>
                <a:cs typeface="Helvetica"/>
              </a:rPr>
              <a:t>0, a1, out);</a:t>
            </a:r>
          </a:p>
          <a:p>
            <a:r>
              <a:rPr lang="en-US" sz="2400" dirty="0">
                <a:latin typeface="Helvetica"/>
                <a:cs typeface="Helvetica"/>
              </a:rPr>
              <a:t> </a:t>
            </a:r>
            <a:r>
              <a:rPr lang="en-US" sz="2400" dirty="0" smtClean="0">
                <a:latin typeface="Helvetica"/>
                <a:cs typeface="Helvetica"/>
              </a:rPr>
              <a:t>      …  </a:t>
            </a:r>
          </a:p>
          <a:p>
            <a:endParaRPr lang="en-US" sz="2400" i="1" dirty="0" smtClean="0">
              <a:latin typeface="Helvetica"/>
              <a:cs typeface="Helvetica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458086" y="1147783"/>
            <a:ext cx="4173923" cy="2050013"/>
            <a:chOff x="2232256" y="1258686"/>
            <a:chExt cx="4173923" cy="2050013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2232256" y="1258686"/>
              <a:ext cx="4173923" cy="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232256" y="3308699"/>
              <a:ext cx="4173923" cy="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442" y="1744004"/>
            <a:ext cx="1086817" cy="3699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442" y="2113984"/>
            <a:ext cx="1086817" cy="3699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58" y="3597741"/>
            <a:ext cx="3584452" cy="28951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1892" y="3281505"/>
            <a:ext cx="4509997" cy="35059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3627" y="3978839"/>
            <a:ext cx="2014401" cy="80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91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1651" y="16855"/>
            <a:ext cx="9033029" cy="1053703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4200" dirty="0" smtClean="0">
                <a:latin typeface="Calibri"/>
                <a:cs typeface="Calibri"/>
              </a:rPr>
              <a:t>Baseline Synthesis Flow</a:t>
            </a:r>
            <a:endParaRPr lang="en-US" sz="4200" dirty="0">
              <a:latin typeface="Calibri"/>
              <a:cs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270" y="1435842"/>
            <a:ext cx="7874222" cy="3512243"/>
          </a:xfrm>
          <a:prstGeom prst="rect">
            <a:avLst/>
          </a:prstGeom>
        </p:spPr>
      </p:pic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1055637" y="5841328"/>
            <a:ext cx="7022713" cy="749776"/>
          </a:xfrm>
          <a:prstGeom prst="rect">
            <a:avLst/>
          </a:prstGeom>
          <a:solidFill>
            <a:srgbClr val="DCE6F2"/>
          </a:solidFill>
          <a:ln w="19050" cmpd="sng">
            <a:noFill/>
            <a:miter lim="800000"/>
            <a:headEnd/>
            <a:tailEnd/>
          </a:ln>
          <a:extLst/>
        </p:spPr>
        <p:txBody>
          <a:bodyPr vert="horz" wrap="square" lIns="274320" tIns="32146" rIns="0" bIns="32146" numCol="1" rtlCol="0" anchor="ctr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en-US" sz="2400" dirty="0" smtClean="0">
                <a:latin typeface="Helvetica"/>
                <a:cs typeface="Helvetica"/>
              </a:rPr>
              <a:t>Highest frequency with minimum power and area</a:t>
            </a:r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2920" y="6492875"/>
            <a:ext cx="2133600" cy="365125"/>
          </a:xfrm>
        </p:spPr>
        <p:txBody>
          <a:bodyPr/>
          <a:lstStyle/>
          <a:p>
            <a:fld id="{05FF3C1F-4485-8A47-A986-4823157539B1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28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4390" y="4265249"/>
            <a:ext cx="457201" cy="53268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4390" y="3058440"/>
            <a:ext cx="457201" cy="4580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4390" y="5507899"/>
            <a:ext cx="457201" cy="5040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110" y="3803319"/>
            <a:ext cx="457201" cy="413002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1651" y="16855"/>
            <a:ext cx="9033029" cy="1053703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4200" dirty="0" err="1" smtClean="0">
                <a:latin typeface="Calibri"/>
                <a:cs typeface="Calibri"/>
              </a:rPr>
              <a:t>Relaxability</a:t>
            </a:r>
            <a:r>
              <a:rPr lang="en-US" sz="4200" dirty="0" smtClean="0">
                <a:latin typeface="Calibri"/>
                <a:cs typeface="Calibri"/>
              </a:rPr>
              <a:t> Inference Analysis </a:t>
            </a:r>
            <a:endParaRPr lang="en-US" sz="4200" dirty="0">
              <a:latin typeface="Calibri"/>
              <a:cs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4390" y="1482130"/>
            <a:ext cx="457201" cy="53268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88142" y="1896460"/>
            <a:ext cx="8760366" cy="1372335"/>
          </a:xfrm>
          <a:prstGeom prst="roundRect">
            <a:avLst/>
          </a:prstGeom>
          <a:solidFill>
            <a:srgbClr val="4F81BD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</a:rPr>
              <a:t> Identify the wires which are driving </a:t>
            </a:r>
            <a:r>
              <a:rPr lang="en-US" sz="2800" b="1" dirty="0" err="1" smtClean="0">
                <a:solidFill>
                  <a:srgbClr val="FFFFFF"/>
                </a:solidFill>
              </a:rPr>
              <a:t>unannotated</a:t>
            </a:r>
            <a:r>
              <a:rPr lang="en-US" sz="2800" b="1" dirty="0" smtClean="0">
                <a:solidFill>
                  <a:srgbClr val="FFFFFF"/>
                </a:solidFill>
              </a:rPr>
              <a:t> wires or annotated with restrict within the module  under analysis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3C1F-4485-8A47-A986-4823157539B1}" type="slidenum">
              <a:rPr lang="en-US" smtClean="0"/>
              <a:t>23</a:t>
            </a:fld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88142" y="4687149"/>
            <a:ext cx="8760366" cy="1027361"/>
          </a:xfrm>
          <a:prstGeom prst="roundRect">
            <a:avLst/>
          </a:prstGeom>
          <a:solidFill>
            <a:srgbClr val="4F81BD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</a:rPr>
              <a:t>Marks any wire that affects a globally restricted wire as precise 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88142" y="3410582"/>
            <a:ext cx="8760367" cy="1104587"/>
          </a:xfrm>
          <a:prstGeom prst="roundRect">
            <a:avLst/>
          </a:prstGeom>
          <a:solidFill>
            <a:srgbClr val="4F81BD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</a:rPr>
              <a:t>Identify the relaxed outputs of the instantiated </a:t>
            </a:r>
            <a:r>
              <a:rPr lang="en-US" sz="2800" b="1" dirty="0" err="1" smtClean="0">
                <a:solidFill>
                  <a:srgbClr val="FFFFFF"/>
                </a:solidFill>
              </a:rPr>
              <a:t>submodules</a:t>
            </a:r>
            <a:r>
              <a:rPr lang="en-US" sz="2800" b="1" dirty="0" smtClean="0">
                <a:solidFill>
                  <a:srgbClr val="FFFFFF"/>
                </a:solidFill>
              </a:rPr>
              <a:t>  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789459" y="5932719"/>
            <a:ext cx="5432603" cy="781242"/>
          </a:xfrm>
          <a:prstGeom prst="roundRect">
            <a:avLst/>
          </a:prstGeom>
          <a:solidFill>
            <a:srgbClr val="267F03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chemeClr val="bg1"/>
                </a:solidFill>
              </a:rPr>
              <a:t>Safe to approximate gates</a:t>
            </a:r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58298" y="958081"/>
            <a:ext cx="6937740" cy="770382"/>
          </a:xfrm>
          <a:prstGeom prst="roundRect">
            <a:avLst/>
          </a:prstGeom>
          <a:solidFill>
            <a:srgbClr val="267F03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chemeClr val="bg1"/>
                </a:solidFill>
              </a:rPr>
              <a:t>Circuit under analysis with </a:t>
            </a:r>
            <a:r>
              <a:rPr lang="en-US" sz="2600" b="1" dirty="0" err="1" smtClean="0">
                <a:solidFill>
                  <a:schemeClr val="bg1"/>
                </a:solidFill>
              </a:rPr>
              <a:t>Axilog</a:t>
            </a:r>
            <a:r>
              <a:rPr lang="en-US" sz="2600" b="1" dirty="0" smtClean="0">
                <a:solidFill>
                  <a:schemeClr val="bg1"/>
                </a:solidFill>
              </a:rPr>
              <a:t> annotations</a:t>
            </a:r>
            <a:endParaRPr lang="en-US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21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1651" y="16855"/>
            <a:ext cx="9033029" cy="1053703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4200" dirty="0" smtClean="0">
                <a:cs typeface="Helvetica"/>
              </a:rPr>
              <a:t>Approximate Synthesis Flow</a:t>
            </a:r>
            <a:endParaRPr lang="en-US" sz="4200" dirty="0">
              <a:cs typeface="Helvetic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3C1F-4485-8A47-A986-4823157539B1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7045"/>
            <a:ext cx="9144000" cy="348235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518" y="2028803"/>
            <a:ext cx="1011264" cy="499221"/>
          </a:xfrm>
          <a:prstGeom prst="rect">
            <a:avLst/>
          </a:prstGeom>
          <a:solidFill>
            <a:srgbClr val="267F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b="1" dirty="0" err="1" smtClean="0">
                <a:latin typeface="Helvetica"/>
                <a:cs typeface="Helvetica"/>
              </a:rPr>
              <a:t>Axilog</a:t>
            </a:r>
            <a:r>
              <a:rPr lang="en-US" sz="1400" b="1" dirty="0" smtClean="0">
                <a:latin typeface="Helvetica"/>
                <a:cs typeface="Helvetica"/>
              </a:rPr>
              <a:t> Code</a:t>
            </a:r>
            <a:endParaRPr lang="en-US" sz="1400" b="1" dirty="0">
              <a:latin typeface="Helvetica"/>
              <a:cs typeface="Helvetic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0699" y="2034729"/>
            <a:ext cx="1011264" cy="499221"/>
          </a:xfrm>
          <a:prstGeom prst="rect">
            <a:avLst/>
          </a:prstGeom>
          <a:solidFill>
            <a:srgbClr val="267F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b="1" dirty="0" err="1" smtClean="0">
                <a:latin typeface="Helvetica"/>
                <a:cs typeface="Helvetica"/>
              </a:rPr>
              <a:t>Axilog</a:t>
            </a:r>
            <a:r>
              <a:rPr lang="en-US" sz="1400" b="1" dirty="0">
                <a:latin typeface="Helvetica"/>
                <a:cs typeface="Helvetica"/>
              </a:rPr>
              <a:t/>
            </a:r>
            <a:br>
              <a:rPr lang="en-US" sz="1400" b="1" dirty="0">
                <a:latin typeface="Helvetica"/>
                <a:cs typeface="Helvetica"/>
              </a:rPr>
            </a:br>
            <a:r>
              <a:rPr lang="en-US" sz="1400" b="1" dirty="0" smtClean="0">
                <a:latin typeface="Helvetica"/>
                <a:cs typeface="Helvetica"/>
              </a:rPr>
              <a:t>Compiler</a:t>
            </a:r>
            <a:endParaRPr lang="en-US" sz="1400" b="1" dirty="0">
              <a:latin typeface="Helvetica"/>
              <a:cs typeface="Helvetic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93578" y="2716156"/>
            <a:ext cx="1316994" cy="729011"/>
          </a:xfrm>
          <a:prstGeom prst="rect">
            <a:avLst/>
          </a:prstGeom>
          <a:solidFill>
            <a:srgbClr val="267F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400" b="1" dirty="0" smtClean="0">
                <a:latin typeface="Helvetica"/>
                <a:cs typeface="Helvetica"/>
              </a:rPr>
              <a:t>Safe to</a:t>
            </a:r>
            <a:br>
              <a:rPr lang="en-US" sz="1400" b="1" dirty="0" smtClean="0">
                <a:latin typeface="Helvetica"/>
                <a:cs typeface="Helvetica"/>
              </a:rPr>
            </a:br>
            <a:r>
              <a:rPr lang="en-US" sz="1400" b="1" dirty="0" smtClean="0">
                <a:latin typeface="Helvetica"/>
                <a:cs typeface="Helvetica"/>
              </a:rPr>
              <a:t>Approximate</a:t>
            </a:r>
            <a:br>
              <a:rPr lang="en-US" sz="1400" b="1" dirty="0" smtClean="0">
                <a:latin typeface="Helvetica"/>
                <a:cs typeface="Helvetica"/>
              </a:rPr>
            </a:br>
            <a:r>
              <a:rPr lang="en-US" sz="1400" b="1" dirty="0" smtClean="0">
                <a:latin typeface="Helvetica"/>
                <a:cs typeface="Helvetica"/>
              </a:rPr>
              <a:t>Gates</a:t>
            </a:r>
            <a:endParaRPr lang="en-US" sz="1400" b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1522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367"/>
            <a:ext cx="8229600" cy="1525513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latin typeface="Calibri"/>
                <a:cs typeface="Calibri"/>
              </a:rPr>
              <a:t>Measurements</a:t>
            </a:r>
            <a:endParaRPr lang="en-US" sz="2000" dirty="0">
              <a:latin typeface="Calibri"/>
              <a:cs typeface="Calibri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99587587"/>
              </p:ext>
            </p:extLst>
          </p:nvPr>
        </p:nvGraphicFramePr>
        <p:xfrm>
          <a:off x="329094" y="1420505"/>
          <a:ext cx="8511283" cy="4916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3C1F-4485-8A47-A986-4823157539B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3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669179" y="213623"/>
            <a:ext cx="4169410" cy="1213918"/>
            <a:chOff x="328930" y="1528678"/>
            <a:chExt cx="4169410" cy="1213918"/>
          </a:xfrm>
        </p:grpSpPr>
        <p:sp>
          <p:nvSpPr>
            <p:cNvPr id="5" name="TextBox 4"/>
            <p:cNvSpPr txBox="1"/>
            <p:nvPr/>
          </p:nvSpPr>
          <p:spPr>
            <a:xfrm>
              <a:off x="328930" y="1528678"/>
              <a:ext cx="2651760" cy="1213918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chemeClr val="accent1"/>
              </a:solidFill>
            </a:ln>
          </p:spPr>
          <p:txBody>
            <a:bodyPr wrap="square" lIns="91440" tIns="91440" rIns="91440" bIns="91440" rtlCol="0" anchor="ctr" anchorCtr="0">
              <a:noAutofit/>
            </a:bodyPr>
            <a:lstStyle/>
            <a:p>
              <a:pPr algn="ctr"/>
              <a:r>
                <a:rPr lang="en-US" sz="2000" b="1" dirty="0" smtClean="0"/>
                <a:t>FIR</a:t>
              </a:r>
              <a:br>
                <a:rPr lang="en-US" sz="2000" b="1" dirty="0" smtClean="0"/>
              </a:br>
              <a:r>
                <a:rPr lang="en-US" sz="2000" b="1" dirty="0" smtClean="0"/>
                <a:t># lines: 113</a:t>
              </a:r>
            </a:p>
            <a:p>
              <a:pPr algn="ctr"/>
              <a:r>
                <a:rPr lang="en-US" sz="1600" dirty="0" smtClean="0"/>
                <a:t>Signal Processing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80690" y="1528678"/>
              <a:ext cx="1517650" cy="1213918"/>
            </a:xfrm>
            <a:prstGeom prst="rect">
              <a:avLst/>
            </a:prstGeom>
            <a:solidFill>
              <a:schemeClr val="tx2"/>
            </a:solidFill>
            <a:ln w="19050" cmpd="sng">
              <a:solidFill>
                <a:schemeClr val="accent1"/>
              </a:solidFill>
            </a:ln>
          </p:spPr>
          <p:txBody>
            <a:bodyPr wrap="square" lIns="91440" tIns="91440" rIns="91440" bIns="91440" rtlCol="0" anchor="ctr" anchorCtr="0">
              <a:no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ea typeface="ＭＳ Ｐゴシック" charset="0"/>
                  <a:cs typeface="ＭＳ Ｐゴシック" charset="0"/>
                  <a:sym typeface="Calibri Bold" charset="0"/>
                </a:rPr>
                <a:t># Annotations</a:t>
              </a:r>
            </a:p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ea typeface="ＭＳ Ｐゴシック" charset="0"/>
                  <a:cs typeface="ＭＳ Ｐゴシック" charset="0"/>
                  <a:sym typeface="Calibri Bold" charset="0"/>
                </a:rPr>
                <a:t>Design: 6</a:t>
              </a:r>
            </a:p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ea typeface="ＭＳ Ｐゴシック" charset="0"/>
                  <a:cs typeface="ＭＳ Ｐゴシック" charset="0"/>
                  <a:sym typeface="Calibri Bold" charset="0"/>
                </a:rPr>
                <a:t>Reuse: 5 </a:t>
              </a:r>
              <a:endParaRPr lang="en-US" sz="2000" b="1" dirty="0">
                <a:solidFill>
                  <a:schemeClr val="bg1"/>
                </a:solidFill>
                <a:ea typeface="ＭＳ Ｐゴシック" charset="0"/>
                <a:cs typeface="ＭＳ Ｐゴシック" charset="0"/>
                <a:sym typeface="Calibri Bold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669179" y="5367109"/>
            <a:ext cx="4169410" cy="1213918"/>
            <a:chOff x="340689" y="2823474"/>
            <a:chExt cx="4169410" cy="1213918"/>
          </a:xfrm>
        </p:grpSpPr>
        <p:sp>
          <p:nvSpPr>
            <p:cNvPr id="6" name="TextBox 5"/>
            <p:cNvSpPr txBox="1"/>
            <p:nvPr/>
          </p:nvSpPr>
          <p:spPr>
            <a:xfrm>
              <a:off x="340689" y="2823474"/>
              <a:ext cx="2651760" cy="1213918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chemeClr val="accent1"/>
              </a:solidFill>
            </a:ln>
          </p:spPr>
          <p:txBody>
            <a:bodyPr wrap="square" lIns="91440" tIns="91440" rIns="91440" bIns="91440" rtlCol="0" anchor="ctr" anchorCtr="0">
              <a:noAutofit/>
            </a:bodyPr>
            <a:lstStyle/>
            <a:p>
              <a:pPr algn="ctr"/>
              <a:r>
                <a:rPr lang="en-US" sz="2000" b="1" dirty="0" err="1" smtClean="0"/>
                <a:t>InverseK</a:t>
              </a:r>
              <a:r>
                <a:rPr lang="en-US" sz="2000" b="1" dirty="0" smtClean="0"/>
                <a:t/>
              </a:r>
              <a:br>
                <a:rPr lang="en-US" sz="2000" b="1" dirty="0" smtClean="0"/>
              </a:br>
              <a:r>
                <a:rPr lang="en-US" sz="2000" b="1" dirty="0" smtClean="0"/>
                <a:t># lines: 22,407</a:t>
              </a:r>
            </a:p>
            <a:p>
              <a:pPr algn="ctr"/>
              <a:r>
                <a:rPr lang="en-US" sz="1600" dirty="0" smtClean="0"/>
                <a:t>Robotics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92449" y="2823474"/>
              <a:ext cx="1517650" cy="1213918"/>
            </a:xfrm>
            <a:prstGeom prst="rect">
              <a:avLst/>
            </a:prstGeom>
            <a:solidFill>
              <a:schemeClr val="tx2"/>
            </a:solidFill>
            <a:ln w="19050" cmpd="sng">
              <a:solidFill>
                <a:schemeClr val="accent1"/>
              </a:solidFill>
            </a:ln>
          </p:spPr>
          <p:txBody>
            <a:bodyPr wrap="square" lIns="91440" tIns="91440" rIns="91440" bIns="91440" rtlCol="0" anchor="ctr" anchorCtr="0">
              <a:no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ea typeface="ＭＳ Ｐゴシック" charset="0"/>
                  <a:cs typeface="ＭＳ Ｐゴシック" charset="0"/>
                  <a:sym typeface="Calibri Bold" charset="0"/>
                </a:rPr>
                <a:t># Annotations</a:t>
              </a:r>
            </a:p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ea typeface="ＭＳ Ｐゴシック" charset="0"/>
                  <a:cs typeface="ＭＳ Ｐゴシック" charset="0"/>
                  <a:sym typeface="Calibri Bold" charset="0"/>
                </a:rPr>
                <a:t>Design: 8</a:t>
              </a:r>
            </a:p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ea typeface="ＭＳ Ｐゴシック" charset="0"/>
                  <a:cs typeface="ＭＳ Ｐゴシック" charset="0"/>
                  <a:sym typeface="Calibri Bold" charset="0"/>
                </a:rPr>
                <a:t>Reuse: 4</a:t>
              </a:r>
              <a:endParaRPr lang="en-US" sz="2000" b="1" dirty="0">
                <a:solidFill>
                  <a:schemeClr val="bg1"/>
                </a:solidFill>
                <a:ea typeface="ＭＳ Ｐゴシック" charset="0"/>
                <a:cs typeface="ＭＳ Ｐゴシック" charset="0"/>
                <a:sym typeface="Calibri Bold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669179" y="4081688"/>
            <a:ext cx="4169410" cy="1213918"/>
            <a:chOff x="4645660" y="1528678"/>
            <a:chExt cx="4169410" cy="1213918"/>
          </a:xfrm>
        </p:grpSpPr>
        <p:sp>
          <p:nvSpPr>
            <p:cNvPr id="10" name="TextBox 9"/>
            <p:cNvSpPr txBox="1"/>
            <p:nvPr/>
          </p:nvSpPr>
          <p:spPr>
            <a:xfrm>
              <a:off x="4645660" y="1528678"/>
              <a:ext cx="2651760" cy="1213918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chemeClr val="accent1"/>
              </a:solidFill>
            </a:ln>
          </p:spPr>
          <p:txBody>
            <a:bodyPr wrap="square" lIns="91440" tIns="91440" rIns="91440" bIns="91440" rtlCol="0" anchor="ctr" anchorCtr="0">
              <a:noAutofit/>
            </a:bodyPr>
            <a:lstStyle/>
            <a:p>
              <a:pPr algn="ctr"/>
              <a:r>
                <a:rPr lang="en-US" sz="2000" b="1" dirty="0" err="1" smtClean="0"/>
                <a:t>ForwardK</a:t>
              </a:r>
              <a:r>
                <a:rPr lang="en-US" sz="2000" b="1" dirty="0" smtClean="0"/>
                <a:t/>
              </a:r>
              <a:br>
                <a:rPr lang="en-US" sz="2000" b="1" dirty="0" smtClean="0"/>
              </a:br>
              <a:r>
                <a:rPr lang="en-US" sz="2000" b="1" dirty="0" smtClean="0"/>
                <a:t># lines: 18,282</a:t>
              </a:r>
            </a:p>
            <a:p>
              <a:pPr algn="ctr"/>
              <a:r>
                <a:rPr lang="en-US" sz="1600" dirty="0" smtClean="0"/>
                <a:t>Robotics</a:t>
              </a:r>
              <a:endParaRPr lang="en-US" sz="2000" dirty="0" smtClean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297420" y="1528678"/>
              <a:ext cx="1517650" cy="1213918"/>
            </a:xfrm>
            <a:prstGeom prst="rect">
              <a:avLst/>
            </a:prstGeom>
            <a:solidFill>
              <a:schemeClr val="tx2"/>
            </a:solidFill>
            <a:ln w="19050" cmpd="sng">
              <a:solidFill>
                <a:schemeClr val="accent1"/>
              </a:solidFill>
            </a:ln>
          </p:spPr>
          <p:txBody>
            <a:bodyPr wrap="square" lIns="91440" tIns="91440" rIns="91440" bIns="91440" rtlCol="0" anchor="ctr" anchorCtr="0">
              <a:no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ea typeface="ＭＳ Ｐゴシック" charset="0"/>
                  <a:cs typeface="ＭＳ Ｐゴシック" charset="0"/>
                  <a:sym typeface="Calibri Bold" charset="0"/>
                </a:rPr>
                <a:t># Annotations</a:t>
              </a:r>
            </a:p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ea typeface="ＭＳ Ｐゴシック" charset="0"/>
                  <a:cs typeface="ＭＳ Ｐゴシック" charset="0"/>
                  <a:sym typeface="Calibri Bold" charset="0"/>
                </a:rPr>
                <a:t>Design: 5</a:t>
              </a:r>
            </a:p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ea typeface="ＭＳ Ｐゴシック" charset="0"/>
                  <a:cs typeface="ＭＳ Ｐゴシック" charset="0"/>
                  <a:sym typeface="Calibri Bold" charset="0"/>
                </a:rPr>
                <a:t>Reuse: 4 </a:t>
              </a:r>
              <a:endParaRPr lang="en-US" sz="2000" b="1" dirty="0">
                <a:solidFill>
                  <a:schemeClr val="bg1"/>
                </a:solidFill>
                <a:ea typeface="ＭＳ Ｐゴシック" charset="0"/>
                <a:cs typeface="ＭＳ Ｐゴシック" charset="0"/>
                <a:sym typeface="Calibri Bold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669179" y="2792576"/>
            <a:ext cx="4169410" cy="1213918"/>
            <a:chOff x="4657419" y="2824668"/>
            <a:chExt cx="4169410" cy="1213918"/>
          </a:xfrm>
        </p:grpSpPr>
        <p:sp>
          <p:nvSpPr>
            <p:cNvPr id="11" name="TextBox 10"/>
            <p:cNvSpPr txBox="1"/>
            <p:nvPr/>
          </p:nvSpPr>
          <p:spPr>
            <a:xfrm>
              <a:off x="4657419" y="2824668"/>
              <a:ext cx="2651760" cy="1213918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chemeClr val="accent1"/>
              </a:solidFill>
            </a:ln>
          </p:spPr>
          <p:txBody>
            <a:bodyPr wrap="square" lIns="91440" tIns="91440" rIns="91440" bIns="91440" rtlCol="0" anchor="ctr" anchorCtr="0">
              <a:noAutofit/>
            </a:bodyPr>
            <a:lstStyle/>
            <a:p>
              <a:pPr algn="ctr"/>
              <a:r>
                <a:rPr lang="en-US" sz="2000" b="1" dirty="0" smtClean="0"/>
                <a:t>K-means</a:t>
              </a:r>
              <a:r>
                <a:rPr lang="en-US" sz="2000" b="1" dirty="0"/>
                <a:t/>
              </a:r>
              <a:br>
                <a:rPr lang="en-US" sz="2000" b="1" dirty="0"/>
              </a:br>
              <a:r>
                <a:rPr lang="en-US" sz="2000" b="1" dirty="0"/>
                <a:t># lines: </a:t>
              </a:r>
              <a:r>
                <a:rPr lang="en-US" sz="2000" b="1" dirty="0" smtClean="0"/>
                <a:t>10,985</a:t>
              </a:r>
              <a:endParaRPr lang="en-US" sz="2000" b="1" dirty="0"/>
            </a:p>
            <a:p>
              <a:pPr algn="ctr"/>
              <a:r>
                <a:rPr lang="en-US" sz="1600" dirty="0" smtClean="0"/>
                <a:t>Machine Learning</a:t>
              </a:r>
              <a:endParaRPr lang="en-US" sz="16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09179" y="2824668"/>
              <a:ext cx="1517650" cy="1213918"/>
            </a:xfrm>
            <a:prstGeom prst="rect">
              <a:avLst/>
            </a:prstGeom>
            <a:solidFill>
              <a:schemeClr val="tx2"/>
            </a:solidFill>
            <a:ln w="19050" cmpd="sng">
              <a:solidFill>
                <a:schemeClr val="accent1"/>
              </a:solidFill>
            </a:ln>
          </p:spPr>
          <p:txBody>
            <a:bodyPr wrap="square" lIns="91440" tIns="91440" rIns="91440" bIns="91440" rtlCol="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ea typeface="ＭＳ Ｐゴシック" charset="0"/>
                  <a:cs typeface="ＭＳ Ｐゴシック" charset="0"/>
                  <a:sym typeface="Calibri Bold" charset="0"/>
                </a:rPr>
                <a:t># Annotations</a:t>
              </a: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  <a:ea typeface="ＭＳ Ｐゴシック" charset="0"/>
                  <a:cs typeface="ＭＳ Ｐゴシック" charset="0"/>
                  <a:sym typeface="Calibri Bold" charset="0"/>
                </a:rPr>
                <a:t>Design: </a:t>
              </a:r>
              <a:r>
                <a:rPr lang="en-US" sz="2000" b="1" dirty="0" smtClean="0">
                  <a:solidFill>
                    <a:schemeClr val="bg1"/>
                  </a:solidFill>
                  <a:ea typeface="ＭＳ Ｐゴシック" charset="0"/>
                  <a:cs typeface="ＭＳ Ｐゴシック" charset="0"/>
                  <a:sym typeface="Calibri Bold" charset="0"/>
                </a:rPr>
                <a:t>7</a:t>
              </a:r>
              <a:endParaRPr lang="en-US" sz="2000" b="1" dirty="0">
                <a:solidFill>
                  <a:schemeClr val="bg1"/>
                </a:solidFill>
                <a:ea typeface="ＭＳ Ｐゴシック" charset="0"/>
                <a:cs typeface="ＭＳ Ｐゴシック" charset="0"/>
                <a:sym typeface="Calibri Bold" charset="0"/>
              </a:endParaRP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  <a:ea typeface="ＭＳ Ｐゴシック" charset="0"/>
                  <a:cs typeface="ＭＳ Ｐゴシック" charset="0"/>
                  <a:sym typeface="Calibri Bold" charset="0"/>
                </a:rPr>
                <a:t>Reuse: </a:t>
              </a:r>
              <a:r>
                <a:rPr lang="en-US" sz="2000" b="1" dirty="0" smtClean="0">
                  <a:solidFill>
                    <a:schemeClr val="bg1"/>
                  </a:solidFill>
                  <a:ea typeface="ＭＳ Ｐゴシック" charset="0"/>
                  <a:cs typeface="ＭＳ Ｐゴシック" charset="0"/>
                  <a:sym typeface="Calibri Bold" charset="0"/>
                </a:rPr>
                <a:t>3</a:t>
              </a:r>
              <a:endParaRPr lang="en-US" sz="2000" b="1" dirty="0">
                <a:solidFill>
                  <a:schemeClr val="bg1"/>
                </a:solidFill>
                <a:ea typeface="ＭＳ Ｐゴシック" charset="0"/>
                <a:cs typeface="ＭＳ Ｐゴシック" charset="0"/>
                <a:sym typeface="Calibri Bold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669179" y="1499342"/>
            <a:ext cx="4169410" cy="1213918"/>
            <a:chOff x="4645660" y="238442"/>
            <a:chExt cx="4169410" cy="1213918"/>
          </a:xfrm>
        </p:grpSpPr>
        <p:sp>
          <p:nvSpPr>
            <p:cNvPr id="20" name="TextBox 19"/>
            <p:cNvSpPr txBox="1"/>
            <p:nvPr/>
          </p:nvSpPr>
          <p:spPr>
            <a:xfrm>
              <a:off x="4645660" y="238442"/>
              <a:ext cx="2651760" cy="1213918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chemeClr val="accent1"/>
              </a:solidFill>
            </a:ln>
          </p:spPr>
          <p:txBody>
            <a:bodyPr wrap="square" lIns="91440" tIns="91440" rIns="91440" bIns="91440" rtlCol="0" anchor="ctr" anchorCtr="0">
              <a:noAutofit/>
            </a:bodyPr>
            <a:lstStyle/>
            <a:p>
              <a:pPr algn="ctr"/>
              <a:r>
                <a:rPr lang="en-US" sz="2000" b="1" dirty="0" smtClean="0"/>
                <a:t>Brent-Kung</a:t>
              </a:r>
            </a:p>
            <a:p>
              <a:pPr algn="ctr"/>
              <a:r>
                <a:rPr lang="en-US" sz="2000" b="1" dirty="0" smtClean="0"/>
                <a:t># lines: 352</a:t>
              </a:r>
            </a:p>
            <a:p>
              <a:pPr algn="ctr"/>
              <a:r>
                <a:rPr lang="en-US" sz="1600" dirty="0" smtClean="0"/>
                <a:t>Arithmetic Computation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297420" y="238442"/>
              <a:ext cx="1517650" cy="1213918"/>
            </a:xfrm>
            <a:prstGeom prst="rect">
              <a:avLst/>
            </a:prstGeom>
            <a:solidFill>
              <a:schemeClr val="tx2"/>
            </a:solidFill>
            <a:ln w="19050" cmpd="sng">
              <a:solidFill>
                <a:schemeClr val="accent1"/>
              </a:solidFill>
            </a:ln>
          </p:spPr>
          <p:txBody>
            <a:bodyPr wrap="square" lIns="91440" tIns="91440" rIns="91440" bIns="91440" rtlCol="0" anchor="ctr" anchorCtr="0">
              <a:no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ea typeface="ＭＳ Ｐゴシック" charset="0"/>
                  <a:cs typeface="ＭＳ Ｐゴシック" charset="0"/>
                  <a:sym typeface="Calibri Bold" charset="0"/>
                </a:rPr>
                <a:t># Annotations</a:t>
              </a:r>
            </a:p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ea typeface="ＭＳ Ｐゴシック" charset="0"/>
                  <a:cs typeface="ＭＳ Ｐゴシック" charset="0"/>
                  <a:sym typeface="Calibri Bold" charset="0"/>
                </a:rPr>
                <a:t>Design: 1</a:t>
              </a:r>
            </a:p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ea typeface="ＭＳ Ｐゴシック" charset="0"/>
                  <a:cs typeface="ＭＳ Ｐゴシック" charset="0"/>
                  <a:sym typeface="Calibri Bold" charset="0"/>
                </a:rPr>
                <a:t>Reuse: 1</a:t>
              </a:r>
            </a:p>
          </p:txBody>
        </p:sp>
      </p:grpSp>
      <p:sp>
        <p:nvSpPr>
          <p:cNvPr id="22" name="Slide Number Placeholder 1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FF3C1F-4485-8A47-A986-4823157539B1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46939" y="-23516"/>
            <a:ext cx="4374304" cy="1525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Calibri"/>
                <a:cs typeface="Calibri"/>
              </a:rPr>
              <a:t>Benchmarks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Arithmetic Computation, Signal Processing, Robotics, Machine Learning, Image Processing  </a:t>
            </a:r>
            <a:endParaRPr lang="en-US" sz="2000" dirty="0"/>
          </a:p>
        </p:txBody>
      </p:sp>
      <p:grpSp>
        <p:nvGrpSpPr>
          <p:cNvPr id="9" name="Group 8"/>
          <p:cNvGrpSpPr/>
          <p:nvPr/>
        </p:nvGrpSpPr>
        <p:grpSpPr>
          <a:xfrm>
            <a:off x="341910" y="2792576"/>
            <a:ext cx="4169410" cy="1213918"/>
            <a:chOff x="352448" y="4108680"/>
            <a:chExt cx="4169410" cy="1213918"/>
          </a:xfrm>
        </p:grpSpPr>
        <p:sp>
          <p:nvSpPr>
            <p:cNvPr id="24" name="TextBox 23"/>
            <p:cNvSpPr txBox="1"/>
            <p:nvPr/>
          </p:nvSpPr>
          <p:spPr>
            <a:xfrm>
              <a:off x="352448" y="4108680"/>
              <a:ext cx="2651760" cy="1213918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chemeClr val="accent1"/>
              </a:solidFill>
            </a:ln>
          </p:spPr>
          <p:txBody>
            <a:bodyPr wrap="square" lIns="91440" tIns="91440" rIns="91440" bIns="91440" rtlCol="0" anchor="ctr" anchorCtr="0">
              <a:noAutofit/>
            </a:bodyPr>
            <a:lstStyle/>
            <a:p>
              <a:pPr algn="ctr"/>
              <a:r>
                <a:rPr lang="en-US" sz="2000" b="1" dirty="0" err="1" smtClean="0"/>
                <a:t>Kogge</a:t>
              </a:r>
              <a:r>
                <a:rPr lang="en-US" sz="2000" b="1" dirty="0" smtClean="0"/>
                <a:t>-Stone</a:t>
              </a:r>
              <a:r>
                <a:rPr lang="en-US" sz="2000" b="1" dirty="0"/>
                <a:t/>
              </a:r>
              <a:br>
                <a:rPr lang="en-US" sz="2000" b="1" dirty="0"/>
              </a:br>
              <a:r>
                <a:rPr lang="en-US" sz="2000" b="1" dirty="0"/>
                <a:t># lines: </a:t>
              </a:r>
              <a:r>
                <a:rPr lang="en-US" sz="2000" b="1" dirty="0" smtClean="0"/>
                <a:t>353</a:t>
              </a:r>
              <a:endParaRPr lang="en-US" sz="2000" b="1" dirty="0"/>
            </a:p>
            <a:p>
              <a:pPr algn="ctr"/>
              <a:r>
                <a:rPr lang="en-US" sz="1600" dirty="0" smtClean="0"/>
                <a:t>Arithmetic Computation</a:t>
              </a:r>
              <a:endParaRPr lang="en-US" sz="16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004208" y="4108680"/>
              <a:ext cx="1517650" cy="1213918"/>
            </a:xfrm>
            <a:prstGeom prst="rect">
              <a:avLst/>
            </a:prstGeom>
            <a:solidFill>
              <a:schemeClr val="tx2"/>
            </a:solidFill>
            <a:ln w="19050" cmpd="sng">
              <a:solidFill>
                <a:schemeClr val="accent1"/>
              </a:solidFill>
            </a:ln>
          </p:spPr>
          <p:txBody>
            <a:bodyPr wrap="square" lIns="91440" tIns="91440" rIns="91440" bIns="91440" rtlCol="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ea typeface="ＭＳ Ｐゴシック" charset="0"/>
                  <a:cs typeface="ＭＳ Ｐゴシック" charset="0"/>
                  <a:sym typeface="Calibri Bold" charset="0"/>
                </a:rPr>
                <a:t># Annotations</a:t>
              </a: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  <a:ea typeface="ＭＳ Ｐゴシック" charset="0"/>
                  <a:cs typeface="ＭＳ Ｐゴシック" charset="0"/>
                  <a:sym typeface="Calibri Bold" charset="0"/>
                </a:rPr>
                <a:t>Design: 1</a:t>
              </a: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  <a:ea typeface="ＭＳ Ｐゴシック" charset="0"/>
                  <a:cs typeface="ＭＳ Ｐゴシック" charset="0"/>
                  <a:sym typeface="Calibri Bold" charset="0"/>
                </a:rPr>
                <a:t>Reuse: 1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41910" y="4081688"/>
            <a:ext cx="4169410" cy="1213918"/>
            <a:chOff x="4645660" y="4108680"/>
            <a:chExt cx="4169410" cy="1213918"/>
          </a:xfrm>
        </p:grpSpPr>
        <p:sp>
          <p:nvSpPr>
            <p:cNvPr id="26" name="TextBox 25"/>
            <p:cNvSpPr txBox="1"/>
            <p:nvPr/>
          </p:nvSpPr>
          <p:spPr>
            <a:xfrm>
              <a:off x="4645660" y="4108680"/>
              <a:ext cx="2651760" cy="1213918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chemeClr val="accent1"/>
              </a:solidFill>
            </a:ln>
          </p:spPr>
          <p:txBody>
            <a:bodyPr wrap="square" lIns="91440" tIns="91440" rIns="91440" bIns="91440" rtlCol="0" anchor="ctr" anchorCtr="0">
              <a:noAutofit/>
            </a:bodyPr>
            <a:lstStyle/>
            <a:p>
              <a:pPr algn="ctr"/>
              <a:r>
                <a:rPr lang="en-US" sz="2000" b="1" dirty="0" smtClean="0"/>
                <a:t>Wallace Tree</a:t>
              </a:r>
              <a:r>
                <a:rPr lang="en-US" sz="2000" b="1" dirty="0"/>
                <a:t/>
              </a:r>
              <a:br>
                <a:rPr lang="en-US" sz="2000" b="1" dirty="0"/>
              </a:br>
              <a:r>
                <a:rPr lang="en-US" sz="2000" b="1" dirty="0"/>
                <a:t># lines: </a:t>
              </a:r>
              <a:r>
                <a:rPr lang="en-US" sz="2000" b="1" dirty="0" smtClean="0"/>
                <a:t>13,928</a:t>
              </a:r>
              <a:endParaRPr lang="en-US" sz="2000" b="1" dirty="0"/>
            </a:p>
            <a:p>
              <a:pPr algn="ctr"/>
              <a:r>
                <a:rPr lang="en-US" sz="1600" dirty="0" smtClean="0"/>
                <a:t>Arithmetic Computation</a:t>
              </a:r>
              <a:endParaRPr lang="en-US" sz="16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297420" y="4108680"/>
              <a:ext cx="1517650" cy="1213918"/>
            </a:xfrm>
            <a:prstGeom prst="rect">
              <a:avLst/>
            </a:prstGeom>
            <a:solidFill>
              <a:schemeClr val="tx2"/>
            </a:solidFill>
            <a:ln w="19050" cmpd="sng">
              <a:solidFill>
                <a:schemeClr val="accent1"/>
              </a:solidFill>
            </a:ln>
          </p:spPr>
          <p:txBody>
            <a:bodyPr wrap="square" lIns="91440" tIns="91440" rIns="91440" bIns="91440" rtlCol="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ea typeface="ＭＳ Ｐゴシック" charset="0"/>
                  <a:cs typeface="ＭＳ Ｐゴシック" charset="0"/>
                  <a:sym typeface="Calibri Bold" charset="0"/>
                </a:rPr>
                <a:t># Annotations</a:t>
              </a: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  <a:ea typeface="ＭＳ Ｐゴシック" charset="0"/>
                  <a:cs typeface="ＭＳ Ｐゴシック" charset="0"/>
                  <a:sym typeface="Calibri Bold" charset="0"/>
                </a:rPr>
                <a:t>Design: </a:t>
              </a:r>
              <a:r>
                <a:rPr lang="en-US" sz="2000" b="1" dirty="0" smtClean="0">
                  <a:solidFill>
                    <a:schemeClr val="bg1"/>
                  </a:solidFill>
                  <a:ea typeface="ＭＳ Ｐゴシック" charset="0"/>
                  <a:cs typeface="ＭＳ Ｐゴシック" charset="0"/>
                  <a:sym typeface="Calibri Bold" charset="0"/>
                </a:rPr>
                <a:t>5</a:t>
              </a:r>
              <a:endParaRPr lang="en-US" sz="2000" b="1" dirty="0">
                <a:solidFill>
                  <a:schemeClr val="bg1"/>
                </a:solidFill>
                <a:ea typeface="ＭＳ Ｐゴシック" charset="0"/>
                <a:cs typeface="ＭＳ Ｐゴシック" charset="0"/>
                <a:sym typeface="Calibri Bold" charset="0"/>
              </a:endParaRP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  <a:ea typeface="ＭＳ Ｐゴシック" charset="0"/>
                  <a:cs typeface="ＭＳ Ｐゴシック" charset="0"/>
                  <a:sym typeface="Calibri Bold" charset="0"/>
                </a:rPr>
                <a:t>Reuse: </a:t>
              </a:r>
              <a:r>
                <a:rPr lang="en-US" sz="2000" b="1" dirty="0" smtClean="0">
                  <a:solidFill>
                    <a:schemeClr val="bg1"/>
                  </a:solidFill>
                  <a:ea typeface="ＭＳ Ｐゴシック" charset="0"/>
                  <a:cs typeface="ＭＳ Ｐゴシック" charset="0"/>
                  <a:sym typeface="Calibri Bold" charset="0"/>
                </a:rPr>
                <a:t>3</a:t>
              </a:r>
              <a:endParaRPr lang="en-US" sz="2000" b="1" dirty="0">
                <a:solidFill>
                  <a:schemeClr val="bg1"/>
                </a:solidFill>
                <a:ea typeface="ＭＳ Ｐゴシック" charset="0"/>
                <a:cs typeface="ＭＳ Ｐゴシック" charset="0"/>
                <a:sym typeface="Calibri Bold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41910" y="5367109"/>
            <a:ext cx="4169410" cy="1213918"/>
            <a:chOff x="364207" y="5397284"/>
            <a:chExt cx="4169410" cy="1213918"/>
          </a:xfrm>
        </p:grpSpPr>
        <p:sp>
          <p:nvSpPr>
            <p:cNvPr id="28" name="TextBox 27"/>
            <p:cNvSpPr txBox="1"/>
            <p:nvPr/>
          </p:nvSpPr>
          <p:spPr>
            <a:xfrm>
              <a:off x="364207" y="5397284"/>
              <a:ext cx="2651760" cy="1213918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chemeClr val="accent1"/>
              </a:solidFill>
            </a:ln>
          </p:spPr>
          <p:txBody>
            <a:bodyPr wrap="square" lIns="91440" tIns="91440" rIns="91440" bIns="91440" rtlCol="0" anchor="ctr" anchorCtr="0">
              <a:noAutofit/>
            </a:bodyPr>
            <a:lstStyle/>
            <a:p>
              <a:pPr algn="ctr"/>
              <a:r>
                <a:rPr lang="en-US" sz="2000" b="1" dirty="0" smtClean="0"/>
                <a:t>Neural Network</a:t>
              </a:r>
              <a:r>
                <a:rPr lang="en-US" sz="2000" b="1" dirty="0"/>
                <a:t/>
              </a:r>
              <a:br>
                <a:rPr lang="en-US" sz="2000" b="1" dirty="0"/>
              </a:br>
              <a:r>
                <a:rPr lang="en-US" sz="2000" b="1" dirty="0"/>
                <a:t># lines: </a:t>
              </a:r>
              <a:r>
                <a:rPr lang="en-US" sz="2000" b="1" dirty="0" smtClean="0"/>
                <a:t>21,053</a:t>
              </a:r>
              <a:endParaRPr lang="en-US" sz="2000" b="1" dirty="0"/>
            </a:p>
            <a:p>
              <a:pPr algn="ctr"/>
              <a:r>
                <a:rPr lang="en-US" sz="1600" dirty="0" smtClean="0"/>
                <a:t>Machine Learning</a:t>
              </a:r>
              <a:endParaRPr lang="en-US" sz="16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015967" y="5397284"/>
              <a:ext cx="1517650" cy="1213918"/>
            </a:xfrm>
            <a:prstGeom prst="rect">
              <a:avLst/>
            </a:prstGeom>
            <a:solidFill>
              <a:schemeClr val="tx2"/>
            </a:solidFill>
            <a:ln w="19050" cmpd="sng">
              <a:solidFill>
                <a:schemeClr val="accent1"/>
              </a:solidFill>
            </a:ln>
          </p:spPr>
          <p:txBody>
            <a:bodyPr wrap="square" lIns="91440" tIns="91440" rIns="91440" bIns="91440" rtlCol="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ea typeface="ＭＳ Ｐゴシック" charset="0"/>
                  <a:cs typeface="ＭＳ Ｐゴシック" charset="0"/>
                  <a:sym typeface="Calibri Bold" charset="0"/>
                </a:rPr>
                <a:t># Annotations</a:t>
              </a: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  <a:ea typeface="ＭＳ Ｐゴシック" charset="0"/>
                  <a:cs typeface="ＭＳ Ｐゴシック" charset="0"/>
                  <a:sym typeface="Calibri Bold" charset="0"/>
                </a:rPr>
                <a:t>Design: </a:t>
              </a:r>
              <a:r>
                <a:rPr lang="en-US" sz="2000" b="1" dirty="0" smtClean="0">
                  <a:solidFill>
                    <a:schemeClr val="bg1"/>
                  </a:solidFill>
                  <a:ea typeface="ＭＳ Ｐゴシック" charset="0"/>
                  <a:cs typeface="ＭＳ Ｐゴシック" charset="0"/>
                  <a:sym typeface="Calibri Bold" charset="0"/>
                </a:rPr>
                <a:t>4</a:t>
              </a:r>
              <a:endParaRPr lang="en-US" sz="2000" b="1" dirty="0">
                <a:solidFill>
                  <a:schemeClr val="bg1"/>
                </a:solidFill>
                <a:ea typeface="ＭＳ Ｐゴシック" charset="0"/>
                <a:cs typeface="ＭＳ Ｐゴシック" charset="0"/>
                <a:sym typeface="Calibri Bold" charset="0"/>
              </a:endParaRP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  <a:ea typeface="ＭＳ Ｐゴシック" charset="0"/>
                  <a:cs typeface="ＭＳ Ｐゴシック" charset="0"/>
                  <a:sym typeface="Calibri Bold" charset="0"/>
                </a:rPr>
                <a:t>Reuse: </a:t>
              </a:r>
              <a:r>
                <a:rPr lang="en-US" sz="2000" b="1" dirty="0" smtClean="0">
                  <a:solidFill>
                    <a:schemeClr val="bg1"/>
                  </a:solidFill>
                  <a:ea typeface="ＭＳ Ｐゴシック" charset="0"/>
                  <a:cs typeface="ＭＳ Ｐゴシック" charset="0"/>
                  <a:sym typeface="Calibri Bold" charset="0"/>
                </a:rPr>
                <a:t>3</a:t>
              </a:r>
              <a:endParaRPr lang="en-US" sz="2000" b="1" dirty="0">
                <a:solidFill>
                  <a:schemeClr val="bg1"/>
                </a:solidFill>
                <a:ea typeface="ＭＳ Ｐゴシック" charset="0"/>
                <a:cs typeface="ＭＳ Ｐゴシック" charset="0"/>
                <a:sym typeface="Calibri Bold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41910" y="1499342"/>
            <a:ext cx="4169410" cy="1213918"/>
            <a:chOff x="4657419" y="5397284"/>
            <a:chExt cx="4169410" cy="1213918"/>
          </a:xfrm>
        </p:grpSpPr>
        <p:sp>
          <p:nvSpPr>
            <p:cNvPr id="30" name="TextBox 29"/>
            <p:cNvSpPr txBox="1"/>
            <p:nvPr/>
          </p:nvSpPr>
          <p:spPr>
            <a:xfrm>
              <a:off x="4657419" y="5397284"/>
              <a:ext cx="2651760" cy="1213918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chemeClr val="accent1"/>
              </a:solidFill>
            </a:ln>
          </p:spPr>
          <p:txBody>
            <a:bodyPr wrap="square" lIns="91440" tIns="91440" rIns="91440" bIns="91440" rtlCol="0" anchor="ctr" anchorCtr="0">
              <a:noAutofit/>
            </a:bodyPr>
            <a:lstStyle/>
            <a:p>
              <a:pPr algn="ctr"/>
              <a:r>
                <a:rPr lang="en-US" sz="2000" b="1" dirty="0" err="1" smtClean="0"/>
                <a:t>Sobel</a:t>
              </a:r>
              <a:r>
                <a:rPr lang="en-US" sz="2000" b="1" dirty="0"/>
                <a:t/>
              </a:r>
              <a:br>
                <a:rPr lang="en-US" sz="2000" b="1" dirty="0"/>
              </a:br>
              <a:r>
                <a:rPr lang="en-US" sz="2000" b="1" dirty="0"/>
                <a:t># lines: </a:t>
              </a:r>
              <a:r>
                <a:rPr lang="en-US" sz="2000" b="1" dirty="0" smtClean="0"/>
                <a:t>143</a:t>
              </a:r>
              <a:endParaRPr lang="en-US" sz="2000" b="1" dirty="0"/>
            </a:p>
            <a:p>
              <a:pPr algn="ctr"/>
              <a:r>
                <a:rPr lang="en-US" sz="1600" dirty="0" smtClean="0"/>
                <a:t>Image Processing</a:t>
              </a:r>
              <a:endParaRPr lang="en-US" sz="16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309179" y="5397284"/>
              <a:ext cx="1517650" cy="1213918"/>
            </a:xfrm>
            <a:prstGeom prst="rect">
              <a:avLst/>
            </a:prstGeom>
            <a:solidFill>
              <a:schemeClr val="tx2"/>
            </a:solidFill>
            <a:ln w="19050" cmpd="sng">
              <a:solidFill>
                <a:schemeClr val="accent1"/>
              </a:solidFill>
            </a:ln>
          </p:spPr>
          <p:txBody>
            <a:bodyPr wrap="square" lIns="91440" tIns="91440" rIns="91440" bIns="91440" rtlCol="0" anchor="ctr" anchorCtr="0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ea typeface="ＭＳ Ｐゴシック" charset="0"/>
                  <a:cs typeface="ＭＳ Ｐゴシック" charset="0"/>
                  <a:sym typeface="Calibri Bold" charset="0"/>
                </a:rPr>
                <a:t># Annotations</a:t>
              </a: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  <a:ea typeface="ＭＳ Ｐゴシック" charset="0"/>
                  <a:cs typeface="ＭＳ Ｐゴシック" charset="0"/>
                  <a:sym typeface="Calibri Bold" charset="0"/>
                </a:rPr>
                <a:t>Design: 6</a:t>
              </a: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  <a:ea typeface="ＭＳ Ｐゴシック" charset="0"/>
                  <a:cs typeface="ＭＳ Ｐゴシック" charset="0"/>
                  <a:sym typeface="Calibri Bold" charset="0"/>
                </a:rPr>
                <a:t>Reuse: </a:t>
              </a:r>
              <a:r>
                <a:rPr lang="en-US" sz="2000" b="1" dirty="0" smtClean="0">
                  <a:solidFill>
                    <a:schemeClr val="bg1"/>
                  </a:solidFill>
                  <a:ea typeface="ＭＳ Ｐゴシック" charset="0"/>
                  <a:cs typeface="ＭＳ Ｐゴシック" charset="0"/>
                  <a:sym typeface="Calibri Bold" charset="0"/>
                </a:rPr>
                <a:t>3</a:t>
              </a:r>
              <a:endParaRPr lang="en-US" sz="2000" b="1" dirty="0">
                <a:solidFill>
                  <a:schemeClr val="bg1"/>
                </a:solidFill>
                <a:ea typeface="ＭＳ Ｐゴシック" charset="0"/>
                <a:cs typeface="ＭＳ Ｐゴシック" charset="0"/>
                <a:sym typeface="Calibri 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009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1651" y="16855"/>
            <a:ext cx="9033029" cy="1053703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4200" dirty="0" smtClean="0">
                <a:latin typeface="Calibri"/>
                <a:cs typeface="Calibri"/>
              </a:rPr>
              <a:t>Energy Reduction</a:t>
            </a:r>
            <a:endParaRPr lang="en-US" sz="4200" dirty="0">
              <a:latin typeface="Calibri"/>
              <a:cs typeface="Calibri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-209609" y="1394039"/>
            <a:ext cx="9629482" cy="5004706"/>
            <a:chOff x="0" y="0"/>
            <a:chExt cx="11550650" cy="6165850"/>
          </a:xfrm>
        </p:grpSpPr>
        <p:graphicFrame>
          <p:nvGraphicFramePr>
            <p:cNvPr id="41" name="Chart 40"/>
            <p:cNvGraphicFramePr/>
            <p:nvPr>
              <p:extLst>
                <p:ext uri="{D42A27DB-BD31-4B8C-83A1-F6EECF244321}">
                  <p14:modId xmlns:p14="http://schemas.microsoft.com/office/powerpoint/2010/main" val="1436930511"/>
                </p:ext>
              </p:extLst>
            </p:nvPr>
          </p:nvGraphicFramePr>
          <p:xfrm>
            <a:off x="0" y="0"/>
            <a:ext cx="11550650" cy="61658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42" name="Straight Connector 41"/>
            <p:cNvCxnSpPr/>
            <p:nvPr/>
          </p:nvCxnSpPr>
          <p:spPr>
            <a:xfrm>
              <a:off x="10307240" y="204471"/>
              <a:ext cx="24937" cy="450319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2630449" y="1333723"/>
            <a:ext cx="4666840" cy="552854"/>
            <a:chOff x="0" y="0"/>
            <a:chExt cx="4666840" cy="552854"/>
          </a:xfrm>
        </p:grpSpPr>
        <p:sp>
          <p:nvSpPr>
            <p:cNvPr id="45" name="Rectangle 44"/>
            <p:cNvSpPr/>
            <p:nvPr/>
          </p:nvSpPr>
          <p:spPr>
            <a:xfrm>
              <a:off x="0" y="29634"/>
              <a:ext cx="4241799" cy="523220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168770" y="202344"/>
              <a:ext cx="203200" cy="20320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27001" y="189644"/>
              <a:ext cx="203200" cy="203200"/>
            </a:xfrm>
            <a:prstGeom prst="rect">
              <a:avLst/>
            </a:prstGeom>
            <a:solidFill>
              <a:srgbClr val="3C86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356701" y="0"/>
              <a:ext cx="23101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/>
                <a:t>Error ≤ 10%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0201" y="4233"/>
              <a:ext cx="17271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/>
                <a:t>Error ≤ 5%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3C1F-4485-8A47-A986-4823157539B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1651" y="16855"/>
            <a:ext cx="9033029" cy="1053703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4200" dirty="0" smtClean="0">
                <a:latin typeface="Calibri"/>
                <a:cs typeface="Calibri"/>
              </a:rPr>
              <a:t>Area Reduction</a:t>
            </a:r>
            <a:endParaRPr lang="en-US" sz="4200" dirty="0">
              <a:latin typeface="Calibri"/>
              <a:cs typeface="Calibri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-209609" y="1455684"/>
            <a:ext cx="9629482" cy="5004706"/>
            <a:chOff x="0" y="0"/>
            <a:chExt cx="11550650" cy="6165850"/>
          </a:xfrm>
        </p:grpSpPr>
        <p:graphicFrame>
          <p:nvGraphicFramePr>
            <p:cNvPr id="41" name="Chart 40"/>
            <p:cNvGraphicFramePr/>
            <p:nvPr>
              <p:extLst>
                <p:ext uri="{D42A27DB-BD31-4B8C-83A1-F6EECF244321}">
                  <p14:modId xmlns:p14="http://schemas.microsoft.com/office/powerpoint/2010/main" val="3565011014"/>
                </p:ext>
              </p:extLst>
            </p:nvPr>
          </p:nvGraphicFramePr>
          <p:xfrm>
            <a:off x="0" y="0"/>
            <a:ext cx="11550650" cy="61658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42" name="Straight Connector 41"/>
            <p:cNvCxnSpPr/>
            <p:nvPr/>
          </p:nvCxnSpPr>
          <p:spPr>
            <a:xfrm>
              <a:off x="10307240" y="204471"/>
              <a:ext cx="24937" cy="450319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2630449" y="1395368"/>
            <a:ext cx="4666840" cy="552854"/>
            <a:chOff x="0" y="0"/>
            <a:chExt cx="4666840" cy="552854"/>
          </a:xfrm>
        </p:grpSpPr>
        <p:sp>
          <p:nvSpPr>
            <p:cNvPr id="45" name="Rectangle 44"/>
            <p:cNvSpPr/>
            <p:nvPr/>
          </p:nvSpPr>
          <p:spPr>
            <a:xfrm>
              <a:off x="0" y="29634"/>
              <a:ext cx="4241799" cy="523220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168770" y="202344"/>
              <a:ext cx="203200" cy="20320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27001" y="189644"/>
              <a:ext cx="203200" cy="203200"/>
            </a:xfrm>
            <a:prstGeom prst="rect">
              <a:avLst/>
            </a:prstGeom>
            <a:solidFill>
              <a:srgbClr val="3C86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356701" y="0"/>
              <a:ext cx="23101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/>
                <a:t>Error ≤ 10%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0201" y="4233"/>
              <a:ext cx="17271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/>
                <a:t>Error ≤ 5%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3C1F-4485-8A47-A986-4823157539B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7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553885" y="5634348"/>
            <a:ext cx="7756312" cy="85852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 cmpd="sng">
            <a:solidFill>
              <a:srgbClr val="61ABF2"/>
            </a:solidFill>
            <a:miter lim="800000"/>
            <a:headEnd/>
            <a:tailEnd/>
          </a:ln>
          <a:extLst/>
        </p:spPr>
        <p:txBody>
          <a:bodyPr vert="horz" wrap="square" lIns="274320" tIns="32146" rIns="0" bIns="32146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en-US" sz="2400" b="1" dirty="0" smtClean="0">
                <a:latin typeface="Helvetica"/>
                <a:cs typeface="Helvetica"/>
              </a:rPr>
              <a:t>10%</a:t>
            </a:r>
            <a:r>
              <a:rPr lang="en-US" sz="2400" b="1" dirty="0" smtClean="0">
                <a:solidFill>
                  <a:srgbClr val="000090"/>
                </a:solidFill>
                <a:latin typeface="Helvetica"/>
                <a:cs typeface="Helvetica"/>
              </a:rPr>
              <a:t> </a:t>
            </a:r>
            <a:r>
              <a:rPr lang="en-US" sz="2400" b="1" dirty="0" smtClean="0">
                <a:latin typeface="Helvetica"/>
                <a:cs typeface="Helvetica"/>
              </a:rPr>
              <a:t>Quality loss is nearly indiscernible to the eye </a:t>
            </a:r>
            <a:r>
              <a:rPr lang="en-US" sz="2400" b="1" dirty="0">
                <a:latin typeface="Helvetica"/>
                <a:cs typeface="Helvetica"/>
              </a:rPr>
              <a:t>Y</a:t>
            </a:r>
            <a:r>
              <a:rPr lang="en-US" sz="2400" b="1" dirty="0" smtClean="0">
                <a:latin typeface="Helvetica"/>
                <a:cs typeface="Helvetica"/>
              </a:rPr>
              <a:t>et provides </a:t>
            </a:r>
            <a:r>
              <a:rPr lang="en-US" sz="2400" b="1" dirty="0" smtClean="0">
                <a:solidFill>
                  <a:srgbClr val="000000"/>
                </a:solidFill>
                <a:latin typeface="Helvetica"/>
                <a:cs typeface="Helvetica"/>
              </a:rPr>
              <a:t>57%</a:t>
            </a:r>
            <a:r>
              <a:rPr lang="en-US" sz="2400" b="1" dirty="0" smtClean="0">
                <a:latin typeface="Helvetica"/>
                <a:cs typeface="Helvetica"/>
              </a:rPr>
              <a:t> energy savings</a:t>
            </a:r>
          </a:p>
          <a:p>
            <a:pPr marL="0" indent="0">
              <a:buFont typeface="Arial"/>
              <a:buNone/>
              <a:defRPr/>
            </a:pPr>
            <a:endParaRPr lang="en-US" sz="2400" b="1" dirty="0"/>
          </a:p>
        </p:txBody>
      </p:sp>
      <p:pic>
        <p:nvPicPr>
          <p:cNvPr id="3" name="Picture 2" descr="baboon_0_perce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97" y="1689071"/>
            <a:ext cx="2793397" cy="2793397"/>
          </a:xfrm>
          <a:prstGeom prst="rect">
            <a:avLst/>
          </a:prstGeom>
        </p:spPr>
      </p:pic>
      <p:pic>
        <p:nvPicPr>
          <p:cNvPr id="4" name="Picture 3" descr="baboon_5_perce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580" y="1689071"/>
            <a:ext cx="2793397" cy="2793397"/>
          </a:xfrm>
          <a:prstGeom prst="rect">
            <a:avLst/>
          </a:prstGeom>
        </p:spPr>
      </p:pic>
      <p:pic>
        <p:nvPicPr>
          <p:cNvPr id="6" name="Picture 5" descr="baboon_10_percen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563" y="1689071"/>
            <a:ext cx="2798064" cy="27980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2507" y="4548769"/>
            <a:ext cx="22236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Helvetica"/>
                <a:cs typeface="Helvetica"/>
              </a:rPr>
              <a:t>0% Quality Loss</a:t>
            </a:r>
            <a:endParaRPr lang="en-US" sz="2200" dirty="0">
              <a:latin typeface="Helvetica"/>
              <a:cs typeface="Helvetic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69085" y="4588952"/>
            <a:ext cx="22236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Helvetica"/>
                <a:cs typeface="Helvetica"/>
              </a:rPr>
              <a:t>5</a:t>
            </a:r>
            <a:r>
              <a:rPr lang="en-US" sz="2200" dirty="0" smtClean="0">
                <a:latin typeface="Helvetica"/>
                <a:cs typeface="Helvetica"/>
              </a:rPr>
              <a:t>% Quality Loss</a:t>
            </a:r>
            <a:endParaRPr lang="en-US" sz="2200" dirty="0">
              <a:latin typeface="Helvetica"/>
              <a:cs typeface="Helvetic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95663" y="4607673"/>
            <a:ext cx="23801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Helvetica"/>
                <a:cs typeface="Helvetica"/>
              </a:rPr>
              <a:t>10% Quality Loss</a:t>
            </a:r>
            <a:endParaRPr lang="en-US" sz="2200" dirty="0">
              <a:latin typeface="Helvetica"/>
              <a:cs typeface="Helvetica"/>
            </a:endParaRPr>
          </a:p>
        </p:txBody>
      </p:sp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>
          <a:xfrm>
            <a:off x="61651" y="16855"/>
            <a:ext cx="9033029" cy="1053703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4200" dirty="0" smtClean="0">
                <a:latin typeface="Calibri"/>
                <a:cs typeface="Calibri"/>
              </a:rPr>
              <a:t>Output Quality Degradation in </a:t>
            </a:r>
            <a:r>
              <a:rPr lang="en-US" sz="4200" dirty="0" err="1" smtClean="0">
                <a:latin typeface="Calibri"/>
                <a:cs typeface="Calibri"/>
              </a:rPr>
              <a:t>Sobel</a:t>
            </a:r>
            <a:endParaRPr lang="en-US" sz="4200" dirty="0">
              <a:latin typeface="Calibri"/>
              <a:cs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3C1F-4485-8A47-A986-4823157539B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5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Avoiding </a:t>
            </a:r>
            <a:r>
              <a:rPr lang="en-US" dirty="0"/>
              <a:t>W</a:t>
            </a:r>
            <a:r>
              <a:rPr lang="en-US" dirty="0" smtClean="0"/>
              <a:t>orst-</a:t>
            </a:r>
            <a:r>
              <a:rPr lang="en-US" dirty="0"/>
              <a:t>C</a:t>
            </a:r>
            <a:r>
              <a:rPr lang="en-US" dirty="0" smtClean="0"/>
              <a:t>ase </a:t>
            </a:r>
            <a:r>
              <a:rPr lang="en-US" dirty="0"/>
              <a:t>D</a:t>
            </a:r>
            <a:r>
              <a:rPr lang="en-US" dirty="0" smtClean="0"/>
              <a:t>esign</a:t>
            </a:r>
            <a:br>
              <a:rPr lang="en-US" dirty="0" smtClean="0"/>
            </a:br>
            <a:r>
              <a:rPr lang="en-US" sz="2800" dirty="0" smtClean="0"/>
              <a:t>Approximate Computing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6274D-23B7-8E4D-B11C-FBF76E93AA39}" type="slidenum">
              <a:rPr lang="en-US" smtClean="0"/>
              <a:t>3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45806" y="1785581"/>
            <a:ext cx="4003822" cy="4897636"/>
            <a:chOff x="896334" y="1813029"/>
            <a:chExt cx="4003822" cy="4897636"/>
          </a:xfrm>
        </p:grpSpPr>
        <p:sp>
          <p:nvSpPr>
            <p:cNvPr id="14" name="Rectangle 13"/>
            <p:cNvSpPr>
              <a:spLocks noChangeAspect="1"/>
            </p:cNvSpPr>
            <p:nvPr/>
          </p:nvSpPr>
          <p:spPr>
            <a:xfrm>
              <a:off x="1564599" y="2397805"/>
              <a:ext cx="2743200" cy="2743200"/>
            </a:xfrm>
            <a:prstGeom prst="rect">
              <a:avLst/>
            </a:prstGeom>
            <a:noFill/>
            <a:ln w="11430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976842" y="1813029"/>
              <a:ext cx="1918714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smtClean="0"/>
                <a:t>Generality</a:t>
              </a:r>
              <a:endParaRPr lang="en-US" sz="3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63142" y="5141005"/>
              <a:ext cx="234611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smtClean="0"/>
                <a:t>Precision</a:t>
              </a:r>
            </a:p>
            <a:p>
              <a:pPr algn="ctr"/>
              <a:r>
                <a:rPr lang="en-US" sz="3200" dirty="0"/>
                <a:t>Reliability</a:t>
              </a:r>
              <a:endParaRPr lang="en-US" sz="3200" dirty="0" smtClean="0"/>
            </a:p>
            <a:p>
              <a:pPr algn="ctr"/>
              <a:r>
                <a:rPr lang="en-US" sz="3200" dirty="0" smtClean="0"/>
                <a:t>Determinism</a:t>
              </a:r>
              <a:endParaRPr lang="en-US" sz="3200" dirty="0"/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307110" y="3566910"/>
              <a:ext cx="176322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smtClean="0"/>
                <a:t>Efficiency</a:t>
              </a:r>
              <a:endParaRPr lang="en-US" sz="3200" dirty="0"/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3434610" y="3566910"/>
              <a:ext cx="234631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smtClean="0"/>
                <a:t>Performance</a:t>
              </a:r>
              <a:endParaRPr lang="en-US" sz="3200" dirty="0"/>
            </a:p>
          </p:txBody>
        </p:sp>
      </p:grpSp>
      <p:sp>
        <p:nvSpPr>
          <p:cNvPr id="20" name="Arc 19"/>
          <p:cNvSpPr/>
          <p:nvPr/>
        </p:nvSpPr>
        <p:spPr>
          <a:xfrm rot="3106290">
            <a:off x="3018863" y="3341271"/>
            <a:ext cx="1389137" cy="3823132"/>
          </a:xfrm>
          <a:prstGeom prst="arc">
            <a:avLst>
              <a:gd name="adj1" fmla="val 15480266"/>
              <a:gd name="adj2" fmla="val 1897915"/>
            </a:avLst>
          </a:prstGeom>
          <a:ln w="38100" cmpd="sng">
            <a:solidFill>
              <a:srgbClr val="FF0000"/>
            </a:solidFill>
            <a:headEnd type="arrow"/>
            <a:tailEnd type="none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Arc 21"/>
          <p:cNvSpPr/>
          <p:nvPr/>
        </p:nvSpPr>
        <p:spPr>
          <a:xfrm rot="18493710" flipH="1">
            <a:off x="1087433" y="3341271"/>
            <a:ext cx="1389137" cy="3823132"/>
          </a:xfrm>
          <a:prstGeom prst="arc">
            <a:avLst>
              <a:gd name="adj1" fmla="val 15480266"/>
              <a:gd name="adj2" fmla="val 1897915"/>
            </a:avLst>
          </a:prstGeom>
          <a:ln w="38100" cmpd="sng">
            <a:solidFill>
              <a:srgbClr val="FF0000"/>
            </a:solidFill>
            <a:headEnd type="arrow"/>
            <a:tailEnd type="none" w="sm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294140" y="5261056"/>
            <a:ext cx="733173" cy="379591"/>
          </a:xfrm>
          <a:prstGeom prst="rect">
            <a:avLst/>
          </a:prstGeom>
          <a:solidFill>
            <a:schemeClr val="bg1"/>
          </a:solidFill>
        </p:spPr>
        <p:txBody>
          <a:bodyPr wrap="none" lIns="0" tIns="91440" rIns="0" bIns="0" rtlCol="0" anchor="b" anchorCtr="0">
            <a:spAutoFit/>
          </a:bodyPr>
          <a:lstStyle/>
          <a:p>
            <a:pPr algn="ctr">
              <a:lnSpc>
                <a:spcPct val="50000"/>
              </a:lnSpc>
            </a:pPr>
            <a:r>
              <a:rPr lang="en-US" sz="3200" dirty="0" smtClean="0">
                <a:solidFill>
                  <a:srgbClr val="FF0000"/>
                </a:solidFill>
              </a:rPr>
              <a:t>Cost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8917" y="5261056"/>
            <a:ext cx="733173" cy="379591"/>
          </a:xfrm>
          <a:prstGeom prst="rect">
            <a:avLst/>
          </a:prstGeom>
          <a:solidFill>
            <a:schemeClr val="bg1"/>
          </a:solidFill>
        </p:spPr>
        <p:txBody>
          <a:bodyPr wrap="none" lIns="0" tIns="91440" rIns="0" bIns="0" rtlCol="0" anchor="b" anchorCtr="0">
            <a:spAutoFit/>
          </a:bodyPr>
          <a:lstStyle/>
          <a:p>
            <a:pPr algn="ctr">
              <a:lnSpc>
                <a:spcPct val="50000"/>
              </a:lnSpc>
            </a:pPr>
            <a:r>
              <a:rPr lang="en-US" sz="3200" dirty="0" smtClean="0">
                <a:solidFill>
                  <a:srgbClr val="FF0000"/>
                </a:solidFill>
              </a:rPr>
              <a:t>Cost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Shape 190"/>
          <p:cNvSpPr/>
          <p:nvPr/>
        </p:nvSpPr>
        <p:spPr>
          <a:xfrm>
            <a:off x="6438018" y="5342992"/>
            <a:ext cx="1048805" cy="829864"/>
          </a:xfrm>
          <a:prstGeom prst="roundRect">
            <a:avLst>
              <a:gd name="adj" fmla="val 0"/>
            </a:avLst>
          </a:prstGeom>
          <a:noFill/>
          <a:ln w="38100" cmpd="sng">
            <a:solidFill>
              <a:srgbClr val="376092"/>
            </a:solidFill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0" tIns="0" rIns="0" bIns="0" numCol="1" anchor="ctr">
            <a:noAutofit/>
          </a:bodyPr>
          <a:lstStyle/>
          <a:p>
            <a:pPr algn="ctr" defTabSz="584200"/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Helvetica Light"/>
                <a:cs typeface="Helvetica Light"/>
              </a:rPr>
              <a:t>Physical Device</a:t>
            </a:r>
            <a:endParaRPr sz="2000" dirty="0">
              <a:solidFill>
                <a:schemeClr val="tx1"/>
              </a:solidFill>
              <a:effectLst/>
              <a:latin typeface="+mj-lt"/>
              <a:ea typeface="Helvetica Light"/>
              <a:cs typeface="Helvetica Light"/>
            </a:endParaRPr>
          </a:p>
        </p:txBody>
      </p:sp>
      <p:sp>
        <p:nvSpPr>
          <p:cNvPr id="8" name="Shape 191"/>
          <p:cNvSpPr/>
          <p:nvPr/>
        </p:nvSpPr>
        <p:spPr>
          <a:xfrm>
            <a:off x="6295670" y="4835155"/>
            <a:ext cx="1333501" cy="483507"/>
          </a:xfrm>
          <a:prstGeom prst="roundRect">
            <a:avLst>
              <a:gd name="adj" fmla="val 0"/>
            </a:avLst>
          </a:prstGeom>
          <a:noFill/>
          <a:ln w="38100" cmpd="sng">
            <a:solidFill>
              <a:srgbClr val="376092"/>
            </a:solidFill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0" tIns="0" rIns="0" bIns="0" numCol="1" anchor="ctr">
            <a:noAutofit/>
          </a:bodyPr>
          <a:lstStyle/>
          <a:p>
            <a:pPr algn="ctr" defTabSz="584200"/>
            <a:r>
              <a:rPr sz="2000" dirty="0">
                <a:solidFill>
                  <a:schemeClr val="tx1"/>
                </a:solidFill>
                <a:effectLst/>
                <a:latin typeface="+mj-lt"/>
                <a:ea typeface="Helvetica Light"/>
                <a:cs typeface="Helvetica Light"/>
              </a:rPr>
              <a:t>Circuit</a:t>
            </a:r>
          </a:p>
        </p:txBody>
      </p:sp>
      <p:sp>
        <p:nvSpPr>
          <p:cNvPr id="9" name="Shape 192"/>
          <p:cNvSpPr/>
          <p:nvPr/>
        </p:nvSpPr>
        <p:spPr>
          <a:xfrm>
            <a:off x="5806720" y="3819469"/>
            <a:ext cx="2311400" cy="483507"/>
          </a:xfrm>
          <a:prstGeom prst="roundRect">
            <a:avLst>
              <a:gd name="adj" fmla="val 0"/>
            </a:avLst>
          </a:prstGeom>
          <a:noFill/>
          <a:ln w="38100" cmpd="sng">
            <a:solidFill>
              <a:srgbClr val="376092"/>
            </a:solidFill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0" tIns="0" rIns="0" bIns="0" numCol="1" anchor="ctr">
            <a:noAutofit/>
          </a:bodyPr>
          <a:lstStyle/>
          <a:p>
            <a:pPr algn="ctr" defTabSz="584200"/>
            <a:r>
              <a:rPr sz="2000" dirty="0">
                <a:solidFill>
                  <a:schemeClr val="tx1"/>
                </a:solidFill>
                <a:effectLst/>
                <a:latin typeface="+mj-lt"/>
                <a:ea typeface="Helvetica Light"/>
                <a:cs typeface="Helvetica Light"/>
              </a:rPr>
              <a:t>Architecutre</a:t>
            </a:r>
          </a:p>
        </p:txBody>
      </p:sp>
      <p:sp>
        <p:nvSpPr>
          <p:cNvPr id="10" name="Shape 193"/>
          <p:cNvSpPr/>
          <p:nvPr/>
        </p:nvSpPr>
        <p:spPr>
          <a:xfrm>
            <a:off x="5616220" y="3311627"/>
            <a:ext cx="2692400" cy="483507"/>
          </a:xfrm>
          <a:prstGeom prst="roundRect">
            <a:avLst>
              <a:gd name="adj" fmla="val 0"/>
            </a:avLst>
          </a:prstGeom>
          <a:noFill/>
          <a:ln w="38100" cmpd="sng">
            <a:solidFill>
              <a:srgbClr val="376092"/>
            </a:solidFill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0" tIns="0" rIns="0" bIns="0" numCol="1" anchor="ctr">
            <a:noAutofit/>
          </a:bodyPr>
          <a:lstStyle/>
          <a:p>
            <a:pPr algn="ctr" defTabSz="584200"/>
            <a:r>
              <a:rPr sz="2000">
                <a:solidFill>
                  <a:schemeClr val="tx1"/>
                </a:solidFill>
                <a:effectLst/>
                <a:latin typeface="+mj-lt"/>
                <a:ea typeface="Helvetica Light"/>
                <a:cs typeface="Helvetica Light"/>
              </a:rPr>
              <a:t>Compiler</a:t>
            </a:r>
          </a:p>
        </p:txBody>
      </p:sp>
      <p:sp>
        <p:nvSpPr>
          <p:cNvPr id="11" name="Shape 194"/>
          <p:cNvSpPr/>
          <p:nvPr/>
        </p:nvSpPr>
        <p:spPr>
          <a:xfrm>
            <a:off x="5373510" y="2803785"/>
            <a:ext cx="3177820" cy="483507"/>
          </a:xfrm>
          <a:prstGeom prst="roundRect">
            <a:avLst>
              <a:gd name="adj" fmla="val 0"/>
            </a:avLst>
          </a:prstGeom>
          <a:noFill/>
          <a:ln w="38100" cmpd="sng">
            <a:solidFill>
              <a:srgbClr val="376092"/>
            </a:solidFill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0" tIns="0" rIns="0" bIns="0" numCol="1" anchor="ctr">
            <a:noAutofit/>
          </a:bodyPr>
          <a:lstStyle/>
          <a:p>
            <a:pPr algn="ctr" defTabSz="584200"/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Helvetica Light"/>
                <a:cs typeface="Helvetica Light"/>
              </a:rPr>
              <a:t>Programming </a:t>
            </a:r>
            <a:r>
              <a:rPr sz="2000" dirty="0">
                <a:solidFill>
                  <a:schemeClr val="tx1"/>
                </a:solidFill>
                <a:effectLst/>
                <a:latin typeface="+mj-lt"/>
                <a:ea typeface="Helvetica Light"/>
                <a:cs typeface="Helvetica Light"/>
              </a:rPr>
              <a:t>Language</a:t>
            </a:r>
          </a:p>
        </p:txBody>
      </p:sp>
      <p:sp>
        <p:nvSpPr>
          <p:cNvPr id="12" name="Shape 195"/>
          <p:cNvSpPr/>
          <p:nvPr/>
        </p:nvSpPr>
        <p:spPr>
          <a:xfrm>
            <a:off x="5041900" y="2295943"/>
            <a:ext cx="3841040" cy="483507"/>
          </a:xfrm>
          <a:prstGeom prst="roundRect">
            <a:avLst>
              <a:gd name="adj" fmla="val 0"/>
            </a:avLst>
          </a:prstGeom>
          <a:noFill/>
          <a:ln w="38100" cmpd="sng">
            <a:solidFill>
              <a:srgbClr val="376092"/>
            </a:solidFill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0" tIns="0" rIns="0" bIns="0" numCol="1" anchor="ctr">
            <a:noAutofit/>
          </a:bodyPr>
          <a:lstStyle/>
          <a:p>
            <a:pPr algn="ctr" defTabSz="584200"/>
            <a:r>
              <a:rPr sz="2000" dirty="0">
                <a:solidFill>
                  <a:schemeClr val="tx1"/>
                </a:solidFill>
                <a:effectLst/>
                <a:latin typeface="+mj-lt"/>
                <a:ea typeface="Helvetica Light"/>
                <a:cs typeface="Helvetica Light"/>
              </a:rPr>
              <a:t>Application</a:t>
            </a:r>
          </a:p>
        </p:txBody>
      </p:sp>
      <p:sp>
        <p:nvSpPr>
          <p:cNvPr id="18" name="Shape 191"/>
          <p:cNvSpPr/>
          <p:nvPr/>
        </p:nvSpPr>
        <p:spPr>
          <a:xfrm>
            <a:off x="6027275" y="4327313"/>
            <a:ext cx="1870290" cy="483507"/>
          </a:xfrm>
          <a:prstGeom prst="roundRect">
            <a:avLst>
              <a:gd name="adj" fmla="val 0"/>
            </a:avLst>
          </a:prstGeom>
          <a:noFill/>
          <a:ln w="38100" cmpd="sng">
            <a:solidFill>
              <a:srgbClr val="376092"/>
            </a:solidFill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0" tIns="0" rIns="0" bIns="0" numCol="1" anchor="ctr">
            <a:noAutofit/>
          </a:bodyPr>
          <a:lstStyle/>
          <a:p>
            <a:pPr algn="ctr" defTabSz="584200"/>
            <a:r>
              <a:rPr lang="en-US" sz="2000" dirty="0">
                <a:solidFill>
                  <a:schemeClr val="tx1"/>
                </a:solidFill>
                <a:effectLst/>
                <a:latin typeface="+mj-lt"/>
                <a:ea typeface="Helvetica Light"/>
                <a:cs typeface="Helvetica Light"/>
              </a:rPr>
              <a:t>Microarchitecture</a:t>
            </a:r>
            <a:endParaRPr sz="2000" dirty="0">
              <a:solidFill>
                <a:schemeClr val="tx1"/>
              </a:solidFill>
              <a:effectLst/>
              <a:latin typeface="+mj-lt"/>
              <a:ea typeface="Helvetica Light"/>
              <a:cs typeface="Helvetica Light"/>
            </a:endParaRPr>
          </a:p>
        </p:txBody>
      </p:sp>
      <p:sp>
        <p:nvSpPr>
          <p:cNvPr id="25" name="Shape 190"/>
          <p:cNvSpPr/>
          <p:nvPr/>
        </p:nvSpPr>
        <p:spPr>
          <a:xfrm>
            <a:off x="6438018" y="5307970"/>
            <a:ext cx="1048805" cy="45719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38100" cmpd="sng">
            <a:solidFill>
              <a:srgbClr val="FF0000"/>
            </a:solidFill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0" tIns="0" rIns="0" bIns="0" numCol="1" anchor="ctr">
            <a:noAutofit/>
          </a:bodyPr>
          <a:lstStyle/>
          <a:p>
            <a:pPr algn="ctr" defTabSz="584200"/>
            <a:endParaRPr dirty="0">
              <a:solidFill>
                <a:schemeClr val="tx1"/>
              </a:solidFill>
              <a:effectLst/>
              <a:latin typeface="Helvetica Light"/>
              <a:ea typeface="Helvetica Light"/>
              <a:cs typeface="Helvetica Light"/>
            </a:endParaRPr>
          </a:p>
        </p:txBody>
      </p:sp>
      <p:sp>
        <p:nvSpPr>
          <p:cNvPr id="26" name="Shape 190"/>
          <p:cNvSpPr/>
          <p:nvPr/>
        </p:nvSpPr>
        <p:spPr>
          <a:xfrm>
            <a:off x="6295670" y="4800128"/>
            <a:ext cx="1333501" cy="45719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38100" cmpd="sng">
            <a:solidFill>
              <a:srgbClr val="FF0000"/>
            </a:solidFill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0" tIns="0" rIns="0" bIns="0" numCol="1" anchor="ctr">
            <a:noAutofit/>
          </a:bodyPr>
          <a:lstStyle/>
          <a:p>
            <a:pPr algn="ctr" defTabSz="584200"/>
            <a:endParaRPr dirty="0">
              <a:solidFill>
                <a:schemeClr val="tx1"/>
              </a:solidFill>
              <a:effectLst/>
              <a:latin typeface="Helvetica Light"/>
              <a:ea typeface="Helvetica Light"/>
              <a:cs typeface="Helvetica Light"/>
            </a:endParaRPr>
          </a:p>
        </p:txBody>
      </p:sp>
      <p:sp>
        <p:nvSpPr>
          <p:cNvPr id="27" name="Shape 190"/>
          <p:cNvSpPr/>
          <p:nvPr/>
        </p:nvSpPr>
        <p:spPr>
          <a:xfrm flipV="1">
            <a:off x="6027275" y="4292284"/>
            <a:ext cx="1870290" cy="45721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38100" cmpd="sng">
            <a:solidFill>
              <a:srgbClr val="FF0000"/>
            </a:solidFill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0" tIns="0" rIns="0" bIns="0" numCol="1" anchor="ctr">
            <a:noAutofit/>
          </a:bodyPr>
          <a:lstStyle/>
          <a:p>
            <a:pPr algn="ctr" defTabSz="584200"/>
            <a:endParaRPr dirty="0">
              <a:solidFill>
                <a:schemeClr val="tx1"/>
              </a:solidFill>
              <a:effectLst/>
              <a:latin typeface="Helvetica Light"/>
              <a:ea typeface="Helvetica Light"/>
              <a:cs typeface="Helvetica Light"/>
            </a:endParaRPr>
          </a:p>
        </p:txBody>
      </p:sp>
      <p:sp>
        <p:nvSpPr>
          <p:cNvPr id="28" name="Shape 190"/>
          <p:cNvSpPr/>
          <p:nvPr/>
        </p:nvSpPr>
        <p:spPr>
          <a:xfrm flipV="1">
            <a:off x="5806720" y="3784442"/>
            <a:ext cx="2311400" cy="45719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38100" cmpd="sng">
            <a:solidFill>
              <a:srgbClr val="FF0000"/>
            </a:solidFill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0" tIns="0" rIns="0" bIns="0" numCol="1" anchor="ctr">
            <a:noAutofit/>
          </a:bodyPr>
          <a:lstStyle/>
          <a:p>
            <a:pPr algn="ctr" defTabSz="584200"/>
            <a:endParaRPr dirty="0">
              <a:solidFill>
                <a:schemeClr val="tx1"/>
              </a:solidFill>
              <a:effectLst/>
              <a:latin typeface="Helvetica Light"/>
              <a:ea typeface="Helvetica Light"/>
              <a:cs typeface="Helvetica Light"/>
            </a:endParaRPr>
          </a:p>
        </p:txBody>
      </p:sp>
      <p:sp>
        <p:nvSpPr>
          <p:cNvPr id="29" name="Shape 190"/>
          <p:cNvSpPr/>
          <p:nvPr/>
        </p:nvSpPr>
        <p:spPr>
          <a:xfrm flipV="1">
            <a:off x="5630540" y="3276600"/>
            <a:ext cx="2663760" cy="45719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38100" cmpd="sng">
            <a:solidFill>
              <a:srgbClr val="FF0000"/>
            </a:solidFill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0" tIns="0" rIns="0" bIns="0" numCol="1" anchor="ctr">
            <a:noAutofit/>
          </a:bodyPr>
          <a:lstStyle/>
          <a:p>
            <a:pPr algn="ctr" defTabSz="584200"/>
            <a:endParaRPr dirty="0">
              <a:solidFill>
                <a:schemeClr val="tx1"/>
              </a:solidFill>
              <a:effectLst/>
              <a:latin typeface="Helvetica Light"/>
              <a:ea typeface="Helvetica Light"/>
              <a:cs typeface="Helvetica Light"/>
            </a:endParaRPr>
          </a:p>
        </p:txBody>
      </p:sp>
      <p:sp>
        <p:nvSpPr>
          <p:cNvPr id="30" name="Shape 190"/>
          <p:cNvSpPr/>
          <p:nvPr/>
        </p:nvSpPr>
        <p:spPr>
          <a:xfrm>
            <a:off x="5373510" y="2768758"/>
            <a:ext cx="3177820" cy="45719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 w="38100" cmpd="sng">
            <a:solidFill>
              <a:srgbClr val="FF0000"/>
            </a:solidFill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0" tIns="0" rIns="0" bIns="0" numCol="1" anchor="ctr">
            <a:noAutofit/>
          </a:bodyPr>
          <a:lstStyle/>
          <a:p>
            <a:pPr algn="ctr" defTabSz="584200"/>
            <a:endParaRPr dirty="0">
              <a:solidFill>
                <a:schemeClr val="tx1"/>
              </a:solidFill>
              <a:effectLst/>
              <a:latin typeface="Helvetica Light"/>
              <a:ea typeface="Helvetica Light"/>
              <a:cs typeface="Helvetica Light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690" y="4691541"/>
            <a:ext cx="1930044" cy="80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57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>
          <a:xfrm>
            <a:off x="61651" y="-100725"/>
            <a:ext cx="9033029" cy="1053703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sz="4200" dirty="0" smtClean="0">
                <a:latin typeface="Calibri"/>
                <a:cs typeface="Calibri"/>
              </a:rPr>
              <a:t>Energy Reduction for Different PVT Corners</a:t>
            </a:r>
            <a:endParaRPr lang="en-US" sz="4200" dirty="0">
              <a:latin typeface="Calibri"/>
              <a:cs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3C1F-4485-8A47-A986-4823157539B1}" type="slidenum">
              <a:rPr lang="en-US" smtClean="0"/>
              <a:t>30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-188141" y="816395"/>
            <a:ext cx="9489416" cy="6146800"/>
            <a:chOff x="0" y="0"/>
            <a:chExt cx="10555295" cy="6165850"/>
          </a:xfrm>
        </p:grpSpPr>
        <p:graphicFrame>
          <p:nvGraphicFramePr>
            <p:cNvPr id="17" name="Chart 16"/>
            <p:cNvGraphicFramePr/>
            <p:nvPr>
              <p:extLst>
                <p:ext uri="{D42A27DB-BD31-4B8C-83A1-F6EECF244321}">
                  <p14:modId xmlns:p14="http://schemas.microsoft.com/office/powerpoint/2010/main" val="1936396730"/>
                </p:ext>
              </p:extLst>
            </p:nvPr>
          </p:nvGraphicFramePr>
          <p:xfrm>
            <a:off x="0" y="0"/>
            <a:ext cx="10555295" cy="61658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18" name="Straight Connector 17"/>
            <p:cNvCxnSpPr/>
            <p:nvPr/>
          </p:nvCxnSpPr>
          <p:spPr>
            <a:xfrm>
              <a:off x="9436079" y="184184"/>
              <a:ext cx="32730" cy="470552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2114946" y="950087"/>
            <a:ext cx="6128031" cy="551146"/>
            <a:chOff x="3225800" y="152400"/>
            <a:chExt cx="6622431" cy="552854"/>
          </a:xfrm>
        </p:grpSpPr>
        <p:sp>
          <p:nvSpPr>
            <p:cNvPr id="9" name="Rectangle 8"/>
            <p:cNvSpPr/>
            <p:nvPr/>
          </p:nvSpPr>
          <p:spPr>
            <a:xfrm>
              <a:off x="3225800" y="182034"/>
              <a:ext cx="6292034" cy="523220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207370" y="354744"/>
              <a:ext cx="203200" cy="20320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352801" y="342044"/>
              <a:ext cx="203200" cy="203200"/>
            </a:xfrm>
            <a:prstGeom prst="rect">
              <a:avLst/>
            </a:prstGeom>
            <a:solidFill>
              <a:srgbClr val="3C86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395301" y="152400"/>
              <a:ext cx="34529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/>
                <a:t>(SS,</a:t>
              </a:r>
              <a:r>
                <a:rPr lang="en-US" sz="2800" baseline="0" dirty="0"/>
                <a:t> 0.81V, 125°C)</a:t>
              </a:r>
              <a:endParaRPr lang="en-US" sz="28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56001" y="156633"/>
              <a:ext cx="28393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/>
                <a:t>(SS,</a:t>
              </a:r>
              <a:r>
                <a:rPr lang="en-US" sz="2800" baseline="0" dirty="0"/>
                <a:t> 0.81V, 0°C)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8993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7132" y="1308257"/>
            <a:ext cx="23162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 err="1" smtClean="0">
                <a:solidFill>
                  <a:srgbClr val="267F03"/>
                </a:solidFill>
                <a:latin typeface="Calibri"/>
                <a:cs typeface="Calibri"/>
              </a:rPr>
              <a:t>Axilog</a:t>
            </a:r>
            <a:endParaRPr lang="en-US" sz="4000" b="1" dirty="0">
              <a:solidFill>
                <a:srgbClr val="267F03"/>
              </a:solidFill>
              <a:latin typeface="Calibri"/>
              <a:cs typeface="Calibri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7132" y="3514836"/>
            <a:ext cx="8852839" cy="2550728"/>
            <a:chOff x="197132" y="3409014"/>
            <a:chExt cx="8852839" cy="2550728"/>
          </a:xfrm>
        </p:grpSpPr>
        <p:sp>
          <p:nvSpPr>
            <p:cNvPr id="14" name="Rectangle 13"/>
            <p:cNvSpPr/>
            <p:nvPr/>
          </p:nvSpPr>
          <p:spPr>
            <a:xfrm>
              <a:off x="885539" y="4829027"/>
              <a:ext cx="1570249" cy="10464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6200" b="1" dirty="0" smtClean="0">
                  <a:solidFill>
                    <a:srgbClr val="267F03"/>
                  </a:solidFill>
                </a:rPr>
                <a:t>54%</a:t>
              </a:r>
              <a:endParaRPr lang="en-US" sz="6200" dirty="0">
                <a:solidFill>
                  <a:srgbClr val="267F03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42504" y="3420772"/>
              <a:ext cx="2256318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 smtClean="0"/>
                <a:t>Energy</a:t>
              </a:r>
              <a:br>
                <a:rPr lang="en-US" sz="4400" b="1" dirty="0" smtClean="0"/>
              </a:br>
              <a:r>
                <a:rPr lang="en-US" sz="4400" b="1" dirty="0" smtClean="0"/>
                <a:t>Savings</a:t>
              </a:r>
              <a:endParaRPr lang="en-US" sz="44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7132" y="3488021"/>
              <a:ext cx="2922278" cy="2471721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760297" y="4817269"/>
              <a:ext cx="1598978" cy="10464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6200" b="1" dirty="0" smtClean="0">
                  <a:solidFill>
                    <a:srgbClr val="267F03"/>
                  </a:solidFill>
                </a:rPr>
                <a:t>1.9×</a:t>
              </a:r>
              <a:endParaRPr lang="en-US" sz="6200" dirty="0">
                <a:solidFill>
                  <a:srgbClr val="267F03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238320" y="3409014"/>
              <a:ext cx="2642932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 smtClean="0"/>
                <a:t>Area</a:t>
              </a:r>
              <a:br>
                <a:rPr lang="en-US" sz="4400" b="1" dirty="0" smtClean="0"/>
              </a:br>
              <a:r>
                <a:rPr lang="en-US" sz="4400" b="1" dirty="0" smtClean="0"/>
                <a:t>Reduction</a:t>
              </a:r>
              <a:endParaRPr lang="en-US" sz="4400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119411" y="3488020"/>
              <a:ext cx="2877116" cy="2471721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671735" y="4829027"/>
              <a:ext cx="1637024" cy="10464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6200" b="1" dirty="0" smtClean="0">
                  <a:solidFill>
                    <a:srgbClr val="267F03"/>
                  </a:solidFill>
                </a:rPr>
                <a:t>2-12</a:t>
              </a:r>
              <a:endParaRPr lang="en-US" sz="6200" dirty="0">
                <a:solidFill>
                  <a:srgbClr val="267F03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930523" y="3420772"/>
              <a:ext cx="3119448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 smtClean="0"/>
                <a:t>Code</a:t>
              </a:r>
              <a:br>
                <a:rPr lang="en-US" sz="4400" b="1" dirty="0" smtClean="0"/>
              </a:br>
              <a:r>
                <a:rPr lang="en-US" sz="4400" b="1" dirty="0" smtClean="0"/>
                <a:t>Annotations</a:t>
              </a:r>
              <a:endParaRPr lang="en-US" sz="44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996527" y="3488020"/>
              <a:ext cx="2979482" cy="2471721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3C1F-4485-8A47-A986-4823157539B1}" type="slidenum">
              <a:rPr lang="en-US" smtClean="0"/>
              <a:t>31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657507" y="43607"/>
            <a:ext cx="64864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alibri"/>
                <a:cs typeface="Calibri"/>
              </a:rPr>
              <a:t>First </a:t>
            </a:r>
            <a:r>
              <a:rPr lang="en-US" sz="3600" dirty="0" smtClean="0">
                <a:solidFill>
                  <a:srgbClr val="000000"/>
                </a:solidFill>
                <a:latin typeface="Calibri"/>
                <a:cs typeface="Calibri"/>
              </a:rPr>
              <a:t>HDL for Approximation</a:t>
            </a:r>
          </a:p>
          <a:p>
            <a:pPr marL="914400" lvl="1" indent="-457200">
              <a:buFont typeface="Arial"/>
              <a:buChar char="•"/>
            </a:pPr>
            <a:r>
              <a:rPr lang="en-US" sz="3600" dirty="0" smtClean="0">
                <a:solidFill>
                  <a:srgbClr val="000000"/>
                </a:solidFill>
                <a:latin typeface="Calibri"/>
                <a:cs typeface="Calibri"/>
              </a:rPr>
              <a:t>Design</a:t>
            </a:r>
          </a:p>
          <a:p>
            <a:pPr marL="914400" lvl="1" indent="-457200">
              <a:buFont typeface="Arial"/>
              <a:buChar char="•"/>
            </a:pPr>
            <a:r>
              <a:rPr lang="en-US" sz="3600" dirty="0" smtClean="0">
                <a:solidFill>
                  <a:srgbClr val="000000"/>
                </a:solidFill>
                <a:latin typeface="Calibri"/>
                <a:cs typeface="Calibri"/>
              </a:rPr>
              <a:t>Reuse</a:t>
            </a:r>
          </a:p>
          <a:p>
            <a:pPr marL="914400" lvl="1" indent="-457200">
              <a:buFont typeface="Arial"/>
              <a:buChar char="•"/>
            </a:pPr>
            <a:r>
              <a:rPr lang="en-US" sz="3600" dirty="0" smtClean="0">
                <a:solidFill>
                  <a:srgbClr val="000000"/>
                </a:solidFill>
                <a:latin typeface="Calibri"/>
                <a:cs typeface="Calibri"/>
              </a:rPr>
              <a:t>Automation</a:t>
            </a:r>
          </a:p>
          <a:p>
            <a:pPr marL="914400" lvl="1" indent="-457200">
              <a:buFont typeface="Arial"/>
              <a:buChar char="•"/>
            </a:pPr>
            <a:r>
              <a:rPr lang="en-US" sz="3600" dirty="0" smtClean="0">
                <a:solidFill>
                  <a:srgbClr val="000000"/>
                </a:solidFill>
                <a:latin typeface="Calibri"/>
                <a:cs typeface="Calibri"/>
              </a:rPr>
              <a:t>High-level</a:t>
            </a:r>
          </a:p>
          <a:p>
            <a:pPr marL="914400" lvl="1" indent="-457200">
              <a:buFont typeface="Arial"/>
              <a:buChar char="•"/>
            </a:pPr>
            <a:r>
              <a:rPr lang="en-US" sz="3600" dirty="0" smtClean="0">
                <a:solidFill>
                  <a:srgbClr val="000000"/>
                </a:solidFill>
                <a:latin typeface="Calibri"/>
                <a:cs typeface="Calibri"/>
              </a:rPr>
              <a:t>Backward-compatibility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1613498" y="6132701"/>
            <a:ext cx="59170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hlinkClick r:id="rId2"/>
              </a:rPr>
              <a:t>http://</a:t>
            </a:r>
            <a:r>
              <a:rPr lang="en-US" sz="2800" dirty="0" err="1">
                <a:hlinkClick r:id="rId2"/>
              </a:rPr>
              <a:t>www.act-lab.org</a:t>
            </a:r>
            <a:r>
              <a:rPr lang="en-US" sz="2800" dirty="0">
                <a:hlinkClick r:id="rId2"/>
              </a:rPr>
              <a:t>/artifacts/</a:t>
            </a:r>
            <a:r>
              <a:rPr lang="en-US" sz="2800" dirty="0" err="1" smtClean="0">
                <a:hlinkClick r:id="rId2"/>
              </a:rPr>
              <a:t>axilog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9640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770843"/>
            <a:ext cx="4040188" cy="63976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4000" dirty="0" smtClean="0"/>
              <a:t>Goals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+mj-lt"/>
                <a:cs typeface="Helvetica"/>
              </a:rPr>
              <a:t>Design the </a:t>
            </a:r>
            <a:r>
              <a:rPr lang="en-US" sz="2800" b="1" dirty="0">
                <a:solidFill>
                  <a:srgbClr val="008000"/>
                </a:solidFill>
                <a:latin typeface="+mj-lt"/>
                <a:cs typeface="Helvetica"/>
              </a:rPr>
              <a:t>first</a:t>
            </a:r>
            <a:r>
              <a:rPr lang="en-US" sz="2800" dirty="0">
                <a:solidFill>
                  <a:srgbClr val="008000"/>
                </a:solidFill>
                <a:latin typeface="+mj-lt"/>
                <a:cs typeface="Helvetica"/>
              </a:rPr>
              <a:t> </a:t>
            </a:r>
            <a:r>
              <a:rPr lang="en-US" sz="2800" dirty="0">
                <a:latin typeface="+mj-lt"/>
                <a:cs typeface="Helvetica"/>
              </a:rPr>
              <a:t>HDL for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US" sz="2800" dirty="0" smtClean="0">
                <a:solidFill>
                  <a:srgbClr val="000000"/>
                </a:solidFill>
                <a:latin typeface="+mj-lt"/>
                <a:cs typeface="Helvetica"/>
              </a:rPr>
              <a:t>Approximate </a:t>
            </a:r>
            <a:r>
              <a:rPr lang="en-US" sz="2800" dirty="0" err="1" smtClean="0">
                <a:solidFill>
                  <a:srgbClr val="000000"/>
                </a:solidFill>
                <a:latin typeface="+mj-lt"/>
                <a:cs typeface="Helvetica"/>
              </a:rPr>
              <a:t>Hw</a:t>
            </a:r>
            <a:r>
              <a:rPr lang="en-US" sz="2800" dirty="0" smtClean="0">
                <a:solidFill>
                  <a:srgbClr val="000000"/>
                </a:solidFill>
                <a:latin typeface="+mj-lt"/>
                <a:cs typeface="Helvetica"/>
              </a:rPr>
              <a:t> </a:t>
            </a:r>
            <a:r>
              <a:rPr lang="en-US" sz="2800" b="1" dirty="0" smtClean="0">
                <a:solidFill>
                  <a:srgbClr val="008000"/>
                </a:solidFill>
                <a:latin typeface="+mj-lt"/>
                <a:cs typeface="Helvetica"/>
              </a:rPr>
              <a:t>Design</a:t>
            </a:r>
            <a:endParaRPr lang="en-US" sz="2800" b="1" dirty="0">
              <a:solidFill>
                <a:srgbClr val="008000"/>
              </a:solidFill>
              <a:latin typeface="+mj-lt"/>
              <a:cs typeface="Helvetica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en-US" sz="2800" dirty="0" smtClean="0">
                <a:solidFill>
                  <a:srgbClr val="000000"/>
                </a:solidFill>
                <a:latin typeface="+mj-lt"/>
                <a:cs typeface="Helvetica"/>
              </a:rPr>
              <a:t>Approximate </a:t>
            </a:r>
            <a:r>
              <a:rPr lang="en-US" sz="2800" dirty="0" err="1" smtClean="0">
                <a:solidFill>
                  <a:srgbClr val="000000"/>
                </a:solidFill>
                <a:latin typeface="+mj-lt"/>
                <a:cs typeface="Helvetica"/>
              </a:rPr>
              <a:t>Hw</a:t>
            </a:r>
            <a:r>
              <a:rPr lang="en-US" sz="2800" dirty="0" smtClean="0">
                <a:solidFill>
                  <a:srgbClr val="000000"/>
                </a:solidFill>
                <a:latin typeface="+mj-lt"/>
                <a:cs typeface="Helvetica"/>
              </a:rPr>
              <a:t> </a:t>
            </a:r>
            <a:r>
              <a:rPr lang="en-US" sz="2800" b="1" dirty="0">
                <a:solidFill>
                  <a:srgbClr val="008000"/>
                </a:solidFill>
                <a:latin typeface="+mj-lt"/>
                <a:cs typeface="Helvetica"/>
              </a:rPr>
              <a:t>Reuse</a:t>
            </a:r>
          </a:p>
          <a:p>
            <a:pPr marL="800100" lvl="1" indent="-342900">
              <a:buFont typeface="+mj-lt"/>
              <a:buAutoNum type="arabicParenR"/>
            </a:pPr>
            <a:r>
              <a:rPr lang="en-US" sz="2800" dirty="0" smtClean="0">
                <a:solidFill>
                  <a:srgbClr val="000000"/>
                </a:solidFill>
                <a:latin typeface="+mj-lt"/>
                <a:cs typeface="Helvetica"/>
              </a:rPr>
              <a:t>Approximate </a:t>
            </a:r>
            <a:r>
              <a:rPr lang="en-US" sz="2800" b="1" dirty="0">
                <a:solidFill>
                  <a:srgbClr val="008000"/>
                </a:solidFill>
                <a:latin typeface="+mj-lt"/>
                <a:cs typeface="Helvetica"/>
              </a:rPr>
              <a:t>Synthesis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770843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Criteria</a:t>
            </a:r>
            <a:endParaRPr lang="en-US" sz="40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291725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+mj-lt"/>
                <a:cs typeface="Helvetica"/>
              </a:rPr>
              <a:t>Approximate HDL shall be</a:t>
            </a:r>
          </a:p>
          <a:p>
            <a:pPr marL="857250" lvl="1" indent="-457200">
              <a:buFont typeface="+mj-lt"/>
              <a:buAutoNum type="arabicParenR"/>
            </a:pPr>
            <a:r>
              <a:rPr lang="en-US" sz="2800" b="1" dirty="0" smtClean="0">
                <a:solidFill>
                  <a:srgbClr val="008000"/>
                </a:solidFill>
                <a:latin typeface="+mj-lt"/>
                <a:cs typeface="Helvetica"/>
              </a:rPr>
              <a:t>High</a:t>
            </a:r>
            <a:r>
              <a:rPr lang="en-US" sz="2800" b="1" dirty="0">
                <a:solidFill>
                  <a:srgbClr val="008000"/>
                </a:solidFill>
                <a:latin typeface="+mj-lt"/>
                <a:cs typeface="Helvetica"/>
              </a:rPr>
              <a:t>-level</a:t>
            </a:r>
          </a:p>
          <a:p>
            <a:pPr marL="857250" lvl="1" indent="-457200">
              <a:buFont typeface="+mj-lt"/>
              <a:buAutoNum type="arabicParenR"/>
            </a:pPr>
            <a:r>
              <a:rPr lang="en-US" sz="2800" b="1" dirty="0" smtClean="0">
                <a:solidFill>
                  <a:srgbClr val="008000"/>
                </a:solidFill>
                <a:latin typeface="+mj-lt"/>
                <a:cs typeface="Helvetica"/>
              </a:rPr>
              <a:t>Automated</a:t>
            </a:r>
            <a:endParaRPr lang="en-US" sz="2800" b="1" dirty="0">
              <a:solidFill>
                <a:srgbClr val="008000"/>
              </a:solidFill>
              <a:latin typeface="+mj-lt"/>
              <a:cs typeface="Helvetica"/>
            </a:endParaRPr>
          </a:p>
          <a:p>
            <a:pPr marL="857250" lvl="1" indent="-457200">
              <a:buFont typeface="+mj-lt"/>
              <a:buAutoNum type="arabicParenR"/>
            </a:pPr>
            <a:r>
              <a:rPr lang="en-US" sz="2800" b="1" dirty="0" smtClean="0">
                <a:solidFill>
                  <a:srgbClr val="008000"/>
                </a:solidFill>
                <a:latin typeface="+mj-lt"/>
                <a:cs typeface="Helvetica"/>
              </a:rPr>
              <a:t>Backward </a:t>
            </a:r>
            <a:r>
              <a:rPr lang="en-US" sz="2800" b="1" dirty="0">
                <a:solidFill>
                  <a:srgbClr val="008000"/>
                </a:solidFill>
                <a:latin typeface="+mj-lt"/>
                <a:cs typeface="Helvetica"/>
              </a:rPr>
              <a:t>compatible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3C1F-4485-8A47-A986-4823157539B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84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951" y="133539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Safety in Hardware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3C1F-4485-8A47-A986-4823157539B1}" type="slidenum">
              <a:rPr lang="en-US" smtClean="0"/>
              <a:t>5</a:t>
            </a:fld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909339" y="1731148"/>
            <a:ext cx="7325323" cy="4101185"/>
            <a:chOff x="1117551" y="1768280"/>
            <a:chExt cx="7325323" cy="4101185"/>
          </a:xfrm>
        </p:grpSpPr>
        <p:sp>
          <p:nvSpPr>
            <p:cNvPr id="33" name="Rectangle 32"/>
            <p:cNvSpPr>
              <a:spLocks noChangeAspect="1"/>
            </p:cNvSpPr>
            <p:nvPr/>
          </p:nvSpPr>
          <p:spPr>
            <a:xfrm>
              <a:off x="5608978" y="1794825"/>
              <a:ext cx="2833896" cy="1095296"/>
            </a:xfrm>
            <a:prstGeom prst="rect">
              <a:avLst/>
            </a:prstGeom>
            <a:solidFill>
              <a:srgbClr val="008000"/>
            </a:solidFill>
            <a:ln w="1143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" name="Rectangle 4"/>
            <p:cNvSpPr>
              <a:spLocks noChangeAspect="1"/>
            </p:cNvSpPr>
            <p:nvPr/>
          </p:nvSpPr>
          <p:spPr>
            <a:xfrm>
              <a:off x="1117551" y="1768280"/>
              <a:ext cx="2160629" cy="2743200"/>
            </a:xfrm>
            <a:prstGeom prst="rect">
              <a:avLst/>
            </a:prstGeom>
            <a:noFill/>
            <a:ln w="11430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63856" y="4576454"/>
              <a:ext cx="1868019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smtClean="0"/>
                <a:t>Controller</a:t>
              </a:r>
              <a:endParaRPr lang="en-US" sz="32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163817" y="4567103"/>
              <a:ext cx="1732966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err="1" smtClean="0"/>
                <a:t>Datapath</a:t>
              </a:r>
              <a:endParaRPr lang="en-US" sz="3200" dirty="0"/>
            </a:p>
          </p:txBody>
        </p:sp>
        <p:sp>
          <p:nvSpPr>
            <p:cNvPr id="8" name="Rectangle 7"/>
            <p:cNvSpPr>
              <a:spLocks noChangeAspect="1"/>
            </p:cNvSpPr>
            <p:nvPr/>
          </p:nvSpPr>
          <p:spPr>
            <a:xfrm>
              <a:off x="5608978" y="1768280"/>
              <a:ext cx="2833896" cy="2743200"/>
            </a:xfrm>
            <a:prstGeom prst="rect">
              <a:avLst/>
            </a:prstGeom>
            <a:noFill/>
            <a:ln w="11430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Rectangle 20"/>
            <p:cNvSpPr>
              <a:spLocks noChangeAspect="1"/>
            </p:cNvSpPr>
            <p:nvPr/>
          </p:nvSpPr>
          <p:spPr>
            <a:xfrm>
              <a:off x="3766652" y="5046056"/>
              <a:ext cx="1271346" cy="823409"/>
            </a:xfrm>
            <a:prstGeom prst="rect">
              <a:avLst/>
            </a:prstGeom>
            <a:noFill/>
            <a:ln w="28575" cmpd="sng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792769" y="5175395"/>
              <a:ext cx="1219113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Clock</a:t>
              </a:r>
              <a:endParaRPr lang="en-US" sz="3200" dirty="0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3303055" y="4245913"/>
              <a:ext cx="2305923" cy="0"/>
            </a:xfrm>
            <a:prstGeom prst="line">
              <a:avLst/>
            </a:prstGeom>
            <a:ln w="57150" cmpd="sng">
              <a:solidFill>
                <a:srgbClr val="000000"/>
              </a:solidFill>
              <a:headEnd type="triangle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350091" y="3198514"/>
              <a:ext cx="2217056" cy="0"/>
            </a:xfrm>
            <a:prstGeom prst="line">
              <a:avLst/>
            </a:prstGeom>
            <a:ln w="57150" cmpd="sng">
              <a:solidFill>
                <a:srgbClr val="000000"/>
              </a:solidFill>
              <a:headEnd type="none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1" idx="0"/>
            </p:cNvCxnSpPr>
            <p:nvPr/>
          </p:nvCxnSpPr>
          <p:spPr>
            <a:xfrm flipH="1" flipV="1">
              <a:off x="4397348" y="4245913"/>
              <a:ext cx="4977" cy="800143"/>
            </a:xfrm>
            <a:prstGeom prst="line">
              <a:avLst/>
            </a:prstGeom>
            <a:ln w="57150" cmpd="sng">
              <a:solidFill>
                <a:srgbClr val="000000"/>
              </a:solidFill>
              <a:headEnd type="none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326573" y="2374980"/>
              <a:ext cx="2217056" cy="0"/>
            </a:xfrm>
            <a:prstGeom prst="line">
              <a:avLst/>
            </a:prstGeom>
            <a:ln w="57150" cmpd="sng">
              <a:solidFill>
                <a:srgbClr val="000000"/>
              </a:solidFill>
              <a:headEnd type="triangle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1498697" y="2856884"/>
              <a:ext cx="139834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/>
                <a:t>Precise</a:t>
              </a:r>
              <a:endParaRPr lang="en-US" sz="3200" b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846328" y="1989911"/>
              <a:ext cx="2414844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</a:rPr>
                <a:t>Approximate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366408" y="3324080"/>
              <a:ext cx="139834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/>
                <a:t>Precise</a:t>
              </a:r>
              <a:endParaRPr lang="en-US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22231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Arrow Connector 26"/>
          <p:cNvCxnSpPr/>
          <p:nvPr/>
        </p:nvCxnSpPr>
        <p:spPr>
          <a:xfrm>
            <a:off x="4712636" y="4888025"/>
            <a:ext cx="0" cy="556300"/>
          </a:xfrm>
          <a:prstGeom prst="straightConnector1">
            <a:avLst/>
          </a:prstGeom>
          <a:ln w="57150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043867" y="1659915"/>
            <a:ext cx="1060290" cy="834836"/>
          </a:xfrm>
          <a:prstGeom prst="straightConnector1">
            <a:avLst/>
          </a:prstGeom>
          <a:ln w="57150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 flipH="1">
            <a:off x="2861120" y="1663788"/>
            <a:ext cx="1060290" cy="834836"/>
          </a:xfrm>
          <a:prstGeom prst="straightConnector1">
            <a:avLst/>
          </a:prstGeom>
          <a:ln w="57150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1651" y="16855"/>
            <a:ext cx="9033029" cy="10537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4200" dirty="0" err="1" smtClean="0">
                <a:cs typeface="Helvetica"/>
              </a:rPr>
              <a:t>Axilog</a:t>
            </a:r>
            <a:r>
              <a:rPr lang="en-US" sz="4200" dirty="0" smtClean="0">
                <a:cs typeface="Helvetica"/>
              </a:rPr>
              <a:t> Annotations</a:t>
            </a:r>
            <a:endParaRPr lang="en-US" sz="4200" dirty="0">
              <a:cs typeface="Helvetic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483790"/>
            <a:ext cx="2133600" cy="365125"/>
          </a:xfrm>
        </p:spPr>
        <p:txBody>
          <a:bodyPr/>
          <a:lstStyle/>
          <a:p>
            <a:fld id="{05FF3C1F-4485-8A47-A986-4823157539B1}" type="slidenum">
              <a:rPr lang="en-US" smtClean="0">
                <a:latin typeface="+mj-lt"/>
              </a:rPr>
              <a:t>6</a:t>
            </a:fld>
            <a:endParaRPr lang="en-US">
              <a:latin typeface="+mj-lt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234188" y="1423300"/>
            <a:ext cx="4892152" cy="7049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800" dirty="0" smtClean="0">
                <a:solidFill>
                  <a:schemeClr val="bg1"/>
                </a:solidFill>
                <a:cs typeface="Helvetica"/>
              </a:rPr>
              <a:t>Design Annotations</a:t>
            </a:r>
            <a:endParaRPr lang="en-US" sz="3800" dirty="0">
              <a:solidFill>
                <a:schemeClr val="bg1"/>
              </a:solidFill>
              <a:cs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05011" y="2543779"/>
            <a:ext cx="20229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+mj-lt"/>
                <a:cs typeface="Helvetica"/>
              </a:rPr>
              <a:t>relax</a:t>
            </a:r>
            <a:br>
              <a:rPr lang="en-US" sz="2800" b="1" dirty="0" smtClean="0">
                <a:latin typeface="+mj-lt"/>
                <a:cs typeface="Helvetica"/>
              </a:rPr>
            </a:br>
            <a:r>
              <a:rPr lang="en-US" sz="2800" b="1" dirty="0" smtClean="0">
                <a:latin typeface="+mj-lt"/>
                <a:cs typeface="Helvetica"/>
              </a:rPr>
              <a:t>(</a:t>
            </a:r>
            <a:r>
              <a:rPr lang="en-US" sz="2800" b="1" dirty="0" err="1" smtClean="0">
                <a:latin typeface="+mj-lt"/>
                <a:cs typeface="Helvetica"/>
              </a:rPr>
              <a:t>relax_local</a:t>
            </a:r>
            <a:r>
              <a:rPr lang="en-US" sz="2800" b="1" dirty="0" smtClean="0">
                <a:latin typeface="+mj-lt"/>
                <a:cs typeface="Helvetica"/>
              </a:rPr>
              <a:t>)</a:t>
            </a:r>
            <a:endParaRPr lang="en-US" sz="2800" b="1" dirty="0">
              <a:latin typeface="+mj-lt"/>
              <a:cs typeface="Helvetic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59438" y="2496747"/>
            <a:ext cx="25635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+mj-lt"/>
                <a:cs typeface="Helvetica"/>
              </a:rPr>
              <a:t>r</a:t>
            </a:r>
            <a:r>
              <a:rPr lang="en-US" sz="2800" b="1" dirty="0" smtClean="0">
                <a:latin typeface="+mj-lt"/>
                <a:cs typeface="Helvetica"/>
              </a:rPr>
              <a:t>estrict</a:t>
            </a:r>
            <a:br>
              <a:rPr lang="en-US" sz="2800" b="1" dirty="0" smtClean="0">
                <a:latin typeface="+mj-lt"/>
                <a:cs typeface="Helvetica"/>
              </a:rPr>
            </a:br>
            <a:r>
              <a:rPr lang="en-US" sz="2800" b="1" dirty="0" smtClean="0">
                <a:latin typeface="+mj-lt"/>
                <a:cs typeface="Helvetica"/>
              </a:rPr>
              <a:t>(</a:t>
            </a:r>
            <a:r>
              <a:rPr lang="en-US" sz="2800" b="1" dirty="0" err="1" smtClean="0">
                <a:latin typeface="+mj-lt"/>
                <a:cs typeface="Helvetica"/>
              </a:rPr>
              <a:t>restrict_global</a:t>
            </a:r>
            <a:r>
              <a:rPr lang="en-US" sz="2800" b="1" dirty="0" smtClean="0">
                <a:latin typeface="+mj-lt"/>
                <a:cs typeface="Helvetica"/>
              </a:rPr>
              <a:t>)</a:t>
            </a:r>
            <a:endParaRPr lang="en-US" sz="2800" b="1" dirty="0">
              <a:latin typeface="+mj-lt"/>
              <a:cs typeface="Helvetica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584784" y="4888025"/>
            <a:ext cx="706217" cy="556300"/>
          </a:xfrm>
          <a:prstGeom prst="straightConnector1">
            <a:avLst/>
          </a:prstGeom>
          <a:ln w="57150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3014977" y="4888025"/>
            <a:ext cx="706533" cy="556300"/>
          </a:xfrm>
          <a:prstGeom prst="straightConnector1">
            <a:avLst/>
          </a:prstGeom>
          <a:ln w="57150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2234188" y="4286911"/>
            <a:ext cx="4892152" cy="704088"/>
          </a:xfrm>
          <a:prstGeom prst="rect">
            <a:avLst/>
          </a:prstGeom>
          <a:solidFill>
            <a:schemeClr val="accent1"/>
          </a:solidFill>
          <a:ln>
            <a:solidFill>
              <a:srgbClr val="61ABF2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800" dirty="0" smtClean="0">
                <a:solidFill>
                  <a:schemeClr val="bg1"/>
                </a:solidFill>
                <a:cs typeface="Helvetica"/>
              </a:rPr>
              <a:t>Reuse Annotations</a:t>
            </a:r>
            <a:endParaRPr lang="en-US" sz="3800" dirty="0">
              <a:solidFill>
                <a:schemeClr val="bg1"/>
              </a:solidFill>
              <a:cs typeface="Helvetic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62804" y="5489946"/>
            <a:ext cx="2095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+mj-lt"/>
                <a:cs typeface="Helvetica"/>
              </a:rPr>
              <a:t>approximate</a:t>
            </a:r>
            <a:endParaRPr lang="en-US" sz="2800" b="1" dirty="0">
              <a:latin typeface="+mj-lt"/>
              <a:cs typeface="Helvetic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16967" y="5456083"/>
            <a:ext cx="11368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+mj-lt"/>
                <a:cs typeface="Helvetica"/>
              </a:rPr>
              <a:t>bridge</a:t>
            </a:r>
            <a:endParaRPr lang="en-US" sz="2800" b="1" dirty="0">
              <a:latin typeface="+mj-lt"/>
              <a:cs typeface="Helvetic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24299" y="5456083"/>
            <a:ext cx="1176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+mj-lt"/>
                <a:cs typeface="Helvetica"/>
              </a:rPr>
              <a:t>critical</a:t>
            </a:r>
            <a:endParaRPr lang="en-US" sz="2800" b="1" dirty="0"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6097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-117590" y="2462983"/>
            <a:ext cx="9371828" cy="18170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3800" dirty="0">
              <a:solidFill>
                <a:schemeClr val="bg1"/>
              </a:solidFill>
              <a:cs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1950" y="2709902"/>
            <a:ext cx="84264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</a:rPr>
              <a:t>Design Annotations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3C1F-4485-8A47-A986-4823157539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9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1651" y="16855"/>
            <a:ext cx="9033029" cy="1053703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4200" dirty="0" smtClean="0">
                <a:latin typeface="Calibri"/>
                <a:cs typeface="Calibri"/>
              </a:rPr>
              <a:t>Relaxing Accuracy Requirements</a:t>
            </a:r>
            <a:endParaRPr lang="en-US" sz="4200" dirty="0">
              <a:latin typeface="Calibri"/>
              <a:cs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3C1F-4485-8A47-A986-4823157539B1}" type="slidenum">
              <a:rPr lang="en-US" smtClean="0"/>
              <a:t>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52471" y="1000010"/>
            <a:ext cx="6961257" cy="230832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module </a:t>
            </a:r>
            <a:r>
              <a:rPr lang="en-US" sz="2400" dirty="0" err="1" smtClean="0">
                <a:latin typeface="Helvetica"/>
                <a:cs typeface="Helvetica"/>
              </a:rPr>
              <a:t>ripple_carry_adder</a:t>
            </a:r>
            <a:r>
              <a:rPr lang="en-US" sz="2400" dirty="0" smtClean="0">
                <a:latin typeface="Helvetica"/>
                <a:cs typeface="Helvetica"/>
              </a:rPr>
              <a:t>(a, b, </a:t>
            </a:r>
            <a:r>
              <a:rPr lang="en-US" sz="2400" dirty="0" err="1" smtClean="0">
                <a:latin typeface="Helvetica"/>
                <a:cs typeface="Helvetica"/>
              </a:rPr>
              <a:t>c_in</a:t>
            </a:r>
            <a:r>
              <a:rPr lang="en-US" sz="2400" dirty="0" smtClean="0">
                <a:latin typeface="Helvetica"/>
                <a:cs typeface="Helvetica"/>
              </a:rPr>
              <a:t>, </a:t>
            </a:r>
            <a:r>
              <a:rPr lang="en-US" sz="2400" dirty="0" err="1" smtClean="0">
                <a:latin typeface="Helvetica"/>
                <a:cs typeface="Helvetica"/>
              </a:rPr>
              <a:t>c_out</a:t>
            </a:r>
            <a:r>
              <a:rPr lang="en-US" sz="2400" dirty="0" smtClean="0">
                <a:latin typeface="Helvetica"/>
                <a:cs typeface="Helvetica"/>
              </a:rPr>
              <a:t>, s)</a:t>
            </a:r>
          </a:p>
          <a:p>
            <a:r>
              <a:rPr lang="en-US" sz="2400" dirty="0" smtClean="0">
                <a:latin typeface="Helvetica"/>
                <a:cs typeface="Helvetica"/>
              </a:rPr>
              <a:t>… </a:t>
            </a:r>
          </a:p>
          <a:p>
            <a:r>
              <a:rPr lang="en-US" sz="2400" dirty="0">
                <a:latin typeface="Helvetica"/>
                <a:cs typeface="Helvetica"/>
              </a:rPr>
              <a:t>	</a:t>
            </a:r>
            <a:r>
              <a:rPr lang="en-US" sz="2400" dirty="0" err="1" smtClean="0">
                <a:latin typeface="Helvetica"/>
                <a:cs typeface="Helvetica"/>
              </a:rPr>
              <a:t>full_adder</a:t>
            </a:r>
            <a:r>
              <a:rPr lang="en-US" sz="2400" dirty="0" smtClean="0">
                <a:latin typeface="Helvetica"/>
                <a:cs typeface="Helvetica"/>
              </a:rPr>
              <a:t> f0(a[0], b[0], </a:t>
            </a:r>
            <a:r>
              <a:rPr lang="en-US" sz="2400" dirty="0" err="1" smtClean="0">
                <a:latin typeface="Helvetica"/>
                <a:cs typeface="Helvetica"/>
              </a:rPr>
              <a:t>c_in</a:t>
            </a:r>
            <a:r>
              <a:rPr lang="en-US" sz="2400" dirty="0" smtClean="0">
                <a:latin typeface="Helvetica"/>
                <a:cs typeface="Helvetica"/>
              </a:rPr>
              <a:t>, w0, s[0])</a:t>
            </a:r>
          </a:p>
          <a:p>
            <a:r>
              <a:rPr lang="en-US" sz="2400" dirty="0" smtClean="0">
                <a:latin typeface="Helvetica"/>
                <a:cs typeface="Helvetica"/>
              </a:rPr>
              <a:t>	</a:t>
            </a:r>
            <a:r>
              <a:rPr lang="en-US" sz="2400" dirty="0" err="1" smtClean="0">
                <a:latin typeface="Helvetica"/>
                <a:cs typeface="Helvetica"/>
              </a:rPr>
              <a:t>full_adder</a:t>
            </a:r>
            <a:r>
              <a:rPr lang="en-US" sz="2400" dirty="0" smtClean="0">
                <a:latin typeface="Helvetica"/>
                <a:cs typeface="Helvetica"/>
              </a:rPr>
              <a:t> f1(a[1], b[1], w0, </a:t>
            </a:r>
            <a:r>
              <a:rPr lang="en-US" sz="2400" dirty="0" err="1" smtClean="0">
                <a:latin typeface="Helvetica"/>
                <a:cs typeface="Helvetica"/>
              </a:rPr>
              <a:t>c_out</a:t>
            </a:r>
            <a:r>
              <a:rPr lang="en-US" sz="2400" dirty="0" smtClean="0">
                <a:latin typeface="Helvetica"/>
                <a:cs typeface="Helvetica"/>
              </a:rPr>
              <a:t>, s[1])</a:t>
            </a:r>
          </a:p>
          <a:p>
            <a:r>
              <a:rPr lang="en-US" sz="2400" dirty="0">
                <a:latin typeface="Helvetica"/>
                <a:cs typeface="Helvetica"/>
              </a:rPr>
              <a:t>	</a:t>
            </a:r>
            <a:r>
              <a:rPr lang="en-US" sz="2400" b="1" dirty="0" smtClean="0">
                <a:solidFill>
                  <a:srgbClr val="267F03"/>
                </a:solidFill>
                <a:latin typeface="Helvetica"/>
                <a:cs typeface="Helvetica"/>
              </a:rPr>
              <a:t>relax</a:t>
            </a:r>
            <a:r>
              <a:rPr lang="en-US" sz="2400" dirty="0" smtClean="0">
                <a:solidFill>
                  <a:srgbClr val="267F03"/>
                </a:solidFill>
                <a:latin typeface="Helvetica"/>
                <a:cs typeface="Helvetica"/>
              </a:rPr>
              <a:t> </a:t>
            </a:r>
            <a:r>
              <a:rPr lang="en-US" sz="2400" dirty="0" smtClean="0">
                <a:latin typeface="Helvetica"/>
                <a:cs typeface="Helvetica"/>
              </a:rPr>
              <a:t>(s);</a:t>
            </a:r>
          </a:p>
          <a:p>
            <a:r>
              <a:rPr lang="en-US" sz="2400" i="1" dirty="0" smtClean="0">
                <a:latin typeface="Helvetica"/>
                <a:cs typeface="Helvetica"/>
              </a:rPr>
              <a:t>… </a:t>
            </a:r>
            <a:endParaRPr lang="en-US" sz="2400" i="1" dirty="0">
              <a:latin typeface="Helvetica"/>
              <a:cs typeface="Helvetica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99803" y="1000010"/>
            <a:ext cx="8031316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9803" y="3255909"/>
            <a:ext cx="8031316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406" y="3218225"/>
            <a:ext cx="5648404" cy="366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81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1651" y="16855"/>
            <a:ext cx="9033029" cy="1053703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4200" dirty="0" smtClean="0">
                <a:latin typeface="Calibri"/>
                <a:cs typeface="Calibri"/>
              </a:rPr>
              <a:t>Relaxing Accuracy Requirements</a:t>
            </a:r>
            <a:endParaRPr lang="en-US" sz="4200" dirty="0">
              <a:latin typeface="Calibri"/>
              <a:cs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F3C1F-4485-8A47-A986-4823157539B1}" type="slidenum">
              <a:rPr lang="en-US" smtClean="0"/>
              <a:t>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52471" y="1000010"/>
            <a:ext cx="6961257" cy="230832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module </a:t>
            </a:r>
            <a:r>
              <a:rPr lang="en-US" sz="2400" dirty="0" err="1" smtClean="0">
                <a:latin typeface="Helvetica"/>
                <a:cs typeface="Helvetica"/>
              </a:rPr>
              <a:t>ripple_carry_adder</a:t>
            </a:r>
            <a:r>
              <a:rPr lang="en-US" sz="2400" dirty="0" smtClean="0">
                <a:latin typeface="Helvetica"/>
                <a:cs typeface="Helvetica"/>
              </a:rPr>
              <a:t>(a, b, </a:t>
            </a:r>
            <a:r>
              <a:rPr lang="en-US" sz="2400" dirty="0" err="1" smtClean="0">
                <a:latin typeface="Helvetica"/>
                <a:cs typeface="Helvetica"/>
              </a:rPr>
              <a:t>c_in</a:t>
            </a:r>
            <a:r>
              <a:rPr lang="en-US" sz="2400" dirty="0" smtClean="0">
                <a:latin typeface="Helvetica"/>
                <a:cs typeface="Helvetica"/>
              </a:rPr>
              <a:t>, </a:t>
            </a:r>
            <a:r>
              <a:rPr lang="en-US" sz="2400" dirty="0" err="1" smtClean="0">
                <a:latin typeface="Helvetica"/>
                <a:cs typeface="Helvetica"/>
              </a:rPr>
              <a:t>c_out</a:t>
            </a:r>
            <a:r>
              <a:rPr lang="en-US" sz="2400" dirty="0" smtClean="0">
                <a:latin typeface="Helvetica"/>
                <a:cs typeface="Helvetica"/>
              </a:rPr>
              <a:t>, s)</a:t>
            </a:r>
          </a:p>
          <a:p>
            <a:r>
              <a:rPr lang="en-US" sz="2400" dirty="0" smtClean="0">
                <a:latin typeface="Helvetica"/>
                <a:cs typeface="Helvetica"/>
              </a:rPr>
              <a:t>… </a:t>
            </a:r>
          </a:p>
          <a:p>
            <a:r>
              <a:rPr lang="en-US" sz="2400" dirty="0">
                <a:latin typeface="Helvetica"/>
                <a:cs typeface="Helvetica"/>
              </a:rPr>
              <a:t>	</a:t>
            </a:r>
            <a:r>
              <a:rPr lang="en-US" sz="2400" dirty="0" err="1" smtClean="0">
                <a:latin typeface="Helvetica"/>
                <a:cs typeface="Helvetica"/>
              </a:rPr>
              <a:t>full_adder</a:t>
            </a:r>
            <a:r>
              <a:rPr lang="en-US" sz="2400" dirty="0" smtClean="0">
                <a:latin typeface="Helvetica"/>
                <a:cs typeface="Helvetica"/>
              </a:rPr>
              <a:t> f0(a[0], b[0], </a:t>
            </a:r>
            <a:r>
              <a:rPr lang="en-US" sz="2400" dirty="0" err="1" smtClean="0">
                <a:latin typeface="Helvetica"/>
                <a:cs typeface="Helvetica"/>
              </a:rPr>
              <a:t>c_in</a:t>
            </a:r>
            <a:r>
              <a:rPr lang="en-US" sz="2400" dirty="0" smtClean="0">
                <a:latin typeface="Helvetica"/>
                <a:cs typeface="Helvetica"/>
              </a:rPr>
              <a:t>, w0, s[0])</a:t>
            </a:r>
          </a:p>
          <a:p>
            <a:r>
              <a:rPr lang="en-US" sz="2400" dirty="0" smtClean="0">
                <a:latin typeface="Helvetica"/>
                <a:cs typeface="Helvetica"/>
              </a:rPr>
              <a:t>	</a:t>
            </a:r>
            <a:r>
              <a:rPr lang="en-US" sz="2400" dirty="0" err="1" smtClean="0">
                <a:latin typeface="Helvetica"/>
                <a:cs typeface="Helvetica"/>
              </a:rPr>
              <a:t>full_adder</a:t>
            </a:r>
            <a:r>
              <a:rPr lang="en-US" sz="2400" dirty="0" smtClean="0">
                <a:latin typeface="Helvetica"/>
                <a:cs typeface="Helvetica"/>
              </a:rPr>
              <a:t> f1(a[1], b[1], w0, </a:t>
            </a:r>
            <a:r>
              <a:rPr lang="en-US" sz="2400" dirty="0" err="1" smtClean="0">
                <a:latin typeface="Helvetica"/>
                <a:cs typeface="Helvetica"/>
              </a:rPr>
              <a:t>c_out</a:t>
            </a:r>
            <a:r>
              <a:rPr lang="en-US" sz="2400" dirty="0" smtClean="0">
                <a:latin typeface="Helvetica"/>
                <a:cs typeface="Helvetica"/>
              </a:rPr>
              <a:t>, s[1])</a:t>
            </a:r>
          </a:p>
          <a:p>
            <a:r>
              <a:rPr lang="en-US" sz="2400" dirty="0">
                <a:latin typeface="Helvetica"/>
                <a:cs typeface="Helvetica"/>
              </a:rPr>
              <a:t>	</a:t>
            </a:r>
            <a:r>
              <a:rPr lang="en-US" sz="2400" b="1" dirty="0" smtClean="0">
                <a:solidFill>
                  <a:srgbClr val="267F03"/>
                </a:solidFill>
                <a:latin typeface="Helvetica"/>
                <a:cs typeface="Helvetica"/>
              </a:rPr>
              <a:t>relax</a:t>
            </a:r>
            <a:r>
              <a:rPr lang="en-US" sz="2400" dirty="0" smtClean="0">
                <a:solidFill>
                  <a:srgbClr val="267F03"/>
                </a:solidFill>
                <a:latin typeface="Helvetica"/>
                <a:cs typeface="Helvetica"/>
              </a:rPr>
              <a:t> </a:t>
            </a:r>
            <a:r>
              <a:rPr lang="en-US" sz="2400" dirty="0" smtClean="0">
                <a:latin typeface="Helvetica"/>
                <a:cs typeface="Helvetica"/>
              </a:rPr>
              <a:t>(s);</a:t>
            </a:r>
          </a:p>
          <a:p>
            <a:r>
              <a:rPr lang="en-US" sz="2400" i="1" dirty="0" smtClean="0">
                <a:latin typeface="Helvetica"/>
                <a:cs typeface="Helvetica"/>
              </a:rPr>
              <a:t>… </a:t>
            </a:r>
            <a:endParaRPr lang="en-US" sz="2400" i="1" dirty="0">
              <a:latin typeface="Helvetica"/>
              <a:cs typeface="Helvetica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99803" y="1000010"/>
            <a:ext cx="8031316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9803" y="3255909"/>
            <a:ext cx="8031316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986" y="3237786"/>
            <a:ext cx="5613404" cy="36393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72" y="2532063"/>
            <a:ext cx="11938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91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5138</TotalTime>
  <Words>601</Words>
  <Application>Microsoft Office PowerPoint</Application>
  <PresentationFormat>On-screen Show (4:3)</PresentationFormat>
  <Paragraphs>283</Paragraphs>
  <Slides>31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MS PGothic</vt:lpstr>
      <vt:lpstr>Arial</vt:lpstr>
      <vt:lpstr>Calibri</vt:lpstr>
      <vt:lpstr>Calibri Bold</vt:lpstr>
      <vt:lpstr>Helvetica</vt:lpstr>
      <vt:lpstr>Helvetica Light</vt:lpstr>
      <vt:lpstr>Helvetica Neue</vt:lpstr>
      <vt:lpstr>Office Theme</vt:lpstr>
      <vt:lpstr>PowerPoint Presentation</vt:lpstr>
      <vt:lpstr>Approximate computing Embracing error</vt:lpstr>
      <vt:lpstr>Avoiding Worst-Case Design Approximate Computing</vt:lpstr>
      <vt:lpstr>PowerPoint Presentation</vt:lpstr>
      <vt:lpstr>Safety in Hardware</vt:lpstr>
      <vt:lpstr>PowerPoint Presentation</vt:lpstr>
      <vt:lpstr>PowerPoint Presentation</vt:lpstr>
      <vt:lpstr>Relaxing Accuracy Requirements</vt:lpstr>
      <vt:lpstr>Relaxing Accuracy Requirements</vt:lpstr>
      <vt:lpstr>Scoping Approximation (relax_local)</vt:lpstr>
      <vt:lpstr>Scoping Approximation (relax_local)</vt:lpstr>
      <vt:lpstr>Restricting Approximation</vt:lpstr>
      <vt:lpstr>Restricting Approximation</vt:lpstr>
      <vt:lpstr>Restricting Approximation</vt:lpstr>
      <vt:lpstr>Restricting Approximation Globally</vt:lpstr>
      <vt:lpstr>Restricting Approximation Globally</vt:lpstr>
      <vt:lpstr>PowerPoint Presentation</vt:lpstr>
      <vt:lpstr>Outputs Carrying Approximate Semantics</vt:lpstr>
      <vt:lpstr>Critical Inputs</vt:lpstr>
      <vt:lpstr>Bridging Approximate Wires to Critical Inputs</vt:lpstr>
      <vt:lpstr>Bridging Approximate Wires to Critical Inputs</vt:lpstr>
      <vt:lpstr>Baseline Synthesis Flow</vt:lpstr>
      <vt:lpstr>Relaxability Inference Analysis </vt:lpstr>
      <vt:lpstr>Approximate Synthesis Flow</vt:lpstr>
      <vt:lpstr>Measurements</vt:lpstr>
      <vt:lpstr>PowerPoint Presentation</vt:lpstr>
      <vt:lpstr>Energy Reduction</vt:lpstr>
      <vt:lpstr>Area Reduction</vt:lpstr>
      <vt:lpstr>Output Quality Degradation in Sobel</vt:lpstr>
      <vt:lpstr>Energy Reduction for Different PVT Corners</vt:lpstr>
      <vt:lpstr>PowerPoint Presentation</vt:lpstr>
    </vt:vector>
  </TitlesOfParts>
  <Company>University of Wisconsin-Madison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Amir Yazdanbakhsh</dc:creator>
  <cp:lastModifiedBy>Abbas Rahimi</cp:lastModifiedBy>
  <cp:revision>943</cp:revision>
  <dcterms:created xsi:type="dcterms:W3CDTF">2014-05-30T02:00:01Z</dcterms:created>
  <dcterms:modified xsi:type="dcterms:W3CDTF">2015-03-11T21:59:55Z</dcterms:modified>
</cp:coreProperties>
</file>