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0" r:id="rId2"/>
    <p:sldId id="258" r:id="rId3"/>
    <p:sldId id="272" r:id="rId4"/>
    <p:sldId id="271" r:id="rId5"/>
    <p:sldId id="274" r:id="rId6"/>
    <p:sldId id="282" r:id="rId7"/>
    <p:sldId id="273" r:id="rId8"/>
    <p:sldId id="275" r:id="rId9"/>
    <p:sldId id="283" r:id="rId10"/>
    <p:sldId id="276" r:id="rId11"/>
    <p:sldId id="304" r:id="rId12"/>
    <p:sldId id="299" r:id="rId13"/>
    <p:sldId id="300" r:id="rId14"/>
    <p:sldId id="301" r:id="rId15"/>
    <p:sldId id="284" r:id="rId16"/>
    <p:sldId id="297" r:id="rId17"/>
    <p:sldId id="286" r:id="rId18"/>
    <p:sldId id="287" r:id="rId19"/>
    <p:sldId id="288" r:id="rId20"/>
    <p:sldId id="281" r:id="rId21"/>
    <p:sldId id="291" r:id="rId22"/>
    <p:sldId id="303" r:id="rId23"/>
    <p:sldId id="305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006C31"/>
    <a:srgbClr val="005493"/>
    <a:srgbClr val="009A46"/>
    <a:srgbClr val="CB2B27"/>
    <a:srgbClr val="00863D"/>
    <a:srgbClr val="2D4B71"/>
    <a:srgbClr val="00456E"/>
    <a:srgbClr val="90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83463" autoAdjust="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29722018053099E-2"/>
          <c:y val="7.4630739663062495E-2"/>
          <c:w val="0.91404346668098202"/>
          <c:h val="0.79211522221699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Exact</c:v>
                </c:pt>
              </c:strCache>
            </c:strRef>
          </c:tx>
          <c:spPr>
            <a:solidFill>
              <a:srgbClr val="00549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r-gaussian</c:v>
                </c:pt>
                <c:pt idx="1">
                  <c:v>sobel</c:v>
                </c:pt>
                <c:pt idx="2">
                  <c:v>dct</c:v>
                </c:pt>
                <c:pt idx="3">
                  <c:v>conv</c:v>
                </c:pt>
                <c:pt idx="4">
                  <c:v>n-body</c:v>
                </c:pt>
                <c:pt idx="5">
                  <c:v>geomean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15</c:v>
                </c:pt>
                <c:pt idx="4">
                  <c:v>3</c:v>
                </c:pt>
                <c:pt idx="5" formatCode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3A-42AD-B586-3DD64FF97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Approximate</c:v>
                </c:pt>
              </c:strCache>
            </c:strRef>
          </c:tx>
          <c:spPr>
            <a:solidFill>
              <a:srgbClr val="009A4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r-gaussian</c:v>
                </c:pt>
                <c:pt idx="1">
                  <c:v>sobel</c:v>
                </c:pt>
                <c:pt idx="2">
                  <c:v>dct</c:v>
                </c:pt>
                <c:pt idx="3">
                  <c:v>conv</c:v>
                </c:pt>
                <c:pt idx="4">
                  <c:v>n-body</c:v>
                </c:pt>
                <c:pt idx="5">
                  <c:v>geomean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</c:v>
                </c:pt>
                <c:pt idx="1">
                  <c:v>13</c:v>
                </c:pt>
                <c:pt idx="2">
                  <c:v>11</c:v>
                </c:pt>
                <c:pt idx="3">
                  <c:v>21</c:v>
                </c:pt>
                <c:pt idx="4">
                  <c:v>10</c:v>
                </c:pt>
                <c:pt idx="5" formatCode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3A-42AD-B586-3DD64FF97E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1149408"/>
        <c:axId val="261139616"/>
      </c:barChart>
      <c:catAx>
        <c:axId val="26114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261139616"/>
        <c:crosses val="autoZero"/>
        <c:auto val="1"/>
        <c:lblAlgn val="ctr"/>
        <c:lblOffset val="100"/>
        <c:noMultiLvlLbl val="0"/>
      </c:catAx>
      <c:valAx>
        <c:axId val="261139616"/>
        <c:scaling>
          <c:orientation val="minMax"/>
          <c:max val="21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14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2206321694318998"/>
          <c:y val="3.55596472482993E-3"/>
          <c:w val="0.273020379974729"/>
          <c:h val="0.231152266969511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63299586545496E-2"/>
          <c:y val="7.1835875984252007E-2"/>
          <c:w val="0.894122773483639"/>
          <c:h val="0.811059793307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00549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r-gaussian</c:v>
                </c:pt>
                <c:pt idx="1">
                  <c:v>sobel</c:v>
                </c:pt>
                <c:pt idx="2">
                  <c:v>dct</c:v>
                </c:pt>
                <c:pt idx="3">
                  <c:v>conv</c:v>
                </c:pt>
                <c:pt idx="4">
                  <c:v>n-body</c:v>
                </c:pt>
                <c:pt idx="5">
                  <c:v>geomean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1.1073825503355701</c:v>
                </c:pt>
                <c:pt idx="1">
                  <c:v>1.0109890109890109</c:v>
                </c:pt>
                <c:pt idx="2">
                  <c:v>1.023584905660377</c:v>
                </c:pt>
                <c:pt idx="3">
                  <c:v>1.0260869565217401</c:v>
                </c:pt>
                <c:pt idx="4">
                  <c:v>1.1818181818181821</c:v>
                </c:pt>
                <c:pt idx="5">
                  <c:v>1.0680228971895771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CA-41FD-8A52-D30213EC85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FPGA</c:v>
                </c:pt>
              </c:strCache>
            </c:strRef>
          </c:tx>
          <c:spPr>
            <a:solidFill>
              <a:srgbClr val="009A4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r-gaussian</c:v>
                </c:pt>
                <c:pt idx="1">
                  <c:v>sobel</c:v>
                </c:pt>
                <c:pt idx="2">
                  <c:v>dct</c:v>
                </c:pt>
                <c:pt idx="3">
                  <c:v>conv</c:v>
                </c:pt>
                <c:pt idx="4">
                  <c:v>n-body</c:v>
                </c:pt>
                <c:pt idx="5">
                  <c:v>geomean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1.71</c:v>
                </c:pt>
                <c:pt idx="1">
                  <c:v>2.0225883307142491</c:v>
                </c:pt>
                <c:pt idx="2">
                  <c:v>1.3658021949307551</c:v>
                </c:pt>
                <c:pt idx="3">
                  <c:v>1.4108119390523901</c:v>
                </c:pt>
                <c:pt idx="4">
                  <c:v>2.9756494283117241</c:v>
                </c:pt>
                <c:pt idx="5">
                  <c:v>1.8179160328456161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CA-41FD-8A52-D30213EC8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1147232"/>
        <c:axId val="261141792"/>
      </c:barChart>
      <c:catAx>
        <c:axId val="26114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261141792"/>
        <c:crosses val="autoZero"/>
        <c:auto val="1"/>
        <c:lblAlgn val="ctr"/>
        <c:lblOffset val="100"/>
        <c:noMultiLvlLbl val="0"/>
      </c:catAx>
      <c:valAx>
        <c:axId val="261141792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14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415579739016303"/>
          <c:y val="7.4999999999999997E-2"/>
          <c:w val="0.28842244274023798"/>
          <c:h val="0.109381397637795"/>
        </c:manualLayout>
      </c:layout>
      <c:overlay val="1"/>
      <c:spPr>
        <a:noFill/>
        <a:ln>
          <a:solidFill>
            <a:schemeClr val="accent1">
              <a:shade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errBars>
            <c:errBarType val="both"/>
            <c:errValType val="cust"/>
            <c:noEndCap val="0"/>
            <c:plus>
              <c:numRef>
                <c:f>Sheet1!$C$2:$C$7</c:f>
                <c:numCache>
                  <c:formatCode>General</c:formatCode>
                  <c:ptCount val="6"/>
                  <c:pt idx="0">
                    <c:v>2.4499999999999999E-5</c:v>
                  </c:pt>
                  <c:pt idx="1">
                    <c:v>7.4858842105263201E-5</c:v>
                  </c:pt>
                  <c:pt idx="2">
                    <c:v>2.27E-5</c:v>
                  </c:pt>
                  <c:pt idx="3">
                    <c:v>1.0000000000000001E-5</c:v>
                  </c:pt>
                  <c:pt idx="4">
                    <c:v>6.9999999999999999E-4</c:v>
                  </c:pt>
                  <c:pt idx="5">
                    <c:v>1.7641176842105301E-4</c:v>
                  </c:pt>
                </c:numCache>
              </c:numRef>
            </c:plus>
            <c:minus>
              <c:numRef>
                <c:f>Sheet1!$D$2:$D$7</c:f>
                <c:numCache>
                  <c:formatCode>General</c:formatCode>
                  <c:ptCount val="6"/>
                  <c:pt idx="0">
                    <c:v>3.0000000000000001E-6</c:v>
                  </c:pt>
                  <c:pt idx="1">
                    <c:v>5.2341157894736801E-5</c:v>
                  </c:pt>
                  <c:pt idx="2">
                    <c:v>2.0039999999999999E-4</c:v>
                  </c:pt>
                  <c:pt idx="3">
                    <c:v>2.00000000000001E-5</c:v>
                  </c:pt>
                  <c:pt idx="4">
                    <c:v>2.1000000000000001E-4</c:v>
                  </c:pt>
                  <c:pt idx="5">
                    <c:v>9.7148231578947396E-5</c:v>
                  </c:pt>
                </c:numCache>
              </c:numRef>
            </c:minus>
            <c:spPr>
              <a:noFill/>
              <a:ln w="28575" cap="sq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Sheet1!$A$2:$A$7</c:f>
              <c:strCache>
                <c:ptCount val="6"/>
                <c:pt idx="0">
                  <c:v>r-gaussian</c:v>
                </c:pt>
                <c:pt idx="1">
                  <c:v>sobel</c:v>
                </c:pt>
                <c:pt idx="2">
                  <c:v>dct</c:v>
                </c:pt>
                <c:pt idx="3">
                  <c:v>conv</c:v>
                </c:pt>
                <c:pt idx="4">
                  <c:v>n-body</c:v>
                </c:pt>
                <c:pt idx="5">
                  <c:v>geomean</c:v>
                </c:pt>
              </c:strCache>
            </c:strRef>
          </c:cat>
          <c:val>
            <c:numRef>
              <c:f>Sheet1!$B$2:$B$7</c:f>
              <c:numCache>
                <c:formatCode>0.000%</c:formatCode>
                <c:ptCount val="6"/>
                <c:pt idx="0" formatCode="0.0000%">
                  <c:v>4.5000000000000001E-6</c:v>
                </c:pt>
                <c:pt idx="1">
                  <c:v>8.0141157894736799E-5</c:v>
                </c:pt>
                <c:pt idx="2">
                  <c:v>3.8739999999999998E-4</c:v>
                </c:pt>
                <c:pt idx="3">
                  <c:v>5.8E-4</c:v>
                </c:pt>
                <c:pt idx="4">
                  <c:v>2.9999999999999997E-4</c:v>
                </c:pt>
                <c:pt idx="5">
                  <c:v>2.8040823157894699E-4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A6-49D1-A098-0647ACCD8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1147776"/>
        <c:axId val="261152672"/>
      </c:barChart>
      <c:catAx>
        <c:axId val="26114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261152672"/>
        <c:crosses val="autoZero"/>
        <c:auto val="1"/>
        <c:lblAlgn val="ctr"/>
        <c:lblOffset val="100"/>
        <c:noMultiLvlLbl val="0"/>
      </c:catAx>
      <c:valAx>
        <c:axId val="26115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14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8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C45D1-8D03-4D9C-BBC3-3E5DA5095C62}" type="datetimeFigureOut">
              <a:rPr lang="de-DE" smtClean="0"/>
              <a:t>17.03.2016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83D2B-F255-4151-A4AD-D944F5910B0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482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28ECF-B3C1-4E4F-9865-50F77777ECCD}" type="datetimeFigureOut">
              <a:rPr lang="de-DE" smtClean="0"/>
              <a:t>17.03.2016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2ABC-15D8-4868-B2CB-F64D1FBF37E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41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40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30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57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77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9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08" y="-27384"/>
            <a:ext cx="8388414" cy="172671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48232"/>
            <a:ext cx="9144000" cy="1468800"/>
          </a:xfrm>
        </p:spPr>
        <p:txBody>
          <a:bodyPr anchor="b"/>
          <a:lstStyle>
            <a:lvl1pPr marL="0" indent="0" algn="ctr">
              <a:buNone/>
              <a:def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Audio Visual Template</a:t>
            </a:r>
            <a:br>
              <a:rPr lang="en-US" dirty="0"/>
            </a:br>
            <a:r>
              <a:rPr lang="en-US" dirty="0"/>
              <a:t>prepared by Jano Gebelein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888000"/>
            <a:ext cx="9144000" cy="1053168"/>
          </a:xfrm>
        </p:spPr>
        <p:txBody>
          <a:bodyPr anchor="t"/>
          <a:lstStyle>
            <a:lvl1pPr marL="0" indent="0" algn="ctr">
              <a:buNone/>
              <a:defRPr lang="en-US" sz="2400" b="1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your name here</a:t>
            </a:r>
            <a:br>
              <a:rPr lang="en-US" dirty="0"/>
            </a:br>
            <a:r>
              <a:rPr lang="en-US" dirty="0"/>
              <a:t>your affiliation here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414400"/>
            <a:ext cx="9144000" cy="460800"/>
          </a:xfrm>
        </p:spPr>
        <p:txBody>
          <a:bodyPr anchor="ctr"/>
          <a:lstStyle>
            <a:lvl1pPr marL="0" indent="0" algn="ctr">
              <a:buNone/>
              <a:defRPr lang="en-US" sz="2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Logos are allowed on this page only!</a:t>
            </a:r>
          </a:p>
        </p:txBody>
      </p:sp>
    </p:spTree>
    <p:extLst>
      <p:ext uri="{BB962C8B-B14F-4D97-AF65-F5344CB8AC3E}">
        <p14:creationId xmlns:p14="http://schemas.microsoft.com/office/powerpoint/2010/main" val="318662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1pPr>
            <a:lvl2pPr marL="742950" indent="-28575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2pPr>
            <a:lvl3pPr marL="11430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3pPr>
            <a:lvl4pPr marL="16002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4pPr>
            <a:lvl5pPr marL="20574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5pPr>
          </a:lstStyle>
          <a:p>
            <a:pPr lvl="0"/>
            <a:r>
              <a:rPr lang="de-DE" dirty="0"/>
              <a:t>First Level Content</a:t>
            </a:r>
          </a:p>
          <a:p>
            <a:pPr lvl="1"/>
            <a:r>
              <a:rPr lang="de-DE" dirty="0"/>
              <a:t>Second Level Content</a:t>
            </a:r>
          </a:p>
          <a:p>
            <a:pPr lvl="2"/>
            <a:r>
              <a:rPr lang="de-DE" dirty="0"/>
              <a:t>Third Level Content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Level Content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 Content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Slide Title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957-32D4-4E70-9343-F8DD920BD183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18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712B2F62-8C54-48D6-A02F-92E7608C831E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D1628BF6-67F0-405E-B297-68D77A67C46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7811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5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First Level Content</a:t>
            </a:r>
          </a:p>
          <a:p>
            <a:pPr lvl="1"/>
            <a:r>
              <a:rPr lang="de-DE" dirty="0"/>
              <a:t>Second Level Content</a:t>
            </a:r>
          </a:p>
          <a:p>
            <a:pPr lvl="2"/>
            <a:r>
              <a:rPr lang="de-DE" dirty="0"/>
              <a:t>Third Level Content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Level Content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 Content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98DC0623-87EB-4B10-A488-C2A3EC7096B2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D1628BF6-67F0-405E-B297-68D77A67C46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2D4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1" y="91952"/>
            <a:ext cx="8640960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316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4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6.xlsx"/><Relationship Id="rId13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12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5.xlsx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package" Target="../embeddings/Microsoft_Excel_Worksheet7.xlsx"/><Relationship Id="rId4" Type="http://schemas.openxmlformats.org/officeDocument/2006/relationships/package" Target="../embeddings/Microsoft_Excel_Worksheet4.xlsx"/><Relationship Id="rId9" Type="http://schemas.openxmlformats.org/officeDocument/2006/relationships/image" Target="../media/image18.emf"/><Relationship Id="rId14" Type="http://schemas.openxmlformats.org/officeDocument/2006/relationships/package" Target="../embeddings/Microsoft_Excel_Worksheet9.xls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0" y="2060848"/>
            <a:ext cx="9144000" cy="1468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G</a:t>
            </a:r>
            <a:r>
              <a:rPr lang="en-US" sz="2800" dirty="0"/>
              <a:t>RATER</a:t>
            </a:r>
            <a:r>
              <a:rPr lang="en-US" dirty="0"/>
              <a:t>: An Approximation Workflow for Exploiting Data-Level Parallelism in FPGA Acceleration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374" y="5323174"/>
            <a:ext cx="1363338" cy="112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950" y="5515828"/>
            <a:ext cx="1061923" cy="87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47664" y="6363777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NSF Variability Expedition</a:t>
            </a:r>
            <a:endParaRPr lang="en-US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18721" y="3849088"/>
            <a:ext cx="9144000" cy="1053168"/>
          </a:xfrm>
        </p:spPr>
        <p:txBody>
          <a:bodyPr>
            <a:normAutofit/>
          </a:bodyPr>
          <a:lstStyle/>
          <a:p>
            <a:pPr lvl="0"/>
            <a:r>
              <a:rPr lang="en-US" sz="2000" b="0" dirty="0"/>
              <a:t>Atieh Lotfi,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Abbas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Rahimi</a:t>
            </a:r>
            <a:r>
              <a:rPr lang="en-US" sz="2000" b="0" dirty="0"/>
              <a:t>, Amir </a:t>
            </a:r>
            <a:r>
              <a:rPr lang="en-US" sz="2000" b="0" dirty="0" err="1"/>
              <a:t>Yazdanbakhsh</a:t>
            </a:r>
            <a:r>
              <a:rPr lang="en-US" sz="2000" b="0" dirty="0"/>
              <a:t>, </a:t>
            </a:r>
            <a:r>
              <a:rPr lang="en-US" sz="2000" b="0" dirty="0" err="1"/>
              <a:t>Hadi</a:t>
            </a:r>
            <a:r>
              <a:rPr lang="en-US" sz="2000" b="0" dirty="0"/>
              <a:t> </a:t>
            </a:r>
            <a:r>
              <a:rPr lang="en-US" sz="2000" b="0" dirty="0" err="1"/>
              <a:t>Esmaeilzadeh</a:t>
            </a:r>
            <a:r>
              <a:rPr lang="en-US" sz="2000" b="0" dirty="0"/>
              <a:t>, Rajesh K. Gupta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000" dirty="0"/>
              <a:t>UC San Diego,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UC Berkeley</a:t>
            </a:r>
            <a:r>
              <a:rPr lang="en-US" sz="2000" dirty="0"/>
              <a:t>, Georgia Institute of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4" y="5418318"/>
            <a:ext cx="2915163" cy="9454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732" y="5301208"/>
            <a:ext cx="1491763" cy="5355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26" y="5897386"/>
            <a:ext cx="1840225" cy="4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583072" y="2254604"/>
            <a:ext cx="3835592" cy="2423153"/>
          </a:xfrm>
          <a:prstGeom prst="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6C31"/>
                </a:solidFill>
                <a:latin typeface="+mj-lt"/>
                <a:cs typeface="Arial" pitchFamily="34" charset="0"/>
              </a:rPr>
              <a:t>2. Genetic-based Approximation Algorithm</a:t>
            </a:r>
          </a:p>
          <a:p>
            <a:pPr marL="342900" indent="-342900" algn="ctr">
              <a:buAutoNum type="arabicPeriod"/>
            </a:pPr>
            <a:endParaRPr lang="en-US" sz="13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en-US" sz="13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en-US" sz="13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en-US" sz="13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en-US" sz="13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en-US" sz="13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en-US" sz="13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en-US" sz="13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en-US" sz="13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en-US" sz="13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en-US" sz="13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</a:t>
            </a:r>
            <a:r>
              <a:rPr lang="en-US" sz="2800" dirty="0"/>
              <a:t>RATER</a:t>
            </a:r>
            <a:r>
              <a:rPr lang="en-US" sz="3600" dirty="0"/>
              <a:t>:</a:t>
            </a:r>
            <a:r>
              <a:rPr lang="en-US" sz="3200" dirty="0"/>
              <a:t> </a:t>
            </a:r>
            <a:r>
              <a:rPr lang="en-US" sz="3600" dirty="0"/>
              <a:t>Approximation Design Workflow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416D-5605-4845-BEA2-26B172722ACE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Abbas Rahimi / UC Berkeley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6240123" y="5037139"/>
            <a:ext cx="1530246" cy="997319"/>
            <a:chOff x="2296686" y="5295581"/>
            <a:chExt cx="1209630" cy="1056474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9637">
              <a:off x="2296686" y="5295581"/>
              <a:ext cx="1209630" cy="1056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599639" y="5559169"/>
              <a:ext cx="598345" cy="42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itchFamily="34" charset="0"/>
                </a:rPr>
                <a:t>FPGA</a:t>
              </a:r>
              <a:endPara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H="1">
            <a:off x="5805361" y="1375598"/>
            <a:ext cx="1836" cy="3134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91280" y="5175555"/>
            <a:ext cx="1373229" cy="620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HLS tool</a:t>
            </a:r>
            <a:endParaRPr lang="en-US" sz="1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(</a:t>
            </a:r>
            <a:r>
              <a:rPr lang="en-US" sz="14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OpenCL</a:t>
            </a:r>
            <a:r>
              <a:rPr lang="en-US" sz="1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to RTL)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059832" y="4745773"/>
            <a:ext cx="449286" cy="32578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3793901" y="939784"/>
            <a:ext cx="1208872" cy="477536"/>
          </a:xfrm>
          <a:prstGeom prst="parallelogram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Quality Metric</a:t>
            </a:r>
          </a:p>
        </p:txBody>
      </p:sp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4338645" y="1417320"/>
            <a:ext cx="3814" cy="2610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n 17"/>
          <p:cNvSpPr/>
          <p:nvPr/>
        </p:nvSpPr>
        <p:spPr>
          <a:xfrm>
            <a:off x="2536609" y="939784"/>
            <a:ext cx="1156764" cy="44137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Test cases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4732" y="3351569"/>
            <a:ext cx="1192802" cy="435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Mutation/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Crossover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85315" y="4418406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Fitness evaluation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208" y="3401743"/>
            <a:ext cx="1099519" cy="261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56561" y="1380294"/>
            <a:ext cx="1836" cy="3134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Document 22"/>
          <p:cNvSpPr/>
          <p:nvPr/>
        </p:nvSpPr>
        <p:spPr>
          <a:xfrm>
            <a:off x="3388394" y="2534216"/>
            <a:ext cx="1828715" cy="423711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Document 23"/>
          <p:cNvSpPr/>
          <p:nvPr/>
        </p:nvSpPr>
        <p:spPr>
          <a:xfrm>
            <a:off x="3450847" y="2568662"/>
            <a:ext cx="1828715" cy="423711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Document 24"/>
          <p:cNvSpPr/>
          <p:nvPr/>
        </p:nvSpPr>
        <p:spPr>
          <a:xfrm>
            <a:off x="3532310" y="2605136"/>
            <a:ext cx="1828715" cy="423711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Document 25"/>
          <p:cNvSpPr/>
          <p:nvPr/>
        </p:nvSpPr>
        <p:spPr>
          <a:xfrm>
            <a:off x="3594764" y="2651739"/>
            <a:ext cx="1828715" cy="423711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Document 26"/>
          <p:cNvSpPr/>
          <p:nvPr/>
        </p:nvSpPr>
        <p:spPr>
          <a:xfrm>
            <a:off x="3681675" y="2713287"/>
            <a:ext cx="1906633" cy="489155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Population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(Modified kernel)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356634" y="3298104"/>
            <a:ext cx="2687249" cy="999583"/>
            <a:chOff x="2301846" y="2791311"/>
            <a:chExt cx="2106632" cy="951627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3945">
              <a:off x="2535633" y="2791311"/>
              <a:ext cx="994332" cy="719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301846" y="3303422"/>
              <a:ext cx="2106632" cy="439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GPU </a:t>
              </a:r>
            </a:p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accelerated profiling</a:t>
              </a:r>
            </a:p>
          </p:txBody>
        </p:sp>
      </p:grpSp>
      <p:cxnSp>
        <p:nvCxnSpPr>
          <p:cNvPr id="29" name="Curved Connector 28"/>
          <p:cNvCxnSpPr>
            <a:stCxn id="27" idx="3"/>
            <a:endCxn id="19" idx="0"/>
          </p:cNvCxnSpPr>
          <p:nvPr/>
        </p:nvCxnSpPr>
        <p:spPr>
          <a:xfrm>
            <a:off x="5588308" y="2957865"/>
            <a:ext cx="352826" cy="39370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9" idx="2"/>
          </p:cNvCxnSpPr>
          <p:nvPr/>
        </p:nvCxnSpPr>
        <p:spPr>
          <a:xfrm rot="5400000">
            <a:off x="5216139" y="3871106"/>
            <a:ext cx="808717" cy="64127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endCxn id="21" idx="2"/>
          </p:cNvCxnSpPr>
          <p:nvPr/>
        </p:nvCxnSpPr>
        <p:spPr>
          <a:xfrm rot="10800000">
            <a:off x="3104969" y="3663232"/>
            <a:ext cx="651787" cy="93337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1" idx="0"/>
          </p:cNvCxnSpPr>
          <p:nvPr/>
        </p:nvCxnSpPr>
        <p:spPr>
          <a:xfrm rot="5400000" flipH="1" flipV="1">
            <a:off x="3229111" y="2976128"/>
            <a:ext cx="301472" cy="54975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Document 32"/>
          <p:cNvSpPr/>
          <p:nvPr/>
        </p:nvSpPr>
        <p:spPr>
          <a:xfrm>
            <a:off x="5080407" y="939783"/>
            <a:ext cx="1465574" cy="548477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</a:t>
            </a: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OpenCL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kernel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258129" y="5095607"/>
            <a:ext cx="2113087" cy="919728"/>
            <a:chOff x="3396610" y="4744557"/>
            <a:chExt cx="2113087" cy="765176"/>
          </a:xfrm>
        </p:grpSpPr>
        <p:grpSp>
          <p:nvGrpSpPr>
            <p:cNvPr id="14" name="Group 13"/>
            <p:cNvGrpSpPr/>
            <p:nvPr/>
          </p:nvGrpSpPr>
          <p:grpSpPr>
            <a:xfrm>
              <a:off x="3396610" y="4744557"/>
              <a:ext cx="2063136" cy="765176"/>
              <a:chOff x="3571508" y="4310937"/>
              <a:chExt cx="1630871" cy="746125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3571508" y="4310937"/>
                <a:ext cx="1630871" cy="7461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6C3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Flowchart: Document 36"/>
              <p:cNvSpPr/>
              <p:nvPr/>
            </p:nvSpPr>
            <p:spPr>
              <a:xfrm>
                <a:off x="3821241" y="4552910"/>
                <a:ext cx="1120346" cy="458876"/>
              </a:xfrm>
              <a:prstGeom prst="flowChartDocumen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Approximate kernel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579108" y="4336572"/>
                <a:ext cx="905855" cy="22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+mj-lt"/>
                    <a:cs typeface="Arial" panose="020B0604020202020204" pitchFamily="34" charset="0"/>
                  </a:rPr>
                  <a:t>Least Area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251543" y="4783114"/>
              <a:ext cx="1258154" cy="211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Acceptable </a:t>
              </a:r>
              <a:r>
                <a:rPr lang="en-US" sz="10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QoR</a:t>
              </a:r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680625" y="1731288"/>
            <a:ext cx="3547559" cy="223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Source-to-source compiler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483768" y="1694789"/>
            <a:ext cx="4062213" cy="3040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83072" y="1996559"/>
            <a:ext cx="3835592" cy="215101"/>
          </a:xfrm>
          <a:prstGeom prst="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C31"/>
                </a:solidFill>
                <a:latin typeface="+mj-lt"/>
                <a:cs typeface="Arial" pitchFamily="34" charset="0"/>
              </a:rPr>
              <a:t>1. Analysis and Pruning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342459" y="5457878"/>
            <a:ext cx="339207" cy="9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070520" y="5458872"/>
            <a:ext cx="339207" cy="9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583072" y="2209140"/>
            <a:ext cx="3835592" cy="2185214"/>
          </a:xfrm>
          <a:prstGeom prst="rect">
            <a:avLst/>
          </a:prstGeom>
          <a:solidFill>
            <a:srgbClr val="009A4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bg1"/>
                </a:solidFill>
              </a:rPr>
              <a:t>Automatically reduces the precision of kernel’s variables (and operations) </a:t>
            </a:r>
          </a:p>
          <a:p>
            <a:pPr algn="ctr"/>
            <a:r>
              <a:rPr lang="en-US" sz="2400" b="1" dirty="0">
                <a:ln/>
                <a:solidFill>
                  <a:schemeClr val="bg1"/>
                </a:solidFill>
              </a:rPr>
              <a:t>e.g. float-&gt;{</a:t>
            </a:r>
            <a:r>
              <a:rPr lang="en-US" sz="2400" b="1" dirty="0" err="1">
                <a:ln/>
                <a:solidFill>
                  <a:schemeClr val="bg1"/>
                </a:solidFill>
              </a:rPr>
              <a:t>int</a:t>
            </a:r>
            <a:r>
              <a:rPr lang="en-US" sz="2400" b="1" dirty="0">
                <a:ln/>
                <a:solidFill>
                  <a:schemeClr val="bg1"/>
                </a:solidFill>
              </a:rPr>
              <a:t>, short, char}</a:t>
            </a:r>
            <a:endParaRPr lang="en-US" sz="2800" b="1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1" grpId="0" animBg="1"/>
      <p:bldP spid="13" grpId="0" animBg="1"/>
      <p:bldP spid="18" grpId="0" animBg="1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44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Source-to-source Compiler</a:t>
            </a:r>
            <a:br>
              <a:rPr lang="en-US" sz="3600" dirty="0">
                <a:solidFill>
                  <a:prstClr val="white"/>
                </a:solidFill>
              </a:rPr>
            </a:br>
            <a:r>
              <a:rPr lang="en-US" sz="2200" dirty="0">
                <a:solidFill>
                  <a:prstClr val="white"/>
                </a:solidFill>
              </a:rPr>
              <a:t>Analysis and Pruning 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957-32D4-4E70-9343-F8DD920BD183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835696" y="1822639"/>
            <a:ext cx="5112568" cy="382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Detect variables amenable to approximation (AV)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35696" y="2345983"/>
                <a:ext cx="5112568" cy="43494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Find lowest possible precision(LP) 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AV</m:t>
                    </m:r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345983"/>
                <a:ext cx="5112568" cy="434945"/>
              </a:xfrm>
              <a:prstGeom prst="rect">
                <a:avLst/>
              </a:prstGeom>
              <a:blipFill rotWithShape="0">
                <a:blip r:embed="rId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35696" y="2924944"/>
                <a:ext cx="5112568" cy="47907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Kernel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AV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replaced by </a:t>
                </a:r>
                <a:r>
                  <a:rPr lang="en-US" dirty="0" err="1">
                    <a:solidFill>
                      <a:schemeClr val="tx1"/>
                    </a:solidFill>
                  </a:rPr>
                  <a:t>LP</a:t>
                </a:r>
                <a:r>
                  <a:rPr lang="en-US" baseline="-25000" dirty="0" err="1">
                    <a:solidFill>
                      <a:schemeClr val="tx1"/>
                    </a:solidFill>
                  </a:rPr>
                  <a:t>i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924944"/>
                <a:ext cx="5112568" cy="479078"/>
              </a:xfrm>
              <a:prstGeom prst="rect">
                <a:avLst/>
              </a:prstGeom>
              <a:blipFill rotWithShape="0">
                <a:blip r:embed="rId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35696" y="3573016"/>
                <a:ext cx="5112568" cy="47470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Kernel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on GPU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573016"/>
                <a:ext cx="5112568" cy="474707"/>
              </a:xfrm>
              <a:prstGeom prst="rect">
                <a:avLst/>
              </a:prstGeom>
              <a:blipFill rotWithShape="0">
                <a:blip r:embed="rId4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 rot="2740978">
            <a:off x="4025177" y="4563665"/>
            <a:ext cx="767089" cy="73626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8788" y="454913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  <a:r>
              <a:rPr lang="en-US" dirty="0" err="1"/>
              <a:t>QoR</a:t>
            </a:r>
            <a:r>
              <a:rPr lang="en-US" dirty="0"/>
              <a:t> </a:t>
            </a:r>
          </a:p>
          <a:p>
            <a:r>
              <a:rPr lang="en-US" dirty="0"/>
              <a:t>passed?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26535" y="5577428"/>
            <a:ext cx="1993775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Run genetic-based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040672" y="5577428"/>
                <a:ext cx="1993775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 </a:t>
                </a:r>
                <a:r>
                  <a:rPr lang="en-US" dirty="0">
                    <a:solidFill>
                      <a:schemeClr val="tx1"/>
                    </a:solidFill>
                  </a:rPr>
                  <a:t>Solution found:</a:t>
                </a:r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Kernel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672" y="5577428"/>
                <a:ext cx="1993775" cy="648072"/>
              </a:xfrm>
              <a:prstGeom prst="rect">
                <a:avLst/>
              </a:prstGeom>
              <a:blipFill rotWithShape="0">
                <a:blip r:embed="rId5"/>
                <a:stretch>
                  <a:fillRect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>
          <a:xfrm>
            <a:off x="4391980" y="2204864"/>
            <a:ext cx="0" cy="141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0" idx="0"/>
          </p:cNvCxnSpPr>
          <p:nvPr/>
        </p:nvCxnSpPr>
        <p:spPr>
          <a:xfrm>
            <a:off x="4391980" y="2780928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1" idx="0"/>
          </p:cNvCxnSpPr>
          <p:nvPr/>
        </p:nvCxnSpPr>
        <p:spPr>
          <a:xfrm>
            <a:off x="4391980" y="3404022"/>
            <a:ext cx="0" cy="168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</p:cNvCxnSpPr>
          <p:nvPr/>
        </p:nvCxnSpPr>
        <p:spPr>
          <a:xfrm>
            <a:off x="4391980" y="4047723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4943127" y="4945028"/>
            <a:ext cx="880296" cy="61716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17" idx="0"/>
          </p:cNvCxnSpPr>
          <p:nvPr/>
        </p:nvCxnSpPr>
        <p:spPr>
          <a:xfrm rot="10800000" flipV="1">
            <a:off x="3037560" y="4901318"/>
            <a:ext cx="839812" cy="67611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09803" y="4625355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04329" y="466193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35696" y="1052736"/>
            <a:ext cx="511256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Assign a precision tag (𝑷𝑻) to each variable type: e.g. data types {float, </a:t>
            </a:r>
            <a:r>
              <a:rPr lang="en-US" dirty="0" err="1">
                <a:solidFill>
                  <a:schemeClr val="tx1"/>
                </a:solidFill>
              </a:rPr>
              <a:t>int</a:t>
            </a:r>
            <a:r>
              <a:rPr lang="en-US" dirty="0">
                <a:solidFill>
                  <a:schemeClr val="tx1"/>
                </a:solidFill>
              </a:rPr>
              <a:t>, short, char} -&gt; {4, 3, 2, 1}</a:t>
            </a:r>
          </a:p>
        </p:txBody>
      </p:sp>
      <p:cxnSp>
        <p:nvCxnSpPr>
          <p:cNvPr id="23" name="Straight Arrow Connector 22"/>
          <p:cNvCxnSpPr>
            <a:stCxn id="22" idx="2"/>
            <a:endCxn id="8" idx="0"/>
          </p:cNvCxnSpPr>
          <p:nvPr/>
        </p:nvCxnSpPr>
        <p:spPr>
          <a:xfrm>
            <a:off x="4391980" y="1700808"/>
            <a:ext cx="0" cy="121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6752"/>
                <a:ext cx="8435281" cy="49580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Genetic Representation of Chromosomes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𝑳𝑷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𝑷𝑻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𝑽𝒊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𝑬𝑷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/>
                  <a:t> ;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𝐄𝐱𝐚𝐜𝐭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𝐩𝐫𝐞𝐜𝐢𝐬𝐢𝐨𝐧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𝐨𝐟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𝐯𝐚𝐫𝐢𝐚𝐛𝐥𝐞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0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		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𝐋𝐨𝐰𝐞𝐬𝐭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𝐩𝐨𝐬𝐬𝐢𝐛𝐥𝐞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𝐩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𝐫𝐞𝐜𝐢𝐬𝐢𝐨𝐧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𝐨𝐟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𝐯𝐚𝐫𝐢𝐚𝐛𝐥𝐞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sz="2000" dirty="0"/>
                  <a:t>             Chromosome                                         Candidate approximate kernel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All individuals in the population must meet the desired </a:t>
                </a:r>
                <a:r>
                  <a:rPr lang="en-US" sz="2000" dirty="0" err="1"/>
                  <a:t>QoR</a:t>
                </a:r>
                <a:r>
                  <a:rPr lang="en-US" sz="2000" dirty="0"/>
                  <a:t>.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Candidate approximate kernel </a:t>
                </a:r>
                <a:r>
                  <a:rPr lang="en-US" sz="2000" dirty="0" err="1"/>
                  <a:t>QoR</a:t>
                </a:r>
                <a:r>
                  <a:rPr lang="en-US" sz="2000" dirty="0"/>
                  <a:t> check can be verified:</a:t>
                </a:r>
              </a:p>
              <a:p>
                <a:pPr lvl="1"/>
                <a:r>
                  <a:rPr lang="en-US" sz="2000" dirty="0"/>
                  <a:t>By execution (accelerated on a </a:t>
                </a: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GPU</a:t>
                </a:r>
                <a:r>
                  <a:rPr lang="en-US" sz="2000" dirty="0"/>
                  <a:t>), or</a:t>
                </a:r>
              </a:p>
              <a:p>
                <a:pPr lvl="1"/>
                <a:r>
                  <a:rPr lang="en-US" sz="2000" dirty="0"/>
                  <a:t>Without execution (comparing its PT values with the least precision chromosome found)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6752"/>
                <a:ext cx="8435281" cy="4958011"/>
              </a:xfrm>
              <a:blipFill>
                <a:blip r:embed="rId2"/>
                <a:stretch>
                  <a:fillRect l="-1445" t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Source-to-source Compiler</a:t>
            </a:r>
            <a:br>
              <a:rPr lang="en-US" dirty="0"/>
            </a:br>
            <a:r>
              <a:rPr lang="en-US" sz="2400" dirty="0"/>
              <a:t>Genetic-based Approximation </a:t>
            </a:r>
            <a:r>
              <a:rPr lang="en-US" sz="2400" dirty="0" smtClean="0"/>
              <a:t>Algorithm (1/3)</a:t>
            </a:r>
            <a:r>
              <a:rPr lang="en-US" sz="2700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3A51-A9BE-4BBB-8CE9-9023472E6400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Abbas Rahimi / UC Berkeley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91680" y="1844824"/>
          <a:ext cx="5616625" cy="39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6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V1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V2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V3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         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V|AV|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897599" y="3582594"/>
            <a:ext cx="194501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35471" y="3257688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1-to-1 correspondence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1207293"/>
                <a:ext cx="8784975" cy="51020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Which individuals would survive to the next generation?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Fitness Function:</a:t>
                </a:r>
                <a:endParaRPr lang="en-US" dirty="0"/>
              </a:p>
              <a:p>
                <a:pPr marL="800100" lvl="2" indent="0">
                  <a:buNone/>
                </a:pPr>
                <a:r>
                  <a:rPr lang="de-DE" sz="2400" dirty="0"/>
                  <a:t>Objective</a:t>
                </a:r>
                <a:r>
                  <a:rPr lang="de-DE" sz="2400" dirty="0">
                    <a:solidFill>
                      <a:srgbClr val="000000"/>
                    </a:solidFill>
                  </a:rPr>
                  <a:t>: Finding an </a:t>
                </a:r>
                <a:r>
                  <a:rPr lang="de-DE" sz="2400" dirty="0"/>
                  <a:t>approximate kernel </a:t>
                </a:r>
                <a:r>
                  <a:rPr lang="de-DE" sz="2400" dirty="0">
                    <a:solidFill>
                      <a:srgbClr val="000000"/>
                    </a:solidFill>
                  </a:rPr>
                  <a:t>that </a:t>
                </a:r>
                <a:r>
                  <a:rPr lang="de-DE" sz="2400" dirty="0">
                    <a:solidFill>
                      <a:schemeClr val="accent3">
                        <a:lumMod val="50000"/>
                      </a:schemeClr>
                    </a:solidFill>
                  </a:rPr>
                  <a:t>minimizes resource utilization</a:t>
                </a:r>
                <a:r>
                  <a:rPr lang="de-DE" sz="2400" dirty="0">
                    <a:solidFill>
                      <a:srgbClr val="000000"/>
                    </a:solidFill>
                  </a:rPr>
                  <a:t> on FPGA while </a:t>
                </a:r>
                <a:r>
                  <a:rPr lang="de-DE" sz="2400" dirty="0">
                    <a:solidFill>
                      <a:schemeClr val="accent3">
                        <a:lumMod val="50000"/>
                      </a:schemeClr>
                    </a:solidFill>
                  </a:rPr>
                  <a:t>meeting the QoR</a:t>
                </a:r>
                <a:r>
                  <a:rPr lang="de-DE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𝑭𝒊𝒕𝒏𝒆𝒔𝒔𝑽𝒂𝒍𝒖𝒆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𝑨𝑽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de-DE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𝑷𝑻</m:t>
                              </m:r>
                            </m:sub>
                          </m:sSub>
                          <m:r>
                            <a:rPr lang="de-DE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de-DE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𝑷𝑻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de-DE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de-DE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𝒗𝒂𝒓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𝑭𝒓𝒆𝒒𝒖𝒆𝒏𝒄𝒚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2400" dirty="0">
                  <a:solidFill>
                    <a:srgbClr val="000000"/>
                  </a:solidFill>
                </a:endParaRPr>
              </a:p>
              <a:p>
                <a:pPr marL="2628900" lvl="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𝑷𝑻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000000"/>
                    </a:solidFill>
                  </a:rPr>
                  <a:t> = 0, 1, 2, 6 for PT=1, 2, 3, 4 </a:t>
                </a:r>
                <a:endParaRPr lang="de-DE" sz="1600" dirty="0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The lower the fitness value, the lower area occupancy that configuration has</a:t>
                </a:r>
                <a:endParaRPr lang="en-US" sz="2400" dirty="0"/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1207293"/>
                <a:ext cx="8784975" cy="5102027"/>
              </a:xfrm>
              <a:blipFill rotWithShape="0">
                <a:blip r:embed="rId2"/>
                <a:stretch>
                  <a:fillRect l="-1388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Source-to-source Compiler</a:t>
            </a:r>
            <a:br>
              <a:rPr lang="en-US" dirty="0"/>
            </a:br>
            <a:r>
              <a:rPr lang="en-US" sz="2400" dirty="0"/>
              <a:t>Genetic-based Approximation </a:t>
            </a:r>
            <a:r>
              <a:rPr lang="en-US" sz="2400" dirty="0" smtClean="0"/>
              <a:t>Algorithm (2/3)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957-32D4-4E70-9343-F8DD920BD183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5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0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Genetic Operators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One-point crossover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Mutation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Selection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Chromosomes are sorted based on their estimation of fitness value in each iteration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Elitism selection + Proportionate selection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Source-to-source </a:t>
            </a:r>
            <a:r>
              <a:rPr lang="en-US" sz="3600" dirty="0" smtClean="0">
                <a:solidFill>
                  <a:prstClr val="white"/>
                </a:solidFill>
              </a:rPr>
              <a:t>Compiler</a:t>
            </a:r>
            <a:r>
              <a:rPr lang="en-US" sz="3600" dirty="0">
                <a:solidFill>
                  <a:prstClr val="white"/>
                </a:solidFill>
              </a:rPr>
              <a:t/>
            </a:r>
            <a:br>
              <a:rPr lang="en-US" sz="3600" dirty="0">
                <a:solidFill>
                  <a:prstClr val="white"/>
                </a:solidFill>
              </a:rPr>
            </a:br>
            <a:r>
              <a:rPr lang="en-US" sz="2200" dirty="0">
                <a:solidFill>
                  <a:prstClr val="white"/>
                </a:solidFill>
              </a:rPr>
              <a:t>Genetic-based Approximation </a:t>
            </a:r>
            <a:r>
              <a:rPr lang="en-US" sz="2200" dirty="0" smtClean="0">
                <a:solidFill>
                  <a:prstClr val="white"/>
                </a:solidFill>
              </a:rPr>
              <a:t>Algorithm (3/3)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957-32D4-4E70-9343-F8DD920BD183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13</a:t>
            </a:fld>
            <a:endParaRPr lang="de-DE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971600" y="2047200"/>
          <a:ext cx="3240360" cy="33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V1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V2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Vn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971600" y="2420888"/>
          <a:ext cx="3240360" cy="33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V1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V2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Vn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004048" y="2047200"/>
          <a:ext cx="3240360" cy="33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V1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V2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Vn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004048" y="2420888"/>
          <a:ext cx="3240360" cy="33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V1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V2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Vn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 flipV="1">
            <a:off x="2820280" y="2780928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58616" y="2818963"/>
            <a:ext cx="2210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Random crossover point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71800" y="1988840"/>
            <a:ext cx="0" cy="900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4427984" y="2234957"/>
            <a:ext cx="374357" cy="34359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971600" y="3573016"/>
          <a:ext cx="3240360" cy="33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V1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Vn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" name="Right Arrow 26"/>
          <p:cNvSpPr/>
          <p:nvPr/>
        </p:nvSpPr>
        <p:spPr>
          <a:xfrm>
            <a:off x="4427984" y="3589461"/>
            <a:ext cx="374357" cy="34359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5004048" y="3573016"/>
          <a:ext cx="3240360" cy="33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V1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V2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Vk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Vn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H="1" flipV="1">
            <a:off x="5796136" y="3933056"/>
            <a:ext cx="144016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60232" y="3933056"/>
            <a:ext cx="144016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19075" y="4046008"/>
            <a:ext cx="144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Random points</a:t>
            </a:r>
          </a:p>
        </p:txBody>
      </p:sp>
    </p:spTree>
    <p:extLst>
      <p:ext uri="{BB962C8B-B14F-4D97-AF65-F5344CB8AC3E}">
        <p14:creationId xmlns:p14="http://schemas.microsoft.com/office/powerpoint/2010/main" val="32117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27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OpenCL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Execution Model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Approximation Design Workflow</a:t>
            </a:r>
          </a:p>
          <a:p>
            <a:r>
              <a:rPr lang="en-US" dirty="0"/>
              <a:t>Experimental Setup and Results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9D3B-947F-40FD-AA44-9396B5DD5330}" type="datetime5">
              <a:rPr lang="en-US" smtClean="0"/>
              <a:t>17-Mar-16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31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96752"/>
            <a:ext cx="8435281" cy="4958011"/>
          </a:xfrm>
        </p:spPr>
        <p:txBody>
          <a:bodyPr>
            <a:normAutofit/>
          </a:bodyPr>
          <a:lstStyle/>
          <a:p>
            <a:r>
              <a:rPr lang="en-US" sz="2400" dirty="0" err="1"/>
              <a:t>OpenCL</a:t>
            </a:r>
            <a:r>
              <a:rPr lang="en-US" sz="2400" dirty="0"/>
              <a:t> AMD APP SDK v2.9 benchmark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Image Processing (recursive </a:t>
            </a:r>
            <a:r>
              <a:rPr lang="en-US" sz="2400" dirty="0" err="1"/>
              <a:t>gaussian</a:t>
            </a:r>
            <a:r>
              <a:rPr lang="en-US" sz="2400" dirty="0"/>
              <a:t>, </a:t>
            </a:r>
            <a:r>
              <a:rPr lang="en-US" sz="2400" dirty="0" err="1"/>
              <a:t>sobel</a:t>
            </a:r>
            <a:r>
              <a:rPr lang="en-US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Signal Processing (convolution, </a:t>
            </a:r>
            <a:r>
              <a:rPr lang="en-US" sz="2400" dirty="0" err="1"/>
              <a:t>dct</a:t>
            </a:r>
            <a:r>
              <a:rPr lang="en-US" sz="24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/>
              <a:t>Physical </a:t>
            </a:r>
            <a:r>
              <a:rPr lang="en-US" sz="2400" dirty="0"/>
              <a:t>S</a:t>
            </a:r>
            <a:r>
              <a:rPr lang="en-US" sz="2400"/>
              <a:t>imulation </a:t>
            </a:r>
            <a:r>
              <a:rPr lang="en-US" sz="2400" dirty="0"/>
              <a:t>(n-body)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AMD Evergreen Radeon HD 5870 GPU device for accelerated profiling 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Kernels were synthesized for Altera DE5 board with a </a:t>
            </a:r>
            <a:r>
              <a:rPr lang="en-US" sz="2400" dirty="0" err="1"/>
              <a:t>Stratix</a:t>
            </a:r>
            <a:r>
              <a:rPr lang="en-US" sz="2400" dirty="0"/>
              <a:t> V FPGA using Altera </a:t>
            </a:r>
            <a:r>
              <a:rPr lang="en-US" sz="2400" dirty="0" err="1"/>
              <a:t>OpenCL</a:t>
            </a:r>
            <a:r>
              <a:rPr lang="en-US" sz="2400" dirty="0"/>
              <a:t> SDK 13.1 synthesis 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100 training inputs and 100 test inputs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BDFB-9542-44B1-A3B5-C3E24FC4DD84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51521" y="-76745"/>
            <a:ext cx="8640960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Experimental Setup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504121"/>
            <a:ext cx="67376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Image Processing, Signal Processing, Physical Simulation</a:t>
            </a:r>
          </a:p>
        </p:txBody>
      </p:sp>
    </p:spTree>
    <p:extLst>
      <p:ext uri="{BB962C8B-B14F-4D97-AF65-F5344CB8AC3E}">
        <p14:creationId xmlns:p14="http://schemas.microsoft.com/office/powerpoint/2010/main" val="12139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Results</a:t>
            </a:r>
            <a:br>
              <a:rPr lang="en-US" dirty="0"/>
            </a:br>
            <a:r>
              <a:rPr lang="en-US" sz="2400" dirty="0"/>
              <a:t>Area Savings with Approximate Kernels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4413" y="-331191"/>
            <a:ext cx="8235175" cy="5200351"/>
            <a:chOff x="474441" y="-425835"/>
            <a:chExt cx="8235175" cy="5200351"/>
          </a:xfrm>
        </p:grpSpPr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1712097121"/>
                </p:ext>
              </p:extLst>
            </p:nvPr>
          </p:nvGraphicFramePr>
          <p:xfrm>
            <a:off x="960048" y="1203052"/>
            <a:ext cx="7749568" cy="3571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23"/>
            <p:cNvSpPr txBox="1"/>
            <p:nvPr/>
          </p:nvSpPr>
          <p:spPr>
            <a:xfrm rot="16200000">
              <a:off x="-1816485" y="1865091"/>
              <a:ext cx="5043518" cy="46166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2400" b="1" dirty="0">
                  <a:latin typeface="Helvetica"/>
                  <a:cs typeface="Helvetica"/>
                </a:rPr>
                <a:t>No. of Mapped Kernels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7380312" y="2120941"/>
            <a:ext cx="0" cy="2683934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957-32D4-4E70-9343-F8DD920BD183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3" name="Rounded Rectangle 12"/>
          <p:cNvSpPr/>
          <p:nvPr/>
        </p:nvSpPr>
        <p:spPr>
          <a:xfrm>
            <a:off x="36512" y="5301208"/>
            <a:ext cx="9144000" cy="98257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/>
              <a:t>Reduction in resource utilization for 1 mapped kernel </a:t>
            </a:r>
            <a:r>
              <a:rPr lang="en-US" sz="2400" b="1" dirty="0">
                <a:solidFill>
                  <a:srgbClr val="008F00"/>
                </a:solidFill>
              </a:rPr>
              <a:t>(14%–25%)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8F00"/>
              </a:solidFill>
              <a:effectLst/>
              <a:uLnTx/>
              <a:uFillTx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Increase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</a:t>
            </a:r>
            <a:r>
              <a:rPr lang="en-US" sz="2400" kern="0" dirty="0">
                <a:solidFill>
                  <a:prstClr val="black"/>
                </a:solidFill>
              </a:rPr>
              <a:t>number of mapped kernels on FPGA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8F00"/>
                </a:solidFill>
                <a:effectLst/>
                <a:uLnTx/>
                <a:uFillTx/>
              </a:rPr>
              <a:t>(</a:t>
            </a:r>
            <a:r>
              <a:rPr lang="en-US" sz="2400" b="1" kern="0" dirty="0">
                <a:solidFill>
                  <a:srgbClr val="008F00"/>
                </a:solidFill>
              </a:rPr>
              <a:t>2x on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8F00"/>
                </a:solidFill>
                <a:effectLst/>
                <a:uLnTx/>
                <a:uFillTx/>
              </a:rPr>
              <a:t> average)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8F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48598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F00"/>
                </a:solidFill>
              </a:rPr>
              <a:t>Logic: 96%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48691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F00"/>
                </a:solidFill>
              </a:rPr>
              <a:t>DSP: 91%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48691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F00"/>
                </a:solidFill>
              </a:rPr>
              <a:t>RAM: 91%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48691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F00"/>
                </a:solidFill>
              </a:rPr>
              <a:t>Logic: 92%</a:t>
            </a:r>
            <a:endParaRPr lang="en-US" b="1" dirty="0">
              <a:solidFill>
                <a:srgbClr val="008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48691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F00"/>
                </a:solidFill>
              </a:rPr>
              <a:t>DSP: 93%</a:t>
            </a:r>
            <a:endParaRPr lang="en-US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Experimental Results</a:t>
            </a:r>
            <a:br>
              <a:rPr lang="en-US" sz="3600" dirty="0">
                <a:solidFill>
                  <a:prstClr val="white"/>
                </a:solidFill>
              </a:rPr>
            </a:br>
            <a:r>
              <a:rPr lang="en-US" sz="2200" dirty="0">
                <a:solidFill>
                  <a:prstClr val="white"/>
                </a:solidFill>
              </a:rPr>
              <a:t>Speedup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957-32D4-4E70-9343-F8DD920BD183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6066672"/>
              </p:ext>
            </p:extLst>
          </p:nvPr>
        </p:nvGraphicFramePr>
        <p:xfrm>
          <a:off x="939553" y="1207008"/>
          <a:ext cx="793122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23"/>
          <p:cNvSpPr txBox="1"/>
          <p:nvPr/>
        </p:nvSpPr>
        <p:spPr>
          <a:xfrm rot="16200000">
            <a:off x="-1780937" y="2475834"/>
            <a:ext cx="5043518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Helvetica"/>
                <a:cs typeface="Helvetica"/>
              </a:rPr>
              <a:t>Speedup (Improved Throughput)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5398755"/>
            <a:ext cx="9144000" cy="98257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n-US" sz="2400" kern="0" dirty="0">
                <a:solidFill>
                  <a:prstClr val="black"/>
                </a:solidFill>
              </a:rPr>
              <a:t>Increase in FPGA throughput </a:t>
            </a:r>
            <a:r>
              <a:rPr lang="en-US" sz="2400" b="1" kern="0" dirty="0">
                <a:solidFill>
                  <a:srgbClr val="008F00"/>
                </a:solidFill>
              </a:rPr>
              <a:t>(1.82x on average)</a:t>
            </a:r>
          </a:p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</a:rPr>
              <a:t>Increase in GPU speedup </a:t>
            </a:r>
            <a:r>
              <a:rPr lang="en-US" sz="2400" b="1" kern="0" dirty="0">
                <a:solidFill>
                  <a:srgbClr val="008F00"/>
                </a:solidFill>
              </a:rPr>
              <a:t>(1.07x on average)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524328" y="1498600"/>
            <a:ext cx="0" cy="3699048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7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Experimental Results</a:t>
            </a:r>
            <a:br>
              <a:rPr lang="en-US" sz="3600" dirty="0">
                <a:solidFill>
                  <a:prstClr val="white"/>
                </a:solidFill>
              </a:rPr>
            </a:br>
            <a:r>
              <a:rPr lang="en-US" sz="2200" dirty="0">
                <a:solidFill>
                  <a:prstClr val="white"/>
                </a:solidFill>
              </a:rPr>
              <a:t>Quality Loss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957-32D4-4E70-9343-F8DD920BD183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15338128"/>
              </p:ext>
            </p:extLst>
          </p:nvPr>
        </p:nvGraphicFramePr>
        <p:xfrm>
          <a:off x="714404" y="1484784"/>
          <a:ext cx="8110615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23"/>
          <p:cNvSpPr txBox="1"/>
          <p:nvPr/>
        </p:nvSpPr>
        <p:spPr>
          <a:xfrm rot="16200000">
            <a:off x="-2064559" y="2119528"/>
            <a:ext cx="5043518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Helvetica"/>
                <a:cs typeface="Helvetica"/>
              </a:rPr>
              <a:t>Average Quality </a:t>
            </a:r>
            <a:r>
              <a:rPr lang="en-US" sz="2400" b="1" dirty="0">
                <a:latin typeface="Helvetica"/>
                <a:cs typeface="Helvetica"/>
              </a:rPr>
              <a:t>Loss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5615838"/>
            <a:ext cx="9143999" cy="62253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/>
              <a:t>Average quality loss over 100 test input patterns is </a:t>
            </a:r>
            <a:r>
              <a:rPr lang="en-US" sz="2400" b="1" dirty="0">
                <a:solidFill>
                  <a:srgbClr val="008F00"/>
                </a:solidFill>
              </a:rPr>
              <a:t>≤ 1%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8F00"/>
              </a:solidFill>
              <a:effectLst/>
              <a:uLnTx/>
              <a:uFillTx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452320" y="1684867"/>
            <a:ext cx="0" cy="3412066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5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 err="1"/>
              <a:t>OpenCL</a:t>
            </a:r>
            <a:r>
              <a:rPr lang="en-US" dirty="0"/>
              <a:t> Execution Model</a:t>
            </a:r>
          </a:p>
          <a:p>
            <a:r>
              <a:rPr lang="en-US" dirty="0"/>
              <a:t>Approximation Design Workflow</a:t>
            </a:r>
          </a:p>
          <a:p>
            <a:r>
              <a:rPr lang="en-US" dirty="0"/>
              <a:t>Experimental Setup and Results</a:t>
            </a:r>
          </a:p>
          <a:p>
            <a:r>
              <a:rPr lang="en-US" dirty="0"/>
              <a:t>Conclusion</a:t>
            </a:r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1738-3E1E-4873-9D0D-E208BCCC6587}" type="datetime5">
              <a:rPr lang="en-US" smtClean="0"/>
              <a:t>17-Mar-16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8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sz="2000" dirty="0"/>
              <a:t>RATER</a:t>
            </a:r>
            <a:r>
              <a:rPr lang="en-US" dirty="0"/>
              <a:t> exploits approximation to increase the benefits of FPGA accelerators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without changing</a:t>
            </a:r>
            <a:r>
              <a:rPr lang="en-US" dirty="0"/>
              <a:t> the underlying FPGA hardware</a:t>
            </a:r>
          </a:p>
          <a:p>
            <a:endParaRPr lang="en-US" dirty="0"/>
          </a:p>
          <a:p>
            <a:r>
              <a:rPr lang="en-US" dirty="0"/>
              <a:t>More opportunities for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parallel execution</a:t>
            </a:r>
          </a:p>
          <a:p>
            <a:endParaRPr lang="en-US" dirty="0"/>
          </a:p>
          <a:p>
            <a:r>
              <a:rPr lang="en-US" dirty="0"/>
              <a:t>1.4x–3.0x higher computational throughput on FPGA with less than 1% quality loss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4996-ABCF-46DA-A7A6-14260A7AC4B7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0" y="1960200"/>
            <a:ext cx="9144000" cy="1468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4400" dirty="0">
                <a:solidFill>
                  <a:srgbClr val="000000"/>
                </a:solidFill>
              </a:rPr>
              <a:t>G</a:t>
            </a:r>
            <a:r>
              <a:rPr lang="en-US" sz="3100" dirty="0">
                <a:solidFill>
                  <a:srgbClr val="000000"/>
                </a:solidFill>
              </a:rPr>
              <a:t>RATER </a:t>
            </a:r>
            <a:r>
              <a:rPr lang="en-US" dirty="0"/>
              <a:t>: An Approximation Workflow for Exploiting Data-Level Parallelism in FPGA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5157192"/>
                <a:ext cx="9144000" cy="17008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ln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:r>
                  <a:rPr lang="en-US" sz="3600" b="1" dirty="0">
                    <a:ln/>
                    <a:solidFill>
                      <a:schemeClr val="bg1"/>
                    </a:solidFill>
                    <a:effectLst/>
                  </a:rPr>
                  <a:t>1.8x Speedup     	 	       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/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3600" b="1" dirty="0">
                    <a:ln/>
                    <a:solidFill>
                      <a:schemeClr val="bg1"/>
                    </a:solidFill>
                    <a:effectLst/>
                  </a:rPr>
                  <a:t> 99% Quality</a:t>
                </a:r>
              </a:p>
              <a:p>
                <a:r>
                  <a:rPr lang="en-US" sz="3600" b="1" dirty="0">
                    <a:ln/>
                    <a:solidFill>
                      <a:schemeClr val="bg1"/>
                    </a:solidFill>
                    <a:effectLst/>
                  </a:rPr>
                  <a:t>        </a:t>
                </a:r>
                <a:r>
                  <a:rPr lang="en-US" sz="2800" b="1" dirty="0">
                    <a:ln/>
                    <a:solidFill>
                      <a:schemeClr val="bg1"/>
                    </a:solidFill>
                    <a:effectLst/>
                  </a:rPr>
                  <a:t>(1.4x–3.0x)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57192"/>
                <a:ext cx="9144000" cy="17008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18721" y="3789040"/>
            <a:ext cx="9144000" cy="1053168"/>
          </a:xfrm>
        </p:spPr>
        <p:txBody>
          <a:bodyPr>
            <a:normAutofit/>
          </a:bodyPr>
          <a:lstStyle/>
          <a:p>
            <a:pPr lvl="0"/>
            <a:r>
              <a:rPr lang="en-US" sz="2000" b="0" dirty="0">
                <a:solidFill>
                  <a:schemeClr val="tx2"/>
                </a:solidFill>
              </a:rPr>
              <a:t>Atieh Lotfi</a:t>
            </a:r>
            <a:r>
              <a:rPr lang="en-US" sz="2000" b="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Abbas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Rahimi</a:t>
            </a:r>
            <a:r>
              <a:rPr lang="en-US" sz="2000" b="0" dirty="0">
                <a:solidFill>
                  <a:schemeClr val="tx1"/>
                </a:solidFill>
              </a:rPr>
              <a:t>, </a:t>
            </a:r>
            <a:r>
              <a:rPr lang="en-US" sz="2000" b="0" dirty="0">
                <a:solidFill>
                  <a:schemeClr val="accent3">
                    <a:lumMod val="50000"/>
                  </a:schemeClr>
                </a:solidFill>
              </a:rPr>
              <a:t>Amir </a:t>
            </a:r>
            <a:r>
              <a:rPr lang="en-US" sz="2000" b="0" dirty="0" err="1">
                <a:solidFill>
                  <a:schemeClr val="accent3">
                    <a:lumMod val="50000"/>
                  </a:schemeClr>
                </a:solidFill>
              </a:rPr>
              <a:t>Yazdanbakhsh</a:t>
            </a:r>
            <a:r>
              <a:rPr lang="en-US" sz="2000" b="0" dirty="0">
                <a:solidFill>
                  <a:schemeClr val="tx1"/>
                </a:solidFill>
              </a:rPr>
              <a:t>, </a:t>
            </a:r>
            <a:r>
              <a:rPr lang="en-US" sz="2000" b="0" dirty="0" err="1">
                <a:solidFill>
                  <a:schemeClr val="accent3">
                    <a:lumMod val="50000"/>
                  </a:schemeClr>
                </a:solidFill>
              </a:rPr>
              <a:t>Hadi</a:t>
            </a:r>
            <a:r>
              <a:rPr lang="en-US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accent3">
                    <a:lumMod val="50000"/>
                  </a:schemeClr>
                </a:solidFill>
              </a:rPr>
              <a:t>Esmaeilzadeh</a:t>
            </a:r>
            <a:r>
              <a:rPr lang="en-US" sz="2000" b="0" dirty="0">
                <a:solidFill>
                  <a:schemeClr val="tx1"/>
                </a:solidFill>
              </a:rPr>
              <a:t>, </a:t>
            </a:r>
            <a:r>
              <a:rPr lang="en-US" sz="2000" b="0" dirty="0">
                <a:solidFill>
                  <a:schemeClr val="tx2"/>
                </a:solidFill>
              </a:rPr>
              <a:t>Rajesh K. Gupta</a:t>
            </a:r>
            <a:r>
              <a:rPr lang="en-US" b="0" dirty="0">
                <a:solidFill>
                  <a:schemeClr val="tx1"/>
                </a:solidFill>
              </a:rPr>
              <a:t/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UC San Diego</a:t>
            </a:r>
            <a:r>
              <a:rPr lang="en-US" sz="2000" b="0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UC Berkeley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>
                <a:solidFill>
                  <a:schemeClr val="accent3">
                    <a:lumMod val="50000"/>
                  </a:schemeClr>
                </a:solidFill>
              </a:rPr>
              <a:t>Georgia Institute of Technology</a:t>
            </a:r>
            <a:endParaRPr lang="en-US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3461400" y="5172432"/>
            <a:ext cx="2160240" cy="17145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2420" y="5623173"/>
            <a:ext cx="1625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3"/>
                </a:solidFill>
              </a:rPr>
              <a:t>G</a:t>
            </a:r>
            <a:r>
              <a:rPr lang="en-US" sz="3200" b="1" dirty="0">
                <a:solidFill>
                  <a:schemeClr val="accent3"/>
                </a:solidFill>
              </a:rPr>
              <a:t>RATER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white"/>
                </a:solidFill>
              </a:rPr>
              <a:t>Source-to-source Compiler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Genetic-based Approximation Algorithm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F957-32D4-4E70-9343-F8DD920BD183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0" name="Flowchart: Document 29"/>
          <p:cNvSpPr/>
          <p:nvPr/>
        </p:nvSpPr>
        <p:spPr>
          <a:xfrm>
            <a:off x="1691680" y="1042054"/>
            <a:ext cx="1120824" cy="647934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Modified kernel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59832" y="1221636"/>
            <a:ext cx="2217601" cy="885787"/>
          </a:xfrm>
          <a:prstGeom prst="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47864" y="893392"/>
            <a:ext cx="178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population</a:t>
            </a:r>
          </a:p>
        </p:txBody>
      </p:sp>
      <p:sp>
        <p:nvSpPr>
          <p:cNvPr id="110" name="TextBox 109"/>
          <p:cNvSpPr txBox="1"/>
          <p:nvPr/>
        </p:nvSpPr>
        <p:spPr>
          <a:xfrm rot="5400000">
            <a:off x="4069047" y="1589623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  <a:endParaRPr lang="en-US" sz="2400" dirty="0"/>
          </a:p>
        </p:txBody>
      </p:sp>
      <p:sp>
        <p:nvSpPr>
          <p:cNvPr id="111" name="Rectangle 110"/>
          <p:cNvSpPr/>
          <p:nvPr/>
        </p:nvSpPr>
        <p:spPr>
          <a:xfrm>
            <a:off x="3059832" y="2295046"/>
            <a:ext cx="2217601" cy="29228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Fitness evaluation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2826392" y="1368772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3059832" y="2761818"/>
            <a:ext cx="2217601" cy="52316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Selection </a:t>
            </a:r>
          </a:p>
          <a:p>
            <a:pPr algn="ctr"/>
            <a:r>
              <a:rPr lang="en-US" sz="1600" dirty="0"/>
              <a:t>(Elitism, roulette wheel )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3059832" y="3481898"/>
            <a:ext cx="2217601" cy="52316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Crossover / Mutation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52242" y="4113160"/>
            <a:ext cx="1403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Termination</a:t>
            </a:r>
          </a:p>
          <a:p>
            <a:r>
              <a:rPr lang="en-US" dirty="0"/>
              <a:t>  criterion? </a:t>
            </a:r>
          </a:p>
        </p:txBody>
      </p:sp>
      <p:sp>
        <p:nvSpPr>
          <p:cNvPr id="123" name="Flowchart: Decision 122"/>
          <p:cNvSpPr/>
          <p:nvPr/>
        </p:nvSpPr>
        <p:spPr>
          <a:xfrm>
            <a:off x="3131840" y="4192275"/>
            <a:ext cx="2088232" cy="1005861"/>
          </a:xfrm>
          <a:prstGeom prst="flowChartDecision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3728022" y="5113104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012160" y="5085184"/>
            <a:ext cx="19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Next Generation</a:t>
            </a: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640">
            <a:off x="5575956" y="3276116"/>
            <a:ext cx="1304466" cy="100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TextBox 157"/>
          <p:cNvSpPr txBox="1"/>
          <p:nvPr/>
        </p:nvSpPr>
        <p:spPr>
          <a:xfrm rot="21193503">
            <a:off x="4733384" y="3253318"/>
            <a:ext cx="27636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  <a:cs typeface="Arial" pitchFamily="34" charset="0"/>
              </a:rPr>
              <a:t>Accelerated Profiling</a:t>
            </a:r>
          </a:p>
        </p:txBody>
      </p:sp>
      <p:graphicFrame>
        <p:nvGraphicFramePr>
          <p:cNvPr id="191" name="Object 190"/>
          <p:cNvGraphicFramePr>
            <a:graphicFrameLocks noChangeAspect="1"/>
          </p:cNvGraphicFramePr>
          <p:nvPr>
            <p:extLst/>
          </p:nvPr>
        </p:nvGraphicFramePr>
        <p:xfrm>
          <a:off x="3420131" y="1268760"/>
          <a:ext cx="15335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Worksheet" r:id="rId4" imgW="1533637" imgH="200092" progId="Excel.Sheet.12">
                  <p:embed/>
                </p:oleObj>
              </mc:Choice>
              <mc:Fallback>
                <p:oleObj name="Worksheet" r:id="rId4" imgW="1533637" imgH="2000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0131" y="1268760"/>
                        <a:ext cx="153352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" name="Object 192"/>
          <p:cNvGraphicFramePr>
            <a:graphicFrameLocks noChangeAspect="1"/>
          </p:cNvGraphicFramePr>
          <p:nvPr>
            <p:extLst/>
          </p:nvPr>
        </p:nvGraphicFramePr>
        <p:xfrm>
          <a:off x="3419873" y="1499851"/>
          <a:ext cx="15335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Worksheet" r:id="rId6" imgW="1533637" imgH="200092" progId="Excel.Sheet.12">
                  <p:embed/>
                </p:oleObj>
              </mc:Choice>
              <mc:Fallback>
                <p:oleObj name="Worksheet" r:id="rId6" imgW="1533637" imgH="2000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19873" y="1499851"/>
                        <a:ext cx="153352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Object 194"/>
          <p:cNvGraphicFramePr>
            <a:graphicFrameLocks noChangeAspect="1"/>
          </p:cNvGraphicFramePr>
          <p:nvPr>
            <p:extLst/>
          </p:nvPr>
        </p:nvGraphicFramePr>
        <p:xfrm>
          <a:off x="3419872" y="1882337"/>
          <a:ext cx="15335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Worksheet" r:id="rId8" imgW="1533637" imgH="200092" progId="Excel.Sheet.12">
                  <p:embed/>
                </p:oleObj>
              </mc:Choice>
              <mc:Fallback>
                <p:oleObj name="Worksheet" r:id="rId8" imgW="1533637" imgH="2000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19872" y="1882337"/>
                        <a:ext cx="153352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1" name="Group 200"/>
          <p:cNvGrpSpPr/>
          <p:nvPr/>
        </p:nvGrpSpPr>
        <p:grpSpPr>
          <a:xfrm>
            <a:off x="6115232" y="4257757"/>
            <a:ext cx="1683088" cy="885787"/>
            <a:chOff x="6401494" y="4168009"/>
            <a:chExt cx="1683088" cy="885787"/>
          </a:xfrm>
        </p:grpSpPr>
        <p:sp>
          <p:nvSpPr>
            <p:cNvPr id="127" name="Rectangle 126"/>
            <p:cNvSpPr/>
            <p:nvPr/>
          </p:nvSpPr>
          <p:spPr>
            <a:xfrm>
              <a:off x="6401494" y="4168009"/>
              <a:ext cx="1683088" cy="885787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TextBox 158"/>
            <p:cNvSpPr txBox="1"/>
            <p:nvPr/>
          </p:nvSpPr>
          <p:spPr>
            <a:xfrm rot="5400000">
              <a:off x="7126504" y="4526083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…</a:t>
              </a:r>
              <a:endParaRPr lang="en-US" sz="2400" dirty="0"/>
            </a:p>
          </p:txBody>
        </p:sp>
        <p:graphicFrame>
          <p:nvGraphicFramePr>
            <p:cNvPr id="197" name="Object 196"/>
            <p:cNvGraphicFramePr>
              <a:graphicFrameLocks noChangeAspect="1"/>
            </p:cNvGraphicFramePr>
            <p:nvPr>
              <p:extLst/>
            </p:nvPr>
          </p:nvGraphicFramePr>
          <p:xfrm>
            <a:off x="6500513" y="4209250"/>
            <a:ext cx="153352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" name="Worksheet" r:id="rId10" imgW="1533637" imgH="200092" progId="Excel.Sheet.12">
                    <p:embed/>
                  </p:oleObj>
                </mc:Choice>
                <mc:Fallback>
                  <p:oleObj name="Worksheet" r:id="rId10" imgW="1533637" imgH="200092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00513" y="4209250"/>
                          <a:ext cx="1533525" cy="200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8" name="Object 197"/>
            <p:cNvGraphicFramePr>
              <a:graphicFrameLocks noChangeAspect="1"/>
            </p:cNvGraphicFramePr>
            <p:nvPr>
              <p:extLst/>
            </p:nvPr>
          </p:nvGraphicFramePr>
          <p:xfrm>
            <a:off x="6494859" y="4433915"/>
            <a:ext cx="153352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4" name="Worksheet" r:id="rId12" imgW="1533637" imgH="200092" progId="Excel.Sheet.12">
                    <p:embed/>
                  </p:oleObj>
                </mc:Choice>
                <mc:Fallback>
                  <p:oleObj name="Worksheet" r:id="rId12" imgW="1533637" imgH="200092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494859" y="4433915"/>
                          <a:ext cx="1533525" cy="200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0" name="Object 199"/>
            <p:cNvGraphicFramePr>
              <a:graphicFrameLocks noChangeAspect="1"/>
            </p:cNvGraphicFramePr>
            <p:nvPr>
              <p:extLst/>
            </p:nvPr>
          </p:nvGraphicFramePr>
          <p:xfrm>
            <a:off x="6494858" y="4826883"/>
            <a:ext cx="153352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5" name="Worksheet" r:id="rId14" imgW="1533637" imgH="200092" progId="Excel.Sheet.12">
                    <p:embed/>
                  </p:oleObj>
                </mc:Choice>
                <mc:Fallback>
                  <p:oleObj name="Worksheet" r:id="rId14" imgW="1533637" imgH="200092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494858" y="4826883"/>
                          <a:ext cx="1533525" cy="200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03" name="Straight Arrow Connector 202"/>
          <p:cNvCxnSpPr>
            <a:stCxn id="123" idx="3"/>
            <a:endCxn id="127" idx="1"/>
          </p:cNvCxnSpPr>
          <p:nvPr/>
        </p:nvCxnSpPr>
        <p:spPr>
          <a:xfrm>
            <a:off x="5220072" y="4695206"/>
            <a:ext cx="895160" cy="5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lbow Connector 204"/>
          <p:cNvCxnSpPr>
            <a:stCxn id="127" idx="0"/>
            <a:endCxn id="111" idx="3"/>
          </p:cNvCxnSpPr>
          <p:nvPr/>
        </p:nvCxnSpPr>
        <p:spPr>
          <a:xfrm rot="16200000" flipV="1">
            <a:off x="5208822" y="2509802"/>
            <a:ext cx="1816567" cy="167934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5305917" y="433188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2799096" y="5427427"/>
            <a:ext cx="2753720" cy="5590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</a:t>
            </a:r>
          </a:p>
          <a:p>
            <a:pPr algn="ctr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(kernel with the least area)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9" name="Straight Arrow Connector 208"/>
          <p:cNvCxnSpPr>
            <a:stCxn id="38" idx="2"/>
            <a:endCxn id="111" idx="0"/>
          </p:cNvCxnSpPr>
          <p:nvPr/>
        </p:nvCxnSpPr>
        <p:spPr>
          <a:xfrm>
            <a:off x="4168633" y="2107423"/>
            <a:ext cx="0" cy="1876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stCxn id="111" idx="2"/>
            <a:endCxn id="118" idx="0"/>
          </p:cNvCxnSpPr>
          <p:nvPr/>
        </p:nvCxnSpPr>
        <p:spPr>
          <a:xfrm>
            <a:off x="4168633" y="2587334"/>
            <a:ext cx="0" cy="174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18" idx="2"/>
            <a:endCxn id="120" idx="0"/>
          </p:cNvCxnSpPr>
          <p:nvPr/>
        </p:nvCxnSpPr>
        <p:spPr>
          <a:xfrm>
            <a:off x="4168633" y="3284984"/>
            <a:ext cx="0" cy="196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120" idx="2"/>
            <a:endCxn id="123" idx="0"/>
          </p:cNvCxnSpPr>
          <p:nvPr/>
        </p:nvCxnSpPr>
        <p:spPr>
          <a:xfrm>
            <a:off x="4168633" y="4005064"/>
            <a:ext cx="7323" cy="187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123" idx="2"/>
            <a:endCxn id="207" idx="0"/>
          </p:cNvCxnSpPr>
          <p:nvPr/>
        </p:nvCxnSpPr>
        <p:spPr>
          <a:xfrm>
            <a:off x="4175956" y="5198136"/>
            <a:ext cx="0" cy="229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4819088" y="1368772"/>
            <a:ext cx="936104" cy="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5686952" y="1166010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 precision </a:t>
            </a:r>
          </a:p>
        </p:txBody>
      </p:sp>
      <p:sp>
        <p:nvSpPr>
          <p:cNvPr id="233" name="Right Brace 232"/>
          <p:cNvSpPr/>
          <p:nvPr/>
        </p:nvSpPr>
        <p:spPr>
          <a:xfrm>
            <a:off x="7812360" y="4334040"/>
            <a:ext cx="171624" cy="78618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/>
          <p:cNvSpPr txBox="1"/>
          <p:nvPr/>
        </p:nvSpPr>
        <p:spPr>
          <a:xfrm>
            <a:off x="7891684" y="4399010"/>
            <a:ext cx="84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Satisfy </a:t>
            </a:r>
          </a:p>
          <a:p>
            <a:pPr algn="ctr"/>
            <a:r>
              <a:rPr lang="en-US" dirty="0" err="1"/>
              <a:t>QoR</a:t>
            </a:r>
            <a:endParaRPr lang="en-US" dirty="0"/>
          </a:p>
        </p:txBody>
      </p:sp>
      <p:sp>
        <p:nvSpPr>
          <p:cNvPr id="239" name="TextBox 238"/>
          <p:cNvSpPr txBox="1"/>
          <p:nvPr/>
        </p:nvSpPr>
        <p:spPr>
          <a:xfrm>
            <a:off x="597470" y="2119431"/>
            <a:ext cx="224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Estimates kernel area</a:t>
            </a:r>
          </a:p>
          <a:p>
            <a:r>
              <a:rPr lang="en-US" dirty="0"/>
              <a:t>occupancy on FPGA</a:t>
            </a:r>
          </a:p>
        </p:txBody>
      </p:sp>
      <p:cxnSp>
        <p:nvCxnSpPr>
          <p:cNvPr id="244" name="Straight Arrow Connector 243"/>
          <p:cNvCxnSpPr/>
          <p:nvPr/>
        </p:nvCxnSpPr>
        <p:spPr>
          <a:xfrm flipH="1" flipV="1">
            <a:off x="2560048" y="2475706"/>
            <a:ext cx="714204" cy="218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0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6752"/>
                <a:ext cx="8435281" cy="495801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m:rPr>
                          <m:nor/>
                        </m:rPr>
                        <a:rPr lang="en-US" sz="2400" dirty="0"/>
                        <m:t>All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candidate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variables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in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b="1" i="0" dirty="0" smtClean="0"/>
                        <m:t>the</m:t>
                      </m:r>
                      <m:r>
                        <m:rPr>
                          <m:nor/>
                        </m:rPr>
                        <a:rPr lang="en-US" sz="2400" b="1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1" i="0" dirty="0" smtClean="0"/>
                        <m:t>e</m:t>
                      </m:r>
                      <m:r>
                        <m:rPr>
                          <m:nor/>
                        </m:rPr>
                        <a:rPr lang="en-US" sz="2400" dirty="0"/>
                        <m:t>xact</m:t>
                      </m:r>
                      <m:r>
                        <m:rPr>
                          <m:nor/>
                        </m:rPr>
                        <a:rPr lang="en-US" sz="2400" b="1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1" i="0" dirty="0" smtClean="0"/>
                        <m:t>k</m:t>
                      </m:r>
                      <m:r>
                        <m:rPr>
                          <m:nor/>
                        </m:rPr>
                        <a:rPr lang="en-US" sz="2400" dirty="0"/>
                        <m:t>ernel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Assign a precision tag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𝑷𝑻</m:t>
                    </m:r>
                  </m:oMath>
                </a14:m>
                <a:r>
                  <a:rPr lang="en-US" dirty="0"/>
                  <a:t>) to each variable type: </a:t>
                </a:r>
                <a:r>
                  <a:rPr lang="en-US" sz="2400" dirty="0"/>
                  <a:t>e.g. data types {float, </a:t>
                </a:r>
                <a:r>
                  <a:rPr lang="en-US" sz="2400" dirty="0" err="1"/>
                  <a:t>int</a:t>
                </a:r>
                <a:r>
                  <a:rPr lang="en-US" sz="2400" dirty="0"/>
                  <a:t>, short, char} -&gt; {4, 3, 2, 1}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Detect variables amenable to approximation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𝑨𝑽</m:t>
                    </m:r>
                  </m:oMath>
                </a14:m>
                <a:r>
                  <a:rPr lang="en-US" dirty="0"/>
                  <a:t>): </a:t>
                </a:r>
                <a:r>
                  <a:rPr lang="en-US" sz="2400" dirty="0"/>
                  <a:t>by one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𝑷𝑻</m:t>
                    </m:r>
                  </m:oMath>
                </a14:m>
                <a:r>
                  <a:rPr lang="en-US" sz="2400" dirty="0"/>
                  <a:t> demoting for each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400" dirty="0"/>
                  <a:t> and checking the </a:t>
                </a:r>
                <a:r>
                  <a:rPr lang="en-US" sz="2400" dirty="0" err="1"/>
                  <a:t>QoR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lowest possible precision for each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𝑨𝑽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𝑳𝑷</m:t>
                    </m:r>
                  </m:oMath>
                </a14:m>
                <a:r>
                  <a:rPr lang="en-US" dirty="0"/>
                  <a:t>):</a:t>
                </a:r>
                <a:r>
                  <a:rPr lang="en-US" sz="2400" dirty="0"/>
                  <a:t> starting from </a:t>
                </a:r>
                <a:r>
                  <a:rPr lang="en-US" sz="2400" i="1" dirty="0"/>
                  <a:t>char</a:t>
                </a:r>
                <a:r>
                  <a:rPr lang="en-US" sz="2400" dirty="0"/>
                  <a:t> for each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performing one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𝑷𝑻</m:t>
                    </m:r>
                  </m:oMath>
                </a14:m>
                <a:r>
                  <a:rPr lang="en-US" sz="2400" dirty="0"/>
                  <a:t> promoting until it satisfies the </a:t>
                </a:r>
                <a:r>
                  <a:rPr lang="en-US" sz="2400" dirty="0" err="1"/>
                  <a:t>QoR</a:t>
                </a:r>
                <a:r>
                  <a:rPr lang="en-US" sz="2400" dirty="0"/>
                  <a:t> (generating |AV| kernels)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𝑲𝒆𝒓𝒏𝒆𝒍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𝑳𝑷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6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𝑨𝑽</m:t>
                    </m:r>
                  </m:oMath>
                </a14:m>
                <a:endParaRPr lang="en-US" sz="2600" dirty="0"/>
              </a:p>
              <a:p>
                <a:pPr marL="400050" lvl="1" indent="0">
                  <a:buNone/>
                </a:pPr>
                <a:r>
                  <a:rPr lang="en-US" dirty="0"/>
                  <a:t>  Run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𝑲𝒆𝒓𝒏𝒆𝒍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:r>
                  <a:rPr lang="en-US" dirty="0"/>
                  <a:t>on GPU and check the </a:t>
                </a:r>
                <a:r>
                  <a:rPr lang="en-US" dirty="0" err="1"/>
                  <a:t>QoR</a:t>
                </a:r>
                <a:endParaRPr lang="en-US" dirty="0"/>
              </a:p>
              <a:p>
                <a:pPr marL="857250" lvl="1" indent="-457200">
                  <a:buFontTx/>
                  <a:buChar char="-"/>
                </a:pPr>
                <a:r>
                  <a:rPr lang="en-US" sz="2600" dirty="0"/>
                  <a:t>if </a:t>
                </a:r>
                <a:r>
                  <a:rPr lang="en-US" sz="2600" dirty="0" err="1"/>
                  <a:t>QoR</a:t>
                </a:r>
                <a:r>
                  <a:rPr lang="en-US" sz="2600" dirty="0"/>
                  <a:t> &gt; </a:t>
                </a:r>
                <a:r>
                  <a:rPr lang="en-US" sz="2600" dirty="0" err="1"/>
                  <a:t>Quality_Target</a:t>
                </a:r>
                <a:r>
                  <a:rPr lang="en-US" sz="2600" dirty="0"/>
                  <a:t>: solution is found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𝑲𝒆𝒓𝒏𝒆𝒍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en-US" sz="2600" dirty="0"/>
              </a:p>
              <a:p>
                <a:pPr marL="857250" lvl="1" indent="-457200">
                  <a:buFontTx/>
                  <a:buChar char="-"/>
                </a:pPr>
                <a:r>
                  <a:rPr lang="en-US" sz="2600" dirty="0"/>
                  <a:t>otherwise: run genetic-based algorithm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6752"/>
                <a:ext cx="8435281" cy="4958011"/>
              </a:xfrm>
              <a:blipFill rotWithShape="0">
                <a:blip r:embed="rId2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Source-to-source Compiler</a:t>
            </a:r>
            <a:br>
              <a:rPr lang="en-US" dirty="0"/>
            </a:br>
            <a:r>
              <a:rPr lang="en-US" sz="2700" dirty="0"/>
              <a:t>Analysis and Pruning 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D750-DE02-427A-9BA1-EDC88EBDC7F3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9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B181-DD2D-4317-9043-9362E314335D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6" name="Inhaltsplatzhalter 1"/>
          <p:cNvSpPr>
            <a:spLocks noGrp="1"/>
          </p:cNvSpPr>
          <p:nvPr>
            <p:ph idx="1"/>
          </p:nvPr>
        </p:nvSpPr>
        <p:spPr>
          <a:xfrm>
            <a:off x="1662172" y="1243683"/>
            <a:ext cx="5790148" cy="571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effective end of Dennard scaling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07358" y="1700808"/>
            <a:ext cx="4083802" cy="1712417"/>
            <a:chOff x="2960306" y="1289829"/>
            <a:chExt cx="4083802" cy="1712417"/>
          </a:xfrm>
        </p:grpSpPr>
        <p:sp>
          <p:nvSpPr>
            <p:cNvPr id="9" name="TextBox 8"/>
            <p:cNvSpPr txBox="1"/>
            <p:nvPr/>
          </p:nvSpPr>
          <p:spPr>
            <a:xfrm>
              <a:off x="4232577" y="1289829"/>
              <a:ext cx="15552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Performance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60306" y="2602136"/>
              <a:ext cx="12931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Generality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48396" y="2602136"/>
              <a:ext cx="11957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Efficiency</a:t>
              </a:r>
            </a:p>
          </p:txBody>
        </p:sp>
        <p:sp>
          <p:nvSpPr>
            <p:cNvPr id="17" name="Up-Down Arrow 16"/>
            <p:cNvSpPr/>
            <p:nvPr/>
          </p:nvSpPr>
          <p:spPr>
            <a:xfrm rot="2211560">
              <a:off x="4413094" y="1539054"/>
              <a:ext cx="330892" cy="1345992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-Down Arrow 18"/>
            <p:cNvSpPr/>
            <p:nvPr/>
          </p:nvSpPr>
          <p:spPr>
            <a:xfrm rot="19329834">
              <a:off x="5319078" y="1520231"/>
              <a:ext cx="330892" cy="1345992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-Down Arrow 19"/>
            <p:cNvSpPr/>
            <p:nvPr/>
          </p:nvSpPr>
          <p:spPr>
            <a:xfrm rot="5400000">
              <a:off x="4885686" y="2107475"/>
              <a:ext cx="330892" cy="1345992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ttangolo 6"/>
          <p:cNvSpPr/>
          <p:nvPr/>
        </p:nvSpPr>
        <p:spPr>
          <a:xfrm>
            <a:off x="1435800" y="4869160"/>
            <a:ext cx="702463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it-IT" sz="3200" b="1" dirty="0">
                <a:ln w="0"/>
                <a:solidFill>
                  <a:schemeClr val="tx1"/>
                </a:solidFill>
              </a:rPr>
              <a:t>✓</a:t>
            </a:r>
            <a:r>
              <a:rPr lang="en-US" sz="2800" b="1" dirty="0">
                <a:ln w="0"/>
                <a:solidFill>
                  <a:schemeClr val="tx1"/>
                </a:solidFill>
              </a:rPr>
              <a:t>Programmable accelerators (FPGAs)</a:t>
            </a:r>
            <a:endParaRPr lang="it-IT" sz="28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27" name="Rettangolo 6"/>
          <p:cNvSpPr/>
          <p:nvPr/>
        </p:nvSpPr>
        <p:spPr>
          <a:xfrm>
            <a:off x="1435800" y="5436513"/>
            <a:ext cx="47203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it-IT" sz="3200" b="1" dirty="0">
                <a:ln w="0"/>
                <a:solidFill>
                  <a:schemeClr val="tx1"/>
                </a:solidFill>
              </a:rPr>
              <a:t>✓</a:t>
            </a:r>
            <a:r>
              <a:rPr lang="en-US" sz="2800" b="1" dirty="0">
                <a:ln w="0"/>
                <a:solidFill>
                  <a:schemeClr val="tx1"/>
                </a:solidFill>
              </a:rPr>
              <a:t>Approximate computing</a:t>
            </a:r>
            <a:endParaRPr lang="it-IT" sz="2800" b="1" dirty="0">
              <a:ln w="0"/>
              <a:solidFill>
                <a:schemeClr val="tx1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>
          <a:xfrm>
            <a:off x="683568" y="4693661"/>
            <a:ext cx="752232" cy="535539"/>
          </a:xfrm>
          <a:prstGeom prst="bentConnector3">
            <a:avLst>
              <a:gd name="adj1" fmla="val 1377"/>
            </a:avLst>
          </a:prstGeom>
          <a:ln w="57150">
            <a:solidFill>
              <a:srgbClr val="006C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>
            <a:off x="683568" y="5224277"/>
            <a:ext cx="752232" cy="535539"/>
          </a:xfrm>
          <a:prstGeom prst="bentConnector3">
            <a:avLst>
              <a:gd name="adj1" fmla="val 1377"/>
            </a:avLst>
          </a:prstGeom>
          <a:ln w="57150">
            <a:solidFill>
              <a:srgbClr val="006C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6016" y="3644501"/>
            <a:ext cx="7984152" cy="1048637"/>
          </a:xfrm>
          <a:prstGeom prst="rect">
            <a:avLst/>
          </a:prstGeom>
          <a:solidFill>
            <a:srgbClr val="00B050"/>
          </a:solidFill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Solutions that provide significant performance and efficiency gains while retaining generality is needed</a:t>
            </a:r>
          </a:p>
        </p:txBody>
      </p:sp>
    </p:spTree>
    <p:extLst>
      <p:ext uri="{BB962C8B-B14F-4D97-AF65-F5344CB8AC3E}">
        <p14:creationId xmlns:p14="http://schemas.microsoft.com/office/powerpoint/2010/main" val="168794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010" y="3603634"/>
            <a:ext cx="2257425" cy="21812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89" y="3186682"/>
            <a:ext cx="2413423" cy="17598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A92D-4871-4CB3-9430-BB2D4DCDB53B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424424" y="1117359"/>
            <a:ext cx="2211976" cy="1281519"/>
            <a:chOff x="512114" y="1130300"/>
            <a:chExt cx="2856358" cy="1443202"/>
          </a:xfrm>
        </p:grpSpPr>
        <p:pic>
          <p:nvPicPr>
            <p:cNvPr id="8" name="Picture 7" descr="zebr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80" y="1130300"/>
              <a:ext cx="1765300" cy="10541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2114" y="2157573"/>
              <a:ext cx="2856358" cy="415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Image Processing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78436" y="915040"/>
            <a:ext cx="1858060" cy="1488598"/>
            <a:chOff x="6003597" y="1130300"/>
            <a:chExt cx="2399342" cy="1676406"/>
          </a:xfrm>
        </p:grpSpPr>
        <p:pic>
          <p:nvPicPr>
            <p:cNvPr id="11" name="Picture 10" descr="data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268" y="1130300"/>
              <a:ext cx="1435100" cy="14351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03597" y="2390776"/>
              <a:ext cx="2399342" cy="41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Big Data Analytics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39752" y="1062978"/>
            <a:ext cx="2531254" cy="1343821"/>
            <a:chOff x="6335362" y="3794379"/>
            <a:chExt cx="3268648" cy="1513364"/>
          </a:xfrm>
        </p:grpSpPr>
        <p:pic>
          <p:nvPicPr>
            <p:cNvPr id="14" name="Picture 13" descr="audio_video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285" y="3794379"/>
              <a:ext cx="1638300" cy="11938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335362" y="4891814"/>
              <a:ext cx="3268648" cy="415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Multimedia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42875" y="1087877"/>
            <a:ext cx="1917872" cy="1316023"/>
            <a:chOff x="3533523" y="5274727"/>
            <a:chExt cx="2476577" cy="1482059"/>
          </a:xfrm>
        </p:grpSpPr>
        <p:sp>
          <p:nvSpPr>
            <p:cNvPr id="17" name="TextBox 16"/>
            <p:cNvSpPr txBox="1"/>
            <p:nvPr/>
          </p:nvSpPr>
          <p:spPr>
            <a:xfrm>
              <a:off x="3533523" y="6340857"/>
              <a:ext cx="2476577" cy="415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Machine Learning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153" y="5274727"/>
              <a:ext cx="1330912" cy="107410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692076" y="1032477"/>
            <a:ext cx="1328196" cy="1371150"/>
            <a:chOff x="3967384" y="5336182"/>
            <a:chExt cx="1715120" cy="1544143"/>
          </a:xfrm>
        </p:grpSpPr>
        <p:sp>
          <p:nvSpPr>
            <p:cNvPr id="20" name="TextBox 19"/>
            <p:cNvSpPr txBox="1"/>
            <p:nvPr/>
          </p:nvSpPr>
          <p:spPr>
            <a:xfrm>
              <a:off x="3967384" y="6464396"/>
              <a:ext cx="1715120" cy="415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Web Search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139" y="5336182"/>
              <a:ext cx="1175410" cy="1104885"/>
            </a:xfrm>
            <a:prstGeom prst="rect">
              <a:avLst/>
            </a:prstGeom>
          </p:spPr>
        </p:pic>
      </p:grpSp>
      <p:sp>
        <p:nvSpPr>
          <p:cNvPr id="23" name="Rettangolo 6"/>
          <p:cNvSpPr/>
          <p:nvPr/>
        </p:nvSpPr>
        <p:spPr>
          <a:xfrm>
            <a:off x="2110424" y="2851809"/>
            <a:ext cx="676875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>
                <a:ln w="0"/>
              </a:rPr>
              <a:t>✓ Can benefit from FPGA acceleration</a:t>
            </a:r>
          </a:p>
        </p:txBody>
      </p:sp>
      <p:sp>
        <p:nvSpPr>
          <p:cNvPr id="24" name="Rettangolo 6"/>
          <p:cNvSpPr/>
          <p:nvPr/>
        </p:nvSpPr>
        <p:spPr>
          <a:xfrm>
            <a:off x="2110424" y="2454890"/>
            <a:ext cx="678538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>
                <a:ln w="0"/>
              </a:rPr>
              <a:t>✓ </a:t>
            </a:r>
            <a:r>
              <a:rPr lang="en-US" sz="2400" b="1" dirty="0">
                <a:ln w="0"/>
              </a:rPr>
              <a:t>Tolerance to imprecise </a:t>
            </a:r>
            <a:r>
              <a:rPr lang="en-US" sz="2400" b="1" dirty="0" smtClean="0">
                <a:ln w="0"/>
              </a:rPr>
              <a:t>computing</a:t>
            </a:r>
            <a:endParaRPr lang="it-IT" sz="2400" b="1" dirty="0">
              <a:ln w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112672"/>
            <a:ext cx="8038235" cy="1025566"/>
          </a:xfrm>
          <a:prstGeom prst="rect">
            <a:avLst/>
          </a:prstGeom>
          <a:solidFill>
            <a:srgbClr val="009A46"/>
          </a:solidFill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 automated design workflow is </a:t>
            </a:r>
            <a:r>
              <a:rPr lang="en-US" sz="2400" b="1" dirty="0" smtClean="0"/>
              <a:t>to </a:t>
            </a:r>
            <a:r>
              <a:rPr lang="en-US" sz="2400" b="1" dirty="0"/>
              <a:t>bridge the gap between </a:t>
            </a:r>
            <a:r>
              <a:rPr lang="en-US" sz="4000" b="1" dirty="0"/>
              <a:t>approximation</a:t>
            </a:r>
            <a:r>
              <a:rPr lang="en-US" sz="2400" b="1" dirty="0"/>
              <a:t> and FPGA </a:t>
            </a:r>
            <a:r>
              <a:rPr lang="en-US" sz="4000" b="1" dirty="0"/>
              <a:t>acceleration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99114" y="4281158"/>
            <a:ext cx="1365695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6C31"/>
                </a:solidFill>
              </a:rPr>
              <a:t>G</a:t>
            </a:r>
            <a:r>
              <a:rPr lang="en-US" sz="2600" b="1" dirty="0">
                <a:solidFill>
                  <a:srgbClr val="006C31"/>
                </a:solidFill>
              </a:rPr>
              <a:t>RATER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24301" y="4082132"/>
            <a:ext cx="1078304" cy="35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24301" y="4020304"/>
            <a:ext cx="1187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Quality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3816" y="4077072"/>
            <a:ext cx="1078304" cy="35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447231" y="4020304"/>
            <a:ext cx="192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C31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5152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1" cy="4958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Automatically leverages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approximation</a:t>
            </a:r>
            <a:r>
              <a:rPr lang="en-US" dirty="0"/>
              <a:t> to utilize data-level parallelism and achieve higher throughput for FPGA accelerators</a:t>
            </a:r>
          </a:p>
          <a:p>
            <a:endParaRPr lang="en-US" dirty="0"/>
          </a:p>
          <a:p>
            <a:r>
              <a:rPr lang="en-US" dirty="0"/>
              <a:t>Uses a source-to-source compiler to systematically tune the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precision</a:t>
            </a:r>
            <a:r>
              <a:rPr lang="en-US" dirty="0"/>
              <a:t> of operations and data in an </a:t>
            </a:r>
            <a:r>
              <a:rPr lang="en-US" dirty="0" err="1"/>
              <a:t>OpenCL</a:t>
            </a:r>
            <a:r>
              <a:rPr lang="en-US" dirty="0"/>
              <a:t> kernel</a:t>
            </a:r>
          </a:p>
          <a:p>
            <a:endParaRPr lang="en-US" dirty="0"/>
          </a:p>
          <a:p>
            <a:r>
              <a:rPr lang="en-US" dirty="0"/>
              <a:t>Exploits a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genetic-based</a:t>
            </a:r>
            <a:r>
              <a:rPr lang="en-US" dirty="0"/>
              <a:t> pre-synthesis optimization to reduce the synthesized kernel area while statistically satisfying the </a:t>
            </a:r>
            <a:r>
              <a:rPr lang="en-US" dirty="0" err="1"/>
              <a:t>QoR</a:t>
            </a:r>
            <a:r>
              <a:rPr lang="en-US" dirty="0"/>
              <a:t> target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C852-79A4-4730-AEC0-880A017FA9D7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1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lang="en-US" dirty="0" err="1"/>
              <a:t>OpenCL</a:t>
            </a:r>
            <a:r>
              <a:rPr lang="en-US" dirty="0"/>
              <a:t> Execution Model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Approximation Design Workflow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Experimental Setup and Results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A1EE-70BD-4E4C-9C7A-449599D1AD25}" type="datetime5">
              <a:rPr lang="en-US" smtClean="0"/>
              <a:t>17-Mar-16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OpenCL</a:t>
            </a:r>
            <a:r>
              <a:rPr lang="en-US" dirty="0"/>
              <a:t> Platform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9D3-E467-44AC-B4CE-060F2EC95B59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6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1259632" y="1124744"/>
            <a:ext cx="6624736" cy="4423266"/>
            <a:chOff x="166590" y="1518837"/>
            <a:chExt cx="6624736" cy="4423266"/>
          </a:xfrm>
        </p:grpSpPr>
        <p:grpSp>
          <p:nvGrpSpPr>
            <p:cNvPr id="8" name="Group 7"/>
            <p:cNvGrpSpPr/>
            <p:nvPr/>
          </p:nvGrpSpPr>
          <p:grpSpPr>
            <a:xfrm>
              <a:off x="2602447" y="1991363"/>
              <a:ext cx="2474761" cy="1552575"/>
              <a:chOff x="4604219" y="1590674"/>
              <a:chExt cx="2474761" cy="1552575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4604219" y="1590674"/>
                <a:ext cx="2474761" cy="1552575"/>
              </a:xfrm>
              <a:prstGeom prst="rect">
                <a:avLst/>
              </a:prstGeom>
              <a:solidFill>
                <a:schemeClr val="bg1"/>
              </a:solidFill>
              <a:ln w="444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5247744" y="1679469"/>
                <a:ext cx="1702471" cy="927872"/>
                <a:chOff x="5215565" y="3685309"/>
                <a:chExt cx="1702471" cy="927872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215565" y="3685309"/>
                  <a:ext cx="1702471" cy="927872"/>
                </a:xfrm>
                <a:prstGeom prst="rect">
                  <a:avLst/>
                </a:prstGeom>
                <a:solidFill>
                  <a:schemeClr val="bg1"/>
                </a:solidFill>
                <a:ln w="1270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5298692" y="3816927"/>
                  <a:ext cx="187709" cy="66463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5569528" y="3816927"/>
                  <a:ext cx="187709" cy="66463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5852873" y="3816927"/>
                  <a:ext cx="187709" cy="66463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6658072" y="3816926"/>
                  <a:ext cx="187709" cy="66463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170709" y="3980987"/>
                  <a:ext cx="408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…</a:t>
                  </a: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5024583" y="1891947"/>
                <a:ext cx="1702471" cy="927872"/>
                <a:chOff x="5215565" y="3685309"/>
                <a:chExt cx="1702471" cy="927872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215565" y="3685309"/>
                  <a:ext cx="1702471" cy="927872"/>
                </a:xfrm>
                <a:prstGeom prst="rect">
                  <a:avLst/>
                </a:prstGeom>
                <a:solidFill>
                  <a:schemeClr val="bg1"/>
                </a:solidFill>
                <a:ln w="1270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5298692" y="3816927"/>
                  <a:ext cx="187709" cy="66463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5569528" y="3816927"/>
                  <a:ext cx="187709" cy="66463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5852873" y="3816927"/>
                  <a:ext cx="187709" cy="66463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6658072" y="3816926"/>
                  <a:ext cx="187709" cy="66463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6170709" y="3980987"/>
                  <a:ext cx="408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…</a:t>
                  </a: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4781455" y="2105879"/>
                <a:ext cx="1702471" cy="927872"/>
                <a:chOff x="5215565" y="3685309"/>
                <a:chExt cx="1702471" cy="927872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5215565" y="3685309"/>
                  <a:ext cx="1702471" cy="927872"/>
                </a:xfrm>
                <a:prstGeom prst="rect">
                  <a:avLst/>
                </a:prstGeom>
                <a:solidFill>
                  <a:schemeClr val="bg1"/>
                </a:solidFill>
                <a:ln w="1270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5298692" y="3816927"/>
                  <a:ext cx="187709" cy="66463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5569528" y="3816927"/>
                  <a:ext cx="187709" cy="66463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5852873" y="3816927"/>
                  <a:ext cx="187709" cy="66463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6658072" y="3816926"/>
                  <a:ext cx="187709" cy="66463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6170709" y="3980987"/>
                  <a:ext cx="408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…</a:t>
                  </a: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2072503" y="2909965"/>
              <a:ext cx="2474761" cy="1552575"/>
              <a:chOff x="4604219" y="1590674"/>
              <a:chExt cx="2474761" cy="155257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604219" y="1590674"/>
                <a:ext cx="2474761" cy="1552575"/>
              </a:xfrm>
              <a:prstGeom prst="rect">
                <a:avLst/>
              </a:prstGeom>
              <a:solidFill>
                <a:schemeClr val="bg1"/>
              </a:solidFill>
              <a:ln w="444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5247744" y="1679469"/>
                <a:ext cx="1702471" cy="927872"/>
                <a:chOff x="5215565" y="3685309"/>
                <a:chExt cx="1702471" cy="927872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215565" y="3685309"/>
                  <a:ext cx="1702471" cy="927872"/>
                </a:xfrm>
                <a:prstGeom prst="rect">
                  <a:avLst/>
                </a:prstGeom>
                <a:solidFill>
                  <a:schemeClr val="bg1"/>
                </a:solidFill>
                <a:ln w="1270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298692" y="3816927"/>
                  <a:ext cx="187709" cy="66463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569528" y="3816927"/>
                  <a:ext cx="187709" cy="66463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852873" y="3816927"/>
                  <a:ext cx="187709" cy="66463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6658072" y="3816926"/>
                  <a:ext cx="187709" cy="66463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6170709" y="3980987"/>
                  <a:ext cx="408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…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5024583" y="1891947"/>
                <a:ext cx="1702471" cy="927872"/>
                <a:chOff x="5215565" y="3685309"/>
                <a:chExt cx="1702471" cy="927872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215565" y="3685309"/>
                  <a:ext cx="1702471" cy="927872"/>
                </a:xfrm>
                <a:prstGeom prst="rect">
                  <a:avLst/>
                </a:prstGeom>
                <a:solidFill>
                  <a:schemeClr val="bg1"/>
                </a:solidFill>
                <a:ln w="1270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98692" y="3816927"/>
                  <a:ext cx="187709" cy="66463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5569528" y="3816927"/>
                  <a:ext cx="187709" cy="66463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5852873" y="3816927"/>
                  <a:ext cx="187709" cy="66463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658072" y="3816926"/>
                  <a:ext cx="187709" cy="66463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6170709" y="3980987"/>
                  <a:ext cx="408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…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4781455" y="2105879"/>
                <a:ext cx="1702471" cy="927872"/>
                <a:chOff x="5215565" y="3685309"/>
                <a:chExt cx="1702471" cy="927872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5215565" y="3685309"/>
                  <a:ext cx="1702471" cy="927872"/>
                </a:xfrm>
                <a:prstGeom prst="rect">
                  <a:avLst/>
                </a:prstGeom>
                <a:solidFill>
                  <a:schemeClr val="bg1"/>
                </a:solidFill>
                <a:ln w="1270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98692" y="3816927"/>
                  <a:ext cx="187709" cy="66463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569528" y="3816927"/>
                  <a:ext cx="187709" cy="66463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852873" y="3816927"/>
                  <a:ext cx="187709" cy="66463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658072" y="3816926"/>
                  <a:ext cx="187709" cy="66463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mpd="dbl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170709" y="3980987"/>
                  <a:ext cx="408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…</a:t>
                  </a: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499932" y="3807739"/>
              <a:ext cx="2474761" cy="1552575"/>
              <a:chOff x="4604219" y="1590674"/>
              <a:chExt cx="2474761" cy="155257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604219" y="1590674"/>
                <a:ext cx="2474761" cy="1552575"/>
              </a:xfrm>
              <a:prstGeom prst="rect">
                <a:avLst/>
              </a:prstGeom>
              <a:solidFill>
                <a:schemeClr val="bg1"/>
              </a:solidFill>
              <a:ln w="444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5247744" y="1679469"/>
                <a:ext cx="1702471" cy="927872"/>
                <a:chOff x="5215565" y="3685309"/>
                <a:chExt cx="1702471" cy="927872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215565" y="3685309"/>
                  <a:ext cx="1702471" cy="927872"/>
                </a:xfrm>
                <a:prstGeom prst="rect">
                  <a:avLst/>
                </a:prstGeom>
                <a:solidFill>
                  <a:schemeClr val="bg1"/>
                </a:solidFill>
                <a:ln w="1270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5298692" y="3816927"/>
                  <a:ext cx="187709" cy="664635"/>
                </a:xfrm>
                <a:prstGeom prst="rect">
                  <a:avLst/>
                </a:prstGeom>
                <a:solidFill>
                  <a:schemeClr val="accent1"/>
                </a:solidFill>
                <a:ln w="12700" cmpd="dbl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5569528" y="3816927"/>
                  <a:ext cx="187709" cy="664635"/>
                </a:xfrm>
                <a:prstGeom prst="rect">
                  <a:avLst/>
                </a:prstGeom>
                <a:solidFill>
                  <a:schemeClr val="accent1"/>
                </a:solidFill>
                <a:ln w="12700" cmpd="dbl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852873" y="3816927"/>
                  <a:ext cx="187709" cy="664635"/>
                </a:xfrm>
                <a:prstGeom prst="rect">
                  <a:avLst/>
                </a:prstGeom>
                <a:solidFill>
                  <a:schemeClr val="accent1"/>
                </a:solidFill>
                <a:ln w="12700" cmpd="dbl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658072" y="3816926"/>
                  <a:ext cx="187709" cy="664635"/>
                </a:xfrm>
                <a:prstGeom prst="rect">
                  <a:avLst/>
                </a:prstGeom>
                <a:solidFill>
                  <a:schemeClr val="accent1"/>
                </a:solidFill>
                <a:ln w="12700" cmpd="dbl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6170709" y="3980987"/>
                  <a:ext cx="408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…</a:t>
                  </a: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5024583" y="1891947"/>
                <a:ext cx="1702471" cy="927872"/>
                <a:chOff x="5215565" y="3685309"/>
                <a:chExt cx="1702471" cy="927872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215565" y="3685309"/>
                  <a:ext cx="1702471" cy="927872"/>
                </a:xfrm>
                <a:prstGeom prst="rect">
                  <a:avLst/>
                </a:prstGeom>
                <a:solidFill>
                  <a:schemeClr val="bg1"/>
                </a:solidFill>
                <a:ln w="1270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5298692" y="3816927"/>
                  <a:ext cx="187709" cy="664635"/>
                </a:xfrm>
                <a:prstGeom prst="rect">
                  <a:avLst/>
                </a:prstGeom>
                <a:solidFill>
                  <a:schemeClr val="accent1"/>
                </a:solidFill>
                <a:ln w="12700" cmpd="dbl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569528" y="3816927"/>
                  <a:ext cx="187709" cy="664635"/>
                </a:xfrm>
                <a:prstGeom prst="rect">
                  <a:avLst/>
                </a:prstGeom>
                <a:solidFill>
                  <a:schemeClr val="accent1"/>
                </a:solidFill>
                <a:ln w="12700" cmpd="dbl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5852873" y="3816927"/>
                  <a:ext cx="187709" cy="664635"/>
                </a:xfrm>
                <a:prstGeom prst="rect">
                  <a:avLst/>
                </a:prstGeom>
                <a:solidFill>
                  <a:schemeClr val="accent1"/>
                </a:solidFill>
                <a:ln w="12700" cmpd="dbl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658072" y="3816926"/>
                  <a:ext cx="187709" cy="664635"/>
                </a:xfrm>
                <a:prstGeom prst="rect">
                  <a:avLst/>
                </a:prstGeom>
                <a:solidFill>
                  <a:schemeClr val="accent1"/>
                </a:solidFill>
                <a:ln w="12700" cmpd="dbl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6170709" y="3980987"/>
                  <a:ext cx="408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…</a:t>
                  </a: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4781455" y="2105879"/>
                <a:ext cx="1702471" cy="927872"/>
                <a:chOff x="5215565" y="3685309"/>
                <a:chExt cx="1702471" cy="927872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215565" y="3685309"/>
                  <a:ext cx="1702471" cy="927872"/>
                </a:xfrm>
                <a:prstGeom prst="rect">
                  <a:avLst/>
                </a:prstGeom>
                <a:solidFill>
                  <a:schemeClr val="bg1"/>
                </a:solidFill>
                <a:ln w="1270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5298692" y="3816927"/>
                  <a:ext cx="187709" cy="664635"/>
                </a:xfrm>
                <a:prstGeom prst="rect">
                  <a:avLst/>
                </a:prstGeom>
                <a:solidFill>
                  <a:schemeClr val="accent1"/>
                </a:solidFill>
                <a:ln w="12700" cmpd="dbl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5569528" y="3816927"/>
                  <a:ext cx="187709" cy="664635"/>
                </a:xfrm>
                <a:prstGeom prst="rect">
                  <a:avLst/>
                </a:prstGeom>
                <a:solidFill>
                  <a:schemeClr val="accent1"/>
                </a:solidFill>
                <a:ln w="12700" cmpd="dbl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852873" y="3816927"/>
                  <a:ext cx="187709" cy="664635"/>
                </a:xfrm>
                <a:prstGeom prst="rect">
                  <a:avLst/>
                </a:prstGeom>
                <a:solidFill>
                  <a:schemeClr val="accent1"/>
                </a:solidFill>
                <a:ln w="12700" cmpd="dbl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658072" y="3816926"/>
                  <a:ext cx="187709" cy="664635"/>
                </a:xfrm>
                <a:prstGeom prst="rect">
                  <a:avLst/>
                </a:prstGeom>
                <a:solidFill>
                  <a:schemeClr val="accent1"/>
                </a:solidFill>
                <a:ln w="12700" cmpd="dbl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170709" y="3980987"/>
                  <a:ext cx="408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…</a:t>
                  </a:r>
                </a:p>
              </p:txBody>
            </p:sp>
          </p:grpSp>
        </p:grpSp>
        <p:sp>
          <p:nvSpPr>
            <p:cNvPr id="11" name="TextBox 10"/>
            <p:cNvSpPr txBox="1"/>
            <p:nvPr/>
          </p:nvSpPr>
          <p:spPr>
            <a:xfrm>
              <a:off x="4186443" y="5036884"/>
              <a:ext cx="2172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  <a:cs typeface="Arial" panose="020B0604020202020204" pitchFamily="34" charset="0"/>
                </a:rPr>
                <a:t>Processing Element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590" y="5528141"/>
              <a:ext cx="1976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  <a:cs typeface="Arial" panose="020B0604020202020204" pitchFamily="34" charset="0"/>
                </a:rPr>
                <a:t>Compute Unit (CU)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03720" y="5572771"/>
              <a:ext cx="1942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  <a:cs typeface="Arial" panose="020B0604020202020204" pitchFamily="34" charset="0"/>
                </a:rPr>
                <a:t>Compute Device</a:t>
              </a:r>
            </a:p>
          </p:txBody>
        </p:sp>
        <p:cxnSp>
          <p:nvCxnSpPr>
            <p:cNvPr id="14" name="Straight Connector 13"/>
            <p:cNvCxnSpPr>
              <a:stCxn id="36" idx="2"/>
              <a:endCxn id="13" idx="0"/>
            </p:cNvCxnSpPr>
            <p:nvPr/>
          </p:nvCxnSpPr>
          <p:spPr>
            <a:xfrm>
              <a:off x="2737313" y="5360314"/>
              <a:ext cx="637669" cy="212457"/>
            </a:xfrm>
            <a:prstGeom prst="line">
              <a:avLst/>
            </a:prstGeom>
            <a:ln w="12700"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0"/>
              <a:endCxn id="40" idx="2"/>
            </p:cNvCxnSpPr>
            <p:nvPr/>
          </p:nvCxnSpPr>
          <p:spPr>
            <a:xfrm flipV="1">
              <a:off x="1155024" y="5250816"/>
              <a:ext cx="1373380" cy="277325"/>
            </a:xfrm>
            <a:prstGeom prst="line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4" idx="1"/>
              <a:endCxn id="11" idx="1"/>
            </p:cNvCxnSpPr>
            <p:nvPr/>
          </p:nvCxnSpPr>
          <p:spPr>
            <a:xfrm>
              <a:off x="3119675" y="4786879"/>
              <a:ext cx="1066768" cy="434671"/>
            </a:xfrm>
            <a:prstGeom prst="line">
              <a:avLst/>
            </a:prstGeom>
            <a:ln w="12700"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5572330" y="3286100"/>
              <a:ext cx="1218996" cy="874147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Host</a:t>
              </a:r>
            </a:p>
          </p:txBody>
        </p:sp>
        <p:cxnSp>
          <p:nvCxnSpPr>
            <p:cNvPr id="18" name="Straight Connector 17"/>
            <p:cNvCxnSpPr>
              <a:stCxn id="80" idx="3"/>
            </p:cNvCxnSpPr>
            <p:nvPr/>
          </p:nvCxnSpPr>
          <p:spPr>
            <a:xfrm flipV="1">
              <a:off x="5077208" y="2767650"/>
              <a:ext cx="576617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528385" y="3719051"/>
              <a:ext cx="1048503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82437" y="4689019"/>
              <a:ext cx="89375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835168" y="2749620"/>
              <a:ext cx="784044" cy="196049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Document 21"/>
            <p:cNvSpPr/>
            <p:nvPr/>
          </p:nvSpPr>
          <p:spPr>
            <a:xfrm>
              <a:off x="5708106" y="2051139"/>
              <a:ext cx="946004" cy="770554"/>
            </a:xfrm>
            <a:prstGeom prst="flowChartDocumen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Host Code</a:t>
              </a:r>
            </a:p>
          </p:txBody>
        </p:sp>
        <p:sp>
          <p:nvSpPr>
            <p:cNvPr id="23" name="Flowchart: Document 22"/>
            <p:cNvSpPr/>
            <p:nvPr/>
          </p:nvSpPr>
          <p:spPr>
            <a:xfrm>
              <a:off x="545231" y="1878308"/>
              <a:ext cx="1283273" cy="1665630"/>
            </a:xfrm>
            <a:prstGeom prst="flowChartDocument">
              <a:avLst/>
            </a:prstGeom>
            <a:noFill/>
            <a:ln w="381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4623" y="1518837"/>
              <a:ext cx="137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  <a:cs typeface="Arial" panose="020B0604020202020204" pitchFamily="34" charset="0"/>
                </a:rPr>
                <a:t>Kernel Code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10896" y="1927225"/>
              <a:ext cx="161569" cy="1273175"/>
            </a:xfrm>
            <a:custGeom>
              <a:avLst/>
              <a:gdLst>
                <a:gd name="connsiteX0" fmla="*/ 55854 w 161569"/>
                <a:gd name="connsiteY0" fmla="*/ 0 h 1273175"/>
                <a:gd name="connsiteX1" fmla="*/ 52679 w 161569"/>
                <a:gd name="connsiteY1" fmla="*/ 82550 h 1273175"/>
                <a:gd name="connsiteX2" fmla="*/ 8229 w 161569"/>
                <a:gd name="connsiteY2" fmla="*/ 133350 h 1273175"/>
                <a:gd name="connsiteX3" fmla="*/ 5054 w 161569"/>
                <a:gd name="connsiteY3" fmla="*/ 184150 h 1273175"/>
                <a:gd name="connsiteX4" fmla="*/ 62204 w 161569"/>
                <a:gd name="connsiteY4" fmla="*/ 225425 h 1273175"/>
                <a:gd name="connsiteX5" fmla="*/ 106654 w 161569"/>
                <a:gd name="connsiteY5" fmla="*/ 260350 h 1273175"/>
                <a:gd name="connsiteX6" fmla="*/ 125704 w 161569"/>
                <a:gd name="connsiteY6" fmla="*/ 288925 h 1273175"/>
                <a:gd name="connsiteX7" fmla="*/ 106654 w 161569"/>
                <a:gd name="connsiteY7" fmla="*/ 349250 h 1273175"/>
                <a:gd name="connsiteX8" fmla="*/ 71729 w 161569"/>
                <a:gd name="connsiteY8" fmla="*/ 374650 h 1273175"/>
                <a:gd name="connsiteX9" fmla="*/ 36804 w 161569"/>
                <a:gd name="connsiteY9" fmla="*/ 403225 h 1273175"/>
                <a:gd name="connsiteX10" fmla="*/ 14579 w 161569"/>
                <a:gd name="connsiteY10" fmla="*/ 434975 h 1273175"/>
                <a:gd name="connsiteX11" fmla="*/ 30454 w 161569"/>
                <a:gd name="connsiteY11" fmla="*/ 488950 h 1273175"/>
                <a:gd name="connsiteX12" fmla="*/ 68554 w 161569"/>
                <a:gd name="connsiteY12" fmla="*/ 517525 h 1273175"/>
                <a:gd name="connsiteX13" fmla="*/ 113004 w 161569"/>
                <a:gd name="connsiteY13" fmla="*/ 549275 h 1273175"/>
                <a:gd name="connsiteX14" fmla="*/ 132054 w 161569"/>
                <a:gd name="connsiteY14" fmla="*/ 571500 h 1273175"/>
                <a:gd name="connsiteX15" fmla="*/ 138404 w 161569"/>
                <a:gd name="connsiteY15" fmla="*/ 600075 h 1273175"/>
                <a:gd name="connsiteX16" fmla="*/ 103479 w 161569"/>
                <a:gd name="connsiteY16" fmla="*/ 650875 h 1273175"/>
                <a:gd name="connsiteX17" fmla="*/ 71729 w 161569"/>
                <a:gd name="connsiteY17" fmla="*/ 692150 h 1273175"/>
                <a:gd name="connsiteX18" fmla="*/ 46329 w 161569"/>
                <a:gd name="connsiteY18" fmla="*/ 717550 h 1273175"/>
                <a:gd name="connsiteX19" fmla="*/ 52679 w 161569"/>
                <a:gd name="connsiteY19" fmla="*/ 758825 h 1273175"/>
                <a:gd name="connsiteX20" fmla="*/ 87604 w 161569"/>
                <a:gd name="connsiteY20" fmla="*/ 790575 h 1273175"/>
                <a:gd name="connsiteX21" fmla="*/ 132054 w 161569"/>
                <a:gd name="connsiteY21" fmla="*/ 828675 h 1273175"/>
                <a:gd name="connsiteX22" fmla="*/ 151104 w 161569"/>
                <a:gd name="connsiteY22" fmla="*/ 860425 h 1273175"/>
                <a:gd name="connsiteX23" fmla="*/ 141579 w 161569"/>
                <a:gd name="connsiteY23" fmla="*/ 923925 h 1273175"/>
                <a:gd name="connsiteX24" fmla="*/ 113004 w 161569"/>
                <a:gd name="connsiteY24" fmla="*/ 965200 h 1273175"/>
                <a:gd name="connsiteX25" fmla="*/ 84429 w 161569"/>
                <a:gd name="connsiteY25" fmla="*/ 990600 h 1273175"/>
                <a:gd name="connsiteX26" fmla="*/ 62204 w 161569"/>
                <a:gd name="connsiteY26" fmla="*/ 1019175 h 1273175"/>
                <a:gd name="connsiteX27" fmla="*/ 46329 w 161569"/>
                <a:gd name="connsiteY27" fmla="*/ 1050925 h 1273175"/>
                <a:gd name="connsiteX28" fmla="*/ 62204 w 161569"/>
                <a:gd name="connsiteY28" fmla="*/ 1082675 h 1273175"/>
                <a:gd name="connsiteX29" fmla="*/ 93954 w 161569"/>
                <a:gd name="connsiteY29" fmla="*/ 1104900 h 1273175"/>
                <a:gd name="connsiteX30" fmla="*/ 147929 w 161569"/>
                <a:gd name="connsiteY30" fmla="*/ 1143000 h 1273175"/>
                <a:gd name="connsiteX31" fmla="*/ 160629 w 161569"/>
                <a:gd name="connsiteY31" fmla="*/ 1200150 h 1273175"/>
                <a:gd name="connsiteX32" fmla="*/ 160629 w 161569"/>
                <a:gd name="connsiteY32" fmla="*/ 1241425 h 1273175"/>
                <a:gd name="connsiteX33" fmla="*/ 160629 w 161569"/>
                <a:gd name="connsiteY33" fmla="*/ 1273175 h 1273175"/>
                <a:gd name="connsiteX34" fmla="*/ 160629 w 161569"/>
                <a:gd name="connsiteY34" fmla="*/ 1273175 h 12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1569" h="1273175">
                  <a:moveTo>
                    <a:pt x="55854" y="0"/>
                  </a:moveTo>
                  <a:cubicBezTo>
                    <a:pt x="58235" y="30162"/>
                    <a:pt x="60617" y="60325"/>
                    <a:pt x="52679" y="82550"/>
                  </a:cubicBezTo>
                  <a:cubicBezTo>
                    <a:pt x="44741" y="104775"/>
                    <a:pt x="16166" y="116417"/>
                    <a:pt x="8229" y="133350"/>
                  </a:cubicBezTo>
                  <a:cubicBezTo>
                    <a:pt x="292" y="150283"/>
                    <a:pt x="-3942" y="168804"/>
                    <a:pt x="5054" y="184150"/>
                  </a:cubicBezTo>
                  <a:cubicBezTo>
                    <a:pt x="14050" y="199496"/>
                    <a:pt x="45271" y="212725"/>
                    <a:pt x="62204" y="225425"/>
                  </a:cubicBezTo>
                  <a:cubicBezTo>
                    <a:pt x="79137" y="238125"/>
                    <a:pt x="96071" y="249767"/>
                    <a:pt x="106654" y="260350"/>
                  </a:cubicBezTo>
                  <a:cubicBezTo>
                    <a:pt x="117237" y="270933"/>
                    <a:pt x="125704" y="274108"/>
                    <a:pt x="125704" y="288925"/>
                  </a:cubicBezTo>
                  <a:cubicBezTo>
                    <a:pt x="125704" y="303742"/>
                    <a:pt x="115650" y="334963"/>
                    <a:pt x="106654" y="349250"/>
                  </a:cubicBezTo>
                  <a:cubicBezTo>
                    <a:pt x="97658" y="363537"/>
                    <a:pt x="83371" y="365654"/>
                    <a:pt x="71729" y="374650"/>
                  </a:cubicBezTo>
                  <a:cubicBezTo>
                    <a:pt x="60087" y="383646"/>
                    <a:pt x="46329" y="393171"/>
                    <a:pt x="36804" y="403225"/>
                  </a:cubicBezTo>
                  <a:cubicBezTo>
                    <a:pt x="27279" y="413279"/>
                    <a:pt x="15637" y="420688"/>
                    <a:pt x="14579" y="434975"/>
                  </a:cubicBezTo>
                  <a:cubicBezTo>
                    <a:pt x="13521" y="449262"/>
                    <a:pt x="21458" y="475192"/>
                    <a:pt x="30454" y="488950"/>
                  </a:cubicBezTo>
                  <a:cubicBezTo>
                    <a:pt x="39450" y="502708"/>
                    <a:pt x="54796" y="507471"/>
                    <a:pt x="68554" y="517525"/>
                  </a:cubicBezTo>
                  <a:cubicBezTo>
                    <a:pt x="82312" y="527579"/>
                    <a:pt x="102421" y="540279"/>
                    <a:pt x="113004" y="549275"/>
                  </a:cubicBezTo>
                  <a:cubicBezTo>
                    <a:pt x="123587" y="558271"/>
                    <a:pt x="127821" y="563033"/>
                    <a:pt x="132054" y="571500"/>
                  </a:cubicBezTo>
                  <a:cubicBezTo>
                    <a:pt x="136287" y="579967"/>
                    <a:pt x="143166" y="586846"/>
                    <a:pt x="138404" y="600075"/>
                  </a:cubicBezTo>
                  <a:cubicBezTo>
                    <a:pt x="133642" y="613304"/>
                    <a:pt x="114591" y="635529"/>
                    <a:pt x="103479" y="650875"/>
                  </a:cubicBezTo>
                  <a:cubicBezTo>
                    <a:pt x="92367" y="666221"/>
                    <a:pt x="81254" y="681038"/>
                    <a:pt x="71729" y="692150"/>
                  </a:cubicBezTo>
                  <a:cubicBezTo>
                    <a:pt x="62204" y="703263"/>
                    <a:pt x="49504" y="706437"/>
                    <a:pt x="46329" y="717550"/>
                  </a:cubicBezTo>
                  <a:cubicBezTo>
                    <a:pt x="43154" y="728663"/>
                    <a:pt x="45800" y="746654"/>
                    <a:pt x="52679" y="758825"/>
                  </a:cubicBezTo>
                  <a:cubicBezTo>
                    <a:pt x="59558" y="770996"/>
                    <a:pt x="74375" y="778933"/>
                    <a:pt x="87604" y="790575"/>
                  </a:cubicBezTo>
                  <a:cubicBezTo>
                    <a:pt x="100833" y="802217"/>
                    <a:pt x="121471" y="817033"/>
                    <a:pt x="132054" y="828675"/>
                  </a:cubicBezTo>
                  <a:cubicBezTo>
                    <a:pt x="142637" y="840317"/>
                    <a:pt x="149517" y="844550"/>
                    <a:pt x="151104" y="860425"/>
                  </a:cubicBezTo>
                  <a:cubicBezTo>
                    <a:pt x="152692" y="876300"/>
                    <a:pt x="147929" y="906463"/>
                    <a:pt x="141579" y="923925"/>
                  </a:cubicBezTo>
                  <a:cubicBezTo>
                    <a:pt x="135229" y="941387"/>
                    <a:pt x="122529" y="954088"/>
                    <a:pt x="113004" y="965200"/>
                  </a:cubicBezTo>
                  <a:cubicBezTo>
                    <a:pt x="103479" y="976313"/>
                    <a:pt x="92896" y="981604"/>
                    <a:pt x="84429" y="990600"/>
                  </a:cubicBezTo>
                  <a:cubicBezTo>
                    <a:pt x="75962" y="999596"/>
                    <a:pt x="68554" y="1009121"/>
                    <a:pt x="62204" y="1019175"/>
                  </a:cubicBezTo>
                  <a:cubicBezTo>
                    <a:pt x="55854" y="1029229"/>
                    <a:pt x="46329" y="1040342"/>
                    <a:pt x="46329" y="1050925"/>
                  </a:cubicBezTo>
                  <a:cubicBezTo>
                    <a:pt x="46329" y="1061508"/>
                    <a:pt x="54266" y="1073679"/>
                    <a:pt x="62204" y="1082675"/>
                  </a:cubicBezTo>
                  <a:cubicBezTo>
                    <a:pt x="70142" y="1091671"/>
                    <a:pt x="93954" y="1104900"/>
                    <a:pt x="93954" y="1104900"/>
                  </a:cubicBezTo>
                  <a:cubicBezTo>
                    <a:pt x="108241" y="1114954"/>
                    <a:pt x="136817" y="1127125"/>
                    <a:pt x="147929" y="1143000"/>
                  </a:cubicBezTo>
                  <a:cubicBezTo>
                    <a:pt x="159042" y="1158875"/>
                    <a:pt x="158512" y="1183746"/>
                    <a:pt x="160629" y="1200150"/>
                  </a:cubicBezTo>
                  <a:cubicBezTo>
                    <a:pt x="162746" y="1216554"/>
                    <a:pt x="160629" y="1241425"/>
                    <a:pt x="160629" y="1241425"/>
                  </a:cubicBezTo>
                  <a:lnTo>
                    <a:pt x="160629" y="1273175"/>
                  </a:lnTo>
                  <a:lnTo>
                    <a:pt x="160629" y="1273175"/>
                  </a:lnTo>
                </a:path>
              </a:pathLst>
            </a:cu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69646" y="1924050"/>
              <a:ext cx="161569" cy="1273175"/>
            </a:xfrm>
            <a:custGeom>
              <a:avLst/>
              <a:gdLst>
                <a:gd name="connsiteX0" fmla="*/ 55854 w 161569"/>
                <a:gd name="connsiteY0" fmla="*/ 0 h 1273175"/>
                <a:gd name="connsiteX1" fmla="*/ 52679 w 161569"/>
                <a:gd name="connsiteY1" fmla="*/ 82550 h 1273175"/>
                <a:gd name="connsiteX2" fmla="*/ 8229 w 161569"/>
                <a:gd name="connsiteY2" fmla="*/ 133350 h 1273175"/>
                <a:gd name="connsiteX3" fmla="*/ 5054 w 161569"/>
                <a:gd name="connsiteY3" fmla="*/ 184150 h 1273175"/>
                <a:gd name="connsiteX4" fmla="*/ 62204 w 161569"/>
                <a:gd name="connsiteY4" fmla="*/ 225425 h 1273175"/>
                <a:gd name="connsiteX5" fmla="*/ 106654 w 161569"/>
                <a:gd name="connsiteY5" fmla="*/ 260350 h 1273175"/>
                <a:gd name="connsiteX6" fmla="*/ 125704 w 161569"/>
                <a:gd name="connsiteY6" fmla="*/ 288925 h 1273175"/>
                <a:gd name="connsiteX7" fmla="*/ 106654 w 161569"/>
                <a:gd name="connsiteY7" fmla="*/ 349250 h 1273175"/>
                <a:gd name="connsiteX8" fmla="*/ 71729 w 161569"/>
                <a:gd name="connsiteY8" fmla="*/ 374650 h 1273175"/>
                <a:gd name="connsiteX9" fmla="*/ 36804 w 161569"/>
                <a:gd name="connsiteY9" fmla="*/ 403225 h 1273175"/>
                <a:gd name="connsiteX10" fmla="*/ 14579 w 161569"/>
                <a:gd name="connsiteY10" fmla="*/ 434975 h 1273175"/>
                <a:gd name="connsiteX11" fmla="*/ 30454 w 161569"/>
                <a:gd name="connsiteY11" fmla="*/ 488950 h 1273175"/>
                <a:gd name="connsiteX12" fmla="*/ 68554 w 161569"/>
                <a:gd name="connsiteY12" fmla="*/ 517525 h 1273175"/>
                <a:gd name="connsiteX13" fmla="*/ 113004 w 161569"/>
                <a:gd name="connsiteY13" fmla="*/ 549275 h 1273175"/>
                <a:gd name="connsiteX14" fmla="*/ 132054 w 161569"/>
                <a:gd name="connsiteY14" fmla="*/ 571500 h 1273175"/>
                <a:gd name="connsiteX15" fmla="*/ 138404 w 161569"/>
                <a:gd name="connsiteY15" fmla="*/ 600075 h 1273175"/>
                <a:gd name="connsiteX16" fmla="*/ 103479 w 161569"/>
                <a:gd name="connsiteY16" fmla="*/ 650875 h 1273175"/>
                <a:gd name="connsiteX17" fmla="*/ 71729 w 161569"/>
                <a:gd name="connsiteY17" fmla="*/ 692150 h 1273175"/>
                <a:gd name="connsiteX18" fmla="*/ 46329 w 161569"/>
                <a:gd name="connsiteY18" fmla="*/ 717550 h 1273175"/>
                <a:gd name="connsiteX19" fmla="*/ 52679 w 161569"/>
                <a:gd name="connsiteY19" fmla="*/ 758825 h 1273175"/>
                <a:gd name="connsiteX20" fmla="*/ 87604 w 161569"/>
                <a:gd name="connsiteY20" fmla="*/ 790575 h 1273175"/>
                <a:gd name="connsiteX21" fmla="*/ 132054 w 161569"/>
                <a:gd name="connsiteY21" fmla="*/ 828675 h 1273175"/>
                <a:gd name="connsiteX22" fmla="*/ 151104 w 161569"/>
                <a:gd name="connsiteY22" fmla="*/ 860425 h 1273175"/>
                <a:gd name="connsiteX23" fmla="*/ 141579 w 161569"/>
                <a:gd name="connsiteY23" fmla="*/ 923925 h 1273175"/>
                <a:gd name="connsiteX24" fmla="*/ 113004 w 161569"/>
                <a:gd name="connsiteY24" fmla="*/ 965200 h 1273175"/>
                <a:gd name="connsiteX25" fmla="*/ 84429 w 161569"/>
                <a:gd name="connsiteY25" fmla="*/ 990600 h 1273175"/>
                <a:gd name="connsiteX26" fmla="*/ 62204 w 161569"/>
                <a:gd name="connsiteY26" fmla="*/ 1019175 h 1273175"/>
                <a:gd name="connsiteX27" fmla="*/ 46329 w 161569"/>
                <a:gd name="connsiteY27" fmla="*/ 1050925 h 1273175"/>
                <a:gd name="connsiteX28" fmla="*/ 62204 w 161569"/>
                <a:gd name="connsiteY28" fmla="*/ 1082675 h 1273175"/>
                <a:gd name="connsiteX29" fmla="*/ 93954 w 161569"/>
                <a:gd name="connsiteY29" fmla="*/ 1104900 h 1273175"/>
                <a:gd name="connsiteX30" fmla="*/ 147929 w 161569"/>
                <a:gd name="connsiteY30" fmla="*/ 1143000 h 1273175"/>
                <a:gd name="connsiteX31" fmla="*/ 160629 w 161569"/>
                <a:gd name="connsiteY31" fmla="*/ 1200150 h 1273175"/>
                <a:gd name="connsiteX32" fmla="*/ 160629 w 161569"/>
                <a:gd name="connsiteY32" fmla="*/ 1241425 h 1273175"/>
                <a:gd name="connsiteX33" fmla="*/ 160629 w 161569"/>
                <a:gd name="connsiteY33" fmla="*/ 1273175 h 1273175"/>
                <a:gd name="connsiteX34" fmla="*/ 160629 w 161569"/>
                <a:gd name="connsiteY34" fmla="*/ 1273175 h 12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1569" h="1273175">
                  <a:moveTo>
                    <a:pt x="55854" y="0"/>
                  </a:moveTo>
                  <a:cubicBezTo>
                    <a:pt x="58235" y="30162"/>
                    <a:pt x="60617" y="60325"/>
                    <a:pt x="52679" y="82550"/>
                  </a:cubicBezTo>
                  <a:cubicBezTo>
                    <a:pt x="44741" y="104775"/>
                    <a:pt x="16166" y="116417"/>
                    <a:pt x="8229" y="133350"/>
                  </a:cubicBezTo>
                  <a:cubicBezTo>
                    <a:pt x="292" y="150283"/>
                    <a:pt x="-3942" y="168804"/>
                    <a:pt x="5054" y="184150"/>
                  </a:cubicBezTo>
                  <a:cubicBezTo>
                    <a:pt x="14050" y="199496"/>
                    <a:pt x="45271" y="212725"/>
                    <a:pt x="62204" y="225425"/>
                  </a:cubicBezTo>
                  <a:cubicBezTo>
                    <a:pt x="79137" y="238125"/>
                    <a:pt x="96071" y="249767"/>
                    <a:pt x="106654" y="260350"/>
                  </a:cubicBezTo>
                  <a:cubicBezTo>
                    <a:pt x="117237" y="270933"/>
                    <a:pt x="125704" y="274108"/>
                    <a:pt x="125704" y="288925"/>
                  </a:cubicBezTo>
                  <a:cubicBezTo>
                    <a:pt x="125704" y="303742"/>
                    <a:pt x="115650" y="334963"/>
                    <a:pt x="106654" y="349250"/>
                  </a:cubicBezTo>
                  <a:cubicBezTo>
                    <a:pt x="97658" y="363537"/>
                    <a:pt x="83371" y="365654"/>
                    <a:pt x="71729" y="374650"/>
                  </a:cubicBezTo>
                  <a:cubicBezTo>
                    <a:pt x="60087" y="383646"/>
                    <a:pt x="46329" y="393171"/>
                    <a:pt x="36804" y="403225"/>
                  </a:cubicBezTo>
                  <a:cubicBezTo>
                    <a:pt x="27279" y="413279"/>
                    <a:pt x="15637" y="420688"/>
                    <a:pt x="14579" y="434975"/>
                  </a:cubicBezTo>
                  <a:cubicBezTo>
                    <a:pt x="13521" y="449262"/>
                    <a:pt x="21458" y="475192"/>
                    <a:pt x="30454" y="488950"/>
                  </a:cubicBezTo>
                  <a:cubicBezTo>
                    <a:pt x="39450" y="502708"/>
                    <a:pt x="54796" y="507471"/>
                    <a:pt x="68554" y="517525"/>
                  </a:cubicBezTo>
                  <a:cubicBezTo>
                    <a:pt x="82312" y="527579"/>
                    <a:pt x="102421" y="540279"/>
                    <a:pt x="113004" y="549275"/>
                  </a:cubicBezTo>
                  <a:cubicBezTo>
                    <a:pt x="123587" y="558271"/>
                    <a:pt x="127821" y="563033"/>
                    <a:pt x="132054" y="571500"/>
                  </a:cubicBezTo>
                  <a:cubicBezTo>
                    <a:pt x="136287" y="579967"/>
                    <a:pt x="143166" y="586846"/>
                    <a:pt x="138404" y="600075"/>
                  </a:cubicBezTo>
                  <a:cubicBezTo>
                    <a:pt x="133642" y="613304"/>
                    <a:pt x="114591" y="635529"/>
                    <a:pt x="103479" y="650875"/>
                  </a:cubicBezTo>
                  <a:cubicBezTo>
                    <a:pt x="92367" y="666221"/>
                    <a:pt x="81254" y="681038"/>
                    <a:pt x="71729" y="692150"/>
                  </a:cubicBezTo>
                  <a:cubicBezTo>
                    <a:pt x="62204" y="703263"/>
                    <a:pt x="49504" y="706437"/>
                    <a:pt x="46329" y="717550"/>
                  </a:cubicBezTo>
                  <a:cubicBezTo>
                    <a:pt x="43154" y="728663"/>
                    <a:pt x="45800" y="746654"/>
                    <a:pt x="52679" y="758825"/>
                  </a:cubicBezTo>
                  <a:cubicBezTo>
                    <a:pt x="59558" y="770996"/>
                    <a:pt x="74375" y="778933"/>
                    <a:pt x="87604" y="790575"/>
                  </a:cubicBezTo>
                  <a:cubicBezTo>
                    <a:pt x="100833" y="802217"/>
                    <a:pt x="121471" y="817033"/>
                    <a:pt x="132054" y="828675"/>
                  </a:cubicBezTo>
                  <a:cubicBezTo>
                    <a:pt x="142637" y="840317"/>
                    <a:pt x="149517" y="844550"/>
                    <a:pt x="151104" y="860425"/>
                  </a:cubicBezTo>
                  <a:cubicBezTo>
                    <a:pt x="152692" y="876300"/>
                    <a:pt x="147929" y="906463"/>
                    <a:pt x="141579" y="923925"/>
                  </a:cubicBezTo>
                  <a:cubicBezTo>
                    <a:pt x="135229" y="941387"/>
                    <a:pt x="122529" y="954088"/>
                    <a:pt x="113004" y="965200"/>
                  </a:cubicBezTo>
                  <a:cubicBezTo>
                    <a:pt x="103479" y="976313"/>
                    <a:pt x="92896" y="981604"/>
                    <a:pt x="84429" y="990600"/>
                  </a:cubicBezTo>
                  <a:cubicBezTo>
                    <a:pt x="75962" y="999596"/>
                    <a:pt x="68554" y="1009121"/>
                    <a:pt x="62204" y="1019175"/>
                  </a:cubicBezTo>
                  <a:cubicBezTo>
                    <a:pt x="55854" y="1029229"/>
                    <a:pt x="46329" y="1040342"/>
                    <a:pt x="46329" y="1050925"/>
                  </a:cubicBezTo>
                  <a:cubicBezTo>
                    <a:pt x="46329" y="1061508"/>
                    <a:pt x="54266" y="1073679"/>
                    <a:pt x="62204" y="1082675"/>
                  </a:cubicBezTo>
                  <a:cubicBezTo>
                    <a:pt x="70142" y="1091671"/>
                    <a:pt x="93954" y="1104900"/>
                    <a:pt x="93954" y="1104900"/>
                  </a:cubicBezTo>
                  <a:cubicBezTo>
                    <a:pt x="108241" y="1114954"/>
                    <a:pt x="136817" y="1127125"/>
                    <a:pt x="147929" y="1143000"/>
                  </a:cubicBezTo>
                  <a:cubicBezTo>
                    <a:pt x="159042" y="1158875"/>
                    <a:pt x="158512" y="1183746"/>
                    <a:pt x="160629" y="1200150"/>
                  </a:cubicBezTo>
                  <a:cubicBezTo>
                    <a:pt x="162746" y="1216554"/>
                    <a:pt x="160629" y="1241425"/>
                    <a:pt x="160629" y="1241425"/>
                  </a:cubicBezTo>
                  <a:lnTo>
                    <a:pt x="160629" y="1273175"/>
                  </a:lnTo>
                  <a:lnTo>
                    <a:pt x="160629" y="1273175"/>
                  </a:lnTo>
                </a:path>
              </a:pathLst>
            </a:cu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41096" y="1914525"/>
              <a:ext cx="161569" cy="1273175"/>
            </a:xfrm>
            <a:custGeom>
              <a:avLst/>
              <a:gdLst>
                <a:gd name="connsiteX0" fmla="*/ 55854 w 161569"/>
                <a:gd name="connsiteY0" fmla="*/ 0 h 1273175"/>
                <a:gd name="connsiteX1" fmla="*/ 52679 w 161569"/>
                <a:gd name="connsiteY1" fmla="*/ 82550 h 1273175"/>
                <a:gd name="connsiteX2" fmla="*/ 8229 w 161569"/>
                <a:gd name="connsiteY2" fmla="*/ 133350 h 1273175"/>
                <a:gd name="connsiteX3" fmla="*/ 5054 w 161569"/>
                <a:gd name="connsiteY3" fmla="*/ 184150 h 1273175"/>
                <a:gd name="connsiteX4" fmla="*/ 62204 w 161569"/>
                <a:gd name="connsiteY4" fmla="*/ 225425 h 1273175"/>
                <a:gd name="connsiteX5" fmla="*/ 106654 w 161569"/>
                <a:gd name="connsiteY5" fmla="*/ 260350 h 1273175"/>
                <a:gd name="connsiteX6" fmla="*/ 125704 w 161569"/>
                <a:gd name="connsiteY6" fmla="*/ 288925 h 1273175"/>
                <a:gd name="connsiteX7" fmla="*/ 106654 w 161569"/>
                <a:gd name="connsiteY7" fmla="*/ 349250 h 1273175"/>
                <a:gd name="connsiteX8" fmla="*/ 71729 w 161569"/>
                <a:gd name="connsiteY8" fmla="*/ 374650 h 1273175"/>
                <a:gd name="connsiteX9" fmla="*/ 36804 w 161569"/>
                <a:gd name="connsiteY9" fmla="*/ 403225 h 1273175"/>
                <a:gd name="connsiteX10" fmla="*/ 14579 w 161569"/>
                <a:gd name="connsiteY10" fmla="*/ 434975 h 1273175"/>
                <a:gd name="connsiteX11" fmla="*/ 30454 w 161569"/>
                <a:gd name="connsiteY11" fmla="*/ 488950 h 1273175"/>
                <a:gd name="connsiteX12" fmla="*/ 68554 w 161569"/>
                <a:gd name="connsiteY12" fmla="*/ 517525 h 1273175"/>
                <a:gd name="connsiteX13" fmla="*/ 113004 w 161569"/>
                <a:gd name="connsiteY13" fmla="*/ 549275 h 1273175"/>
                <a:gd name="connsiteX14" fmla="*/ 132054 w 161569"/>
                <a:gd name="connsiteY14" fmla="*/ 571500 h 1273175"/>
                <a:gd name="connsiteX15" fmla="*/ 138404 w 161569"/>
                <a:gd name="connsiteY15" fmla="*/ 600075 h 1273175"/>
                <a:gd name="connsiteX16" fmla="*/ 103479 w 161569"/>
                <a:gd name="connsiteY16" fmla="*/ 650875 h 1273175"/>
                <a:gd name="connsiteX17" fmla="*/ 71729 w 161569"/>
                <a:gd name="connsiteY17" fmla="*/ 692150 h 1273175"/>
                <a:gd name="connsiteX18" fmla="*/ 46329 w 161569"/>
                <a:gd name="connsiteY18" fmla="*/ 717550 h 1273175"/>
                <a:gd name="connsiteX19" fmla="*/ 52679 w 161569"/>
                <a:gd name="connsiteY19" fmla="*/ 758825 h 1273175"/>
                <a:gd name="connsiteX20" fmla="*/ 87604 w 161569"/>
                <a:gd name="connsiteY20" fmla="*/ 790575 h 1273175"/>
                <a:gd name="connsiteX21" fmla="*/ 132054 w 161569"/>
                <a:gd name="connsiteY21" fmla="*/ 828675 h 1273175"/>
                <a:gd name="connsiteX22" fmla="*/ 151104 w 161569"/>
                <a:gd name="connsiteY22" fmla="*/ 860425 h 1273175"/>
                <a:gd name="connsiteX23" fmla="*/ 141579 w 161569"/>
                <a:gd name="connsiteY23" fmla="*/ 923925 h 1273175"/>
                <a:gd name="connsiteX24" fmla="*/ 113004 w 161569"/>
                <a:gd name="connsiteY24" fmla="*/ 965200 h 1273175"/>
                <a:gd name="connsiteX25" fmla="*/ 84429 w 161569"/>
                <a:gd name="connsiteY25" fmla="*/ 990600 h 1273175"/>
                <a:gd name="connsiteX26" fmla="*/ 62204 w 161569"/>
                <a:gd name="connsiteY26" fmla="*/ 1019175 h 1273175"/>
                <a:gd name="connsiteX27" fmla="*/ 46329 w 161569"/>
                <a:gd name="connsiteY27" fmla="*/ 1050925 h 1273175"/>
                <a:gd name="connsiteX28" fmla="*/ 62204 w 161569"/>
                <a:gd name="connsiteY28" fmla="*/ 1082675 h 1273175"/>
                <a:gd name="connsiteX29" fmla="*/ 93954 w 161569"/>
                <a:gd name="connsiteY29" fmla="*/ 1104900 h 1273175"/>
                <a:gd name="connsiteX30" fmla="*/ 147929 w 161569"/>
                <a:gd name="connsiteY30" fmla="*/ 1143000 h 1273175"/>
                <a:gd name="connsiteX31" fmla="*/ 160629 w 161569"/>
                <a:gd name="connsiteY31" fmla="*/ 1200150 h 1273175"/>
                <a:gd name="connsiteX32" fmla="*/ 160629 w 161569"/>
                <a:gd name="connsiteY32" fmla="*/ 1241425 h 1273175"/>
                <a:gd name="connsiteX33" fmla="*/ 160629 w 161569"/>
                <a:gd name="connsiteY33" fmla="*/ 1273175 h 1273175"/>
                <a:gd name="connsiteX34" fmla="*/ 160629 w 161569"/>
                <a:gd name="connsiteY34" fmla="*/ 1273175 h 12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1569" h="1273175">
                  <a:moveTo>
                    <a:pt x="55854" y="0"/>
                  </a:moveTo>
                  <a:cubicBezTo>
                    <a:pt x="58235" y="30162"/>
                    <a:pt x="60617" y="60325"/>
                    <a:pt x="52679" y="82550"/>
                  </a:cubicBezTo>
                  <a:cubicBezTo>
                    <a:pt x="44741" y="104775"/>
                    <a:pt x="16166" y="116417"/>
                    <a:pt x="8229" y="133350"/>
                  </a:cubicBezTo>
                  <a:cubicBezTo>
                    <a:pt x="292" y="150283"/>
                    <a:pt x="-3942" y="168804"/>
                    <a:pt x="5054" y="184150"/>
                  </a:cubicBezTo>
                  <a:cubicBezTo>
                    <a:pt x="14050" y="199496"/>
                    <a:pt x="45271" y="212725"/>
                    <a:pt x="62204" y="225425"/>
                  </a:cubicBezTo>
                  <a:cubicBezTo>
                    <a:pt x="79137" y="238125"/>
                    <a:pt x="96071" y="249767"/>
                    <a:pt x="106654" y="260350"/>
                  </a:cubicBezTo>
                  <a:cubicBezTo>
                    <a:pt x="117237" y="270933"/>
                    <a:pt x="125704" y="274108"/>
                    <a:pt x="125704" y="288925"/>
                  </a:cubicBezTo>
                  <a:cubicBezTo>
                    <a:pt x="125704" y="303742"/>
                    <a:pt x="115650" y="334963"/>
                    <a:pt x="106654" y="349250"/>
                  </a:cubicBezTo>
                  <a:cubicBezTo>
                    <a:pt x="97658" y="363537"/>
                    <a:pt x="83371" y="365654"/>
                    <a:pt x="71729" y="374650"/>
                  </a:cubicBezTo>
                  <a:cubicBezTo>
                    <a:pt x="60087" y="383646"/>
                    <a:pt x="46329" y="393171"/>
                    <a:pt x="36804" y="403225"/>
                  </a:cubicBezTo>
                  <a:cubicBezTo>
                    <a:pt x="27279" y="413279"/>
                    <a:pt x="15637" y="420688"/>
                    <a:pt x="14579" y="434975"/>
                  </a:cubicBezTo>
                  <a:cubicBezTo>
                    <a:pt x="13521" y="449262"/>
                    <a:pt x="21458" y="475192"/>
                    <a:pt x="30454" y="488950"/>
                  </a:cubicBezTo>
                  <a:cubicBezTo>
                    <a:pt x="39450" y="502708"/>
                    <a:pt x="54796" y="507471"/>
                    <a:pt x="68554" y="517525"/>
                  </a:cubicBezTo>
                  <a:cubicBezTo>
                    <a:pt x="82312" y="527579"/>
                    <a:pt x="102421" y="540279"/>
                    <a:pt x="113004" y="549275"/>
                  </a:cubicBezTo>
                  <a:cubicBezTo>
                    <a:pt x="123587" y="558271"/>
                    <a:pt x="127821" y="563033"/>
                    <a:pt x="132054" y="571500"/>
                  </a:cubicBezTo>
                  <a:cubicBezTo>
                    <a:pt x="136287" y="579967"/>
                    <a:pt x="143166" y="586846"/>
                    <a:pt x="138404" y="600075"/>
                  </a:cubicBezTo>
                  <a:cubicBezTo>
                    <a:pt x="133642" y="613304"/>
                    <a:pt x="114591" y="635529"/>
                    <a:pt x="103479" y="650875"/>
                  </a:cubicBezTo>
                  <a:cubicBezTo>
                    <a:pt x="92367" y="666221"/>
                    <a:pt x="81254" y="681038"/>
                    <a:pt x="71729" y="692150"/>
                  </a:cubicBezTo>
                  <a:cubicBezTo>
                    <a:pt x="62204" y="703263"/>
                    <a:pt x="49504" y="706437"/>
                    <a:pt x="46329" y="717550"/>
                  </a:cubicBezTo>
                  <a:cubicBezTo>
                    <a:pt x="43154" y="728663"/>
                    <a:pt x="45800" y="746654"/>
                    <a:pt x="52679" y="758825"/>
                  </a:cubicBezTo>
                  <a:cubicBezTo>
                    <a:pt x="59558" y="770996"/>
                    <a:pt x="74375" y="778933"/>
                    <a:pt x="87604" y="790575"/>
                  </a:cubicBezTo>
                  <a:cubicBezTo>
                    <a:pt x="100833" y="802217"/>
                    <a:pt x="121471" y="817033"/>
                    <a:pt x="132054" y="828675"/>
                  </a:cubicBezTo>
                  <a:cubicBezTo>
                    <a:pt x="142637" y="840317"/>
                    <a:pt x="149517" y="844550"/>
                    <a:pt x="151104" y="860425"/>
                  </a:cubicBezTo>
                  <a:cubicBezTo>
                    <a:pt x="152692" y="876300"/>
                    <a:pt x="147929" y="906463"/>
                    <a:pt x="141579" y="923925"/>
                  </a:cubicBezTo>
                  <a:cubicBezTo>
                    <a:pt x="135229" y="941387"/>
                    <a:pt x="122529" y="954088"/>
                    <a:pt x="113004" y="965200"/>
                  </a:cubicBezTo>
                  <a:cubicBezTo>
                    <a:pt x="103479" y="976313"/>
                    <a:pt x="92896" y="981604"/>
                    <a:pt x="84429" y="990600"/>
                  </a:cubicBezTo>
                  <a:cubicBezTo>
                    <a:pt x="75962" y="999596"/>
                    <a:pt x="68554" y="1009121"/>
                    <a:pt x="62204" y="1019175"/>
                  </a:cubicBezTo>
                  <a:cubicBezTo>
                    <a:pt x="55854" y="1029229"/>
                    <a:pt x="46329" y="1040342"/>
                    <a:pt x="46329" y="1050925"/>
                  </a:cubicBezTo>
                  <a:cubicBezTo>
                    <a:pt x="46329" y="1061508"/>
                    <a:pt x="54266" y="1073679"/>
                    <a:pt x="62204" y="1082675"/>
                  </a:cubicBezTo>
                  <a:cubicBezTo>
                    <a:pt x="70142" y="1091671"/>
                    <a:pt x="93954" y="1104900"/>
                    <a:pt x="93954" y="1104900"/>
                  </a:cubicBezTo>
                  <a:cubicBezTo>
                    <a:pt x="108241" y="1114954"/>
                    <a:pt x="136817" y="1127125"/>
                    <a:pt x="147929" y="1143000"/>
                  </a:cubicBezTo>
                  <a:cubicBezTo>
                    <a:pt x="159042" y="1158875"/>
                    <a:pt x="158512" y="1183746"/>
                    <a:pt x="160629" y="1200150"/>
                  </a:cubicBezTo>
                  <a:cubicBezTo>
                    <a:pt x="162746" y="1216554"/>
                    <a:pt x="160629" y="1241425"/>
                    <a:pt x="160629" y="1241425"/>
                  </a:cubicBezTo>
                  <a:lnTo>
                    <a:pt x="160629" y="1273175"/>
                  </a:lnTo>
                  <a:lnTo>
                    <a:pt x="160629" y="1273175"/>
                  </a:lnTo>
                </a:path>
              </a:pathLst>
            </a:cu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53821" y="1914525"/>
              <a:ext cx="161569" cy="1273175"/>
            </a:xfrm>
            <a:custGeom>
              <a:avLst/>
              <a:gdLst>
                <a:gd name="connsiteX0" fmla="*/ 55854 w 161569"/>
                <a:gd name="connsiteY0" fmla="*/ 0 h 1273175"/>
                <a:gd name="connsiteX1" fmla="*/ 52679 w 161569"/>
                <a:gd name="connsiteY1" fmla="*/ 82550 h 1273175"/>
                <a:gd name="connsiteX2" fmla="*/ 8229 w 161569"/>
                <a:gd name="connsiteY2" fmla="*/ 133350 h 1273175"/>
                <a:gd name="connsiteX3" fmla="*/ 5054 w 161569"/>
                <a:gd name="connsiteY3" fmla="*/ 184150 h 1273175"/>
                <a:gd name="connsiteX4" fmla="*/ 62204 w 161569"/>
                <a:gd name="connsiteY4" fmla="*/ 225425 h 1273175"/>
                <a:gd name="connsiteX5" fmla="*/ 106654 w 161569"/>
                <a:gd name="connsiteY5" fmla="*/ 260350 h 1273175"/>
                <a:gd name="connsiteX6" fmla="*/ 125704 w 161569"/>
                <a:gd name="connsiteY6" fmla="*/ 288925 h 1273175"/>
                <a:gd name="connsiteX7" fmla="*/ 106654 w 161569"/>
                <a:gd name="connsiteY7" fmla="*/ 349250 h 1273175"/>
                <a:gd name="connsiteX8" fmla="*/ 71729 w 161569"/>
                <a:gd name="connsiteY8" fmla="*/ 374650 h 1273175"/>
                <a:gd name="connsiteX9" fmla="*/ 36804 w 161569"/>
                <a:gd name="connsiteY9" fmla="*/ 403225 h 1273175"/>
                <a:gd name="connsiteX10" fmla="*/ 14579 w 161569"/>
                <a:gd name="connsiteY10" fmla="*/ 434975 h 1273175"/>
                <a:gd name="connsiteX11" fmla="*/ 30454 w 161569"/>
                <a:gd name="connsiteY11" fmla="*/ 488950 h 1273175"/>
                <a:gd name="connsiteX12" fmla="*/ 68554 w 161569"/>
                <a:gd name="connsiteY12" fmla="*/ 517525 h 1273175"/>
                <a:gd name="connsiteX13" fmla="*/ 113004 w 161569"/>
                <a:gd name="connsiteY13" fmla="*/ 549275 h 1273175"/>
                <a:gd name="connsiteX14" fmla="*/ 132054 w 161569"/>
                <a:gd name="connsiteY14" fmla="*/ 571500 h 1273175"/>
                <a:gd name="connsiteX15" fmla="*/ 138404 w 161569"/>
                <a:gd name="connsiteY15" fmla="*/ 600075 h 1273175"/>
                <a:gd name="connsiteX16" fmla="*/ 103479 w 161569"/>
                <a:gd name="connsiteY16" fmla="*/ 650875 h 1273175"/>
                <a:gd name="connsiteX17" fmla="*/ 71729 w 161569"/>
                <a:gd name="connsiteY17" fmla="*/ 692150 h 1273175"/>
                <a:gd name="connsiteX18" fmla="*/ 46329 w 161569"/>
                <a:gd name="connsiteY18" fmla="*/ 717550 h 1273175"/>
                <a:gd name="connsiteX19" fmla="*/ 52679 w 161569"/>
                <a:gd name="connsiteY19" fmla="*/ 758825 h 1273175"/>
                <a:gd name="connsiteX20" fmla="*/ 87604 w 161569"/>
                <a:gd name="connsiteY20" fmla="*/ 790575 h 1273175"/>
                <a:gd name="connsiteX21" fmla="*/ 132054 w 161569"/>
                <a:gd name="connsiteY21" fmla="*/ 828675 h 1273175"/>
                <a:gd name="connsiteX22" fmla="*/ 151104 w 161569"/>
                <a:gd name="connsiteY22" fmla="*/ 860425 h 1273175"/>
                <a:gd name="connsiteX23" fmla="*/ 141579 w 161569"/>
                <a:gd name="connsiteY23" fmla="*/ 923925 h 1273175"/>
                <a:gd name="connsiteX24" fmla="*/ 113004 w 161569"/>
                <a:gd name="connsiteY24" fmla="*/ 965200 h 1273175"/>
                <a:gd name="connsiteX25" fmla="*/ 84429 w 161569"/>
                <a:gd name="connsiteY25" fmla="*/ 990600 h 1273175"/>
                <a:gd name="connsiteX26" fmla="*/ 62204 w 161569"/>
                <a:gd name="connsiteY26" fmla="*/ 1019175 h 1273175"/>
                <a:gd name="connsiteX27" fmla="*/ 46329 w 161569"/>
                <a:gd name="connsiteY27" fmla="*/ 1050925 h 1273175"/>
                <a:gd name="connsiteX28" fmla="*/ 62204 w 161569"/>
                <a:gd name="connsiteY28" fmla="*/ 1082675 h 1273175"/>
                <a:gd name="connsiteX29" fmla="*/ 93954 w 161569"/>
                <a:gd name="connsiteY29" fmla="*/ 1104900 h 1273175"/>
                <a:gd name="connsiteX30" fmla="*/ 147929 w 161569"/>
                <a:gd name="connsiteY30" fmla="*/ 1143000 h 1273175"/>
                <a:gd name="connsiteX31" fmla="*/ 160629 w 161569"/>
                <a:gd name="connsiteY31" fmla="*/ 1200150 h 1273175"/>
                <a:gd name="connsiteX32" fmla="*/ 160629 w 161569"/>
                <a:gd name="connsiteY32" fmla="*/ 1241425 h 1273175"/>
                <a:gd name="connsiteX33" fmla="*/ 160629 w 161569"/>
                <a:gd name="connsiteY33" fmla="*/ 1273175 h 1273175"/>
                <a:gd name="connsiteX34" fmla="*/ 160629 w 161569"/>
                <a:gd name="connsiteY34" fmla="*/ 1273175 h 12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1569" h="1273175">
                  <a:moveTo>
                    <a:pt x="55854" y="0"/>
                  </a:moveTo>
                  <a:cubicBezTo>
                    <a:pt x="58235" y="30162"/>
                    <a:pt x="60617" y="60325"/>
                    <a:pt x="52679" y="82550"/>
                  </a:cubicBezTo>
                  <a:cubicBezTo>
                    <a:pt x="44741" y="104775"/>
                    <a:pt x="16166" y="116417"/>
                    <a:pt x="8229" y="133350"/>
                  </a:cubicBezTo>
                  <a:cubicBezTo>
                    <a:pt x="292" y="150283"/>
                    <a:pt x="-3942" y="168804"/>
                    <a:pt x="5054" y="184150"/>
                  </a:cubicBezTo>
                  <a:cubicBezTo>
                    <a:pt x="14050" y="199496"/>
                    <a:pt x="45271" y="212725"/>
                    <a:pt x="62204" y="225425"/>
                  </a:cubicBezTo>
                  <a:cubicBezTo>
                    <a:pt x="79137" y="238125"/>
                    <a:pt x="96071" y="249767"/>
                    <a:pt x="106654" y="260350"/>
                  </a:cubicBezTo>
                  <a:cubicBezTo>
                    <a:pt x="117237" y="270933"/>
                    <a:pt x="125704" y="274108"/>
                    <a:pt x="125704" y="288925"/>
                  </a:cubicBezTo>
                  <a:cubicBezTo>
                    <a:pt x="125704" y="303742"/>
                    <a:pt x="115650" y="334963"/>
                    <a:pt x="106654" y="349250"/>
                  </a:cubicBezTo>
                  <a:cubicBezTo>
                    <a:pt x="97658" y="363537"/>
                    <a:pt x="83371" y="365654"/>
                    <a:pt x="71729" y="374650"/>
                  </a:cubicBezTo>
                  <a:cubicBezTo>
                    <a:pt x="60087" y="383646"/>
                    <a:pt x="46329" y="393171"/>
                    <a:pt x="36804" y="403225"/>
                  </a:cubicBezTo>
                  <a:cubicBezTo>
                    <a:pt x="27279" y="413279"/>
                    <a:pt x="15637" y="420688"/>
                    <a:pt x="14579" y="434975"/>
                  </a:cubicBezTo>
                  <a:cubicBezTo>
                    <a:pt x="13521" y="449262"/>
                    <a:pt x="21458" y="475192"/>
                    <a:pt x="30454" y="488950"/>
                  </a:cubicBezTo>
                  <a:cubicBezTo>
                    <a:pt x="39450" y="502708"/>
                    <a:pt x="54796" y="507471"/>
                    <a:pt x="68554" y="517525"/>
                  </a:cubicBezTo>
                  <a:cubicBezTo>
                    <a:pt x="82312" y="527579"/>
                    <a:pt x="102421" y="540279"/>
                    <a:pt x="113004" y="549275"/>
                  </a:cubicBezTo>
                  <a:cubicBezTo>
                    <a:pt x="123587" y="558271"/>
                    <a:pt x="127821" y="563033"/>
                    <a:pt x="132054" y="571500"/>
                  </a:cubicBezTo>
                  <a:cubicBezTo>
                    <a:pt x="136287" y="579967"/>
                    <a:pt x="143166" y="586846"/>
                    <a:pt x="138404" y="600075"/>
                  </a:cubicBezTo>
                  <a:cubicBezTo>
                    <a:pt x="133642" y="613304"/>
                    <a:pt x="114591" y="635529"/>
                    <a:pt x="103479" y="650875"/>
                  </a:cubicBezTo>
                  <a:cubicBezTo>
                    <a:pt x="92367" y="666221"/>
                    <a:pt x="81254" y="681038"/>
                    <a:pt x="71729" y="692150"/>
                  </a:cubicBezTo>
                  <a:cubicBezTo>
                    <a:pt x="62204" y="703263"/>
                    <a:pt x="49504" y="706437"/>
                    <a:pt x="46329" y="717550"/>
                  </a:cubicBezTo>
                  <a:cubicBezTo>
                    <a:pt x="43154" y="728663"/>
                    <a:pt x="45800" y="746654"/>
                    <a:pt x="52679" y="758825"/>
                  </a:cubicBezTo>
                  <a:cubicBezTo>
                    <a:pt x="59558" y="770996"/>
                    <a:pt x="74375" y="778933"/>
                    <a:pt x="87604" y="790575"/>
                  </a:cubicBezTo>
                  <a:cubicBezTo>
                    <a:pt x="100833" y="802217"/>
                    <a:pt x="121471" y="817033"/>
                    <a:pt x="132054" y="828675"/>
                  </a:cubicBezTo>
                  <a:cubicBezTo>
                    <a:pt x="142637" y="840317"/>
                    <a:pt x="149517" y="844550"/>
                    <a:pt x="151104" y="860425"/>
                  </a:cubicBezTo>
                  <a:cubicBezTo>
                    <a:pt x="152692" y="876300"/>
                    <a:pt x="147929" y="906463"/>
                    <a:pt x="141579" y="923925"/>
                  </a:cubicBezTo>
                  <a:cubicBezTo>
                    <a:pt x="135229" y="941387"/>
                    <a:pt x="122529" y="954088"/>
                    <a:pt x="113004" y="965200"/>
                  </a:cubicBezTo>
                  <a:cubicBezTo>
                    <a:pt x="103479" y="976313"/>
                    <a:pt x="92896" y="981604"/>
                    <a:pt x="84429" y="990600"/>
                  </a:cubicBezTo>
                  <a:cubicBezTo>
                    <a:pt x="75962" y="999596"/>
                    <a:pt x="68554" y="1009121"/>
                    <a:pt x="62204" y="1019175"/>
                  </a:cubicBezTo>
                  <a:cubicBezTo>
                    <a:pt x="55854" y="1029229"/>
                    <a:pt x="46329" y="1040342"/>
                    <a:pt x="46329" y="1050925"/>
                  </a:cubicBezTo>
                  <a:cubicBezTo>
                    <a:pt x="46329" y="1061508"/>
                    <a:pt x="54266" y="1073679"/>
                    <a:pt x="62204" y="1082675"/>
                  </a:cubicBezTo>
                  <a:cubicBezTo>
                    <a:pt x="70142" y="1091671"/>
                    <a:pt x="93954" y="1104900"/>
                    <a:pt x="93954" y="1104900"/>
                  </a:cubicBezTo>
                  <a:cubicBezTo>
                    <a:pt x="108241" y="1114954"/>
                    <a:pt x="136817" y="1127125"/>
                    <a:pt x="147929" y="1143000"/>
                  </a:cubicBezTo>
                  <a:cubicBezTo>
                    <a:pt x="159042" y="1158875"/>
                    <a:pt x="158512" y="1183746"/>
                    <a:pt x="160629" y="1200150"/>
                  </a:cubicBezTo>
                  <a:cubicBezTo>
                    <a:pt x="162746" y="1216554"/>
                    <a:pt x="160629" y="1241425"/>
                    <a:pt x="160629" y="1241425"/>
                  </a:cubicBezTo>
                  <a:lnTo>
                    <a:pt x="160629" y="1273175"/>
                  </a:lnTo>
                  <a:lnTo>
                    <a:pt x="160629" y="1273175"/>
                  </a:lnTo>
                </a:path>
              </a:pathLst>
            </a:cu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325271" y="1924050"/>
              <a:ext cx="161569" cy="1273175"/>
            </a:xfrm>
            <a:custGeom>
              <a:avLst/>
              <a:gdLst>
                <a:gd name="connsiteX0" fmla="*/ 55854 w 161569"/>
                <a:gd name="connsiteY0" fmla="*/ 0 h 1273175"/>
                <a:gd name="connsiteX1" fmla="*/ 52679 w 161569"/>
                <a:gd name="connsiteY1" fmla="*/ 82550 h 1273175"/>
                <a:gd name="connsiteX2" fmla="*/ 8229 w 161569"/>
                <a:gd name="connsiteY2" fmla="*/ 133350 h 1273175"/>
                <a:gd name="connsiteX3" fmla="*/ 5054 w 161569"/>
                <a:gd name="connsiteY3" fmla="*/ 184150 h 1273175"/>
                <a:gd name="connsiteX4" fmla="*/ 62204 w 161569"/>
                <a:gd name="connsiteY4" fmla="*/ 225425 h 1273175"/>
                <a:gd name="connsiteX5" fmla="*/ 106654 w 161569"/>
                <a:gd name="connsiteY5" fmla="*/ 260350 h 1273175"/>
                <a:gd name="connsiteX6" fmla="*/ 125704 w 161569"/>
                <a:gd name="connsiteY6" fmla="*/ 288925 h 1273175"/>
                <a:gd name="connsiteX7" fmla="*/ 106654 w 161569"/>
                <a:gd name="connsiteY7" fmla="*/ 349250 h 1273175"/>
                <a:gd name="connsiteX8" fmla="*/ 71729 w 161569"/>
                <a:gd name="connsiteY8" fmla="*/ 374650 h 1273175"/>
                <a:gd name="connsiteX9" fmla="*/ 36804 w 161569"/>
                <a:gd name="connsiteY9" fmla="*/ 403225 h 1273175"/>
                <a:gd name="connsiteX10" fmla="*/ 14579 w 161569"/>
                <a:gd name="connsiteY10" fmla="*/ 434975 h 1273175"/>
                <a:gd name="connsiteX11" fmla="*/ 30454 w 161569"/>
                <a:gd name="connsiteY11" fmla="*/ 488950 h 1273175"/>
                <a:gd name="connsiteX12" fmla="*/ 68554 w 161569"/>
                <a:gd name="connsiteY12" fmla="*/ 517525 h 1273175"/>
                <a:gd name="connsiteX13" fmla="*/ 113004 w 161569"/>
                <a:gd name="connsiteY13" fmla="*/ 549275 h 1273175"/>
                <a:gd name="connsiteX14" fmla="*/ 132054 w 161569"/>
                <a:gd name="connsiteY14" fmla="*/ 571500 h 1273175"/>
                <a:gd name="connsiteX15" fmla="*/ 138404 w 161569"/>
                <a:gd name="connsiteY15" fmla="*/ 600075 h 1273175"/>
                <a:gd name="connsiteX16" fmla="*/ 103479 w 161569"/>
                <a:gd name="connsiteY16" fmla="*/ 650875 h 1273175"/>
                <a:gd name="connsiteX17" fmla="*/ 71729 w 161569"/>
                <a:gd name="connsiteY17" fmla="*/ 692150 h 1273175"/>
                <a:gd name="connsiteX18" fmla="*/ 46329 w 161569"/>
                <a:gd name="connsiteY18" fmla="*/ 717550 h 1273175"/>
                <a:gd name="connsiteX19" fmla="*/ 52679 w 161569"/>
                <a:gd name="connsiteY19" fmla="*/ 758825 h 1273175"/>
                <a:gd name="connsiteX20" fmla="*/ 87604 w 161569"/>
                <a:gd name="connsiteY20" fmla="*/ 790575 h 1273175"/>
                <a:gd name="connsiteX21" fmla="*/ 132054 w 161569"/>
                <a:gd name="connsiteY21" fmla="*/ 828675 h 1273175"/>
                <a:gd name="connsiteX22" fmla="*/ 151104 w 161569"/>
                <a:gd name="connsiteY22" fmla="*/ 860425 h 1273175"/>
                <a:gd name="connsiteX23" fmla="*/ 141579 w 161569"/>
                <a:gd name="connsiteY23" fmla="*/ 923925 h 1273175"/>
                <a:gd name="connsiteX24" fmla="*/ 113004 w 161569"/>
                <a:gd name="connsiteY24" fmla="*/ 965200 h 1273175"/>
                <a:gd name="connsiteX25" fmla="*/ 84429 w 161569"/>
                <a:gd name="connsiteY25" fmla="*/ 990600 h 1273175"/>
                <a:gd name="connsiteX26" fmla="*/ 62204 w 161569"/>
                <a:gd name="connsiteY26" fmla="*/ 1019175 h 1273175"/>
                <a:gd name="connsiteX27" fmla="*/ 46329 w 161569"/>
                <a:gd name="connsiteY27" fmla="*/ 1050925 h 1273175"/>
                <a:gd name="connsiteX28" fmla="*/ 62204 w 161569"/>
                <a:gd name="connsiteY28" fmla="*/ 1082675 h 1273175"/>
                <a:gd name="connsiteX29" fmla="*/ 93954 w 161569"/>
                <a:gd name="connsiteY29" fmla="*/ 1104900 h 1273175"/>
                <a:gd name="connsiteX30" fmla="*/ 147929 w 161569"/>
                <a:gd name="connsiteY30" fmla="*/ 1143000 h 1273175"/>
                <a:gd name="connsiteX31" fmla="*/ 160629 w 161569"/>
                <a:gd name="connsiteY31" fmla="*/ 1200150 h 1273175"/>
                <a:gd name="connsiteX32" fmla="*/ 160629 w 161569"/>
                <a:gd name="connsiteY32" fmla="*/ 1241425 h 1273175"/>
                <a:gd name="connsiteX33" fmla="*/ 160629 w 161569"/>
                <a:gd name="connsiteY33" fmla="*/ 1273175 h 1273175"/>
                <a:gd name="connsiteX34" fmla="*/ 160629 w 161569"/>
                <a:gd name="connsiteY34" fmla="*/ 1273175 h 12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1569" h="1273175">
                  <a:moveTo>
                    <a:pt x="55854" y="0"/>
                  </a:moveTo>
                  <a:cubicBezTo>
                    <a:pt x="58235" y="30162"/>
                    <a:pt x="60617" y="60325"/>
                    <a:pt x="52679" y="82550"/>
                  </a:cubicBezTo>
                  <a:cubicBezTo>
                    <a:pt x="44741" y="104775"/>
                    <a:pt x="16166" y="116417"/>
                    <a:pt x="8229" y="133350"/>
                  </a:cubicBezTo>
                  <a:cubicBezTo>
                    <a:pt x="292" y="150283"/>
                    <a:pt x="-3942" y="168804"/>
                    <a:pt x="5054" y="184150"/>
                  </a:cubicBezTo>
                  <a:cubicBezTo>
                    <a:pt x="14050" y="199496"/>
                    <a:pt x="45271" y="212725"/>
                    <a:pt x="62204" y="225425"/>
                  </a:cubicBezTo>
                  <a:cubicBezTo>
                    <a:pt x="79137" y="238125"/>
                    <a:pt x="96071" y="249767"/>
                    <a:pt x="106654" y="260350"/>
                  </a:cubicBezTo>
                  <a:cubicBezTo>
                    <a:pt x="117237" y="270933"/>
                    <a:pt x="125704" y="274108"/>
                    <a:pt x="125704" y="288925"/>
                  </a:cubicBezTo>
                  <a:cubicBezTo>
                    <a:pt x="125704" y="303742"/>
                    <a:pt x="115650" y="334963"/>
                    <a:pt x="106654" y="349250"/>
                  </a:cubicBezTo>
                  <a:cubicBezTo>
                    <a:pt x="97658" y="363537"/>
                    <a:pt x="83371" y="365654"/>
                    <a:pt x="71729" y="374650"/>
                  </a:cubicBezTo>
                  <a:cubicBezTo>
                    <a:pt x="60087" y="383646"/>
                    <a:pt x="46329" y="393171"/>
                    <a:pt x="36804" y="403225"/>
                  </a:cubicBezTo>
                  <a:cubicBezTo>
                    <a:pt x="27279" y="413279"/>
                    <a:pt x="15637" y="420688"/>
                    <a:pt x="14579" y="434975"/>
                  </a:cubicBezTo>
                  <a:cubicBezTo>
                    <a:pt x="13521" y="449262"/>
                    <a:pt x="21458" y="475192"/>
                    <a:pt x="30454" y="488950"/>
                  </a:cubicBezTo>
                  <a:cubicBezTo>
                    <a:pt x="39450" y="502708"/>
                    <a:pt x="54796" y="507471"/>
                    <a:pt x="68554" y="517525"/>
                  </a:cubicBezTo>
                  <a:cubicBezTo>
                    <a:pt x="82312" y="527579"/>
                    <a:pt x="102421" y="540279"/>
                    <a:pt x="113004" y="549275"/>
                  </a:cubicBezTo>
                  <a:cubicBezTo>
                    <a:pt x="123587" y="558271"/>
                    <a:pt x="127821" y="563033"/>
                    <a:pt x="132054" y="571500"/>
                  </a:cubicBezTo>
                  <a:cubicBezTo>
                    <a:pt x="136287" y="579967"/>
                    <a:pt x="143166" y="586846"/>
                    <a:pt x="138404" y="600075"/>
                  </a:cubicBezTo>
                  <a:cubicBezTo>
                    <a:pt x="133642" y="613304"/>
                    <a:pt x="114591" y="635529"/>
                    <a:pt x="103479" y="650875"/>
                  </a:cubicBezTo>
                  <a:cubicBezTo>
                    <a:pt x="92367" y="666221"/>
                    <a:pt x="81254" y="681038"/>
                    <a:pt x="71729" y="692150"/>
                  </a:cubicBezTo>
                  <a:cubicBezTo>
                    <a:pt x="62204" y="703263"/>
                    <a:pt x="49504" y="706437"/>
                    <a:pt x="46329" y="717550"/>
                  </a:cubicBezTo>
                  <a:cubicBezTo>
                    <a:pt x="43154" y="728663"/>
                    <a:pt x="45800" y="746654"/>
                    <a:pt x="52679" y="758825"/>
                  </a:cubicBezTo>
                  <a:cubicBezTo>
                    <a:pt x="59558" y="770996"/>
                    <a:pt x="74375" y="778933"/>
                    <a:pt x="87604" y="790575"/>
                  </a:cubicBezTo>
                  <a:cubicBezTo>
                    <a:pt x="100833" y="802217"/>
                    <a:pt x="121471" y="817033"/>
                    <a:pt x="132054" y="828675"/>
                  </a:cubicBezTo>
                  <a:cubicBezTo>
                    <a:pt x="142637" y="840317"/>
                    <a:pt x="149517" y="844550"/>
                    <a:pt x="151104" y="860425"/>
                  </a:cubicBezTo>
                  <a:cubicBezTo>
                    <a:pt x="152692" y="876300"/>
                    <a:pt x="147929" y="906463"/>
                    <a:pt x="141579" y="923925"/>
                  </a:cubicBezTo>
                  <a:cubicBezTo>
                    <a:pt x="135229" y="941387"/>
                    <a:pt x="122529" y="954088"/>
                    <a:pt x="113004" y="965200"/>
                  </a:cubicBezTo>
                  <a:cubicBezTo>
                    <a:pt x="103479" y="976313"/>
                    <a:pt x="92896" y="981604"/>
                    <a:pt x="84429" y="990600"/>
                  </a:cubicBezTo>
                  <a:cubicBezTo>
                    <a:pt x="75962" y="999596"/>
                    <a:pt x="68554" y="1009121"/>
                    <a:pt x="62204" y="1019175"/>
                  </a:cubicBezTo>
                  <a:cubicBezTo>
                    <a:pt x="55854" y="1029229"/>
                    <a:pt x="46329" y="1040342"/>
                    <a:pt x="46329" y="1050925"/>
                  </a:cubicBezTo>
                  <a:cubicBezTo>
                    <a:pt x="46329" y="1061508"/>
                    <a:pt x="54266" y="1073679"/>
                    <a:pt x="62204" y="1082675"/>
                  </a:cubicBezTo>
                  <a:cubicBezTo>
                    <a:pt x="70142" y="1091671"/>
                    <a:pt x="93954" y="1104900"/>
                    <a:pt x="93954" y="1104900"/>
                  </a:cubicBezTo>
                  <a:cubicBezTo>
                    <a:pt x="108241" y="1114954"/>
                    <a:pt x="136817" y="1127125"/>
                    <a:pt x="147929" y="1143000"/>
                  </a:cubicBezTo>
                  <a:cubicBezTo>
                    <a:pt x="159042" y="1158875"/>
                    <a:pt x="158512" y="1183746"/>
                    <a:pt x="160629" y="1200150"/>
                  </a:cubicBezTo>
                  <a:cubicBezTo>
                    <a:pt x="162746" y="1216554"/>
                    <a:pt x="160629" y="1241425"/>
                    <a:pt x="160629" y="1241425"/>
                  </a:cubicBezTo>
                  <a:lnTo>
                    <a:pt x="160629" y="1273175"/>
                  </a:lnTo>
                  <a:lnTo>
                    <a:pt x="160629" y="1273175"/>
                  </a:lnTo>
                </a:path>
              </a:pathLst>
            </a:cu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506249" y="1909759"/>
              <a:ext cx="161569" cy="1273175"/>
            </a:xfrm>
            <a:custGeom>
              <a:avLst/>
              <a:gdLst>
                <a:gd name="connsiteX0" fmla="*/ 55854 w 161569"/>
                <a:gd name="connsiteY0" fmla="*/ 0 h 1273175"/>
                <a:gd name="connsiteX1" fmla="*/ 52679 w 161569"/>
                <a:gd name="connsiteY1" fmla="*/ 82550 h 1273175"/>
                <a:gd name="connsiteX2" fmla="*/ 8229 w 161569"/>
                <a:gd name="connsiteY2" fmla="*/ 133350 h 1273175"/>
                <a:gd name="connsiteX3" fmla="*/ 5054 w 161569"/>
                <a:gd name="connsiteY3" fmla="*/ 184150 h 1273175"/>
                <a:gd name="connsiteX4" fmla="*/ 62204 w 161569"/>
                <a:gd name="connsiteY4" fmla="*/ 225425 h 1273175"/>
                <a:gd name="connsiteX5" fmla="*/ 106654 w 161569"/>
                <a:gd name="connsiteY5" fmla="*/ 260350 h 1273175"/>
                <a:gd name="connsiteX6" fmla="*/ 125704 w 161569"/>
                <a:gd name="connsiteY6" fmla="*/ 288925 h 1273175"/>
                <a:gd name="connsiteX7" fmla="*/ 106654 w 161569"/>
                <a:gd name="connsiteY7" fmla="*/ 349250 h 1273175"/>
                <a:gd name="connsiteX8" fmla="*/ 71729 w 161569"/>
                <a:gd name="connsiteY8" fmla="*/ 374650 h 1273175"/>
                <a:gd name="connsiteX9" fmla="*/ 36804 w 161569"/>
                <a:gd name="connsiteY9" fmla="*/ 403225 h 1273175"/>
                <a:gd name="connsiteX10" fmla="*/ 14579 w 161569"/>
                <a:gd name="connsiteY10" fmla="*/ 434975 h 1273175"/>
                <a:gd name="connsiteX11" fmla="*/ 30454 w 161569"/>
                <a:gd name="connsiteY11" fmla="*/ 488950 h 1273175"/>
                <a:gd name="connsiteX12" fmla="*/ 68554 w 161569"/>
                <a:gd name="connsiteY12" fmla="*/ 517525 h 1273175"/>
                <a:gd name="connsiteX13" fmla="*/ 113004 w 161569"/>
                <a:gd name="connsiteY13" fmla="*/ 549275 h 1273175"/>
                <a:gd name="connsiteX14" fmla="*/ 132054 w 161569"/>
                <a:gd name="connsiteY14" fmla="*/ 571500 h 1273175"/>
                <a:gd name="connsiteX15" fmla="*/ 138404 w 161569"/>
                <a:gd name="connsiteY15" fmla="*/ 600075 h 1273175"/>
                <a:gd name="connsiteX16" fmla="*/ 103479 w 161569"/>
                <a:gd name="connsiteY16" fmla="*/ 650875 h 1273175"/>
                <a:gd name="connsiteX17" fmla="*/ 71729 w 161569"/>
                <a:gd name="connsiteY17" fmla="*/ 692150 h 1273175"/>
                <a:gd name="connsiteX18" fmla="*/ 46329 w 161569"/>
                <a:gd name="connsiteY18" fmla="*/ 717550 h 1273175"/>
                <a:gd name="connsiteX19" fmla="*/ 52679 w 161569"/>
                <a:gd name="connsiteY19" fmla="*/ 758825 h 1273175"/>
                <a:gd name="connsiteX20" fmla="*/ 87604 w 161569"/>
                <a:gd name="connsiteY20" fmla="*/ 790575 h 1273175"/>
                <a:gd name="connsiteX21" fmla="*/ 132054 w 161569"/>
                <a:gd name="connsiteY21" fmla="*/ 828675 h 1273175"/>
                <a:gd name="connsiteX22" fmla="*/ 151104 w 161569"/>
                <a:gd name="connsiteY22" fmla="*/ 860425 h 1273175"/>
                <a:gd name="connsiteX23" fmla="*/ 141579 w 161569"/>
                <a:gd name="connsiteY23" fmla="*/ 923925 h 1273175"/>
                <a:gd name="connsiteX24" fmla="*/ 113004 w 161569"/>
                <a:gd name="connsiteY24" fmla="*/ 965200 h 1273175"/>
                <a:gd name="connsiteX25" fmla="*/ 84429 w 161569"/>
                <a:gd name="connsiteY25" fmla="*/ 990600 h 1273175"/>
                <a:gd name="connsiteX26" fmla="*/ 62204 w 161569"/>
                <a:gd name="connsiteY26" fmla="*/ 1019175 h 1273175"/>
                <a:gd name="connsiteX27" fmla="*/ 46329 w 161569"/>
                <a:gd name="connsiteY27" fmla="*/ 1050925 h 1273175"/>
                <a:gd name="connsiteX28" fmla="*/ 62204 w 161569"/>
                <a:gd name="connsiteY28" fmla="*/ 1082675 h 1273175"/>
                <a:gd name="connsiteX29" fmla="*/ 93954 w 161569"/>
                <a:gd name="connsiteY29" fmla="*/ 1104900 h 1273175"/>
                <a:gd name="connsiteX30" fmla="*/ 147929 w 161569"/>
                <a:gd name="connsiteY30" fmla="*/ 1143000 h 1273175"/>
                <a:gd name="connsiteX31" fmla="*/ 160629 w 161569"/>
                <a:gd name="connsiteY31" fmla="*/ 1200150 h 1273175"/>
                <a:gd name="connsiteX32" fmla="*/ 160629 w 161569"/>
                <a:gd name="connsiteY32" fmla="*/ 1241425 h 1273175"/>
                <a:gd name="connsiteX33" fmla="*/ 160629 w 161569"/>
                <a:gd name="connsiteY33" fmla="*/ 1273175 h 1273175"/>
                <a:gd name="connsiteX34" fmla="*/ 160629 w 161569"/>
                <a:gd name="connsiteY34" fmla="*/ 1273175 h 12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1569" h="1273175">
                  <a:moveTo>
                    <a:pt x="55854" y="0"/>
                  </a:moveTo>
                  <a:cubicBezTo>
                    <a:pt x="58235" y="30162"/>
                    <a:pt x="60617" y="60325"/>
                    <a:pt x="52679" y="82550"/>
                  </a:cubicBezTo>
                  <a:cubicBezTo>
                    <a:pt x="44741" y="104775"/>
                    <a:pt x="16166" y="116417"/>
                    <a:pt x="8229" y="133350"/>
                  </a:cubicBezTo>
                  <a:cubicBezTo>
                    <a:pt x="292" y="150283"/>
                    <a:pt x="-3942" y="168804"/>
                    <a:pt x="5054" y="184150"/>
                  </a:cubicBezTo>
                  <a:cubicBezTo>
                    <a:pt x="14050" y="199496"/>
                    <a:pt x="45271" y="212725"/>
                    <a:pt x="62204" y="225425"/>
                  </a:cubicBezTo>
                  <a:cubicBezTo>
                    <a:pt x="79137" y="238125"/>
                    <a:pt x="96071" y="249767"/>
                    <a:pt x="106654" y="260350"/>
                  </a:cubicBezTo>
                  <a:cubicBezTo>
                    <a:pt x="117237" y="270933"/>
                    <a:pt x="125704" y="274108"/>
                    <a:pt x="125704" y="288925"/>
                  </a:cubicBezTo>
                  <a:cubicBezTo>
                    <a:pt x="125704" y="303742"/>
                    <a:pt x="115650" y="334963"/>
                    <a:pt x="106654" y="349250"/>
                  </a:cubicBezTo>
                  <a:cubicBezTo>
                    <a:pt x="97658" y="363537"/>
                    <a:pt x="83371" y="365654"/>
                    <a:pt x="71729" y="374650"/>
                  </a:cubicBezTo>
                  <a:cubicBezTo>
                    <a:pt x="60087" y="383646"/>
                    <a:pt x="46329" y="393171"/>
                    <a:pt x="36804" y="403225"/>
                  </a:cubicBezTo>
                  <a:cubicBezTo>
                    <a:pt x="27279" y="413279"/>
                    <a:pt x="15637" y="420688"/>
                    <a:pt x="14579" y="434975"/>
                  </a:cubicBezTo>
                  <a:cubicBezTo>
                    <a:pt x="13521" y="449262"/>
                    <a:pt x="21458" y="475192"/>
                    <a:pt x="30454" y="488950"/>
                  </a:cubicBezTo>
                  <a:cubicBezTo>
                    <a:pt x="39450" y="502708"/>
                    <a:pt x="54796" y="507471"/>
                    <a:pt x="68554" y="517525"/>
                  </a:cubicBezTo>
                  <a:cubicBezTo>
                    <a:pt x="82312" y="527579"/>
                    <a:pt x="102421" y="540279"/>
                    <a:pt x="113004" y="549275"/>
                  </a:cubicBezTo>
                  <a:cubicBezTo>
                    <a:pt x="123587" y="558271"/>
                    <a:pt x="127821" y="563033"/>
                    <a:pt x="132054" y="571500"/>
                  </a:cubicBezTo>
                  <a:cubicBezTo>
                    <a:pt x="136287" y="579967"/>
                    <a:pt x="143166" y="586846"/>
                    <a:pt x="138404" y="600075"/>
                  </a:cubicBezTo>
                  <a:cubicBezTo>
                    <a:pt x="133642" y="613304"/>
                    <a:pt x="114591" y="635529"/>
                    <a:pt x="103479" y="650875"/>
                  </a:cubicBezTo>
                  <a:cubicBezTo>
                    <a:pt x="92367" y="666221"/>
                    <a:pt x="81254" y="681038"/>
                    <a:pt x="71729" y="692150"/>
                  </a:cubicBezTo>
                  <a:cubicBezTo>
                    <a:pt x="62204" y="703263"/>
                    <a:pt x="49504" y="706437"/>
                    <a:pt x="46329" y="717550"/>
                  </a:cubicBezTo>
                  <a:cubicBezTo>
                    <a:pt x="43154" y="728663"/>
                    <a:pt x="45800" y="746654"/>
                    <a:pt x="52679" y="758825"/>
                  </a:cubicBezTo>
                  <a:cubicBezTo>
                    <a:pt x="59558" y="770996"/>
                    <a:pt x="74375" y="778933"/>
                    <a:pt x="87604" y="790575"/>
                  </a:cubicBezTo>
                  <a:cubicBezTo>
                    <a:pt x="100833" y="802217"/>
                    <a:pt x="121471" y="817033"/>
                    <a:pt x="132054" y="828675"/>
                  </a:cubicBezTo>
                  <a:cubicBezTo>
                    <a:pt x="142637" y="840317"/>
                    <a:pt x="149517" y="844550"/>
                    <a:pt x="151104" y="860425"/>
                  </a:cubicBezTo>
                  <a:cubicBezTo>
                    <a:pt x="152692" y="876300"/>
                    <a:pt x="147929" y="906463"/>
                    <a:pt x="141579" y="923925"/>
                  </a:cubicBezTo>
                  <a:cubicBezTo>
                    <a:pt x="135229" y="941387"/>
                    <a:pt x="122529" y="954088"/>
                    <a:pt x="113004" y="965200"/>
                  </a:cubicBezTo>
                  <a:cubicBezTo>
                    <a:pt x="103479" y="976313"/>
                    <a:pt x="92896" y="981604"/>
                    <a:pt x="84429" y="990600"/>
                  </a:cubicBezTo>
                  <a:cubicBezTo>
                    <a:pt x="75962" y="999596"/>
                    <a:pt x="68554" y="1009121"/>
                    <a:pt x="62204" y="1019175"/>
                  </a:cubicBezTo>
                  <a:cubicBezTo>
                    <a:pt x="55854" y="1029229"/>
                    <a:pt x="46329" y="1040342"/>
                    <a:pt x="46329" y="1050925"/>
                  </a:cubicBezTo>
                  <a:cubicBezTo>
                    <a:pt x="46329" y="1061508"/>
                    <a:pt x="54266" y="1073679"/>
                    <a:pt x="62204" y="1082675"/>
                  </a:cubicBezTo>
                  <a:cubicBezTo>
                    <a:pt x="70142" y="1091671"/>
                    <a:pt x="93954" y="1104900"/>
                    <a:pt x="93954" y="1104900"/>
                  </a:cubicBezTo>
                  <a:cubicBezTo>
                    <a:pt x="108241" y="1114954"/>
                    <a:pt x="136817" y="1127125"/>
                    <a:pt x="147929" y="1143000"/>
                  </a:cubicBezTo>
                  <a:cubicBezTo>
                    <a:pt x="159042" y="1158875"/>
                    <a:pt x="158512" y="1183746"/>
                    <a:pt x="160629" y="1200150"/>
                  </a:cubicBezTo>
                  <a:cubicBezTo>
                    <a:pt x="162746" y="1216554"/>
                    <a:pt x="160629" y="1241425"/>
                    <a:pt x="160629" y="1241425"/>
                  </a:cubicBezTo>
                  <a:lnTo>
                    <a:pt x="160629" y="1273175"/>
                  </a:lnTo>
                  <a:lnTo>
                    <a:pt x="160629" y="1273175"/>
                  </a:lnTo>
                </a:path>
              </a:pathLst>
            </a:cu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6591" y="3766192"/>
              <a:ext cx="1215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  <a:cs typeface="Arial" panose="020B0604020202020204" pitchFamily="34" charset="0"/>
                </a:rPr>
                <a:t>Work-item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 flipV="1">
              <a:off x="805648" y="4053409"/>
              <a:ext cx="1031088" cy="559856"/>
            </a:xfrm>
            <a:prstGeom prst="line">
              <a:avLst/>
            </a:prstGeom>
            <a:ln w="12700"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9574" y="3244094"/>
              <a:ext cx="0" cy="528772"/>
            </a:xfrm>
            <a:prstGeom prst="line">
              <a:avLst/>
            </a:prstGeom>
            <a:ln w="127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2"/>
              <a:endCxn id="17" idx="0"/>
            </p:cNvCxnSpPr>
            <p:nvPr/>
          </p:nvCxnSpPr>
          <p:spPr>
            <a:xfrm>
              <a:off x="6181108" y="2770751"/>
              <a:ext cx="720" cy="515349"/>
            </a:xfrm>
            <a:prstGeom prst="line">
              <a:avLst/>
            </a:prstGeom>
            <a:ln w="12700" cmpd="sng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2"/>
            </p:cNvCxnSpPr>
            <p:nvPr/>
          </p:nvCxnSpPr>
          <p:spPr>
            <a:xfrm>
              <a:off x="1186868" y="3433821"/>
              <a:ext cx="476102" cy="619588"/>
            </a:xfrm>
            <a:prstGeom prst="line">
              <a:avLst/>
            </a:prstGeom>
            <a:ln w="22225" cmpd="dbl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93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Altera </a:t>
            </a:r>
            <a:r>
              <a:rPr lang="en-US" dirty="0" err="1"/>
              <a:t>OpenCL</a:t>
            </a:r>
            <a:r>
              <a:rPr lang="en-US" dirty="0"/>
              <a:t> SDK</a:t>
            </a:r>
          </a:p>
          <a:p>
            <a:r>
              <a:rPr lang="en-US" dirty="0"/>
              <a:t>GPUs and FPGAs exploit data-level parallelism differently:</a:t>
            </a:r>
          </a:p>
          <a:p>
            <a:pPr lvl="1"/>
            <a:r>
              <a:rPr lang="en-US" dirty="0"/>
              <a:t>GPUs: SIMD in a CU</a:t>
            </a:r>
          </a:p>
          <a:p>
            <a:pPr lvl="1"/>
            <a:r>
              <a:rPr lang="en-US" dirty="0"/>
              <a:t>FPGAs: </a:t>
            </a:r>
            <a:r>
              <a:rPr lang="it-IT" dirty="0"/>
              <a:t>pipeline parallelism in a CU</a:t>
            </a:r>
          </a:p>
          <a:p>
            <a:r>
              <a:rPr lang="en-US" dirty="0"/>
              <a:t>FPGAs can improve throughput by creating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multiple copies</a:t>
            </a:r>
            <a:r>
              <a:rPr lang="en-US" dirty="0"/>
              <a:t> of the kernel </a:t>
            </a:r>
            <a:r>
              <a:rPr lang="en-US" dirty="0" smtClean="0"/>
              <a:t>pipelines</a:t>
            </a:r>
          </a:p>
          <a:p>
            <a:pPr lvl="1"/>
            <a:r>
              <a:rPr lang="en-US" dirty="0" smtClean="0"/>
              <a:t>Our aim is to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increase</a:t>
            </a:r>
            <a:r>
              <a:rPr lang="en-US" dirty="0" smtClean="0"/>
              <a:t> the number of pipeline copies in a fixed FPGA chip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</a:t>
            </a:r>
            <a:r>
              <a:rPr lang="en-US" dirty="0" err="1"/>
              <a:t>OpenCL</a:t>
            </a:r>
            <a:r>
              <a:rPr lang="en-US" dirty="0"/>
              <a:t> Programs on FPGAs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9F9-3080-478E-8BA3-CA9153C64BD3}" type="datetime5">
              <a:rPr lang="en-US" smtClean="0"/>
              <a:t>17-Mar-16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OpenCL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Execution Model</a:t>
            </a:r>
          </a:p>
          <a:p>
            <a:r>
              <a:rPr lang="en-US" dirty="0"/>
              <a:t>Approximation Design Workflow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Experimental Setup and Results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Abbas Rahimi / UC Berkeley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C12A-EEFE-496E-B55E-5DD5A2B1B465}" type="datetime5">
              <a:rPr lang="en-US" smtClean="0"/>
              <a:t>17-Mar-16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9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DATE Conference Template">
      <a:dk1>
        <a:srgbClr val="000000"/>
      </a:dk1>
      <a:lt1>
        <a:sysClr val="window" lastClr="FFFFFF"/>
      </a:lt1>
      <a:dk2>
        <a:srgbClr val="00456E"/>
      </a:dk2>
      <a:lt2>
        <a:srgbClr val="D8D8D8"/>
      </a:lt2>
      <a:accent1>
        <a:srgbClr val="377ED5"/>
      </a:accent1>
      <a:accent2>
        <a:srgbClr val="D83A36"/>
      </a:accent2>
      <a:accent3>
        <a:srgbClr val="A5DB39"/>
      </a:accent3>
      <a:accent4>
        <a:srgbClr val="7E4CBA"/>
      </a:accent4>
      <a:accent5>
        <a:srgbClr val="FFED00"/>
      </a:accent5>
      <a:accent6>
        <a:srgbClr val="FF963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6301</TotalTime>
  <Words>1088</Words>
  <Application>Microsoft Office PowerPoint</Application>
  <PresentationFormat>On-screen Show (4:3)</PresentationFormat>
  <Paragraphs>324</Paragraphs>
  <Slides>23</Slides>
  <Notes>5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Georgia</vt:lpstr>
      <vt:lpstr>Helvetica</vt:lpstr>
      <vt:lpstr>Wingdings</vt:lpstr>
      <vt:lpstr>Larissa</vt:lpstr>
      <vt:lpstr>Worksheet</vt:lpstr>
      <vt:lpstr>PowerPoint Presentation</vt:lpstr>
      <vt:lpstr>Outline</vt:lpstr>
      <vt:lpstr>Motivation</vt:lpstr>
      <vt:lpstr>Motivation</vt:lpstr>
      <vt:lpstr>Our Contributions</vt:lpstr>
      <vt:lpstr>Outline</vt:lpstr>
      <vt:lpstr>OpenCL Platform Model</vt:lpstr>
      <vt:lpstr>Mapping OpenCL Programs on FPGAs</vt:lpstr>
      <vt:lpstr>Outline</vt:lpstr>
      <vt:lpstr>GRATER: Approximation Design Workflow</vt:lpstr>
      <vt:lpstr>Source-to-source Compiler Analysis and Pruning </vt:lpstr>
      <vt:lpstr>Source-to-source Compiler Genetic-based Approximation Algorithm (1/3) </vt:lpstr>
      <vt:lpstr>Source-to-source Compiler Genetic-based Approximation Algorithm (2/3)</vt:lpstr>
      <vt:lpstr>Source-to-source Compiler Genetic-based Approximation Algorithm (3/3)</vt:lpstr>
      <vt:lpstr>Outline</vt:lpstr>
      <vt:lpstr>PowerPoint Presentation</vt:lpstr>
      <vt:lpstr>Experimental Results Area Savings with Approximate Kernels</vt:lpstr>
      <vt:lpstr>Experimental Results Speedup</vt:lpstr>
      <vt:lpstr>Experimental Results Quality Loss</vt:lpstr>
      <vt:lpstr>Conclusion</vt:lpstr>
      <vt:lpstr>PowerPoint Presentation</vt:lpstr>
      <vt:lpstr>Source-to-source Compiler Genetic-based Approximation Algorithm</vt:lpstr>
      <vt:lpstr>Source-to-source Compiler Analysis and Pruning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</dc:title>
  <dc:creator>Jano Gebelein</dc:creator>
  <cp:lastModifiedBy>Abbas Rahimi</cp:lastModifiedBy>
  <cp:revision>335</cp:revision>
  <dcterms:created xsi:type="dcterms:W3CDTF">2012-02-16T16:17:30Z</dcterms:created>
  <dcterms:modified xsi:type="dcterms:W3CDTF">2016-03-17T07:43:07Z</dcterms:modified>
</cp:coreProperties>
</file>