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7" r:id="rId1"/>
  </p:sldMasterIdLst>
  <p:notesMasterIdLst>
    <p:notesMasterId r:id="rId25"/>
  </p:notesMasterIdLst>
  <p:handoutMasterIdLst>
    <p:handoutMasterId r:id="rId26"/>
  </p:handoutMasterIdLst>
  <p:sldIdLst>
    <p:sldId id="325" r:id="rId2"/>
    <p:sldId id="326" r:id="rId3"/>
    <p:sldId id="337" r:id="rId4"/>
    <p:sldId id="336" r:id="rId5"/>
    <p:sldId id="328" r:id="rId6"/>
    <p:sldId id="338" r:id="rId7"/>
    <p:sldId id="351" r:id="rId8"/>
    <p:sldId id="352" r:id="rId9"/>
    <p:sldId id="353" r:id="rId10"/>
    <p:sldId id="365" r:id="rId11"/>
    <p:sldId id="347" r:id="rId12"/>
    <p:sldId id="349" r:id="rId13"/>
    <p:sldId id="366" r:id="rId14"/>
    <p:sldId id="355" r:id="rId15"/>
    <p:sldId id="356" r:id="rId16"/>
    <p:sldId id="357" r:id="rId17"/>
    <p:sldId id="358" r:id="rId18"/>
    <p:sldId id="359" r:id="rId19"/>
    <p:sldId id="360" r:id="rId20"/>
    <p:sldId id="361" r:id="rId21"/>
    <p:sldId id="362" r:id="rId22"/>
    <p:sldId id="363" r:id="rId23"/>
    <p:sldId id="364" r:id="rId2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7BBDE4BC-1A1C-4D9E-97CB-5CD49B493464}">
          <p14:sldIdLst>
            <p14:sldId id="325"/>
            <p14:sldId id="326"/>
            <p14:sldId id="337"/>
            <p14:sldId id="336"/>
            <p14:sldId id="328"/>
            <p14:sldId id="338"/>
            <p14:sldId id="351"/>
            <p14:sldId id="352"/>
            <p14:sldId id="353"/>
            <p14:sldId id="365"/>
            <p14:sldId id="347"/>
            <p14:sldId id="349"/>
            <p14:sldId id="366"/>
            <p14:sldId id="355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  <p14:sldId id="3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yan" initials="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699FF"/>
    <a:srgbClr val="006600"/>
    <a:srgbClr val="CCFFCC"/>
    <a:srgbClr val="99CCFF"/>
    <a:srgbClr val="FFCCFF"/>
    <a:srgbClr val="CCE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83816" autoAdjust="0"/>
  </p:normalViewPr>
  <p:slideViewPr>
    <p:cSldViewPr>
      <p:cViewPr varScale="1">
        <p:scale>
          <a:sx n="84" d="100"/>
          <a:sy n="84" d="100"/>
        </p:scale>
        <p:origin x="145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11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1344"/>
    </p:cViewPr>
  </p:sorterViewPr>
  <p:notesViewPr>
    <p:cSldViewPr>
      <p:cViewPr varScale="1">
        <p:scale>
          <a:sx n="86" d="100"/>
          <a:sy n="86" d="100"/>
        </p:scale>
        <p:origin x="-3126" y="-72"/>
      </p:cViewPr>
      <p:guideLst>
        <p:guide orient="horz" pos="2929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 latinLnBrk="0">
              <a:defRPr kumimoji="0"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 latinLnBrk="0">
              <a:defRPr kumimoji="0"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297180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 latinLnBrk="0">
              <a:defRPr kumimoji="0"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829967"/>
            <a:ext cx="297180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 latinLnBrk="0">
              <a:defRPr kumimoji="0" sz="1200">
                <a:ea typeface="+mn-ea"/>
                <a:cs typeface="+mn-cs"/>
              </a:defRPr>
            </a:lvl1pPr>
          </a:lstStyle>
          <a:p>
            <a:pPr>
              <a:defRPr/>
            </a:pPr>
            <a:fld id="{C4366310-90F9-43C1-A560-E3504D23F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8491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l" latinLnBrk="0">
              <a:defRPr kumimoji="0"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4" y="1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r" latinLnBrk="0">
              <a:defRPr kumimoji="0"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4" y="4415790"/>
            <a:ext cx="5486399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l" latinLnBrk="0">
              <a:defRPr kumimoji="0"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4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latinLnBrk="0">
              <a:defRPr kumimoji="0" sz="1200">
                <a:ea typeface="+mn-ea"/>
                <a:cs typeface="+mn-cs"/>
              </a:defRPr>
            </a:lvl1pPr>
          </a:lstStyle>
          <a:p>
            <a:pPr>
              <a:defRPr/>
            </a:pPr>
            <a:fld id="{D8DECBBE-1070-4AA7-9D5F-663656386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394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ko-KR" dirty="0" smtClean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785266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4555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630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67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607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672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44230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33599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01205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ea typeface="+mn-ea"/>
              <a:cs typeface="+mn-cs"/>
            </a:endParaRPr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ea typeface="+mn-ea"/>
              <a:cs typeface="+mn-cs"/>
            </a:endParaRP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3273552"/>
            <a:ext cx="7315200" cy="832104"/>
          </a:xfrm>
        </p:spPr>
        <p:txBody>
          <a:bodyPr>
            <a:normAutofit/>
          </a:bodyPr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aseline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47" name="Title 46"/>
          <p:cNvSpPr>
            <a:spLocks noGrp="1"/>
          </p:cNvSpPr>
          <p:nvPr>
            <p:ph type="title"/>
          </p:nvPr>
        </p:nvSpPr>
        <p:spPr>
          <a:xfrm>
            <a:off x="381000" y="987552"/>
            <a:ext cx="6934200" cy="1901952"/>
          </a:xfrm>
        </p:spPr>
        <p:txBody>
          <a:bodyPr>
            <a:normAutofit/>
          </a:bodyPr>
          <a:lstStyle>
            <a:lvl1pPr algn="l">
              <a:defRPr sz="4200" b="0">
                <a:ln w="6350">
                  <a:solidFill>
                    <a:schemeClr val="accent1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dir="5400000" algn="ctr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Slide Number Placeholder 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279E89C-793A-40E2-BFB1-FC03FF8F92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2" name="Picture 43" descr="see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2971800"/>
            <a:ext cx="172630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Rectangle 42"/>
          <p:cNvSpPr/>
          <p:nvPr userDrawn="1"/>
        </p:nvSpPr>
        <p:spPr>
          <a:xfrm>
            <a:off x="8153400" y="228600"/>
            <a:ext cx="990600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Line 40"/>
          <p:cNvSpPr>
            <a:spLocks noChangeShapeType="1"/>
          </p:cNvSpPr>
          <p:nvPr userDrawn="1"/>
        </p:nvSpPr>
        <p:spPr bwMode="auto">
          <a:xfrm>
            <a:off x="457200" y="1371600"/>
            <a:ext cx="7620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9" name="Footer Placeholder 3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Slide Number Placeholder 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AD7BECB-0B30-4A9E-99C2-199CA6C564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40"/>
          <p:cNvSpPr>
            <a:spLocks noChangeShapeType="1"/>
          </p:cNvSpPr>
          <p:nvPr userDrawn="1"/>
        </p:nvSpPr>
        <p:spPr bwMode="auto">
          <a:xfrm>
            <a:off x="457200" y="1371600"/>
            <a:ext cx="7620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Slide Number Placeholder 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79E2C6-74EC-4BF6-9DA3-9AB87A4A2C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ine 40"/>
          <p:cNvSpPr>
            <a:spLocks noChangeShapeType="1"/>
          </p:cNvSpPr>
          <p:nvPr userDrawn="1"/>
        </p:nvSpPr>
        <p:spPr bwMode="auto">
          <a:xfrm>
            <a:off x="457200" y="1371600"/>
            <a:ext cx="7620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2" name="Footer Placeholder 3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Slide Number Placeholder 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B232BDA-50A9-4D9B-8833-E5A8EC88AB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Line 40"/>
          <p:cNvSpPr>
            <a:spLocks noChangeShapeType="1"/>
          </p:cNvSpPr>
          <p:nvPr userDrawn="1"/>
        </p:nvSpPr>
        <p:spPr bwMode="auto">
          <a:xfrm>
            <a:off x="457200" y="1371600"/>
            <a:ext cx="7620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8" name="Footer Placeholder 3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" name="Slide Number Placeholder 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157BB3-1E77-4EDE-83E1-3718882A3D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Line 40"/>
          <p:cNvSpPr>
            <a:spLocks noChangeShapeType="1"/>
          </p:cNvSpPr>
          <p:nvPr userDrawn="1"/>
        </p:nvSpPr>
        <p:spPr bwMode="auto">
          <a:xfrm>
            <a:off x="457200" y="1371600"/>
            <a:ext cx="7620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9" name="Footer Placeholder 3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Slide Number Placeholder 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1419A09-C217-4C18-B34A-C1D6320334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40"/>
          <p:cNvSpPr>
            <a:spLocks noChangeShapeType="1"/>
          </p:cNvSpPr>
          <p:nvPr userDrawn="1"/>
        </p:nvSpPr>
        <p:spPr bwMode="auto">
          <a:xfrm>
            <a:off x="457200" y="1371600"/>
            <a:ext cx="7620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173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Slide Number Placeholder 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200344-9706-4CAD-A289-BCCCDB4A3A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7"/>
          <p:cNvSpPr/>
          <p:nvPr userDrawn="1"/>
        </p:nvSpPr>
        <p:spPr>
          <a:xfrm>
            <a:off x="7848600" y="152400"/>
            <a:ext cx="228600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41" name="Line 40"/>
          <p:cNvSpPr>
            <a:spLocks noChangeShapeType="1"/>
          </p:cNvSpPr>
          <p:nvPr userDrawn="1"/>
        </p:nvSpPr>
        <p:spPr bwMode="auto">
          <a:xfrm>
            <a:off x="457200" y="1371600"/>
            <a:ext cx="7620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2" name="Footer Placeholder 3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Slide Number Placeholder 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667179C-5111-442A-9B60-70B3A25201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75438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577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4" name="Footer Placeholder 39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0" sz="1200">
                <a:solidFill>
                  <a:schemeClr val="tx1">
                    <a:tint val="75000"/>
                  </a:schemeClr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Slide Number Placeholder 36"/>
          <p:cNvSpPr>
            <a:spLocks noGrp="1"/>
          </p:cNvSpPr>
          <p:nvPr>
            <p:ph type="sldNum" sz="quarter" idx="4"/>
          </p:nvPr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0" sz="1200">
                <a:solidFill>
                  <a:schemeClr val="tx1">
                    <a:tint val="75000"/>
                  </a:schemeClr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54F8EFB6-6ED2-477B-BB4C-86911F985B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43" descr="see_logo.png"/>
          <p:cNvPicPr>
            <a:picLocks noChangeAspect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077200" y="228600"/>
            <a:ext cx="104589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44"/>
          <p:cNvSpPr txBox="1"/>
          <p:nvPr userDrawn="1"/>
        </p:nvSpPr>
        <p:spPr>
          <a:xfrm>
            <a:off x="76200" y="6400800"/>
            <a:ext cx="28956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sz="1400" dirty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  <a:ea typeface="+mn-ea"/>
                <a:cs typeface="Times New Roman" pitchFamily="18" charset="0"/>
              </a:rPr>
              <a:t>System Energy Efficiency </a:t>
            </a:r>
            <a:r>
              <a:rPr kumimoji="0" lang="en-US" sz="1400" dirty="0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  <a:ea typeface="+mn-ea"/>
                <a:cs typeface="Times New Roman" pitchFamily="18" charset="0"/>
              </a:rPr>
              <a:t>Lab</a:t>
            </a:r>
          </a:p>
          <a:p>
            <a:pPr>
              <a:defRPr/>
            </a:pPr>
            <a:r>
              <a:rPr kumimoji="0" lang="en-US" sz="1400" dirty="0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  <a:ea typeface="+mn-ea"/>
                <a:cs typeface="Times New Roman" pitchFamily="18" charset="0"/>
              </a:rPr>
              <a:t>seelab.ucsd.edu</a:t>
            </a:r>
            <a:endParaRPr kumimoji="0" lang="en-US" sz="1400" dirty="0">
              <a:solidFill>
                <a:schemeClr val="accent1">
                  <a:lumMod val="50000"/>
                </a:schemeClr>
              </a:solidFill>
              <a:latin typeface="Constantia" pitchFamily="18" charset="0"/>
              <a:ea typeface="+mn-ea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Arial" charset="0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Arial" charset="0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200">
          <a:solidFill>
            <a:schemeClr val="tx1"/>
          </a:solidFill>
          <a:latin typeface="Arial" charset="0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533400" y="3557143"/>
            <a:ext cx="62484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15950" algn="ctr">
              <a:tabLst>
                <a:tab pos="1069975" algn="l"/>
              </a:tabLst>
            </a:pPr>
            <a:endParaRPr kumimoji="0" lang="en-US" altLang="ko-KR" sz="25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5950" algn="ctr">
              <a:tabLst>
                <a:tab pos="1069975" algn="l"/>
              </a:tabLst>
            </a:pP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California San Diego</a:t>
            </a:r>
          </a:p>
          <a:p>
            <a:pPr marL="615950" algn="ctr">
              <a:tabLst>
                <a:tab pos="1069975" algn="l"/>
              </a:tabLst>
            </a:pP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*University 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California </a:t>
            </a: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Berkeley</a:t>
            </a:r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5950" algn="ctr">
              <a:tabLst>
                <a:tab pos="1069975" algn="l"/>
              </a:tabLst>
            </a:pPr>
            <a:endParaRPr lang="en-US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5950" algn="ctr">
              <a:tabLst>
                <a:tab pos="1069975" algn="l"/>
              </a:tabLst>
            </a:pPr>
            <a:endParaRPr kumimoji="0" lang="en-US" altLang="ko-KR" sz="25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228600" y="3119829"/>
            <a:ext cx="73292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5950" lvl="0" algn="ctr">
              <a:tabLst>
                <a:tab pos="1069975" algn="l"/>
              </a:tabLst>
            </a:pP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Mohsen Imani, </a:t>
            </a:r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Abbas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Rahimi</a:t>
            </a:r>
            <a:r>
              <a:rPr lang="en-US" sz="2400" b="1" baseline="30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Tajana S. Rosing</a:t>
            </a:r>
            <a:b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667" y="4840566"/>
            <a:ext cx="1618002" cy="151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 descr="Image result for UCSD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762000"/>
            <a:ext cx="1156992" cy="90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sysnet.ucsd.edu/~voelker/pubcom/logo/CSELogo_4Cv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568" y="4748978"/>
            <a:ext cx="2237832" cy="180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58599" y="762000"/>
            <a:ext cx="71028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Resistive Conﬁgurable Associative Memory </a:t>
            </a:r>
            <a:r>
              <a:rPr lang="en-US" sz="3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Approximate </a:t>
            </a:r>
            <a:r>
              <a:rPr lang="en-US" sz="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Computing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TCAM with Approximate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Search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TCAMs under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accept hamming distance matching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Faster reads or lower supply voltages subject to controllable approximate matching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1000mv: Exact Matching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775mv: 1-HD Matching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720mv: 2-HD Matching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7BECB-0B30-4A9E-99C2-199CA6C5648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9466" y="3569086"/>
            <a:ext cx="6435558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2296" y="3569087"/>
            <a:ext cx="5248275" cy="2857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2296" y="3569087"/>
            <a:ext cx="7056784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2494384" y="3832736"/>
            <a:ext cx="2376264" cy="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70648" y="3828792"/>
            <a:ext cx="2079923" cy="3944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70448" y="3482831"/>
            <a:ext cx="1255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Precharge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74704" y="3469496"/>
            <a:ext cx="1255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6950571" y="3616712"/>
            <a:ext cx="0" cy="2809875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686744" y="3828792"/>
            <a:ext cx="3036168" cy="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722912" y="3828792"/>
            <a:ext cx="1227659" cy="1972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69729" y="3456414"/>
            <a:ext cx="1255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Precharge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04928" y="3432046"/>
            <a:ext cx="1255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686744" y="3825746"/>
            <a:ext cx="3513720" cy="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200464" y="3822700"/>
            <a:ext cx="750107" cy="5018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075308" y="3453368"/>
            <a:ext cx="1255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Precharge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8944" y="3429000"/>
            <a:ext cx="1255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8200" y="382344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1000mV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93903" y="380137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775mV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22038" y="382270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725mV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057" y="4264784"/>
            <a:ext cx="15525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165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/>
      <p:bldP spid="15" grpId="1"/>
      <p:bldP spid="16" grpId="0"/>
      <p:bldP spid="16" grpId="1"/>
      <p:bldP spid="19" grpId="0"/>
      <p:bldP spid="20" grpId="0"/>
      <p:bldP spid="21" grpId="0"/>
      <p:bldP spid="22" grpId="0"/>
      <p:bldP spid="22" grpId="1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TCAM with Approximate Search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(2/2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 TCAM search energy, lower swing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 FPU energy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hit rate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clock gating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Clr>
                <a:schemeClr val="tx2"/>
              </a:buClr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Disadvantages: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No difference between MSB and LSB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bits 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accuracy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</a:t>
            </a:r>
          </a:p>
          <a:p>
            <a:pPr lvl="2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Just provides enough accuracy on a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few Multimedia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applications</a:t>
            </a:r>
          </a:p>
          <a:p>
            <a:pPr lvl="2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Limits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 TCAM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size (# of rows)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7BECB-0B30-4A9E-99C2-199CA6C56485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11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45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7BECB-0B30-4A9E-99C2-199CA6C56485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12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5774" y="1570861"/>
            <a:ext cx="820102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State-of-the-art: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Single-stage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esistive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ssociative memory</a:t>
            </a:r>
          </a:p>
          <a:p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sistive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onfigurable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ssociative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emory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Composed of a TCAM +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Memory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tightly-integrated with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FPU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Prioritize the TCAM mismatches on LSBs rather than MSBs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Fast configurable TCAM architecture (~5ns)</a:t>
            </a:r>
          </a:p>
          <a:p>
            <a:pPr marL="742950" lvl="1" indent="-285750" eaLnBrk="0" hangingPunct="0">
              <a:lnSpc>
                <a:spcPct val="150000"/>
              </a:lnSpc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GPU energy consumption by up to 45% </a:t>
            </a:r>
          </a:p>
          <a:p>
            <a:pPr marL="285750" lvl="1" indent="-285750" eaLnBrk="0" hangingPunct="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9488" y="2209799"/>
            <a:ext cx="7696200" cy="40742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74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AMD GPU Architecture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Radeon HD 7970 device from Southern Islands family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 compute units</a:t>
            </a:r>
          </a:p>
          <a:p>
            <a:pPr lvl="2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SIMD units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stream cores (parallel lanes)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2048 stream cores per device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Thermal design power: 300W!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7BECB-0B30-4A9E-99C2-199CA6C5648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073361" y="4248150"/>
            <a:ext cx="2880320" cy="2550760"/>
            <a:chOff x="2987824" y="878240"/>
            <a:chExt cx="2880320" cy="2550760"/>
          </a:xfrm>
        </p:grpSpPr>
        <p:grpSp>
          <p:nvGrpSpPr>
            <p:cNvPr id="9" name="Group 8"/>
            <p:cNvGrpSpPr/>
            <p:nvPr/>
          </p:nvGrpSpPr>
          <p:grpSpPr>
            <a:xfrm>
              <a:off x="2987824" y="878240"/>
              <a:ext cx="2880320" cy="2550760"/>
              <a:chOff x="2555775" y="836712"/>
              <a:chExt cx="2880320" cy="2550760"/>
            </a:xfrm>
          </p:grpSpPr>
          <p:sp>
            <p:nvSpPr>
              <p:cNvPr id="17" name="Rectangle 16"/>
              <p:cNvSpPr/>
              <p:nvPr/>
            </p:nvSpPr>
            <p:spPr>
              <a:xfrm rot="16200000" flipV="1">
                <a:off x="3125904" y="1077280"/>
                <a:ext cx="2172109" cy="24482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8" name="Group 17"/>
              <p:cNvGrpSpPr/>
              <p:nvPr/>
            </p:nvGrpSpPr>
            <p:grpSpPr>
              <a:xfrm rot="16200000">
                <a:off x="3385889" y="1323700"/>
                <a:ext cx="1652145" cy="2304256"/>
                <a:chOff x="3830106" y="865201"/>
                <a:chExt cx="1652145" cy="2304256"/>
              </a:xfrm>
            </p:grpSpPr>
            <p:sp>
              <p:nvSpPr>
                <p:cNvPr id="27" name="Rectangle 26"/>
                <p:cNvSpPr/>
                <p:nvPr/>
              </p:nvSpPr>
              <p:spPr>
                <a:xfrm rot="5400000">
                  <a:off x="2815211" y="1880096"/>
                  <a:ext cx="2304256" cy="27446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b="1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Local Memory</a:t>
                  </a:r>
                  <a:endParaRPr lang="en-US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8" name="Straight Arrow Connector 27"/>
                <p:cNvCxnSpPr/>
                <p:nvPr/>
              </p:nvCxnSpPr>
              <p:spPr>
                <a:xfrm rot="5400000">
                  <a:off x="5354235" y="1025223"/>
                  <a:ext cx="0" cy="256032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" name="Rectangle 18"/>
              <p:cNvSpPr/>
              <p:nvPr/>
            </p:nvSpPr>
            <p:spPr>
              <a:xfrm>
                <a:off x="3059831" y="1299240"/>
                <a:ext cx="2304256" cy="33024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Wavefront Scheduler</a:t>
                </a:r>
                <a:endParaRPr lang="en-US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987823" y="836712"/>
                <a:ext cx="2448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Compute Unit</a:t>
                </a:r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 flipV="1">
                <a:off x="2555775" y="1227232"/>
                <a:ext cx="432048" cy="64807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2555775" y="2595384"/>
                <a:ext cx="432048" cy="79208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Rectangle 22"/>
              <p:cNvSpPr/>
              <p:nvPr/>
            </p:nvSpPr>
            <p:spPr>
              <a:xfrm rot="16200000">
                <a:off x="2946740" y="2040085"/>
                <a:ext cx="822566" cy="5760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SIMD Unit 1</a:t>
                </a:r>
                <a:endParaRPr lang="en-US" sz="1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 rot="16200000">
                <a:off x="3522801" y="2040085"/>
                <a:ext cx="822566" cy="5760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SIMD Unit 2</a:t>
                </a:r>
                <a:endParaRPr lang="en-US" sz="1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 rot="16200000">
                <a:off x="4098865" y="2040085"/>
                <a:ext cx="822566" cy="5760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SIMD Unit 3</a:t>
                </a:r>
                <a:endParaRPr lang="en-US" sz="1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 rot="16200000">
                <a:off x="4674929" y="2040085"/>
                <a:ext cx="822566" cy="5760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SIMD Unit 4</a:t>
                </a:r>
                <a:endParaRPr lang="en-US" sz="1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0" name="Straight Arrow Connector 9"/>
            <p:cNvCxnSpPr/>
            <p:nvPr/>
          </p:nvCxnSpPr>
          <p:spPr>
            <a:xfrm>
              <a:off x="4355976" y="1700808"/>
              <a:ext cx="0" cy="25603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4932040" y="1700808"/>
              <a:ext cx="0" cy="25603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5508104" y="1700808"/>
              <a:ext cx="0" cy="25603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3779912" y="2793876"/>
              <a:ext cx="0" cy="27432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4355976" y="2780928"/>
              <a:ext cx="0" cy="27432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932040" y="2780928"/>
              <a:ext cx="0" cy="27432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5508104" y="2780928"/>
              <a:ext cx="0" cy="27432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152400" y="4237105"/>
            <a:ext cx="3017520" cy="2583012"/>
            <a:chOff x="66863" y="867195"/>
            <a:chExt cx="3017520" cy="2583012"/>
          </a:xfrm>
        </p:grpSpPr>
        <p:grpSp>
          <p:nvGrpSpPr>
            <p:cNvPr id="30" name="Group 29"/>
            <p:cNvGrpSpPr/>
            <p:nvPr/>
          </p:nvGrpSpPr>
          <p:grpSpPr>
            <a:xfrm>
              <a:off x="66863" y="867195"/>
              <a:ext cx="3017520" cy="2583012"/>
              <a:chOff x="66863" y="867195"/>
              <a:chExt cx="3017520" cy="2583012"/>
            </a:xfrm>
          </p:grpSpPr>
          <p:sp>
            <p:nvSpPr>
              <p:cNvPr id="32" name="Rectangle 31"/>
              <p:cNvSpPr/>
              <p:nvPr/>
            </p:nvSpPr>
            <p:spPr>
              <a:xfrm rot="16200000" flipV="1">
                <a:off x="478343" y="844167"/>
                <a:ext cx="2194560" cy="30175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3" name="Group 32"/>
              <p:cNvGrpSpPr/>
              <p:nvPr/>
            </p:nvGrpSpPr>
            <p:grpSpPr>
              <a:xfrm>
                <a:off x="164272" y="867195"/>
                <a:ext cx="2823552" cy="2494563"/>
                <a:chOff x="164272" y="795187"/>
                <a:chExt cx="2823552" cy="2494563"/>
              </a:xfrm>
            </p:grpSpPr>
            <p:grpSp>
              <p:nvGrpSpPr>
                <p:cNvPr id="34" name="Group 33"/>
                <p:cNvGrpSpPr/>
                <p:nvPr/>
              </p:nvGrpSpPr>
              <p:grpSpPr>
                <a:xfrm>
                  <a:off x="164272" y="795187"/>
                  <a:ext cx="2823552" cy="2494563"/>
                  <a:chOff x="216742" y="943104"/>
                  <a:chExt cx="2197007" cy="2036829"/>
                </a:xfrm>
              </p:grpSpPr>
              <p:sp>
                <p:nvSpPr>
                  <p:cNvPr id="37" name="Rectangle 36"/>
                  <p:cNvSpPr/>
                  <p:nvPr/>
                </p:nvSpPr>
                <p:spPr>
                  <a:xfrm>
                    <a:off x="228600" y="1363980"/>
                    <a:ext cx="2185149" cy="2286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6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Ultra-threaded Dispatcher</a:t>
                    </a:r>
                    <a:endParaRPr lang="en-US" sz="1600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8" name="Rectangle 37"/>
                  <p:cNvSpPr/>
                  <p:nvPr/>
                </p:nvSpPr>
                <p:spPr>
                  <a:xfrm>
                    <a:off x="216742" y="1843125"/>
                    <a:ext cx="852300" cy="5334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6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Compute Unit 1</a:t>
                    </a:r>
                    <a:endParaRPr lang="en-US" sz="1600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9" name="Rectangle 38"/>
                  <p:cNvSpPr/>
                  <p:nvPr/>
                </p:nvSpPr>
                <p:spPr>
                  <a:xfrm>
                    <a:off x="1539687" y="1843125"/>
                    <a:ext cx="874061" cy="5334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6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Compute Unit 32</a:t>
                    </a:r>
                    <a:endParaRPr lang="en-US" sz="1600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0" name="Rectangle 39"/>
                  <p:cNvSpPr/>
                  <p:nvPr/>
                </p:nvSpPr>
                <p:spPr>
                  <a:xfrm>
                    <a:off x="284630" y="2751333"/>
                    <a:ext cx="2073090" cy="2286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6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Global Memory</a:t>
                    </a:r>
                    <a:endParaRPr lang="en-US" sz="1600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41" name="Straight Arrow Connector 40"/>
                  <p:cNvCxnSpPr/>
                  <p:nvPr/>
                </p:nvCxnSpPr>
                <p:spPr>
                  <a:xfrm>
                    <a:off x="676836" y="2368646"/>
                    <a:ext cx="0" cy="373307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type="triangle"/>
                    <a:tailEnd type="triangle"/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Arrow Connector 41"/>
                  <p:cNvCxnSpPr/>
                  <p:nvPr/>
                </p:nvCxnSpPr>
                <p:spPr>
                  <a:xfrm>
                    <a:off x="1965513" y="2376523"/>
                    <a:ext cx="0" cy="373307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type="triangle"/>
                    <a:tailEnd type="triangle"/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3" name="TextBox 42"/>
                  <p:cNvSpPr txBox="1"/>
                  <p:nvPr/>
                </p:nvSpPr>
                <p:spPr>
                  <a:xfrm>
                    <a:off x="228600" y="943104"/>
                    <a:ext cx="2185149" cy="32669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Compute Device</a:t>
                    </a:r>
                    <a:endParaRPr lang="en-US" sz="20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cxnSp>
              <p:nvCxnSpPr>
                <p:cNvPr id="35" name="Straight Arrow Connector 34"/>
                <p:cNvCxnSpPr/>
                <p:nvPr/>
              </p:nvCxnSpPr>
              <p:spPr>
                <a:xfrm>
                  <a:off x="2411760" y="1600081"/>
                  <a:ext cx="0" cy="301752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/>
                <p:cNvCxnSpPr/>
                <p:nvPr/>
              </p:nvCxnSpPr>
              <p:spPr>
                <a:xfrm>
                  <a:off x="745485" y="1604985"/>
                  <a:ext cx="0" cy="301752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1" name="TextBox 30"/>
            <p:cNvSpPr txBox="1"/>
            <p:nvPr/>
          </p:nvSpPr>
          <p:spPr>
            <a:xfrm>
              <a:off x="1331640" y="2060848"/>
              <a:ext cx="2880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881673" y="4191000"/>
            <a:ext cx="3033861" cy="2607910"/>
            <a:chOff x="5868144" y="779562"/>
            <a:chExt cx="3033861" cy="2607910"/>
          </a:xfrm>
        </p:grpSpPr>
        <p:grpSp>
          <p:nvGrpSpPr>
            <p:cNvPr id="45" name="Group 44"/>
            <p:cNvGrpSpPr/>
            <p:nvPr/>
          </p:nvGrpSpPr>
          <p:grpSpPr>
            <a:xfrm>
              <a:off x="5868144" y="779562"/>
              <a:ext cx="3033861" cy="2607910"/>
              <a:chOff x="5868145" y="779562"/>
              <a:chExt cx="3033861" cy="2607910"/>
            </a:xfrm>
          </p:grpSpPr>
          <p:sp>
            <p:nvSpPr>
              <p:cNvPr id="54" name="Rectangle 53"/>
              <p:cNvSpPr/>
              <p:nvPr/>
            </p:nvSpPr>
            <p:spPr>
              <a:xfrm rot="16200000" flipV="1">
                <a:off x="6497444" y="992435"/>
                <a:ext cx="2197785" cy="259228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 rot="16200000">
                <a:off x="6894649" y="1413455"/>
                <a:ext cx="1347395" cy="2392268"/>
                <a:chOff x="3598750" y="865205"/>
                <a:chExt cx="1445406" cy="2392268"/>
              </a:xfrm>
            </p:grpSpPr>
            <p:sp>
              <p:nvSpPr>
                <p:cNvPr id="61" name="Rectangle 60"/>
                <p:cNvSpPr/>
                <p:nvPr/>
              </p:nvSpPr>
              <p:spPr>
                <a:xfrm>
                  <a:off x="4642587" y="865205"/>
                  <a:ext cx="401569" cy="43204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r>
                    <a:rPr lang="en-US" sz="1200" b="1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IF/ID</a:t>
                  </a:r>
                  <a:endParaRPr lang="en-US" sz="1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 rot="5400000">
                  <a:off x="2935891" y="2320148"/>
                  <a:ext cx="1600184" cy="27446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Vector/Scalar RF</a:t>
                  </a:r>
                  <a:endParaRPr lang="en-US" sz="1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56" name="TextBox 55"/>
              <p:cNvSpPr txBox="1"/>
              <p:nvPr/>
            </p:nvSpPr>
            <p:spPr>
              <a:xfrm>
                <a:off x="6309718" y="779562"/>
                <a:ext cx="2592288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SIMD Unit</a:t>
                </a:r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flipV="1">
                <a:off x="5868145" y="1172338"/>
                <a:ext cx="432048" cy="774974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5868145" y="2739400"/>
                <a:ext cx="432048" cy="64807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Rectangle 58"/>
              <p:cNvSpPr/>
              <p:nvPr/>
            </p:nvSpPr>
            <p:spPr>
              <a:xfrm rot="16200000">
                <a:off x="7816883" y="2003850"/>
                <a:ext cx="268499" cy="157368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Stream Core 16</a:t>
                </a:r>
                <a:endParaRPr lang="en-US" sz="1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60" name="Straight Arrow Connector 59"/>
              <p:cNvCxnSpPr/>
              <p:nvPr/>
            </p:nvCxnSpPr>
            <p:spPr>
              <a:xfrm rot="16200000">
                <a:off x="7073800" y="2693625"/>
                <a:ext cx="0" cy="199073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46" name="Rectangle 45"/>
            <p:cNvSpPr/>
            <p:nvPr/>
          </p:nvSpPr>
          <p:spPr>
            <a:xfrm rot="16200000">
              <a:off x="7816883" y="616166"/>
              <a:ext cx="268499" cy="15736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Stream Core 1</a:t>
              </a:r>
              <a:endPara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rot="16200000">
              <a:off x="7073800" y="1308477"/>
              <a:ext cx="0" cy="19907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 rot="16200000">
              <a:off x="7816883" y="976205"/>
              <a:ext cx="268499" cy="15736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Stream Core 2</a:t>
              </a:r>
              <a:endPara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rot="16200000">
              <a:off x="7073800" y="1675029"/>
              <a:ext cx="0" cy="18097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 rot="16200000">
              <a:off x="7816883" y="1336245"/>
              <a:ext cx="268499" cy="15736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Stream Core 3</a:t>
              </a:r>
              <a:endPara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6804248" y="2125557"/>
              <a:ext cx="36576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7782743" y="2348880"/>
              <a:ext cx="461665" cy="369332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  <a:endParaRPr 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6979218" y="1395540"/>
              <a:ext cx="0" cy="14081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9568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228600"/>
            <a:ext cx="75438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kumimoji="0" lang="en-U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Associative Memory Integration</a:t>
            </a:r>
            <a:endParaRPr kumimoji="0"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pPr>
              <a:defRPr/>
            </a:pPr>
            <a:fld id="{4AD7BECB-0B30-4A9E-99C2-199CA6C56485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14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515253"/>
            <a:ext cx="5105400" cy="4670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61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543800" cy="86836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ReCAM Architecture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pPr>
              <a:defRPr/>
            </a:pPr>
            <a:fld id="{4AD7BECB-0B30-4A9E-99C2-199CA6C56485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15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85774" y="1447429"/>
                <a:ext cx="8201026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Split the TCAM in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stages</a:t>
                </a:r>
                <a:r>
                  <a:rPr lang="en-US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Applying </a:t>
                </a:r>
                <a:r>
                  <a:rPr lang="en-US" sz="20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VoS</a:t>
                </a:r>
                <a:r>
                  <a:rPr lang="en-US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on the selective blocks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What about 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# of stage?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Level of voltage? </a:t>
                </a:r>
                <a:endPara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74" y="1447429"/>
                <a:ext cx="8201026" cy="1631216"/>
              </a:xfrm>
              <a:prstGeom prst="rect">
                <a:avLst/>
              </a:prstGeom>
              <a:blipFill rotWithShape="0">
                <a:blip r:embed="rId3"/>
                <a:stretch>
                  <a:fillRect l="-669" t="-1866" b="-5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076770" y="2983998"/>
            <a:ext cx="722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439545" y="2970581"/>
                <a:ext cx="11532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24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9545" y="2970581"/>
                <a:ext cx="1153230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186575" y="2997676"/>
            <a:ext cx="722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6200" y="3473020"/>
            <a:ext cx="8991600" cy="2078758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626" y="4229021"/>
            <a:ext cx="1452174" cy="131346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7626" y="5227238"/>
            <a:ext cx="1452174" cy="131346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04181" y="4229021"/>
            <a:ext cx="1441806" cy="131346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04181" y="5227238"/>
            <a:ext cx="1441806" cy="131346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670027" y="3542634"/>
            <a:ext cx="1889125" cy="3553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4902" y="5592552"/>
            <a:ext cx="1102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MSBs</a:t>
            </a:r>
          </a:p>
        </p:txBody>
      </p:sp>
      <p:sp>
        <p:nvSpPr>
          <p:cNvPr id="18" name="Rectangle 17"/>
          <p:cNvSpPr/>
          <p:nvPr/>
        </p:nvSpPr>
        <p:spPr>
          <a:xfrm rot="16200000">
            <a:off x="-431277" y="4321297"/>
            <a:ext cx="1863893" cy="414821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 Buffer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13851" y="2997676"/>
            <a:ext cx="722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75014" y="4229021"/>
            <a:ext cx="1397186" cy="12119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75014" y="5227238"/>
            <a:ext cx="1397186" cy="12119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010400" y="4220689"/>
            <a:ext cx="1410489" cy="13967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010400" y="5218906"/>
            <a:ext cx="1410489" cy="13967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 rot="16200000">
            <a:off x="7777867" y="4296655"/>
            <a:ext cx="1863893" cy="414821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Sense amp.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576401" y="3190009"/>
            <a:ext cx="349841" cy="26773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57626" y="4488280"/>
            <a:ext cx="1452174" cy="131346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804181" y="4488280"/>
            <a:ext cx="1441806" cy="131346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75014" y="4488280"/>
            <a:ext cx="1397186" cy="12119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10400" y="4479948"/>
            <a:ext cx="1410489" cy="13967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57626" y="3949959"/>
            <a:ext cx="1452174" cy="131346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804181" y="3949959"/>
            <a:ext cx="1441806" cy="131346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775014" y="3949959"/>
            <a:ext cx="1397186" cy="12119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010400" y="3941627"/>
            <a:ext cx="1410489" cy="13967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57626" y="3684502"/>
            <a:ext cx="1452174" cy="131346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804181" y="3684502"/>
            <a:ext cx="1441806" cy="131346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775014" y="3684502"/>
            <a:ext cx="1397186" cy="12119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010400" y="3676170"/>
            <a:ext cx="1410489" cy="13967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66221" y="5671359"/>
            <a:ext cx="966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LSBs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718938" y="3011355"/>
            <a:ext cx="1493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N/m bits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952381" y="5867031"/>
            <a:ext cx="3848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impact on accuracy</a:t>
            </a:r>
          </a:p>
        </p:txBody>
      </p:sp>
      <p:sp>
        <p:nvSpPr>
          <p:cNvPr id="41" name="Right Arrow 40"/>
          <p:cNvSpPr/>
          <p:nvPr/>
        </p:nvSpPr>
        <p:spPr>
          <a:xfrm>
            <a:off x="2895600" y="6301206"/>
            <a:ext cx="3855721" cy="2980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71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38" grpId="0"/>
      <p:bldP spid="39" grpId="0"/>
      <p:bldP spid="40" grpId="0"/>
      <p:bldP spid="4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543800" cy="86836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ReCAM: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itline Approximation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pPr>
              <a:defRPr/>
            </a:pPr>
            <a:fld id="{4AD7BECB-0B30-4A9E-99C2-199CA6C56485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16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5774" y="1447429"/>
            <a:ext cx="82010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ShortStop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[Pinckney’13]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 to put the blocks under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approximation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Block can approximate individually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Approximation starts from lease significant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blocks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Adaptive Architecture in 5ns!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6770" y="2983998"/>
            <a:ext cx="722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037272" y="2983998"/>
                <a:ext cx="11532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24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7272" y="2983998"/>
                <a:ext cx="1153230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186575" y="2997676"/>
            <a:ext cx="722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6200" y="3473020"/>
            <a:ext cx="8991600" cy="2078758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626" y="4229021"/>
            <a:ext cx="1452174" cy="131346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7626" y="5227238"/>
            <a:ext cx="1452174" cy="131346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04181" y="4229021"/>
            <a:ext cx="1441806" cy="131346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04181" y="5227238"/>
            <a:ext cx="1441806" cy="131346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54902" y="5592552"/>
            <a:ext cx="1102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MSBs</a:t>
            </a:r>
          </a:p>
        </p:txBody>
      </p:sp>
      <p:sp>
        <p:nvSpPr>
          <p:cNvPr id="17" name="Rectangle 16"/>
          <p:cNvSpPr/>
          <p:nvPr/>
        </p:nvSpPr>
        <p:spPr>
          <a:xfrm rot="16200000">
            <a:off x="-431277" y="4321297"/>
            <a:ext cx="1863893" cy="414821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 Buffer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13851" y="2997676"/>
            <a:ext cx="722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75014" y="4229021"/>
            <a:ext cx="1397186" cy="12119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75014" y="5227238"/>
            <a:ext cx="1397186" cy="12119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10400" y="4220689"/>
            <a:ext cx="1410489" cy="13967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010400" y="5218906"/>
            <a:ext cx="1410489" cy="13967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 rot="16200000">
            <a:off x="7777867" y="4296655"/>
            <a:ext cx="1863893" cy="414821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Sense amp.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7626" y="4488280"/>
            <a:ext cx="1452174" cy="131346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04181" y="4488280"/>
            <a:ext cx="1441806" cy="131346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75014" y="4488280"/>
            <a:ext cx="1397186" cy="12119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10400" y="4479948"/>
            <a:ext cx="1410489" cy="13967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57626" y="3949959"/>
            <a:ext cx="1452174" cy="131346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04181" y="3949959"/>
            <a:ext cx="1441806" cy="131346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775014" y="3949959"/>
            <a:ext cx="1397186" cy="12119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010400" y="3941627"/>
            <a:ext cx="1410489" cy="13967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57626" y="3684502"/>
            <a:ext cx="1452174" cy="131346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804181" y="3684502"/>
            <a:ext cx="1441806" cy="131346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775014" y="3684502"/>
            <a:ext cx="1397186" cy="12119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010400" y="3676170"/>
            <a:ext cx="1410489" cy="13967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66221" y="5671359"/>
            <a:ext cx="966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LSBs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6889566" y="3124200"/>
            <a:ext cx="1612837" cy="2540423"/>
          </a:xfrm>
          <a:prstGeom prst="roundRect">
            <a:avLst/>
          </a:prstGeom>
          <a:solidFill>
            <a:srgbClr val="FF99CC">
              <a:alpha val="34118"/>
            </a:srgbClr>
          </a:solidFill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651227" y="3124200"/>
            <a:ext cx="3851176" cy="2540423"/>
          </a:xfrm>
          <a:prstGeom prst="roundRect">
            <a:avLst/>
          </a:prstGeom>
          <a:solidFill>
            <a:srgbClr val="FF0066">
              <a:alpha val="40000"/>
            </a:srgbClr>
          </a:solidFill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552485" y="3139440"/>
            <a:ext cx="5949918" cy="2540423"/>
          </a:xfrm>
          <a:prstGeom prst="roundRect">
            <a:avLst/>
          </a:prstGeom>
          <a:solidFill>
            <a:srgbClr val="FF0066">
              <a:alpha val="40000"/>
            </a:srgbClr>
          </a:solidFill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723275" y="3124200"/>
            <a:ext cx="7779127" cy="2540423"/>
          </a:xfrm>
          <a:prstGeom prst="roundRect">
            <a:avLst/>
          </a:prstGeom>
          <a:solidFill>
            <a:srgbClr val="FF0066">
              <a:alpha val="40000"/>
            </a:srgbClr>
          </a:solidFill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Down Arrow 40"/>
          <p:cNvSpPr/>
          <p:nvPr/>
        </p:nvSpPr>
        <p:spPr>
          <a:xfrm rot="10800000" flipV="1">
            <a:off x="7392012" y="2743762"/>
            <a:ext cx="681172" cy="2039050"/>
          </a:xfrm>
          <a:prstGeom prst="downArrow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Down Arrow 41"/>
          <p:cNvSpPr/>
          <p:nvPr/>
        </p:nvSpPr>
        <p:spPr>
          <a:xfrm rot="10800000" flipV="1">
            <a:off x="6311131" y="2743762"/>
            <a:ext cx="681172" cy="2039050"/>
          </a:xfrm>
          <a:prstGeom prst="downArrow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Down Arrow 42"/>
          <p:cNvSpPr/>
          <p:nvPr/>
        </p:nvSpPr>
        <p:spPr>
          <a:xfrm rot="10800000" flipV="1">
            <a:off x="5159023" y="2719784"/>
            <a:ext cx="681172" cy="2039050"/>
          </a:xfrm>
          <a:prstGeom prst="downArrow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Down Arrow 43"/>
          <p:cNvSpPr/>
          <p:nvPr/>
        </p:nvSpPr>
        <p:spPr>
          <a:xfrm rot="10800000" flipV="1">
            <a:off x="4369774" y="2719784"/>
            <a:ext cx="681172" cy="2039050"/>
          </a:xfrm>
          <a:prstGeom prst="downArrow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08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6" grpId="0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1" grpId="0" animBg="1"/>
      <p:bldP spid="41" grpId="1" animBg="1"/>
      <p:bldP spid="42" grpId="0" animBg="1"/>
      <p:bldP spid="42" grpId="1" animBg="1"/>
      <p:bldP spid="42" grpId="2" animBg="1"/>
      <p:bldP spid="43" grpId="0" animBg="1"/>
      <p:bldP spid="43" grpId="1" animBg="1"/>
      <p:bldP spid="4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543800" cy="86836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ReCAM: Row Approximation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pPr>
              <a:defRPr/>
            </a:pPr>
            <a:fld id="{4AD7BECB-0B30-4A9E-99C2-199CA6C56485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17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5774" y="1447429"/>
            <a:ext cx="82010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TCAM rows has more probability of hit rate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error rate in case of approximation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Partitioned TCAM to row blocks and apply selective approximation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starts from last rows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6770" y="2983998"/>
            <a:ext cx="722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037272" y="2983998"/>
                <a:ext cx="11532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24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7272" y="2983998"/>
                <a:ext cx="1153230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186575" y="2997676"/>
            <a:ext cx="722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6200" y="3473020"/>
            <a:ext cx="8991600" cy="2740596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626" y="4229021"/>
            <a:ext cx="1452174" cy="131346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7626" y="5227238"/>
            <a:ext cx="1452174" cy="131346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04181" y="4229021"/>
            <a:ext cx="1441806" cy="131346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04181" y="5227238"/>
            <a:ext cx="1441806" cy="131346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 rot="16200000">
            <a:off x="-707671" y="4597690"/>
            <a:ext cx="2416682" cy="414821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 Buffer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13851" y="2997676"/>
            <a:ext cx="722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75014" y="4229021"/>
            <a:ext cx="1397186" cy="12119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75014" y="5227238"/>
            <a:ext cx="1397186" cy="12119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10400" y="4220689"/>
            <a:ext cx="1410489" cy="13967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10400" y="5218906"/>
            <a:ext cx="1410489" cy="13967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 rot="16200000">
            <a:off x="7504633" y="4569888"/>
            <a:ext cx="2410361" cy="414821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Sense amp.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57626" y="4488280"/>
            <a:ext cx="1452174" cy="131346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04181" y="4488280"/>
            <a:ext cx="1441806" cy="131346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75014" y="4488280"/>
            <a:ext cx="1397186" cy="12119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010400" y="4479948"/>
            <a:ext cx="1410489" cy="13967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57626" y="3949959"/>
            <a:ext cx="1452174" cy="131346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804181" y="3949959"/>
            <a:ext cx="1441806" cy="131346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75014" y="3949959"/>
            <a:ext cx="1397186" cy="12119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010400" y="3941627"/>
            <a:ext cx="1410489" cy="13967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57626" y="3684502"/>
            <a:ext cx="1452174" cy="131346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804181" y="3684502"/>
            <a:ext cx="1441806" cy="131346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775014" y="3684502"/>
            <a:ext cx="1397186" cy="12119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010400" y="3676170"/>
            <a:ext cx="1410489" cy="13967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738468" y="5303930"/>
            <a:ext cx="7779129" cy="933303"/>
          </a:xfrm>
          <a:prstGeom prst="roundRect">
            <a:avLst/>
          </a:prstGeom>
          <a:solidFill>
            <a:srgbClr val="FF0066">
              <a:alpha val="40000"/>
            </a:srgbClr>
          </a:solidFill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812360" y="4387597"/>
            <a:ext cx="7763936" cy="1833717"/>
          </a:xfrm>
          <a:prstGeom prst="roundRect">
            <a:avLst/>
          </a:prstGeom>
          <a:solidFill>
            <a:srgbClr val="FF0066">
              <a:alpha val="40000"/>
            </a:srgbClr>
          </a:solidFill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708081" y="3931765"/>
            <a:ext cx="7775164" cy="2286160"/>
          </a:xfrm>
          <a:prstGeom prst="roundRect">
            <a:avLst/>
          </a:prstGeom>
          <a:solidFill>
            <a:srgbClr val="FF0066">
              <a:alpha val="40000"/>
            </a:srgbClr>
          </a:solidFill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79769" y="3465321"/>
            <a:ext cx="7779127" cy="2756914"/>
          </a:xfrm>
          <a:prstGeom prst="roundRect">
            <a:avLst/>
          </a:prstGeom>
          <a:solidFill>
            <a:srgbClr val="FF0066">
              <a:alpha val="40000"/>
            </a:srgbClr>
          </a:solidFill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Down Arrow 38"/>
          <p:cNvSpPr/>
          <p:nvPr/>
        </p:nvSpPr>
        <p:spPr>
          <a:xfrm rot="5400000" flipV="1">
            <a:off x="1053282" y="4679394"/>
            <a:ext cx="681172" cy="2039050"/>
          </a:xfrm>
          <a:prstGeom prst="downArrow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Down Arrow 39"/>
          <p:cNvSpPr/>
          <p:nvPr/>
        </p:nvSpPr>
        <p:spPr>
          <a:xfrm rot="5400000" flipV="1">
            <a:off x="1073721" y="4264202"/>
            <a:ext cx="681172" cy="2039050"/>
          </a:xfrm>
          <a:prstGeom prst="downArrow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Down Arrow 40"/>
          <p:cNvSpPr/>
          <p:nvPr/>
        </p:nvSpPr>
        <p:spPr>
          <a:xfrm rot="5400000" flipV="1">
            <a:off x="1024970" y="4099345"/>
            <a:ext cx="681172" cy="2039050"/>
          </a:xfrm>
          <a:prstGeom prst="downArrow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Down Arrow 41"/>
          <p:cNvSpPr/>
          <p:nvPr/>
        </p:nvSpPr>
        <p:spPr>
          <a:xfrm rot="5400000" flipV="1">
            <a:off x="881802" y="3676331"/>
            <a:ext cx="681172" cy="2039050"/>
          </a:xfrm>
          <a:prstGeom prst="downArrow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010400" y="4783457"/>
            <a:ext cx="1410489" cy="13967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775307" y="4768410"/>
            <a:ext cx="1410489" cy="13967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818611" y="4768410"/>
            <a:ext cx="1410489" cy="13967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99311" y="4853296"/>
            <a:ext cx="1410489" cy="13967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004441" y="5494193"/>
            <a:ext cx="1410489" cy="13967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008070" y="5784693"/>
            <a:ext cx="1410489" cy="13967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779038" y="5479840"/>
            <a:ext cx="1410489" cy="13967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782667" y="5770340"/>
            <a:ext cx="1410489" cy="13967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833539" y="5494380"/>
            <a:ext cx="1410489" cy="13967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837168" y="5784880"/>
            <a:ext cx="1410489" cy="13967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88040" y="5552302"/>
            <a:ext cx="1410489" cy="13967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91669" y="5842802"/>
            <a:ext cx="1410489" cy="13967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63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9" grpId="0" animBg="1"/>
      <p:bldP spid="39" grpId="1" animBg="1"/>
      <p:bldP spid="40" grpId="0" animBg="1"/>
      <p:bldP spid="40" grpId="1" animBg="1"/>
      <p:bldP spid="40" grpId="2" animBg="1"/>
      <p:bldP spid="41" grpId="0" animBg="1"/>
      <p:bldP spid="41" grpId="1" animBg="1"/>
      <p:bldP spid="4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543800" cy="86836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ReCAM Framework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block in approximation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Application type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Acceptable accuracy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loss (10% average relative error in this case </a:t>
            </a:r>
            <a:r>
              <a:rPr kumimoji="1" lang="en-US" sz="1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[</a:t>
            </a:r>
            <a:r>
              <a:rPr kumimoji="1" lang="en-US" sz="1400" kern="12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Esmaeilzadeh’12</a:t>
            </a:r>
            <a:r>
              <a:rPr kumimoji="1" lang="en-US" sz="1400" kern="12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]</a:t>
            </a:r>
            <a:endParaRPr kumimoji="1" lang="en-US" sz="1400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638175" lvl="2" indent="-342900">
              <a:buClr>
                <a:schemeClr val="tx2"/>
              </a:buClr>
            </a:pPr>
            <a:r>
              <a:rPr lang="en-US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Tradeoff between the energy and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accuracy </a:t>
            </a:r>
            <a:endParaRPr lang="en-US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pPr>
              <a:defRPr/>
            </a:pPr>
            <a:fld id="{4AD7BECB-0B30-4A9E-99C2-199CA6C56485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18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400" y="1981200"/>
            <a:ext cx="334662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1" indent="-342900">
              <a:buClr>
                <a:schemeClr val="tx2"/>
              </a:buClr>
            </a:pP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 Adaptive architecture!</a:t>
            </a:r>
            <a:endParaRPr lang="en-US" sz="2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886200"/>
            <a:ext cx="7620000" cy="2045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29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543800" cy="86836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Setup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445419"/>
            <a:ext cx="8229600" cy="4724400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AMD GPUs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Image processing applications from AMD APP SDK v2.5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Multi2Sim for AMD Southern Islands GPU, Radeon HD 7970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</a:p>
          <a:p>
            <a:pPr lvl="1"/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OpenCL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applications: Sobel, Robert, Sharpen, Shift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FPU ASIC flow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6-stage balanced FPUs generated by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FloPoCo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Synthesized and mapped using a 45-nm TSMC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Optimized for power and a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clock period based on TCAM delay: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Synopsys Design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Compiler</a:t>
            </a:r>
          </a:p>
          <a:p>
            <a:pPr lvl="2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FPU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estimation: Synopsys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PrimeTime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(1.0V)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ReCAM design flow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Transistor-level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HSPICE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delay using 3T-1R TCAM cell </a:t>
            </a:r>
            <a:r>
              <a:rPr kumimoji="1" lang="en-US" sz="1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[Chang’15]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pPr>
              <a:defRPr/>
            </a:pPr>
            <a:fld id="{4AD7BECB-0B30-4A9E-99C2-199CA6C56485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19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94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7BECB-0B30-4A9E-99C2-199CA6C56485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52425" y="1371468"/>
            <a:ext cx="848677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of Things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Billions~Trillions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interconnected devices (large scale problem)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of data generation in 2011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1.8 zettabytes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will be increased by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50%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2020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Battery powered  tight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energy efficiency requirements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325" name="Picture 3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3267786"/>
            <a:ext cx="4849062" cy="3191563"/>
          </a:xfrm>
          <a:prstGeom prst="rect">
            <a:avLst/>
          </a:prstGeom>
        </p:spPr>
      </p:pic>
      <p:grpSp>
        <p:nvGrpSpPr>
          <p:cNvPr id="334" name="Group 333"/>
          <p:cNvGrpSpPr/>
          <p:nvPr/>
        </p:nvGrpSpPr>
        <p:grpSpPr>
          <a:xfrm>
            <a:off x="5562600" y="3657600"/>
            <a:ext cx="3124200" cy="2266953"/>
            <a:chOff x="457200" y="3613681"/>
            <a:chExt cx="3124200" cy="2266953"/>
          </a:xfrm>
        </p:grpSpPr>
        <p:sp>
          <p:nvSpPr>
            <p:cNvPr id="327" name="Rectangle 326"/>
            <p:cNvSpPr/>
            <p:nvPr/>
          </p:nvSpPr>
          <p:spPr>
            <a:xfrm>
              <a:off x="457200" y="5499634"/>
              <a:ext cx="3124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Materials</a:t>
              </a:r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8" name="Rectangle 327"/>
            <p:cNvSpPr/>
            <p:nvPr/>
          </p:nvSpPr>
          <p:spPr>
            <a:xfrm>
              <a:off x="457200" y="5105400"/>
              <a:ext cx="3124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Technology</a:t>
              </a:r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9" name="Rectangle 328"/>
            <p:cNvSpPr/>
            <p:nvPr/>
          </p:nvSpPr>
          <p:spPr>
            <a:xfrm>
              <a:off x="457200" y="4724399"/>
              <a:ext cx="3124200" cy="36776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Components</a:t>
              </a:r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0" name="Rectangle 329"/>
            <p:cNvSpPr/>
            <p:nvPr/>
          </p:nvSpPr>
          <p:spPr>
            <a:xfrm>
              <a:off x="457200" y="4350015"/>
              <a:ext cx="3124200" cy="36776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Architecture</a:t>
              </a:r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1" name="Rectangle 330"/>
            <p:cNvSpPr/>
            <p:nvPr/>
          </p:nvSpPr>
          <p:spPr>
            <a:xfrm>
              <a:off x="457200" y="3988065"/>
              <a:ext cx="3124200" cy="36776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Operating System</a:t>
              </a:r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2" name="Rectangle 331"/>
            <p:cNvSpPr/>
            <p:nvPr/>
          </p:nvSpPr>
          <p:spPr>
            <a:xfrm>
              <a:off x="457200" y="3613681"/>
              <a:ext cx="3124200" cy="36776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Software</a:t>
              </a:r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33" name="Rectangle 332"/>
          <p:cNvSpPr/>
          <p:nvPr/>
        </p:nvSpPr>
        <p:spPr>
          <a:xfrm>
            <a:off x="5410200" y="4615919"/>
            <a:ext cx="34290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33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543800" cy="86836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ReCAM Size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the best ReCAM size?!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pPr>
              <a:defRPr/>
            </a:pPr>
            <a:fld id="{4AD7BECB-0B30-4A9E-99C2-199CA6C56485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20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43300" y="1534868"/>
            <a:ext cx="2286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ReCAM Size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85800" y="2941637"/>
            <a:ext cx="2286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 rate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543300" y="2941637"/>
            <a:ext cx="2286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TCAM energy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85800" y="4135363"/>
            <a:ext cx="2286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FPU: average clock gating time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343357" y="2941637"/>
            <a:ext cx="2286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TCAM delay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369148" y="4135363"/>
            <a:ext cx="2286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Solution?</a:t>
            </a: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Parallel search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581400" y="4135363"/>
            <a:ext cx="2286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Solution?</a:t>
            </a: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ReCAM approximation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686300" y="2590799"/>
            <a:ext cx="0" cy="350837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828800" y="2582066"/>
            <a:ext cx="0" cy="350837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512148" y="2590799"/>
            <a:ext cx="0" cy="350837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41695" y="2590799"/>
            <a:ext cx="5702105" cy="0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686300" y="3779837"/>
            <a:ext cx="0" cy="350837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527974" y="3779837"/>
            <a:ext cx="0" cy="350837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828800" y="3779837"/>
            <a:ext cx="0" cy="350837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8" idx="2"/>
          </p:cNvCxnSpPr>
          <p:nvPr/>
        </p:nvCxnSpPr>
        <p:spPr>
          <a:xfrm flipV="1">
            <a:off x="4686299" y="2373068"/>
            <a:ext cx="1" cy="274637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72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543800" cy="86836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Results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pPr>
              <a:defRPr/>
            </a:pPr>
            <a:fld id="{4AD7BECB-0B30-4A9E-99C2-199CA6C56485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21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250" y="1447800"/>
            <a:ext cx="87745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GPGPU Energy Consumption:</a:t>
            </a:r>
          </a:p>
          <a:p>
            <a:pPr marL="692150" lvl="1" indent="-3476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Trade-off between FPU and TCAM energy consumption</a:t>
            </a:r>
          </a:p>
          <a:p>
            <a:pPr marL="692150" lvl="1" indent="-3476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 point: tradeoff between FPU and TCAM consumption</a:t>
            </a:r>
          </a:p>
          <a:p>
            <a:pPr marL="692150" lvl="1" indent="-3476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saving compared to GPU alone: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877592"/>
              </p:ext>
            </p:extLst>
          </p:nvPr>
        </p:nvGraphicFramePr>
        <p:xfrm>
          <a:off x="1524000" y="3030905"/>
          <a:ext cx="5791200" cy="3962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572000">
                  <a:extLst>
                    <a:ext uri="{9D8B030D-6E8A-4147-A177-3AD203B41FA5}">
                      <a16:colId xmlns="" xmlns:a16="http://schemas.microsoft.com/office/drawing/2014/main" val="2520194638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4756861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GPU + Exact Matching ReCAM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+ 24%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6775752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b="15022"/>
          <a:stretch/>
        </p:blipFill>
        <p:spPr>
          <a:xfrm>
            <a:off x="2150500" y="3425674"/>
            <a:ext cx="4769632" cy="299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3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543800" cy="86836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Results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pPr>
              <a:defRPr/>
            </a:pPr>
            <a:fld id="{4AD7BECB-0B30-4A9E-99C2-199CA6C56485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22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250" y="1447800"/>
            <a:ext cx="87745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ReCAM approximation: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number of blocks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bitline/rows) under 1-HD or 2-HD approximation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Acceptable quality of service (10% average relative error)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650" y="3413922"/>
            <a:ext cx="4379027" cy="22647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9187" y="3440466"/>
            <a:ext cx="4219218" cy="214503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43000" y="3124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Sobel- bitline Approximation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993909"/>
              </p:ext>
            </p:extLst>
          </p:nvPr>
        </p:nvGraphicFramePr>
        <p:xfrm>
          <a:off x="1953587" y="5924116"/>
          <a:ext cx="5791200" cy="7924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572000">
                  <a:extLst>
                    <a:ext uri="{9D8B030D-6E8A-4147-A177-3AD203B41FA5}">
                      <a16:colId xmlns="" xmlns:a16="http://schemas.microsoft.com/office/drawing/2014/main" val="2520194638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4756861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GPU + Bitline Approximate ReCAM</a:t>
                      </a:r>
                      <a:endParaRPr lang="en-US" sz="2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43%</a:t>
                      </a:r>
                      <a:endParaRPr lang="en-US" sz="2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6775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GPU + Row Approximate ReCAM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45%</a:t>
                      </a:r>
                      <a:endParaRPr lang="en-US" sz="2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779284" y="3226081"/>
            <a:ext cx="2907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Sobel – Row Approximation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685800" y="4827947"/>
            <a:ext cx="3657600" cy="92979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046070" y="4872091"/>
            <a:ext cx="3657600" cy="92979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2148840" y="4311326"/>
            <a:ext cx="670560" cy="12192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910840" y="4311326"/>
            <a:ext cx="670560" cy="1236078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705600" y="4212390"/>
            <a:ext cx="670560" cy="111590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7369355" y="4212390"/>
            <a:ext cx="670560" cy="1101528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41750" y="4044421"/>
            <a:ext cx="6030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2-HD</a:t>
            </a:r>
            <a:endParaRPr lang="en-US" sz="1400" b="1" dirty="0"/>
          </a:p>
        </p:txBody>
      </p:sp>
      <p:sp>
        <p:nvSpPr>
          <p:cNvPr id="20" name="Rectangle 19"/>
          <p:cNvSpPr/>
          <p:nvPr/>
        </p:nvSpPr>
        <p:spPr>
          <a:xfrm>
            <a:off x="2959810" y="4016396"/>
            <a:ext cx="6030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-HD</a:t>
            </a:r>
            <a:endParaRPr lang="en-US" sz="1400" b="1" dirty="0"/>
          </a:p>
        </p:txBody>
      </p:sp>
      <p:sp>
        <p:nvSpPr>
          <p:cNvPr id="21" name="Rectangle 20"/>
          <p:cNvSpPr/>
          <p:nvPr/>
        </p:nvSpPr>
        <p:spPr>
          <a:xfrm>
            <a:off x="7430060" y="3925505"/>
            <a:ext cx="6030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-HD</a:t>
            </a:r>
            <a:endParaRPr lang="en-US" sz="1400" b="1" dirty="0"/>
          </a:p>
        </p:txBody>
      </p:sp>
      <p:sp>
        <p:nvSpPr>
          <p:cNvPr id="26" name="Rectangle 25"/>
          <p:cNvSpPr/>
          <p:nvPr/>
        </p:nvSpPr>
        <p:spPr>
          <a:xfrm>
            <a:off x="6735787" y="3930326"/>
            <a:ext cx="6030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2-HD</a:t>
            </a:r>
            <a:endParaRPr 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709629" y="5595059"/>
            <a:ext cx="4453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energy saving over 8 applications</a:t>
            </a:r>
          </a:p>
        </p:txBody>
      </p:sp>
    </p:spTree>
    <p:extLst>
      <p:ext uri="{BB962C8B-B14F-4D97-AF65-F5344CB8AC3E}">
        <p14:creationId xmlns:p14="http://schemas.microsoft.com/office/powerpoint/2010/main" val="73216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6" grpId="0"/>
      <p:bldP spid="2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543800" cy="86836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pPr>
              <a:defRPr/>
            </a:pPr>
            <a:fld id="{4AD7BECB-0B30-4A9E-99C2-199CA6C56485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23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1000" y="1948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4537" y="1327044"/>
            <a:ext cx="8201026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Approximation is a technique to reduce energy at the cost of computation inaccuracy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Fine grained approximation tuning is required to adaptively relax the computation of different application</a:t>
            </a:r>
          </a:p>
          <a:p>
            <a:pPr marL="2857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ReCAM is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esistive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onfigurable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ssociative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emory which relaxes computation in both row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bitline views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Goal: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energy saving with minimum impact on inaccuracy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ReCAM integration with GPU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in 45% energy efficiency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average over eight GPGPU applications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69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7BECB-0B30-4A9E-99C2-199CA6C56485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3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213741" y="3758020"/>
            <a:ext cx="3590096" cy="533400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Processor Pipeline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228119" y="4815296"/>
            <a:ext cx="2177191" cy="847724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up Table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4724399" y="4815295"/>
            <a:ext cx="1079437" cy="847725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1537466" y="4053295"/>
            <a:ext cx="676275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861316" y="5024845"/>
            <a:ext cx="352425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1861315" y="4053295"/>
            <a:ext cx="0" cy="1509305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3274220" y="4291420"/>
            <a:ext cx="0" cy="51435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405311" y="5043895"/>
            <a:ext cx="319088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5803836" y="5072470"/>
            <a:ext cx="444564" cy="0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5803836" y="4062820"/>
            <a:ext cx="444564" cy="0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6424828" y="4586695"/>
            <a:ext cx="75226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TextBox 320"/>
          <p:cNvSpPr txBox="1"/>
          <p:nvPr/>
        </p:nvSpPr>
        <p:spPr>
          <a:xfrm>
            <a:off x="240417" y="3796718"/>
            <a:ext cx="1528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 operands</a:t>
            </a:r>
          </a:p>
        </p:txBody>
      </p:sp>
      <p:sp>
        <p:nvSpPr>
          <p:cNvPr id="322" name="TextBox 321"/>
          <p:cNvSpPr txBox="1"/>
          <p:nvPr/>
        </p:nvSpPr>
        <p:spPr>
          <a:xfrm>
            <a:off x="3380184" y="4347066"/>
            <a:ext cx="1912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Clock gating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52425" y="1371468"/>
            <a:ext cx="871537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of Things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Billions~Trillions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interconnected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devices (large scale problem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of data generation in 2011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1.8 zettabytes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will be increased by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50%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2020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Battery powered  tight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energy efficiency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promising solution: use of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associative memories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Not a new technique, but a new application field!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898384" y="3758019"/>
            <a:ext cx="2073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 of computation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744602" y="5659017"/>
            <a:ext cx="16208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Matching?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52425" y="6037394"/>
            <a:ext cx="83343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Requirements: low area, low energy, fast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1861315" y="5562600"/>
            <a:ext cx="352425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1861315" y="5410200"/>
            <a:ext cx="352425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1861315" y="5181600"/>
            <a:ext cx="352425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6248400" y="4805770"/>
            <a:ext cx="0" cy="266701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6248400" y="4053295"/>
            <a:ext cx="0" cy="266701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6248400" y="4586695"/>
            <a:ext cx="176428" cy="231860"/>
          </a:xfrm>
          <a:prstGeom prst="straightConnector1">
            <a:avLst/>
          </a:prstGeom>
          <a:ln w="3175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145675" y="4755245"/>
            <a:ext cx="3721725" cy="956854"/>
          </a:xfrm>
          <a:prstGeom prst="round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657600" y="3009084"/>
            <a:ext cx="2338173" cy="224377"/>
          </a:xfrm>
          <a:prstGeom prst="round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55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321" grpId="0"/>
      <p:bldP spid="322" grpId="0"/>
      <p:bldP spid="59" grpId="0"/>
      <p:bldP spid="60" grpId="0"/>
      <p:bldP spid="61" grpId="0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Related Work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7BECB-0B30-4A9E-99C2-199CA6C56485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4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33700" y="1447799"/>
            <a:ext cx="2590800" cy="755649"/>
          </a:xfrm>
          <a:prstGeom prst="rect">
            <a:avLst/>
          </a:prstGeom>
          <a:noFill/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 efficient computation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9088" y="2430961"/>
            <a:ext cx="2324100" cy="782137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 efficient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 units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2420935"/>
            <a:ext cx="5410200" cy="792164"/>
          </a:xfrm>
          <a:prstGeom prst="rect">
            <a:avLst/>
          </a:prstGeom>
          <a:noFill/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Associative memory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(“Computation with memory”)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Kohonen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2012]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69340" y="3589764"/>
            <a:ext cx="2289290" cy="734586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CMOS-based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Lakshminarayanan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2005]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600450"/>
            <a:ext cx="2549905" cy="723900"/>
          </a:xfrm>
          <a:prstGeom prst="rect">
            <a:avLst/>
          </a:prstGeom>
          <a:noFill/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NVM-based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[Li 2012]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1658" y="5225940"/>
            <a:ext cx="2209800" cy="7239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Exact matching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Rahimi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2014]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00799" y="5138956"/>
            <a:ext cx="2549905" cy="934958"/>
          </a:xfrm>
          <a:prstGeom prst="rect">
            <a:avLst/>
          </a:prstGeom>
          <a:noFill/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Approximate matching (VOS)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Rahimi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2015]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447800" y="1822448"/>
            <a:ext cx="0" cy="598487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447800" y="1825623"/>
            <a:ext cx="1485900" cy="0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514975" y="1822448"/>
            <a:ext cx="581025" cy="0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105525" y="1822448"/>
            <a:ext cx="0" cy="598487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610225" y="3213098"/>
            <a:ext cx="0" cy="749302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6" idx="1"/>
          </p:cNvCxnSpPr>
          <p:nvPr/>
        </p:nvCxnSpPr>
        <p:spPr>
          <a:xfrm>
            <a:off x="5610225" y="5602068"/>
            <a:ext cx="790574" cy="4367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610225" y="3962400"/>
            <a:ext cx="790575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5257800" y="3962400"/>
            <a:ext cx="352426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5257800" y="5602605"/>
            <a:ext cx="386716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eft Brace 32"/>
          <p:cNvSpPr/>
          <p:nvPr/>
        </p:nvSpPr>
        <p:spPr>
          <a:xfrm rot="16200000">
            <a:off x="7405854" y="4782803"/>
            <a:ext cx="504493" cy="2819400"/>
          </a:xfrm>
          <a:prstGeom prst="lef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92211" y="6150114"/>
            <a:ext cx="32360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efficient resistive associative memories !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672439" y="4324350"/>
            <a:ext cx="1278265" cy="723900"/>
          </a:xfrm>
          <a:prstGeom prst="rect">
            <a:avLst/>
          </a:prstGeom>
          <a:noFill/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Memrist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[Li 2012]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400799" y="4324350"/>
            <a:ext cx="1143001" cy="7239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MTJ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Matsunaga 2012]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89788" y="3465828"/>
            <a:ext cx="2188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Lower energy consumption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89788" y="4303942"/>
            <a:ext cx="23701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 search speed and area efficiency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85623" y="5371730"/>
            <a:ext cx="2416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Lower energy consumption (at the cost of accuracy)</a:t>
            </a:r>
          </a:p>
        </p:txBody>
      </p:sp>
      <p:sp>
        <p:nvSpPr>
          <p:cNvPr id="58" name="Left Brace 57"/>
          <p:cNvSpPr/>
          <p:nvPr/>
        </p:nvSpPr>
        <p:spPr>
          <a:xfrm>
            <a:off x="2619997" y="3589764"/>
            <a:ext cx="209989" cy="734586"/>
          </a:xfrm>
          <a:prstGeom prst="leftBrace">
            <a:avLst>
              <a:gd name="adj1" fmla="val 41873"/>
              <a:gd name="adj2" fmla="val 50000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Left Brace 58"/>
          <p:cNvSpPr/>
          <p:nvPr/>
        </p:nvSpPr>
        <p:spPr>
          <a:xfrm>
            <a:off x="2617745" y="4324350"/>
            <a:ext cx="209989" cy="843491"/>
          </a:xfrm>
          <a:prstGeom prst="leftBrace">
            <a:avLst>
              <a:gd name="adj1" fmla="val 41873"/>
              <a:gd name="adj2" fmla="val 50000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Left Brace 59"/>
          <p:cNvSpPr/>
          <p:nvPr/>
        </p:nvSpPr>
        <p:spPr>
          <a:xfrm>
            <a:off x="2613487" y="5225941"/>
            <a:ext cx="209989" cy="723900"/>
          </a:xfrm>
          <a:prstGeom prst="leftBrace">
            <a:avLst>
              <a:gd name="adj1" fmla="val 41873"/>
              <a:gd name="adj2" fmla="val 50000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610225" y="3962400"/>
            <a:ext cx="0" cy="1639668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66113" y="6066925"/>
            <a:ext cx="1739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VOS: Voltage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OverScaling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 flipV="1">
            <a:off x="5405764" y="5769514"/>
            <a:ext cx="877938" cy="6513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013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1" grpId="1" animBg="1"/>
      <p:bldP spid="12" grpId="0" animBg="1"/>
      <p:bldP spid="13" grpId="0" animBg="1"/>
      <p:bldP spid="13" grpId="1" animBg="1"/>
      <p:bldP spid="14" grpId="0" animBg="1"/>
      <p:bldP spid="15" grpId="0" animBg="1"/>
      <p:bldP spid="15" grpId="1" animBg="1"/>
      <p:bldP spid="16" grpId="0" animBg="1"/>
      <p:bldP spid="33" grpId="0" animBg="1"/>
      <p:bldP spid="35" grpId="0"/>
      <p:bldP spid="47" grpId="0" animBg="1"/>
      <p:bldP spid="48" grpId="0" animBg="1"/>
      <p:bldP spid="48" grpId="1" animBg="1"/>
      <p:bldP spid="55" grpId="0"/>
      <p:bldP spid="56" grpId="0"/>
      <p:bldP spid="57" grpId="0"/>
      <p:bldP spid="58" grpId="0" animBg="1"/>
      <p:bldP spid="59" grpId="0" animBg="1"/>
      <p:bldP spid="60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Resistive Associative Memory (1/2)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7BECB-0B30-4A9E-99C2-199CA6C56485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5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504802" y="3890930"/>
            <a:ext cx="3313054" cy="2078758"/>
            <a:chOff x="2504802" y="3890930"/>
            <a:chExt cx="3313054" cy="2078758"/>
          </a:xfrm>
        </p:grpSpPr>
        <p:sp>
          <p:nvSpPr>
            <p:cNvPr id="31" name="Rounded Rectangle 30"/>
            <p:cNvSpPr/>
            <p:nvPr/>
          </p:nvSpPr>
          <p:spPr>
            <a:xfrm>
              <a:off x="2504802" y="3890930"/>
              <a:ext cx="3313054" cy="2078758"/>
            </a:xfrm>
            <a:prstGeom prst="roundRect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805228" y="4646930"/>
              <a:ext cx="2824036" cy="333375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805228" y="5494654"/>
              <a:ext cx="2824036" cy="333375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801169" y="4130558"/>
              <a:ext cx="385636" cy="333375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190864" y="4130560"/>
              <a:ext cx="385636" cy="333375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243628" y="4130559"/>
              <a:ext cx="385636" cy="333375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578088" y="4130559"/>
              <a:ext cx="385636" cy="333375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950072" y="4130559"/>
              <a:ext cx="1293556" cy="333375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1" name="Left Brace 40"/>
          <p:cNvSpPr/>
          <p:nvPr/>
        </p:nvSpPr>
        <p:spPr>
          <a:xfrm>
            <a:off x="2102858" y="3975450"/>
            <a:ext cx="322850" cy="1937099"/>
          </a:xfrm>
          <a:prstGeom prst="leftBrace">
            <a:avLst>
              <a:gd name="adj1" fmla="val 51000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Left Brace 42"/>
          <p:cNvSpPr/>
          <p:nvPr/>
        </p:nvSpPr>
        <p:spPr>
          <a:xfrm rot="16200000">
            <a:off x="4026747" y="4728084"/>
            <a:ext cx="381000" cy="2918467"/>
          </a:xfrm>
          <a:prstGeom prst="leftBrace">
            <a:avLst>
              <a:gd name="adj1" fmla="val 45666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8429" y="5356320"/>
            <a:ext cx="170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rows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383682" y="6320135"/>
            <a:ext cx="1665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 size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290254" y="3252756"/>
            <a:ext cx="214548" cy="877802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405310" y="3123067"/>
            <a:ext cx="1271171" cy="829808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2213741" y="1387125"/>
            <a:ext cx="3590096" cy="533400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Processor Pipeline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2228119" y="2444401"/>
            <a:ext cx="2177191" cy="847724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up Table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4724399" y="2444400"/>
            <a:ext cx="1079437" cy="847725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537466" y="1682400"/>
            <a:ext cx="676275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861316" y="2653950"/>
            <a:ext cx="352425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1861315" y="1682400"/>
            <a:ext cx="0" cy="1509305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3274220" y="1920525"/>
            <a:ext cx="0" cy="51435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405311" y="2673000"/>
            <a:ext cx="319088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803836" y="2701575"/>
            <a:ext cx="444564" cy="0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5803836" y="1691925"/>
            <a:ext cx="444564" cy="0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6424828" y="2215800"/>
            <a:ext cx="75226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40417" y="1425823"/>
            <a:ext cx="1528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 operands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380184" y="1976171"/>
            <a:ext cx="1912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Clock gating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898384" y="1387124"/>
            <a:ext cx="2073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 of computation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1861315" y="3191705"/>
            <a:ext cx="352425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1861315" y="3039305"/>
            <a:ext cx="352425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1861315" y="2810705"/>
            <a:ext cx="352425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6248400" y="2434875"/>
            <a:ext cx="0" cy="266701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6248400" y="1682400"/>
            <a:ext cx="0" cy="266701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6248400" y="2215800"/>
            <a:ext cx="176428" cy="231860"/>
          </a:xfrm>
          <a:prstGeom prst="straightConnector1">
            <a:avLst/>
          </a:prstGeom>
          <a:ln w="3175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7203" y="3620560"/>
            <a:ext cx="19135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TCAM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Ternary Content Addressable Memory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972848" y="3975450"/>
            <a:ext cx="310586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saving is proportional to hit rate 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higher the TCAM size, the higher hit rate </a:t>
            </a:r>
          </a:p>
          <a:p>
            <a:pPr marL="342900" indent="-342900">
              <a:buFontTx/>
              <a:buChar char="-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GOAL: Lower TCAM energy to achieve higher energy efficiency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573091" y="2900271"/>
            <a:ext cx="732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Row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568703" y="3490820"/>
            <a:ext cx="732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486400" y="3691657"/>
            <a:ext cx="1981200" cy="546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44" idx="1"/>
          </p:cNvCxnSpPr>
          <p:nvPr/>
        </p:nvCxnSpPr>
        <p:spPr>
          <a:xfrm flipV="1">
            <a:off x="4412712" y="3100326"/>
            <a:ext cx="3160379" cy="1027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52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3" grpId="0" animBg="1"/>
      <p:bldP spid="3" grpId="0"/>
      <p:bldP spid="37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Resistive Associative Memory (2/2)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7BECB-0B30-4A9E-99C2-199CA6C56485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6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425394" y="3830464"/>
            <a:ext cx="3313054" cy="2078758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725820" y="4586464"/>
            <a:ext cx="2824036" cy="333375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725820" y="5434188"/>
            <a:ext cx="2824036" cy="333375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21761" y="4070092"/>
            <a:ext cx="385636" cy="333375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111456" y="4070094"/>
            <a:ext cx="385636" cy="333375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164220" y="4070093"/>
            <a:ext cx="385636" cy="333375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498680" y="4070093"/>
            <a:ext cx="385636" cy="333375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870664" y="4070093"/>
            <a:ext cx="1293556" cy="333375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85774" y="1600200"/>
            <a:ext cx="82010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Limitations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conventional Resistive TCAM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 size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rows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Search energy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200764" y="3886636"/>
            <a:ext cx="3762314" cy="6083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6710" y="1889948"/>
            <a:ext cx="495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word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High leakage current</a:t>
            </a:r>
          </a:p>
        </p:txBody>
      </p:sp>
      <p:sp>
        <p:nvSpPr>
          <p:cNvPr id="18" name="Oval 17"/>
          <p:cNvSpPr/>
          <p:nvPr/>
        </p:nvSpPr>
        <p:spPr>
          <a:xfrm>
            <a:off x="1568207" y="3528694"/>
            <a:ext cx="754233" cy="26822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32682" y="2267898"/>
            <a:ext cx="53065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Lots of rows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Large and energy hungry input buffers</a:t>
            </a:r>
          </a:p>
        </p:txBody>
      </p:sp>
      <p:sp>
        <p:nvSpPr>
          <p:cNvPr id="6" name="Rectangle 5"/>
          <p:cNvSpPr/>
          <p:nvPr/>
        </p:nvSpPr>
        <p:spPr>
          <a:xfrm rot="16200000">
            <a:off x="-382426" y="4505456"/>
            <a:ext cx="2365402" cy="657631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 Buffer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42718" y="2870378"/>
            <a:ext cx="5525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Search operation  All TCAM rows require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precharging</a:t>
            </a:r>
            <a:endParaRPr lang="en-US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200764" y="3378209"/>
            <a:ext cx="3349092" cy="2258337"/>
            <a:chOff x="1200764" y="3378209"/>
            <a:chExt cx="3349092" cy="2258337"/>
          </a:xfrm>
        </p:grpSpPr>
        <p:grpSp>
          <p:nvGrpSpPr>
            <p:cNvPr id="17" name="Group 16"/>
            <p:cNvGrpSpPr/>
            <p:nvPr/>
          </p:nvGrpSpPr>
          <p:grpSpPr>
            <a:xfrm>
              <a:off x="1210446" y="3651570"/>
              <a:ext cx="3339410" cy="1984976"/>
              <a:chOff x="1210446" y="3651570"/>
              <a:chExt cx="3339410" cy="1984976"/>
            </a:xfrm>
          </p:grpSpPr>
          <p:cxnSp>
            <p:nvCxnSpPr>
              <p:cNvPr id="10" name="Straight Connector 9"/>
              <p:cNvCxnSpPr/>
              <p:nvPr/>
            </p:nvCxnSpPr>
            <p:spPr>
              <a:xfrm flipV="1">
                <a:off x="1210446" y="3651570"/>
                <a:ext cx="0" cy="1984976"/>
              </a:xfrm>
              <a:prstGeom prst="line">
                <a:avLst/>
              </a:prstGeom>
              <a:ln w="444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>
                <a:endCxn id="36" idx="3"/>
              </p:cNvCxnSpPr>
              <p:nvPr/>
            </p:nvCxnSpPr>
            <p:spPr>
              <a:xfrm>
                <a:off x="1229420" y="4226014"/>
                <a:ext cx="3320436" cy="10767"/>
              </a:xfrm>
              <a:prstGeom prst="straightConnector1">
                <a:avLst/>
              </a:prstGeom>
              <a:ln w="444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>
                <a:off x="1229420" y="4709045"/>
                <a:ext cx="3320436" cy="10767"/>
              </a:xfrm>
              <a:prstGeom prst="straightConnector1">
                <a:avLst/>
              </a:prstGeom>
              <a:ln w="444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>
                <a:off x="1210446" y="5599601"/>
                <a:ext cx="3320436" cy="10767"/>
              </a:xfrm>
              <a:prstGeom prst="straightConnector1">
                <a:avLst/>
              </a:prstGeom>
              <a:ln w="444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/>
            <p:cNvSpPr txBox="1"/>
            <p:nvPr/>
          </p:nvSpPr>
          <p:spPr>
            <a:xfrm>
              <a:off x="1200764" y="3378209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Vdd</a:t>
              </a:r>
              <a:endPara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7349393" y="5008783"/>
            <a:ext cx="1524000" cy="625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nergy TCAM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252451" y="5008782"/>
            <a:ext cx="1524000" cy="625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 </a:t>
            </a:r>
          </a:p>
          <a:p>
            <a:pPr algn="ctr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029200" y="5695916"/>
            <a:ext cx="20606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Profiling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ight Arrow 45"/>
          <p:cNvSpPr/>
          <p:nvPr/>
        </p:nvSpPr>
        <p:spPr>
          <a:xfrm rot="2901667">
            <a:off x="7160706" y="4405484"/>
            <a:ext cx="1196312" cy="2831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ight Arrow 46"/>
          <p:cNvSpPr/>
          <p:nvPr/>
        </p:nvSpPr>
        <p:spPr>
          <a:xfrm rot="8085143">
            <a:off x="5832658" y="4402954"/>
            <a:ext cx="1206943" cy="2831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66043" y="3886200"/>
            <a:ext cx="1994362" cy="6741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</a:p>
          <a:p>
            <a:pPr algn="ctr"/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Solutions?</a:t>
            </a:r>
            <a:endParaRPr lang="en-US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209650" y="5712495"/>
            <a:ext cx="18144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Approximation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51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/>
      <p:bldP spid="18" grpId="0" animBg="1"/>
      <p:bldP spid="18" grpId="1" animBg="1"/>
      <p:bldP spid="19" grpId="0"/>
      <p:bldP spid="21" grpId="0"/>
      <p:bldP spid="43" grpId="0" animBg="1"/>
      <p:bldP spid="44" grpId="0" animBg="1"/>
      <p:bldP spid="45" grpId="0"/>
      <p:bldP spid="46" grpId="0" animBg="1"/>
      <p:bldP spid="47" grpId="0" animBg="1"/>
      <p:bldP spid="48" grpId="0" animBg="1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Profiling (1/3)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7BECB-0B30-4A9E-99C2-199CA6C56485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7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00400" y="1865195"/>
            <a:ext cx="2286000" cy="7277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 rate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19200" y="3109013"/>
            <a:ext cx="2286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Larger TCAM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19200" y="4302739"/>
            <a:ext cx="2286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limitation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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410200" y="3109013"/>
            <a:ext cx="2286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Online profiling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435991" y="4302739"/>
            <a:ext cx="2286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of profiling?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362200" y="2749442"/>
            <a:ext cx="0" cy="350837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578991" y="2758175"/>
            <a:ext cx="0" cy="350837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362200" y="2758175"/>
            <a:ext cx="4232617" cy="0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594817" y="3947213"/>
            <a:ext cx="0" cy="350837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362200" y="3947213"/>
            <a:ext cx="0" cy="350837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2"/>
          </p:cNvCxnSpPr>
          <p:nvPr/>
        </p:nvCxnSpPr>
        <p:spPr>
          <a:xfrm flipV="1">
            <a:off x="4343398" y="2592929"/>
            <a:ext cx="2" cy="156514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6200" y="5348620"/>
            <a:ext cx="8610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energy improvement can we achieve with online profiling?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5752252"/>
            <a:ext cx="45719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it worth to accept profiling cost?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44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Profiling (2/3)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7BECB-0B30-4A9E-99C2-199CA6C56485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8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5240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Considered Oracle as the best case representation of online profiling</a:t>
            </a:r>
          </a:p>
          <a:p>
            <a:pPr lvl="1"/>
            <a:r>
              <a:rPr kumimoji="0" lang="en-US" sz="20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Oracle: </a:t>
            </a:r>
            <a:r>
              <a:rPr kumimoji="0"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Trained on 100% of </a:t>
            </a:r>
            <a:r>
              <a:rPr kumimoji="0"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dataset, and </a:t>
            </a:r>
            <a:r>
              <a:rPr kumimoji="0"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tested </a:t>
            </a:r>
          </a:p>
          <a:p>
            <a:pPr lvl="1"/>
            <a:r>
              <a:rPr kumimoji="0" lang="en-US" sz="20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Train-test: </a:t>
            </a:r>
            <a:r>
              <a:rPr kumimoji="0"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trained on 10%, and tested on 100% of dataset</a:t>
            </a:r>
          </a:p>
          <a:p>
            <a:r>
              <a:rPr kumimoji="0" lang="en-US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Oracle achieves up to 18% higher hit rate!</a:t>
            </a:r>
          </a:p>
          <a:p>
            <a:endParaRPr kumimoji="0" lang="en-US" sz="24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0" lang="en-US" sz="2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54065"/>
          <a:stretch/>
        </p:blipFill>
        <p:spPr>
          <a:xfrm>
            <a:off x="76200" y="3863175"/>
            <a:ext cx="3444285" cy="1905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408167" y="6248400"/>
            <a:ext cx="67639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Oracle hit rate improvement enough for online profiling? 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3126" y="3759296"/>
            <a:ext cx="5168474" cy="256530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449530" y="5726668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Sobel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65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457200"/>
            <a:ext cx="75438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kumimoji="0" lang="en-U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Profiling (3/3)</a:t>
            </a:r>
            <a:endParaRPr kumimoji="0"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533525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Comparing the best energy point of Oracle and Train-test profiling</a:t>
            </a:r>
          </a:p>
          <a:p>
            <a:r>
              <a:rPr kumimoji="0" lang="en-U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Repeating the experiment on 8 different applications</a:t>
            </a:r>
          </a:p>
          <a:p>
            <a:r>
              <a:rPr kumimoji="0" lang="en-U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Oracle results in </a:t>
            </a:r>
            <a:r>
              <a:rPr kumimoji="0" lang="en-US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15% </a:t>
            </a:r>
            <a:r>
              <a:rPr kumimoji="0" lang="en-U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 energy efficiency!</a:t>
            </a:r>
            <a:endParaRPr kumimoji="0"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 latinLnBrk="0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굴림" pitchFamily="34" charset="-127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굴림" pitchFamily="34" charset="-127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굴림" pitchFamily="34" charset="-127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굴림" pitchFamily="34" charset="-127"/>
                <a:cs typeface="Arial" charset="0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굴림" pitchFamily="34" charset="-127"/>
                <a:cs typeface="Arial" charset="0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굴림" pitchFamily="34" charset="-127"/>
                <a:cs typeface="Arial" charset="0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굴림" pitchFamily="34" charset="-127"/>
                <a:cs typeface="Arial" charset="0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굴림" pitchFamily="34" charset="-127"/>
                <a:cs typeface="Arial" charset="0"/>
              </a:defRPr>
            </a:lvl9pPr>
          </a:lstStyle>
          <a:p>
            <a:pPr>
              <a:defRPr/>
            </a:pPr>
            <a:fld id="{4AD7BECB-0B30-4A9E-99C2-199CA6C56485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9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225" y="3400537"/>
            <a:ext cx="6581775" cy="301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05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twork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FF0000"/>
            </a:solidFill>
          </a:defRPr>
        </a:defPPr>
      </a:lstStyle>
    </a:tx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35025</TotalTime>
  <Words>1199</Words>
  <Application>Microsoft Office PowerPoint</Application>
  <PresentationFormat>On-screen Show (4:3)</PresentationFormat>
  <Paragraphs>288</Paragraphs>
  <Slides>23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굴림</vt:lpstr>
      <vt:lpstr>Arial</vt:lpstr>
      <vt:lpstr>Cambria Math</vt:lpstr>
      <vt:lpstr>Constantia</vt:lpstr>
      <vt:lpstr>Times New Roman</vt:lpstr>
      <vt:lpstr>Wingdings</vt:lpstr>
      <vt:lpstr>Network</vt:lpstr>
      <vt:lpstr>PowerPoint Presentation</vt:lpstr>
      <vt:lpstr>Motivation</vt:lpstr>
      <vt:lpstr>Motivation</vt:lpstr>
      <vt:lpstr>Related Work</vt:lpstr>
      <vt:lpstr>Resistive Associative Memory (1/2)</vt:lpstr>
      <vt:lpstr>Resistive Associative Memory (2/2)</vt:lpstr>
      <vt:lpstr>Profiling (1/3)</vt:lpstr>
      <vt:lpstr>Profiling (2/3)</vt:lpstr>
      <vt:lpstr>PowerPoint Presentation</vt:lpstr>
      <vt:lpstr>TCAM with Approximate Search (1/2)</vt:lpstr>
      <vt:lpstr>TCAM with Approximate Search (2/2)</vt:lpstr>
      <vt:lpstr>Contributions</vt:lpstr>
      <vt:lpstr>AMD GPU Architecture </vt:lpstr>
      <vt:lpstr>PowerPoint Presentation</vt:lpstr>
      <vt:lpstr>ReCAM Architecture</vt:lpstr>
      <vt:lpstr>ReCAM: Bitline Approximation</vt:lpstr>
      <vt:lpstr>ReCAM: Row Approximation</vt:lpstr>
      <vt:lpstr>ReCAM Framework </vt:lpstr>
      <vt:lpstr>Experimental Setup</vt:lpstr>
      <vt:lpstr>ReCAM Size</vt:lpstr>
      <vt:lpstr>Experimental Results</vt:lpstr>
      <vt:lpstr>Experimental Results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tajana</dc:creator>
  <cp:lastModifiedBy>Abbas Rahimi</cp:lastModifiedBy>
  <cp:revision>3529</cp:revision>
  <cp:lastPrinted>2016-02-24T20:23:44Z</cp:lastPrinted>
  <dcterms:created xsi:type="dcterms:W3CDTF">2011-02-28T18:54:52Z</dcterms:created>
  <dcterms:modified xsi:type="dcterms:W3CDTF">2016-12-21T03:46:41Z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