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313" r:id="rId3"/>
    <p:sldId id="273" r:id="rId4"/>
    <p:sldId id="281" r:id="rId5"/>
    <p:sldId id="282" r:id="rId6"/>
    <p:sldId id="276" r:id="rId7"/>
    <p:sldId id="285" r:id="rId8"/>
    <p:sldId id="286" r:id="rId9"/>
    <p:sldId id="315" r:id="rId10"/>
    <p:sldId id="314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32" r:id="rId19"/>
    <p:sldId id="307" r:id="rId20"/>
    <p:sldId id="333" r:id="rId21"/>
  </p:sldIdLst>
  <p:sldSz cx="9144000" cy="6858000" type="screen4x3"/>
  <p:notesSz cx="6858000" cy="9144000"/>
  <p:defaultTextStyle>
    <a:defPPr>
      <a:defRPr lang="en-US"/>
    </a:defPPr>
    <a:lvl1pPr marL="0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9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8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9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56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15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74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6" autoAdjust="0"/>
    <p:restoredTop sz="80600" autoAdjust="0"/>
  </p:normalViewPr>
  <p:slideViewPr>
    <p:cSldViewPr>
      <p:cViewPr varScale="1">
        <p:scale>
          <a:sx n="81" d="100"/>
          <a:sy n="81" d="100"/>
        </p:scale>
        <p:origin x="1747" y="5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9BA32-1066-4DB1-BDBB-24172BC47326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D5E53-E53D-44C1-B266-6753EB9C0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85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1F906-EECB-4C0B-B30C-90BDFCBEF613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E1BF8-2F75-4406-9476-71BA22ED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4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E1BF8-2F75-4406-9476-71BA22EDAC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19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E1BF8-2F75-4406-9476-71BA22EDAC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35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E1BF8-2F75-4406-9476-71BA22EDAC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72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E1BF8-2F75-4406-9476-71BA22EDAC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09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E1BF8-2F75-4406-9476-71BA22EDAC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90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E1BF8-2F75-4406-9476-71BA22EDAC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70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E1BF8-2F75-4406-9476-71BA22EDAC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0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82296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973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97376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 sz="2400"/>
            </a:lvl1pPr>
            <a:lvl2pPr>
              <a:spcBef>
                <a:spcPts val="20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3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3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12604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14400"/>
            <a:ext cx="4041775" cy="12604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97534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813299"/>
          </a:xfrm>
        </p:spPr>
        <p:txBody>
          <a:bodyPr/>
          <a:lstStyle>
            <a:lvl1pPr marL="0" indent="0">
              <a:buNone/>
              <a:defRPr sz="1400"/>
            </a:lvl1pPr>
            <a:lvl2pPr marL="457159" indent="0">
              <a:buNone/>
              <a:defRPr sz="1200"/>
            </a:lvl2pPr>
            <a:lvl3pPr marL="914318" indent="0">
              <a:buNone/>
              <a:defRPr sz="1000"/>
            </a:lvl3pPr>
            <a:lvl4pPr marL="1371477" indent="0">
              <a:buNone/>
              <a:defRPr sz="900"/>
            </a:lvl4pPr>
            <a:lvl5pPr marL="1828637" indent="0">
              <a:buNone/>
              <a:defRPr sz="900"/>
            </a:lvl5pPr>
            <a:lvl6pPr marL="2285797" indent="0">
              <a:buNone/>
              <a:defRPr sz="900"/>
            </a:lvl6pPr>
            <a:lvl7pPr marL="2742956" indent="0">
              <a:buNone/>
              <a:defRPr sz="900"/>
            </a:lvl7pPr>
            <a:lvl8pPr marL="3200115" indent="0">
              <a:buNone/>
              <a:defRPr sz="900"/>
            </a:lvl8pPr>
            <a:lvl9pPr marL="3657274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9" indent="0">
              <a:buNone/>
              <a:defRPr sz="2800"/>
            </a:lvl2pPr>
            <a:lvl3pPr marL="914318" indent="0">
              <a:buNone/>
              <a:defRPr sz="2400"/>
            </a:lvl3pPr>
            <a:lvl4pPr marL="1371477" indent="0">
              <a:buNone/>
              <a:defRPr sz="2000"/>
            </a:lvl4pPr>
            <a:lvl5pPr marL="1828637" indent="0">
              <a:buNone/>
              <a:defRPr sz="2000"/>
            </a:lvl5pPr>
            <a:lvl6pPr marL="2285797" indent="0">
              <a:buNone/>
              <a:defRPr sz="2000"/>
            </a:lvl6pPr>
            <a:lvl7pPr marL="2742956" indent="0">
              <a:buNone/>
              <a:defRPr sz="2000"/>
            </a:lvl7pPr>
            <a:lvl8pPr marL="3200115" indent="0">
              <a:buNone/>
              <a:defRPr sz="2000"/>
            </a:lvl8pPr>
            <a:lvl9pPr marL="365727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9" indent="0">
              <a:buNone/>
              <a:defRPr sz="1200"/>
            </a:lvl2pPr>
            <a:lvl3pPr marL="914318" indent="0">
              <a:buNone/>
              <a:defRPr sz="1000"/>
            </a:lvl3pPr>
            <a:lvl4pPr marL="1371477" indent="0">
              <a:buNone/>
              <a:defRPr sz="900"/>
            </a:lvl4pPr>
            <a:lvl5pPr marL="1828637" indent="0">
              <a:buNone/>
              <a:defRPr sz="900"/>
            </a:lvl5pPr>
            <a:lvl6pPr marL="2285797" indent="0">
              <a:buNone/>
              <a:defRPr sz="900"/>
            </a:lvl6pPr>
            <a:lvl7pPr marL="2742956" indent="0">
              <a:buNone/>
              <a:defRPr sz="900"/>
            </a:lvl7pPr>
            <a:lvl8pPr marL="3200115" indent="0">
              <a:buNone/>
              <a:defRPr sz="900"/>
            </a:lvl8pPr>
            <a:lvl9pPr marL="3657274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257800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2DF85-5102-483E-A1BB-B3F8368E0DB4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18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0" indent="-342870" algn="l" defTabSz="914318" rtl="0" eaLnBrk="1" latinLnBrk="0" hangingPunct="1">
        <a:spcBef>
          <a:spcPts val="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3" indent="-285724" algn="l" defTabSz="914318" rtl="0" eaLnBrk="1" latinLnBrk="0" hangingPunct="1">
        <a:spcBef>
          <a:spcPts val="2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8" indent="-228580" algn="l" defTabSz="914318" rtl="0" eaLnBrk="1" latinLnBrk="0" hangingPunct="1">
        <a:spcBef>
          <a:spcPts val="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57" indent="-228580" algn="l" defTabSz="914318" rtl="0" eaLnBrk="1" latinLnBrk="0" hangingPunct="1">
        <a:spcBef>
          <a:spcPts val="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17" indent="-228580" algn="l" defTabSz="914318" rtl="0" eaLnBrk="1" latinLnBrk="0" hangingPunct="1">
        <a:spcBef>
          <a:spcPts val="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6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5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5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4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5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6"/>
            <a:ext cx="8763000" cy="1470025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n-US" sz="4200" b="1" dirty="0">
                <a:solidFill>
                  <a:srgbClr val="FFFFFF"/>
                </a:solidFill>
              </a:rPr>
              <a:t>Exploring Hyperdimensional Associative Memory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572000"/>
            <a:ext cx="7467600" cy="1981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Mohsen </a:t>
            </a:r>
            <a:r>
              <a:rPr lang="en-US" dirty="0" smtClean="0">
                <a:solidFill>
                  <a:srgbClr val="FFFFFF"/>
                </a:solidFill>
              </a:rPr>
              <a:t>Imani, </a:t>
            </a:r>
            <a:r>
              <a:rPr lang="en-US" b="1" dirty="0">
                <a:solidFill>
                  <a:srgbClr val="FFFFFF"/>
                </a:solidFill>
              </a:rPr>
              <a:t>Abbas </a:t>
            </a:r>
            <a:r>
              <a:rPr lang="en-US" b="1" dirty="0" err="1" smtClean="0">
                <a:solidFill>
                  <a:srgbClr val="FFFFFF"/>
                </a:solidFill>
              </a:rPr>
              <a:t>Rahimi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Deqian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Kong, </a:t>
            </a:r>
            <a:r>
              <a:rPr lang="en-US" dirty="0" err="1">
                <a:solidFill>
                  <a:srgbClr val="FFFFFF"/>
                </a:solidFill>
              </a:rPr>
              <a:t>Tajana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Rosing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>
                <a:solidFill>
                  <a:srgbClr val="FFFFFF"/>
                </a:solidFill>
              </a:rPr>
              <a:t>and Jan M. </a:t>
            </a:r>
            <a:r>
              <a:rPr lang="en-US" dirty="0" err="1" smtClean="0">
                <a:solidFill>
                  <a:srgbClr val="FFFFFF"/>
                </a:solidFill>
              </a:rPr>
              <a:t>Rabaey</a:t>
            </a:r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CSE Department, UC San Diego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EECS Department, UC Berkeley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7650"/>
            <a:ext cx="228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45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6397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D-HAM: Digital HAM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839200" cy="4724400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XOR array (</a:t>
            </a:r>
            <a:r>
              <a:rPr lang="en-US" b="1" i="1" dirty="0" smtClean="0">
                <a:solidFill>
                  <a:srgbClr val="FFFFFF"/>
                </a:solidFill>
              </a:rPr>
              <a:t>D</a:t>
            </a:r>
            <a:r>
              <a:rPr lang="en-US" b="1" dirty="0" smtClean="0">
                <a:solidFill>
                  <a:srgbClr val="FFFFFF"/>
                </a:solidFill>
              </a:rPr>
              <a:t>×</a:t>
            </a:r>
            <a:r>
              <a:rPr lang="en-US" b="1" i="1" dirty="0" smtClean="0">
                <a:solidFill>
                  <a:srgbClr val="FFFFFF"/>
                </a:solidFill>
              </a:rPr>
              <a:t>C</a:t>
            </a:r>
            <a:r>
              <a:rPr lang="en-US" b="1" dirty="0" smtClean="0">
                <a:solidFill>
                  <a:srgbClr val="FFFFFF"/>
                </a:solidFill>
              </a:rPr>
              <a:t>)</a:t>
            </a:r>
            <a:r>
              <a:rPr lang="en-US" dirty="0" smtClean="0">
                <a:solidFill>
                  <a:srgbClr val="FFFFFF"/>
                </a:solidFill>
              </a:rPr>
              <a:t>: bit-level comparison of query hypervector with all “learned” </a:t>
            </a:r>
            <a:r>
              <a:rPr lang="en-US" dirty="0" err="1" smtClean="0">
                <a:solidFill>
                  <a:srgbClr val="FFFFFF"/>
                </a:solidFill>
              </a:rPr>
              <a:t>hypervectors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b="1" dirty="0" smtClean="0">
                <a:solidFill>
                  <a:srgbClr val="FFFFFF"/>
                </a:solidFill>
              </a:rPr>
              <a:t>Counters (</a:t>
            </a:r>
            <a:r>
              <a:rPr lang="en-US" b="1" i="1" dirty="0" smtClean="0">
                <a:solidFill>
                  <a:srgbClr val="FFFFFF"/>
                </a:solidFill>
              </a:rPr>
              <a:t>C</a:t>
            </a:r>
            <a:r>
              <a:rPr lang="en-US" b="1" dirty="0" smtClean="0">
                <a:solidFill>
                  <a:srgbClr val="FFFFFF"/>
                </a:solidFill>
              </a:rPr>
              <a:t>)</a:t>
            </a:r>
            <a:r>
              <a:rPr lang="en-US" dirty="0" smtClean="0">
                <a:solidFill>
                  <a:srgbClr val="FFFFFF"/>
                </a:solidFill>
              </a:rPr>
              <a:t>: </a:t>
            </a:r>
            <a:r>
              <a:rPr lang="en-US" dirty="0">
                <a:solidFill>
                  <a:srgbClr val="FFFFFF"/>
                </a:solidFill>
              </a:rPr>
              <a:t>c</a:t>
            </a:r>
            <a:r>
              <a:rPr lang="en-US" dirty="0" smtClean="0">
                <a:solidFill>
                  <a:srgbClr val="FFFFFF"/>
                </a:solidFill>
              </a:rPr>
              <a:t>ounting the number of mismatches for every row</a:t>
            </a:r>
            <a:endParaRPr lang="en-US" b="1" dirty="0" smtClean="0">
              <a:solidFill>
                <a:srgbClr val="FFFFFF"/>
              </a:solidFill>
            </a:endParaRPr>
          </a:p>
          <a:p>
            <a:r>
              <a:rPr lang="en-US" b="1" dirty="0" smtClean="0">
                <a:solidFill>
                  <a:srgbClr val="FFFFFF"/>
                </a:solidFill>
              </a:rPr>
              <a:t>Comparators:</a:t>
            </a:r>
            <a:r>
              <a:rPr lang="en-US" dirty="0" smtClean="0">
                <a:solidFill>
                  <a:srgbClr val="FFFFFF"/>
                </a:solidFill>
              </a:rPr>
              <a:t> finding a row with minimum Hamming distance</a:t>
            </a:r>
          </a:p>
          <a:p>
            <a:pPr lvl="1"/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750" t="22446" r="32750" b="23925"/>
          <a:stretch/>
        </p:blipFill>
        <p:spPr>
          <a:xfrm>
            <a:off x="1905000" y="2684874"/>
            <a:ext cx="5334000" cy="397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5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DHAM Optimization: Sampling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4724400"/>
          </a:xfrm>
        </p:spPr>
        <p:txBody>
          <a:bodyPr/>
          <a:lstStyle/>
          <a:p>
            <a:r>
              <a:rPr lang="en-US" sz="2000" dirty="0" smtClean="0">
                <a:solidFill>
                  <a:srgbClr val="FFFFFF"/>
                </a:solidFill>
              </a:rPr>
              <a:t>Language </a:t>
            </a:r>
            <a:r>
              <a:rPr lang="en-US" sz="2000" dirty="0">
                <a:solidFill>
                  <a:srgbClr val="FFFFFF"/>
                </a:solidFill>
              </a:rPr>
              <a:t>classification accuracy </a:t>
            </a:r>
            <a:endParaRPr lang="en-US" sz="2000" dirty="0" smtClean="0">
              <a:solidFill>
                <a:srgbClr val="FFFFFF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</a:rPr>
              <a:t>Maximum accuracy: 96.4%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Moderate accuracy: up to 4% lower accuracy than maximum</a:t>
            </a:r>
          </a:p>
          <a:p>
            <a:r>
              <a:rPr lang="en-US" sz="2000" b="1" dirty="0" smtClean="0">
                <a:solidFill>
                  <a:srgbClr val="FFFFFF"/>
                </a:solidFill>
              </a:rPr>
              <a:t>Sampling</a:t>
            </a:r>
            <a:r>
              <a:rPr lang="en-US" sz="2000" dirty="0" smtClean="0">
                <a:solidFill>
                  <a:srgbClr val="FFFFFF"/>
                </a:solidFill>
              </a:rPr>
              <a:t>: smaller dimensionality (</a:t>
            </a:r>
            <a:r>
              <a:rPr lang="en-US" sz="2000" i="1" dirty="0" smtClean="0">
                <a:solidFill>
                  <a:srgbClr val="FFFFFF"/>
                </a:solidFill>
              </a:rPr>
              <a:t>d </a:t>
            </a:r>
            <a:r>
              <a:rPr lang="en-US" sz="2000" dirty="0" smtClean="0">
                <a:solidFill>
                  <a:srgbClr val="FFFFFF"/>
                </a:solidFill>
              </a:rPr>
              <a:t>&lt; 10,000)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FF0000"/>
                </a:solidFill>
              </a:rPr>
              <a:t>Utilize HD robustness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endParaRPr lang="en-US" sz="1800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i="1" dirty="0" smtClean="0">
                <a:solidFill>
                  <a:srgbClr val="FFFFFF"/>
                </a:solidFill>
              </a:rPr>
              <a:t>d</a:t>
            </a:r>
            <a:r>
              <a:rPr lang="en-US" sz="1800" dirty="0" smtClean="0">
                <a:solidFill>
                  <a:srgbClr val="FFFFFF"/>
                </a:solidFill>
              </a:rPr>
              <a:t>=9,000 bits: </a:t>
            </a:r>
            <a:r>
              <a:rPr lang="en-US" sz="1800" dirty="0">
                <a:solidFill>
                  <a:srgbClr val="FFFFFF"/>
                </a:solidFill>
              </a:rPr>
              <a:t>7% energy saving at </a:t>
            </a:r>
            <a:r>
              <a:rPr lang="en-US" sz="1800" dirty="0" smtClean="0">
                <a:solidFill>
                  <a:srgbClr val="FFFFFF"/>
                </a:solidFill>
              </a:rPr>
              <a:t>maximum </a:t>
            </a:r>
            <a:r>
              <a:rPr lang="en-US" sz="1800" dirty="0">
                <a:solidFill>
                  <a:srgbClr val="FFFFFF"/>
                </a:solidFill>
              </a:rPr>
              <a:t>accuracy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i="1" dirty="0" smtClean="0">
                <a:solidFill>
                  <a:srgbClr val="FFFFFF"/>
                </a:solidFill>
              </a:rPr>
              <a:t>d</a:t>
            </a:r>
            <a:r>
              <a:rPr lang="en-US" sz="1800" dirty="0" smtClean="0">
                <a:solidFill>
                  <a:srgbClr val="FFFFFF"/>
                </a:solidFill>
              </a:rPr>
              <a:t>=7,000 bits: </a:t>
            </a:r>
            <a:r>
              <a:rPr lang="en-US" sz="1800" dirty="0">
                <a:solidFill>
                  <a:srgbClr val="FFFFFF"/>
                </a:solidFill>
              </a:rPr>
              <a:t>22% energy saving at </a:t>
            </a:r>
            <a:r>
              <a:rPr lang="en-US" sz="1800" dirty="0" smtClean="0">
                <a:solidFill>
                  <a:srgbClr val="FFFFFF"/>
                </a:solidFill>
              </a:rPr>
              <a:t>moderate </a:t>
            </a:r>
            <a:r>
              <a:rPr lang="en-US" sz="1800" dirty="0">
                <a:solidFill>
                  <a:srgbClr val="FFFFFF"/>
                </a:solidFill>
              </a:rPr>
              <a:t>accuracy</a:t>
            </a:r>
          </a:p>
          <a:p>
            <a:pPr lvl="1"/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5800" t="36400" r="7250" b="25289"/>
          <a:stretch/>
        </p:blipFill>
        <p:spPr>
          <a:xfrm>
            <a:off x="1905000" y="3429000"/>
            <a:ext cx="5356806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2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R-HAM: Resistive </a:t>
            </a:r>
            <a:r>
              <a:rPr lang="en-US" b="1" dirty="0">
                <a:solidFill>
                  <a:srgbClr val="FFFFFF"/>
                </a:solidFill>
              </a:rPr>
              <a:t>HAM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47244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2T-2R CAM Array: </a:t>
            </a:r>
            <a:r>
              <a:rPr lang="en-US" b="1" dirty="0" smtClean="0">
                <a:solidFill>
                  <a:srgbClr val="FFFFFF"/>
                </a:solidFill>
              </a:rPr>
              <a:t>No XOR!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CAM Array: M blocks each with D/M bits (max 4 bits)</a:t>
            </a:r>
          </a:p>
          <a:p>
            <a:r>
              <a:rPr lang="en-US" dirty="0">
                <a:solidFill>
                  <a:srgbClr val="FFFFFF"/>
                </a:solidFill>
              </a:rPr>
              <a:t>CAM </a:t>
            </a:r>
            <a:r>
              <a:rPr lang="en-US" dirty="0" smtClean="0">
                <a:solidFill>
                  <a:srgbClr val="FFFFFF"/>
                </a:solidFill>
              </a:rPr>
              <a:t>blocks generate </a:t>
            </a:r>
            <a:r>
              <a:rPr lang="en-US" dirty="0">
                <a:solidFill>
                  <a:srgbClr val="FFFFFF"/>
                </a:solidFill>
              </a:rPr>
              <a:t>a </a:t>
            </a:r>
            <a:r>
              <a:rPr lang="en-US" b="1" dirty="0">
                <a:solidFill>
                  <a:srgbClr val="FFFFFF"/>
                </a:solidFill>
              </a:rPr>
              <a:t>non-binary code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Parallel counters to compute distance among partial CAM blocks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76600"/>
            <a:ext cx="8305800" cy="30856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8162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R-HAM Optimizations: Switching Activity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5426"/>
            <a:ext cx="8229600" cy="258637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Explore </a:t>
            </a:r>
            <a:r>
              <a:rPr lang="en-US" sz="2400" b="1" dirty="0" smtClean="0">
                <a:solidFill>
                  <a:srgbClr val="FFFFFF"/>
                </a:solidFill>
              </a:rPr>
              <a:t>block size: 1 to 4 bits</a:t>
            </a:r>
          </a:p>
          <a:p>
            <a:endParaRPr lang="en-US" b="1" dirty="0">
              <a:solidFill>
                <a:srgbClr val="FFFFFF"/>
              </a:solidFill>
            </a:endParaRPr>
          </a:p>
          <a:p>
            <a:r>
              <a:rPr lang="en-US" b="1" dirty="0" smtClean="0">
                <a:solidFill>
                  <a:srgbClr val="FFFFFF"/>
                </a:solidFill>
              </a:rPr>
              <a:t>Non-binary code</a:t>
            </a:r>
            <a:r>
              <a:rPr lang="en-US" dirty="0" smtClean="0">
                <a:solidFill>
                  <a:srgbClr val="FFFFFF"/>
                </a:solidFill>
              </a:rPr>
              <a:t> to represent the accumulative distances:</a:t>
            </a:r>
          </a:p>
          <a:p>
            <a:pPr marL="400013" lvl="1" indent="0">
              <a:buNone/>
            </a:pPr>
            <a:r>
              <a:rPr lang="en-US" sz="1800" dirty="0" smtClean="0">
                <a:solidFill>
                  <a:srgbClr val="FFFFFF"/>
                </a:solidFill>
              </a:rPr>
              <a:t>Q[1]= 1 for “Distance  1 bit”</a:t>
            </a:r>
          </a:p>
          <a:p>
            <a:pPr marL="400013" lvl="1" indent="0">
              <a:buNone/>
            </a:pPr>
            <a:r>
              <a:rPr lang="en-US" sz="1800" dirty="0" smtClean="0">
                <a:solidFill>
                  <a:srgbClr val="FFFFFF"/>
                </a:solidFill>
              </a:rPr>
              <a:t>Q[2]= 1 for </a:t>
            </a:r>
            <a:r>
              <a:rPr lang="en-US" sz="1800" dirty="0">
                <a:solidFill>
                  <a:srgbClr val="FFFFFF"/>
                </a:solidFill>
              </a:rPr>
              <a:t>“Distance  </a:t>
            </a:r>
            <a:r>
              <a:rPr lang="en-US" sz="1800" dirty="0" smtClean="0">
                <a:solidFill>
                  <a:srgbClr val="FFFFFF"/>
                </a:solidFill>
              </a:rPr>
              <a:t>2 bits”</a:t>
            </a:r>
          </a:p>
          <a:p>
            <a:pPr marL="400013" lvl="1" indent="0">
              <a:buNone/>
            </a:pPr>
            <a:r>
              <a:rPr lang="en-US" sz="1800" dirty="0" smtClean="0">
                <a:solidFill>
                  <a:srgbClr val="FFFFFF"/>
                </a:solidFill>
              </a:rPr>
              <a:t>Q[3]= </a:t>
            </a:r>
            <a:r>
              <a:rPr lang="en-US" sz="1800" dirty="0">
                <a:solidFill>
                  <a:srgbClr val="FFFFFF"/>
                </a:solidFill>
              </a:rPr>
              <a:t>1 for “Distance  </a:t>
            </a:r>
            <a:r>
              <a:rPr lang="en-US" sz="1800" dirty="0" smtClean="0">
                <a:solidFill>
                  <a:srgbClr val="FFFFFF"/>
                </a:solidFill>
              </a:rPr>
              <a:t>3 bits”</a:t>
            </a:r>
            <a:r>
              <a:rPr lang="en-US" sz="1800" dirty="0">
                <a:solidFill>
                  <a:srgbClr val="FFFFFF"/>
                </a:solidFill>
              </a:rPr>
              <a:t>	</a:t>
            </a:r>
            <a:r>
              <a:rPr lang="en-US" sz="1800" dirty="0" smtClean="0">
                <a:solidFill>
                  <a:srgbClr val="FFFFFF"/>
                </a:solidFill>
              </a:rPr>
              <a:t>		</a:t>
            </a:r>
          </a:p>
          <a:p>
            <a:pPr marL="400013" lvl="1" indent="0">
              <a:buNone/>
            </a:pPr>
            <a:r>
              <a:rPr lang="en-US" sz="1800" dirty="0" smtClean="0">
                <a:solidFill>
                  <a:srgbClr val="FFFFFF"/>
                </a:solidFill>
              </a:rPr>
              <a:t>Q[4]= </a:t>
            </a:r>
            <a:r>
              <a:rPr lang="en-US" sz="1800" dirty="0">
                <a:solidFill>
                  <a:srgbClr val="FFFFFF"/>
                </a:solidFill>
              </a:rPr>
              <a:t>1 for “Distance </a:t>
            </a:r>
            <a:r>
              <a:rPr lang="en-US" sz="1800" dirty="0" smtClean="0">
                <a:solidFill>
                  <a:srgbClr val="FFFFFF"/>
                </a:solidFill>
              </a:rPr>
              <a:t>= 4 bits”</a:t>
            </a:r>
            <a:endParaRPr lang="en-US" sz="1800" dirty="0">
              <a:solidFill>
                <a:srgbClr val="FFFFFF"/>
              </a:solidFill>
            </a:endParaRPr>
          </a:p>
          <a:p>
            <a:pPr marL="285750" indent="-285750"/>
            <a:r>
              <a:rPr lang="en-US" sz="2000" b="1" dirty="0" smtClean="0">
                <a:solidFill>
                  <a:srgbClr val="FF0000"/>
                </a:solidFill>
              </a:rPr>
              <a:t>Lower </a:t>
            </a:r>
            <a:r>
              <a:rPr lang="en-US" sz="2000" b="1" dirty="0">
                <a:solidFill>
                  <a:srgbClr val="FF0000"/>
                </a:solidFill>
              </a:rPr>
              <a:t>switching activity</a:t>
            </a:r>
            <a:r>
              <a:rPr lang="en-US" sz="2000" dirty="0">
                <a:solidFill>
                  <a:srgbClr val="FFFFFF"/>
                </a:solidFill>
              </a:rPr>
              <a:t> in CAM, </a:t>
            </a:r>
            <a:r>
              <a:rPr lang="en-US" sz="2000" dirty="0" smtClean="0">
                <a:solidFill>
                  <a:srgbClr val="FFFFFF"/>
                </a:solidFill>
              </a:rPr>
              <a:t>counters, and comparators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700" t="27812" r="7300" b="37556"/>
          <a:stretch/>
        </p:blipFill>
        <p:spPr>
          <a:xfrm>
            <a:off x="304800" y="914400"/>
            <a:ext cx="8610600" cy="2662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2425" t="55289" r="44075" b="30089"/>
          <a:stretch/>
        </p:blipFill>
        <p:spPr>
          <a:xfrm>
            <a:off x="5562600" y="3657600"/>
            <a:ext cx="3352800" cy="11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0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R-HAM Optimizations: </a:t>
            </a:r>
            <a:r>
              <a:rPr lang="en-US" b="1" dirty="0" smtClean="0">
                <a:solidFill>
                  <a:srgbClr val="FFFFFF"/>
                </a:solidFill>
              </a:rPr>
              <a:t>Voltage </a:t>
            </a:r>
            <a:r>
              <a:rPr lang="en-US" b="1" dirty="0" err="1" smtClean="0">
                <a:solidFill>
                  <a:srgbClr val="FFFFFF"/>
                </a:solidFill>
              </a:rPr>
              <a:t>Overscaling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839200" cy="1905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Voltage </a:t>
            </a:r>
            <a:r>
              <a:rPr lang="en-US" dirty="0" err="1" smtClean="0">
                <a:solidFill>
                  <a:srgbClr val="FFFFFF"/>
                </a:solidFill>
              </a:rPr>
              <a:t>overscaling</a:t>
            </a:r>
            <a:r>
              <a:rPr lang="en-US" dirty="0" smtClean="0">
                <a:solidFill>
                  <a:srgbClr val="FFFFFF"/>
                </a:solidFill>
              </a:rPr>
              <a:t> for blocks rather than blind sampling </a:t>
            </a: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500" t="37735" r="36250" b="14621"/>
          <a:stretch/>
        </p:blipFill>
        <p:spPr>
          <a:xfrm>
            <a:off x="1905000" y="1523999"/>
            <a:ext cx="5257800" cy="3500845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980670"/>
              </p:ext>
            </p:extLst>
          </p:nvPr>
        </p:nvGraphicFramePr>
        <p:xfrm>
          <a:off x="990600" y="5257800"/>
          <a:ext cx="6705600" cy="1381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41120"/>
                <a:gridCol w="2430780"/>
                <a:gridCol w="2933700"/>
              </a:tblGrid>
              <a:tr h="1727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Target Accuracy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Energy Saving: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Sampling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Energy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Saving: </a:t>
                      </a:r>
                    </a:p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Voltage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FF"/>
                          </a:solidFill>
                        </a:rPr>
                        <a:t>Overscaling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Maximum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9%: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aseline="0" dirty="0" smtClean="0"/>
                        <a:t>250 blocks off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18%:</a:t>
                      </a:r>
                      <a:r>
                        <a:rPr lang="en-US" dirty="0" smtClean="0"/>
                        <a:t> 1000 blocks at 780mV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22%:</a:t>
                      </a:r>
                      <a:r>
                        <a:rPr lang="en-US" dirty="0" smtClean="0"/>
                        <a:t> 750 blocks off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50%: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smtClean="0"/>
                        <a:t>2500 blocks at 780mV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87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A-HAM: Analog </a:t>
            </a:r>
            <a:r>
              <a:rPr lang="en-US" b="1" dirty="0">
                <a:solidFill>
                  <a:srgbClr val="FFFFFF"/>
                </a:solidFill>
              </a:rPr>
              <a:t>HAM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29718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</a:t>
            </a:r>
            <a:r>
              <a:rPr lang="en-US" dirty="0" smtClean="0">
                <a:solidFill>
                  <a:srgbClr val="FFFFFF"/>
                </a:solidFill>
              </a:rPr>
              <a:t>urrent-based </a:t>
            </a:r>
            <a:r>
              <a:rPr lang="en-US" dirty="0">
                <a:solidFill>
                  <a:srgbClr val="FFFFFF"/>
                </a:solidFill>
              </a:rPr>
              <a:t>analog </a:t>
            </a:r>
            <a:r>
              <a:rPr lang="en-US" dirty="0" smtClean="0">
                <a:solidFill>
                  <a:srgbClr val="FFFFFF"/>
                </a:solidFill>
              </a:rPr>
              <a:t>search in CAM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Lowest </a:t>
            </a:r>
            <a:r>
              <a:rPr lang="en-US" dirty="0">
                <a:solidFill>
                  <a:srgbClr val="FFFFFF"/>
                </a:solidFill>
              </a:rPr>
              <a:t>discharging current </a:t>
            </a:r>
            <a:r>
              <a:rPr lang="en-US" dirty="0">
                <a:solidFill>
                  <a:srgbClr val="FFFFFF"/>
                </a:solidFill>
                <a:sym typeface="Wingdings" panose="05000000000000000000" pitchFamily="2" charset="2"/>
              </a:rPr>
              <a:t> closest distance row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Loser Taken All (LTA): finds the lower current among two inputs</a:t>
            </a:r>
          </a:p>
          <a:p>
            <a:r>
              <a:rPr lang="en-US" b="1" dirty="0">
                <a:solidFill>
                  <a:srgbClr val="FFFFFF"/>
                </a:solidFill>
              </a:rPr>
              <a:t>Faster</a:t>
            </a:r>
            <a:r>
              <a:rPr lang="en-US" dirty="0">
                <a:solidFill>
                  <a:srgbClr val="FFFFFF"/>
                </a:solidFill>
              </a:rPr>
              <a:t> and </a:t>
            </a:r>
            <a:r>
              <a:rPr lang="en-US" b="1" dirty="0">
                <a:solidFill>
                  <a:srgbClr val="FFFFFF"/>
                </a:solidFill>
              </a:rPr>
              <a:t>denser</a:t>
            </a:r>
            <a:r>
              <a:rPr lang="en-US" dirty="0">
                <a:solidFill>
                  <a:srgbClr val="FFFFFF"/>
                </a:solidFill>
              </a:rPr>
              <a:t> alternative</a:t>
            </a:r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22800" t="33200" r="2114" b="25022"/>
          <a:stretch/>
        </p:blipFill>
        <p:spPr>
          <a:xfrm>
            <a:off x="76200" y="3581400"/>
            <a:ext cx="8969415" cy="2807171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6553200" y="2438400"/>
            <a:ext cx="762000" cy="762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LTA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6248400" y="2602468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6248400" y="3059668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5878024" y="2373868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FFFF"/>
                </a:solidFill>
              </a:rPr>
              <a:t>I</a:t>
            </a:r>
            <a:r>
              <a:rPr lang="en-US" b="1" i="1" baseline="-25000" dirty="0" smtClean="0">
                <a:solidFill>
                  <a:srgbClr val="FFFFFF"/>
                </a:solidFill>
              </a:rPr>
              <a:t>1</a:t>
            </a:r>
            <a:endParaRPr lang="en-US" b="1" i="1" baseline="-25000" dirty="0">
              <a:solidFill>
                <a:srgbClr val="FFFFFF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867400" y="2831068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FFFF"/>
                </a:solidFill>
              </a:rPr>
              <a:t>I</a:t>
            </a:r>
            <a:r>
              <a:rPr lang="en-US" b="1" i="1" baseline="-25000" dirty="0" smtClean="0">
                <a:solidFill>
                  <a:srgbClr val="FFFFFF"/>
                </a:solidFill>
              </a:rPr>
              <a:t>2</a:t>
            </a:r>
            <a:endParaRPr lang="en-US" b="1" i="1" baseline="-25000" dirty="0">
              <a:solidFill>
                <a:srgbClr val="FFFFFF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7315200" y="28194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7696200" y="2494486"/>
            <a:ext cx="11128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FFFF"/>
                </a:solidFill>
              </a:rPr>
              <a:t>I</a:t>
            </a:r>
            <a:r>
              <a:rPr lang="en-US" b="1" i="1" baseline="-25000" dirty="0" smtClean="0">
                <a:solidFill>
                  <a:srgbClr val="FFFFFF"/>
                </a:solidFill>
              </a:rPr>
              <a:t>1   </a:t>
            </a:r>
            <a:r>
              <a:rPr lang="en-US" b="1" dirty="0" smtClean="0">
                <a:solidFill>
                  <a:srgbClr val="FFFFFF"/>
                </a:solidFill>
              </a:rPr>
              <a:t>if  </a:t>
            </a:r>
            <a:r>
              <a:rPr lang="en-US" b="1" i="1" dirty="0" smtClean="0">
                <a:solidFill>
                  <a:srgbClr val="FFFFFF"/>
                </a:solidFill>
              </a:rPr>
              <a:t>I</a:t>
            </a:r>
            <a:r>
              <a:rPr lang="en-US" b="1" i="1" baseline="-25000" dirty="0" smtClean="0">
                <a:solidFill>
                  <a:srgbClr val="FFFFFF"/>
                </a:solidFill>
              </a:rPr>
              <a:t>2</a:t>
            </a:r>
            <a:r>
              <a:rPr lang="en-US" b="1" i="1" dirty="0" smtClean="0">
                <a:solidFill>
                  <a:srgbClr val="FFFFFF"/>
                </a:solidFill>
              </a:rPr>
              <a:t>&gt; I</a:t>
            </a:r>
            <a:r>
              <a:rPr lang="en-US" b="1" i="1" baseline="-25000" dirty="0" smtClean="0">
                <a:solidFill>
                  <a:srgbClr val="FFFFFF"/>
                </a:solidFill>
              </a:rPr>
              <a:t>1</a:t>
            </a:r>
          </a:p>
          <a:p>
            <a:r>
              <a:rPr lang="en-US" b="1" i="1" dirty="0" smtClean="0">
                <a:solidFill>
                  <a:srgbClr val="FFFFFF"/>
                </a:solidFill>
              </a:rPr>
              <a:t>I</a:t>
            </a:r>
            <a:r>
              <a:rPr lang="en-US" b="1" i="1" baseline="-25000" dirty="0" smtClean="0">
                <a:solidFill>
                  <a:srgbClr val="FFFFFF"/>
                </a:solidFill>
              </a:rPr>
              <a:t>2   </a:t>
            </a:r>
            <a:r>
              <a:rPr lang="en-US" b="1" dirty="0" smtClean="0">
                <a:solidFill>
                  <a:srgbClr val="FFFFFF"/>
                </a:solidFill>
              </a:rPr>
              <a:t>if  </a:t>
            </a:r>
            <a:r>
              <a:rPr lang="en-US" b="1" i="1" dirty="0" smtClean="0">
                <a:solidFill>
                  <a:srgbClr val="FFFFFF"/>
                </a:solidFill>
              </a:rPr>
              <a:t>I</a:t>
            </a:r>
            <a:r>
              <a:rPr lang="en-US" b="1" i="1" baseline="-25000" dirty="0" smtClean="0">
                <a:solidFill>
                  <a:srgbClr val="FFFFFF"/>
                </a:solidFill>
              </a:rPr>
              <a:t>1</a:t>
            </a:r>
            <a:r>
              <a:rPr lang="en-US" b="1" i="1" dirty="0" smtClean="0">
                <a:solidFill>
                  <a:srgbClr val="FFFFFF"/>
                </a:solidFill>
              </a:rPr>
              <a:t>&gt; I</a:t>
            </a:r>
            <a:r>
              <a:rPr lang="en-US" b="1" i="1" baseline="-25000" dirty="0" smtClean="0">
                <a:solidFill>
                  <a:srgbClr val="FFFFFF"/>
                </a:solidFill>
              </a:rPr>
              <a:t>2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7" name="Left Brace 56"/>
          <p:cNvSpPr/>
          <p:nvPr/>
        </p:nvSpPr>
        <p:spPr>
          <a:xfrm>
            <a:off x="7696200" y="2567499"/>
            <a:ext cx="76200" cy="503802"/>
          </a:xfrm>
          <a:prstGeom prst="leftBrace">
            <a:avLst>
              <a:gd name="adj1" fmla="val 131667"/>
              <a:gd name="adj2" fmla="val 50000"/>
            </a:avLst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23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0" grpId="0"/>
      <p:bldP spid="53" grpId="0"/>
      <p:bldP spid="56" grpId="0"/>
      <p:bldP spid="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Multistage </a:t>
            </a:r>
            <a:r>
              <a:rPr lang="en-US" b="1" dirty="0" smtClean="0">
                <a:solidFill>
                  <a:srgbClr val="FFFFFF"/>
                </a:solidFill>
              </a:rPr>
              <a:t>A-HAM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5056760" cy="4724400"/>
          </a:xfrm>
        </p:spPr>
        <p:txBody>
          <a:bodyPr>
            <a:normAutofit/>
          </a:bodyPr>
          <a:lstStyle/>
          <a:p>
            <a:pPr marL="342900" lvl="2" indent="-342900">
              <a:buClr>
                <a:schemeClr val="tx2"/>
              </a:buClr>
            </a:pPr>
            <a:r>
              <a:rPr lang="en-US" sz="2400" dirty="0" smtClean="0">
                <a:solidFill>
                  <a:srgbClr val="FFFFFF"/>
                </a:solidFill>
              </a:rPr>
              <a:t>Discharging </a:t>
            </a:r>
            <a:r>
              <a:rPr lang="en-US" sz="2400" dirty="0">
                <a:solidFill>
                  <a:srgbClr val="FFFFFF"/>
                </a:solidFill>
              </a:rPr>
              <a:t>current </a:t>
            </a:r>
            <a:r>
              <a:rPr lang="en-US" sz="2400" dirty="0" smtClean="0">
                <a:solidFill>
                  <a:srgbClr val="FFFFFF"/>
                </a:solidFill>
              </a:rPr>
              <a:t>saturates for large </a:t>
            </a:r>
            <a:r>
              <a:rPr lang="en-US" sz="2400" i="1" dirty="0" smtClean="0">
                <a:solidFill>
                  <a:srgbClr val="FFFFFF"/>
                </a:solidFill>
              </a:rPr>
              <a:t>D</a:t>
            </a:r>
          </a:p>
          <a:p>
            <a:pPr marL="342900" lvl="2" indent="-342900">
              <a:buClr>
                <a:schemeClr val="tx2"/>
              </a:buClr>
            </a:pPr>
            <a:r>
              <a:rPr lang="en-US" sz="2400" b="1" dirty="0" smtClean="0">
                <a:solidFill>
                  <a:srgbClr val="FF0000"/>
                </a:solidFill>
              </a:rPr>
              <a:t>Cannot detect small distances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Split </a:t>
            </a:r>
            <a:r>
              <a:rPr lang="en-US" dirty="0">
                <a:solidFill>
                  <a:srgbClr val="FFFFFF"/>
                </a:solidFill>
              </a:rPr>
              <a:t>the search operation to </a:t>
            </a:r>
            <a:r>
              <a:rPr lang="en-US" b="1" dirty="0">
                <a:solidFill>
                  <a:srgbClr val="FFFFFF"/>
                </a:solidFill>
              </a:rPr>
              <a:t>multiple shorter </a:t>
            </a:r>
            <a:r>
              <a:rPr lang="en-US" b="1" dirty="0" smtClean="0">
                <a:solidFill>
                  <a:srgbClr val="FFFFFF"/>
                </a:solidFill>
              </a:rPr>
              <a:t>stages</a:t>
            </a:r>
            <a:endParaRPr lang="en-US" b="1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Improves the minimum detectable Hamming </a:t>
            </a:r>
            <a:r>
              <a:rPr lang="en-US" dirty="0">
                <a:solidFill>
                  <a:srgbClr val="FFFFFF"/>
                </a:solidFill>
              </a:rPr>
              <a:t>distance by 3.1X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2999" t="28577" r="8951" b="26446"/>
          <a:stretch/>
        </p:blipFill>
        <p:spPr>
          <a:xfrm>
            <a:off x="4876800" y="1470660"/>
            <a:ext cx="4011040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6300" t="39778" r="13850" b="21022"/>
          <a:stretch/>
        </p:blipFill>
        <p:spPr>
          <a:xfrm>
            <a:off x="1447800" y="4343400"/>
            <a:ext cx="6248400" cy="230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2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Experimental Results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TSMC’s 45 nm, LP process, high VTH cells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Normalized </a:t>
            </a:r>
            <a:r>
              <a:rPr lang="en-US" b="1" dirty="0" smtClean="0">
                <a:solidFill>
                  <a:srgbClr val="FF0000"/>
                </a:solidFill>
              </a:rPr>
              <a:t>energy-delay-product</a:t>
            </a:r>
            <a:r>
              <a:rPr lang="en-US" dirty="0" smtClean="0">
                <a:solidFill>
                  <a:srgbClr val="FFFFFF"/>
                </a:solidFill>
              </a:rPr>
              <a:t> to </a:t>
            </a:r>
            <a:r>
              <a:rPr lang="en-US" dirty="0">
                <a:solidFill>
                  <a:srgbClr val="FFFFFF"/>
                </a:solidFill>
              </a:rPr>
              <a:t>D-HAM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Maximum accuracy: R-HAM 7.3X and </a:t>
            </a:r>
            <a:r>
              <a:rPr lang="en-US" b="1" dirty="0">
                <a:solidFill>
                  <a:srgbClr val="FFFFFF"/>
                </a:solidFill>
              </a:rPr>
              <a:t>A-HAM 746X 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Moderate accuracy: R-HAM 9.6X and </a:t>
            </a:r>
            <a:r>
              <a:rPr lang="en-US" b="1" dirty="0">
                <a:solidFill>
                  <a:srgbClr val="FFFFFF"/>
                </a:solidFill>
              </a:rPr>
              <a:t>A-HAM </a:t>
            </a:r>
            <a:r>
              <a:rPr lang="en-US" b="1" dirty="0" smtClean="0">
                <a:solidFill>
                  <a:srgbClr val="FFFFFF"/>
                </a:solidFill>
              </a:rPr>
              <a:t>1347X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Area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compared to D-HAM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R-HAM is 1.4X and </a:t>
            </a:r>
            <a:r>
              <a:rPr lang="en-US" b="1" dirty="0">
                <a:solidFill>
                  <a:srgbClr val="FFFFFF"/>
                </a:solidFill>
              </a:rPr>
              <a:t>A-HAM is 3X lower area</a:t>
            </a:r>
            <a:r>
              <a:rPr lang="en-US" dirty="0">
                <a:solidFill>
                  <a:srgbClr val="FFFFFF"/>
                </a:solidFill>
              </a:rPr>
              <a:t> 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I</a:t>
            </a:r>
            <a:r>
              <a:rPr lang="en-US" dirty="0" smtClean="0">
                <a:solidFill>
                  <a:srgbClr val="FFFFFF"/>
                </a:solidFill>
              </a:rPr>
              <a:t>ncreasing </a:t>
            </a:r>
            <a:r>
              <a:rPr lang="en-US" b="1" dirty="0" smtClean="0">
                <a:solidFill>
                  <a:srgbClr val="FF0000"/>
                </a:solidFill>
              </a:rPr>
              <a:t>dimensionality by 20X: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FFFF"/>
                </a:solidFill>
              </a:rPr>
              <a:t>D-HAM: ~8.3X energy and 2.2X delay increase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R-HAM: ~8.2X energy and 2.0X delay increase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A-HAM: </a:t>
            </a:r>
            <a:r>
              <a:rPr lang="en-US" b="1" dirty="0">
                <a:solidFill>
                  <a:srgbClr val="FFFFFF"/>
                </a:solidFill>
              </a:rPr>
              <a:t>~1.9X energy and 1.7X delay increase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</a:p>
          <a:p>
            <a:r>
              <a:rPr lang="en-US" dirty="0">
                <a:solidFill>
                  <a:srgbClr val="FFFFFF"/>
                </a:solidFill>
              </a:rPr>
              <a:t>Increasing </a:t>
            </a:r>
            <a:r>
              <a:rPr lang="en-US" b="1" dirty="0">
                <a:solidFill>
                  <a:srgbClr val="FF0000"/>
                </a:solidFill>
              </a:rPr>
              <a:t>classes </a:t>
            </a:r>
            <a:r>
              <a:rPr lang="en-US" b="1" dirty="0" smtClean="0">
                <a:solidFill>
                  <a:srgbClr val="FF0000"/>
                </a:solidFill>
              </a:rPr>
              <a:t>by 15X</a:t>
            </a:r>
            <a:r>
              <a:rPr lang="en-US" dirty="0" smtClean="0">
                <a:solidFill>
                  <a:srgbClr val="FFFFFF"/>
                </a:solidFill>
              </a:rPr>
              <a:t>: 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dirty="0">
                <a:solidFill>
                  <a:srgbClr val="FFFFFF"/>
                </a:solidFill>
              </a:rPr>
              <a:t>D-HAM: ~12.6X energy and 3.5X delay increase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R-HAM: ~11.4X energy and 3.4X delay increase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A-HAM</a:t>
            </a:r>
            <a:r>
              <a:rPr lang="en-US" b="1" dirty="0">
                <a:solidFill>
                  <a:srgbClr val="FFFFFF"/>
                </a:solidFill>
              </a:rPr>
              <a:t>: ~15.9X energy and 4.4X delay </a:t>
            </a:r>
            <a:r>
              <a:rPr lang="en-US" b="1" dirty="0" smtClean="0">
                <a:solidFill>
                  <a:srgbClr val="FFFFFF"/>
                </a:solidFill>
              </a:rPr>
              <a:t>increase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A-HAM is </a:t>
            </a:r>
            <a:r>
              <a:rPr lang="en-US" b="1" dirty="0" smtClean="0">
                <a:solidFill>
                  <a:srgbClr val="FF0000"/>
                </a:solidFill>
              </a:rPr>
              <a:t>sensitive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to &gt;5% voltage variability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Summary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638800"/>
          </a:xfrm>
        </p:spPr>
        <p:txBody>
          <a:bodyPr>
            <a:noAutofit/>
          </a:bodyPr>
          <a:lstStyle/>
          <a:p>
            <a:pPr marL="45720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HD computing: manipulating and </a:t>
            </a:r>
            <a:r>
              <a:rPr lang="en-US" sz="2800" b="1" dirty="0">
                <a:solidFill>
                  <a:srgbClr val="FFFFFF"/>
                </a:solidFill>
              </a:rPr>
              <a:t>comparing large patterns stored in memory</a:t>
            </a:r>
          </a:p>
          <a:p>
            <a:pPr marL="4572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Explored digital, resistive, and analog HAM designs by </a:t>
            </a:r>
            <a:r>
              <a:rPr lang="en-US" sz="2800" b="1" dirty="0">
                <a:solidFill>
                  <a:srgbClr val="FFFFFF"/>
                </a:solidFill>
              </a:rPr>
              <a:t>sampling, voltage </a:t>
            </a:r>
            <a:r>
              <a:rPr lang="en-US" sz="2800" b="1" dirty="0" err="1" smtClean="0">
                <a:solidFill>
                  <a:srgbClr val="FFFFFF"/>
                </a:solidFill>
              </a:rPr>
              <a:t>overscaling</a:t>
            </a:r>
            <a:r>
              <a:rPr lang="en-US" sz="2800" b="1" dirty="0">
                <a:solidFill>
                  <a:srgbClr val="FFFFFF"/>
                </a:solidFill>
              </a:rPr>
              <a:t>, bit width optimization, current-based </a:t>
            </a:r>
            <a:r>
              <a:rPr lang="en-US" sz="2800" b="1" dirty="0" smtClean="0">
                <a:solidFill>
                  <a:srgbClr val="FFFFFF"/>
                </a:solidFill>
              </a:rPr>
              <a:t>search and comparators</a:t>
            </a:r>
          </a:p>
          <a:p>
            <a:pPr marL="457200" lvl="1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For </a:t>
            </a:r>
            <a:r>
              <a:rPr lang="en-US" sz="2800" dirty="0">
                <a:solidFill>
                  <a:srgbClr val="FFFFFF"/>
                </a:solidFill>
              </a:rPr>
              <a:t>a moderate accuracy of 94%: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857215" lvl="2" indent="-457200"/>
            <a:r>
              <a:rPr lang="en-US" sz="2800" dirty="0" smtClean="0">
                <a:solidFill>
                  <a:srgbClr val="FFFFFF"/>
                </a:solidFill>
              </a:rPr>
              <a:t>A-HAM </a:t>
            </a:r>
            <a:r>
              <a:rPr lang="en-US" sz="2800" dirty="0">
                <a:solidFill>
                  <a:srgbClr val="FFFFFF"/>
                </a:solidFill>
              </a:rPr>
              <a:t>improves </a:t>
            </a:r>
            <a:r>
              <a:rPr lang="en-US" sz="2800" dirty="0" smtClean="0">
                <a:solidFill>
                  <a:srgbClr val="FFFFFF"/>
                </a:solidFill>
              </a:rPr>
              <a:t>EDP by </a:t>
            </a:r>
            <a:r>
              <a:rPr lang="en-US" sz="2800" b="1" dirty="0" smtClean="0">
                <a:solidFill>
                  <a:srgbClr val="FF0000"/>
                </a:solidFill>
              </a:rPr>
              <a:t>1347</a:t>
            </a:r>
            <a:r>
              <a:rPr lang="en-US" sz="2800" b="1" dirty="0">
                <a:solidFill>
                  <a:srgbClr val="FF0000"/>
                </a:solidFill>
              </a:rPr>
              <a:t>×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857215" lvl="2" indent="-457200"/>
            <a:r>
              <a:rPr lang="en-US" sz="2800" dirty="0" smtClean="0">
                <a:solidFill>
                  <a:srgbClr val="FFFFFF"/>
                </a:solidFill>
              </a:rPr>
              <a:t>A-HAM has 3X lower area</a:t>
            </a:r>
          </a:p>
          <a:p>
            <a:pPr marL="857215" lvl="2" indent="-457200"/>
            <a:r>
              <a:rPr lang="en-US" sz="2800" dirty="0" smtClean="0">
                <a:solidFill>
                  <a:srgbClr val="FFFFFF"/>
                </a:solidFill>
              </a:rPr>
              <a:t>Multi-stage A-HAM scales with higher dimensionality and linearly with number of classes </a:t>
            </a:r>
          </a:p>
          <a:p>
            <a:pPr marL="857215" lvl="2" indent="-457200"/>
            <a:r>
              <a:rPr lang="en-US" sz="2800" dirty="0" smtClean="0">
                <a:solidFill>
                  <a:srgbClr val="FFFFFF"/>
                </a:solidFill>
              </a:rPr>
              <a:t>But sensitive to &gt;5% voltage variability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5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Acknowledgment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This </a:t>
            </a:r>
            <a:r>
              <a:rPr lang="en-US" dirty="0">
                <a:solidFill>
                  <a:srgbClr val="FFFFFF"/>
                </a:solidFill>
              </a:rPr>
              <a:t>work was supported in part by Systems on Nanoscale Information </a:t>
            </a:r>
            <a:r>
              <a:rPr lang="en-US" dirty="0" err="1">
                <a:solidFill>
                  <a:srgbClr val="FFFFFF"/>
                </a:solidFill>
              </a:rPr>
              <a:t>fabriCs</a:t>
            </a:r>
            <a:r>
              <a:rPr lang="en-US" dirty="0">
                <a:solidFill>
                  <a:srgbClr val="FFFFFF"/>
                </a:solidFill>
              </a:rPr>
              <a:t> (</a:t>
            </a:r>
            <a:r>
              <a:rPr lang="en-US" b="1" dirty="0">
                <a:solidFill>
                  <a:srgbClr val="FFFFFF"/>
                </a:solidFill>
              </a:rPr>
              <a:t>SONIC</a:t>
            </a:r>
            <a:r>
              <a:rPr lang="en-US" dirty="0">
                <a:solidFill>
                  <a:srgbClr val="FFFFFF"/>
                </a:solidFill>
              </a:rPr>
              <a:t>), one of the six </a:t>
            </a:r>
            <a:r>
              <a:rPr lang="en-US" b="1" dirty="0">
                <a:solidFill>
                  <a:srgbClr val="FFFFFF"/>
                </a:solidFill>
              </a:rPr>
              <a:t>SRC </a:t>
            </a:r>
            <a:r>
              <a:rPr lang="en-US" b="1" dirty="0" err="1">
                <a:solidFill>
                  <a:srgbClr val="FFFFFF"/>
                </a:solidFill>
              </a:rPr>
              <a:t>STARnet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Centers, sponsored by MARCO and </a:t>
            </a:r>
            <a:r>
              <a:rPr lang="en-US" dirty="0" smtClean="0">
                <a:solidFill>
                  <a:srgbClr val="FFFFFF"/>
                </a:solidFill>
              </a:rPr>
              <a:t>DARPA.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 descr="STA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95600"/>
            <a:ext cx="2056312" cy="1182381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src.org/image/logo-son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267200"/>
            <a:ext cx="2056312" cy="1182381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Elbow Connector 6"/>
          <p:cNvCxnSpPr>
            <a:stCxn id="1026" idx="2"/>
            <a:endCxn id="1028" idx="1"/>
          </p:cNvCxnSpPr>
          <p:nvPr/>
        </p:nvCxnSpPr>
        <p:spPr>
          <a:xfrm rot="16200000" flipH="1">
            <a:off x="3248073" y="3763064"/>
            <a:ext cx="780410" cy="1410244"/>
          </a:xfrm>
          <a:prstGeom prst="bentConnector2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26" idx="2"/>
          </p:cNvCxnSpPr>
          <p:nvPr/>
        </p:nvCxnSpPr>
        <p:spPr>
          <a:xfrm>
            <a:off x="2933156" y="4077981"/>
            <a:ext cx="0" cy="1789419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70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Outline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66800"/>
            <a:ext cx="8229600" cy="5486400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>
            <a:lvl1pPr marL="342870" indent="-342870" algn="l" defTabSz="914318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83" indent="-285724" algn="l" defTabSz="914318" rtl="0" eaLnBrk="1" latinLnBrk="0" hangingPunct="1">
              <a:spcBef>
                <a:spcPts val="2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98" indent="-228580" algn="l" defTabSz="914318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57" indent="-228580" algn="l" defTabSz="914318" rtl="0" eaLnBrk="1" latinLnBrk="0" hangingPunct="1">
              <a:spcBef>
                <a:spcPts val="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17" indent="-228580" algn="l" defTabSz="914318" rtl="0" eaLnBrk="1" latinLnBrk="0" hangingPunct="1">
              <a:spcBef>
                <a:spcPts val="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76" indent="-228580" algn="l" defTabSz="9143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5" indent="-228580" algn="l" defTabSz="9143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5" indent="-228580" algn="l" defTabSz="9143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4" indent="-228580" algn="l" defTabSz="9143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300" dirty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Background in </a:t>
            </a:r>
            <a:r>
              <a:rPr lang="en-US" altLang="en-US" sz="2300" dirty="0" err="1" smtClean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Hyperdimensional</a:t>
            </a:r>
            <a:r>
              <a:rPr lang="en-US" altLang="en-US" sz="2300" dirty="0" smtClean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2300" dirty="0" smtClean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Computing</a:t>
            </a:r>
          </a:p>
          <a:p>
            <a:pPr>
              <a:lnSpc>
                <a:spcPct val="150000"/>
              </a:lnSpc>
            </a:pPr>
            <a:r>
              <a:rPr lang="en-US" altLang="en-US" sz="2300" dirty="0" smtClean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Application Example: Language Recognition  </a:t>
            </a:r>
          </a:p>
          <a:p>
            <a:pPr>
              <a:lnSpc>
                <a:spcPct val="150000"/>
              </a:lnSpc>
            </a:pPr>
            <a:r>
              <a:rPr lang="en-US" sz="2300" dirty="0" smtClean="0">
                <a:solidFill>
                  <a:srgbClr val="FFFFFF"/>
                </a:solidFill>
              </a:rPr>
              <a:t>Exploring </a:t>
            </a:r>
            <a:r>
              <a:rPr lang="en-US" sz="2300" dirty="0" err="1">
                <a:solidFill>
                  <a:srgbClr val="FFFFFF"/>
                </a:solidFill>
              </a:rPr>
              <a:t>Hyperdimensional</a:t>
            </a:r>
            <a:r>
              <a:rPr lang="en-US" sz="2300" dirty="0">
                <a:solidFill>
                  <a:srgbClr val="FFFFFF"/>
                </a:solidFill>
              </a:rPr>
              <a:t> Associative </a:t>
            </a:r>
            <a:r>
              <a:rPr lang="en-US" sz="2300" dirty="0" smtClean="0">
                <a:solidFill>
                  <a:srgbClr val="FFFFFF"/>
                </a:solidFill>
              </a:rPr>
              <a:t>Memory (HAM) </a:t>
            </a:r>
            <a:r>
              <a:rPr lang="en-US" sz="2300" dirty="0" smtClean="0">
                <a:solidFill>
                  <a:srgbClr val="FFFFFF"/>
                </a:solidFill>
              </a:rPr>
              <a:t>Designs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FFFFFF"/>
                </a:solidFill>
              </a:rPr>
              <a:t>Digital HAM (D-HAM)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FFFFFF"/>
                </a:solidFill>
              </a:rPr>
              <a:t>Resistive </a:t>
            </a:r>
            <a:r>
              <a:rPr lang="en-US" sz="2300" dirty="0" smtClean="0">
                <a:solidFill>
                  <a:srgbClr val="FFFFFF"/>
                </a:solidFill>
              </a:rPr>
              <a:t>HAM (R-HAM)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FFFFFF"/>
                </a:solidFill>
              </a:rPr>
              <a:t>Analog HAM (A-HAM)</a:t>
            </a:r>
          </a:p>
          <a:p>
            <a:pPr>
              <a:lnSpc>
                <a:spcPct val="150000"/>
              </a:lnSpc>
            </a:pPr>
            <a:r>
              <a:rPr lang="en-US" altLang="en-US" sz="2300" dirty="0" smtClean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Experimental Results</a:t>
            </a:r>
          </a:p>
          <a:p>
            <a:pPr>
              <a:lnSpc>
                <a:spcPct val="150000"/>
              </a:lnSpc>
            </a:pPr>
            <a:r>
              <a:rPr lang="en-US" altLang="en-US" sz="2300" dirty="0" smtClean="0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Summary</a:t>
            </a:r>
            <a:endParaRPr lang="en-US" altLang="en-US" sz="2300" dirty="0">
              <a:solidFill>
                <a:srgbClr val="FFFFFF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912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Brain-inspired Hyperdimensional Computing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213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Hyperdimensional (HD) computing </a:t>
            </a:r>
            <a:r>
              <a:rPr lang="en-US" sz="1800" b="1" dirty="0" smtClean="0">
                <a:solidFill>
                  <a:srgbClr val="FF0000"/>
                </a:solidFill>
              </a:rPr>
              <a:t>[P. </a:t>
            </a:r>
            <a:r>
              <a:rPr lang="en-US" sz="1800" b="1" dirty="0" err="1" smtClean="0">
                <a:solidFill>
                  <a:srgbClr val="FF0000"/>
                </a:solidFill>
              </a:rPr>
              <a:t>Kanerva</a:t>
            </a:r>
            <a:r>
              <a:rPr lang="en-US" sz="1800" b="1" dirty="0" smtClean="0">
                <a:solidFill>
                  <a:srgbClr val="FF0000"/>
                </a:solidFill>
              </a:rPr>
              <a:t>, Cognitive Computation’09]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dirty="0">
                <a:solidFill>
                  <a:srgbClr val="FFFFFF"/>
                </a:solidFill>
              </a:rPr>
              <a:t>Emulation of cognition by computing with </a:t>
            </a:r>
            <a:r>
              <a:rPr lang="en-US" b="1" dirty="0">
                <a:solidFill>
                  <a:srgbClr val="FFFFFF"/>
                </a:solidFill>
              </a:rPr>
              <a:t>high-dimensional </a:t>
            </a:r>
            <a:r>
              <a:rPr lang="en-US" dirty="0" smtClean="0">
                <a:solidFill>
                  <a:srgbClr val="FFFFFF"/>
                </a:solidFill>
              </a:rPr>
              <a:t>vectors as opposed </a:t>
            </a:r>
            <a:r>
              <a:rPr lang="en-US" dirty="0">
                <a:solidFill>
                  <a:srgbClr val="FFFFFF"/>
                </a:solidFill>
              </a:rPr>
              <a:t>to computing with numbers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Information </a:t>
            </a:r>
            <a:r>
              <a:rPr lang="en-US" dirty="0">
                <a:solidFill>
                  <a:srgbClr val="FFFFFF"/>
                </a:solidFill>
              </a:rPr>
              <a:t>distributed in </a:t>
            </a:r>
            <a:r>
              <a:rPr lang="en-US" b="1" dirty="0" smtClean="0">
                <a:solidFill>
                  <a:srgbClr val="FFFFFF"/>
                </a:solidFill>
              </a:rPr>
              <a:t>high-dimensional space</a:t>
            </a:r>
            <a:endParaRPr lang="en-US" b="1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Supports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>
                <a:solidFill>
                  <a:srgbClr val="FFFFFF"/>
                </a:solidFill>
              </a:rPr>
              <a:t>full algebra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57200" y="2971800"/>
            <a:ext cx="8572232" cy="3048000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>
            <a:lvl1pPr marL="342870" indent="-342870" algn="l" defTabSz="914318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83" indent="-285724" algn="l" defTabSz="914318" rtl="0" eaLnBrk="1" latinLnBrk="0" hangingPunct="1">
              <a:spcBef>
                <a:spcPts val="2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98" indent="-228580" algn="l" defTabSz="914318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57" indent="-228580" algn="l" defTabSz="914318" rtl="0" eaLnBrk="1" latinLnBrk="0" hangingPunct="1">
              <a:spcBef>
                <a:spcPts val="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17" indent="-228580" algn="l" defTabSz="914318" rtl="0" eaLnBrk="1" latinLnBrk="0" hangingPunct="1">
              <a:spcBef>
                <a:spcPts val="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76" indent="-228580" algn="l" defTabSz="9143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5" indent="-228580" algn="l" defTabSz="9143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5" indent="-228580" algn="l" defTabSz="9143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4" indent="-228580" algn="l" defTabSz="9143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Superb properties: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General </a:t>
            </a:r>
            <a:r>
              <a:rPr lang="en-US" dirty="0" smtClean="0">
                <a:solidFill>
                  <a:srgbClr val="FFFFFF"/>
                </a:solidFill>
              </a:rPr>
              <a:t>and scalable model </a:t>
            </a:r>
            <a:r>
              <a:rPr lang="en-US" dirty="0">
                <a:solidFill>
                  <a:srgbClr val="FFFFFF"/>
                </a:solidFill>
              </a:rPr>
              <a:t>of </a:t>
            </a:r>
            <a:r>
              <a:rPr lang="en-US" dirty="0" smtClean="0">
                <a:solidFill>
                  <a:srgbClr val="FFFFFF"/>
                </a:solidFill>
              </a:rPr>
              <a:t>computing</a:t>
            </a:r>
          </a:p>
          <a:p>
            <a:r>
              <a:rPr lang="en-US" b="1" dirty="0">
                <a:solidFill>
                  <a:srgbClr val="FFFFFF"/>
                </a:solidFill>
              </a:rPr>
              <a:t>Well-defined</a:t>
            </a:r>
            <a:r>
              <a:rPr lang="en-US" dirty="0">
                <a:solidFill>
                  <a:srgbClr val="FFFFFF"/>
                </a:solidFill>
              </a:rPr>
              <a:t> set of arithmetic operations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Fast and one-shot</a:t>
            </a:r>
            <a:r>
              <a:rPr lang="en-US" dirty="0" smtClean="0">
                <a:solidFill>
                  <a:srgbClr val="FFFFFF"/>
                </a:solidFill>
              </a:rPr>
              <a:t> learning (no need of back-prop)</a:t>
            </a:r>
          </a:p>
          <a:p>
            <a:r>
              <a:rPr lang="en-US" dirty="0">
                <a:solidFill>
                  <a:srgbClr val="FFFFFF"/>
                </a:solidFill>
              </a:rPr>
              <a:t>Memory-centric with </a:t>
            </a:r>
            <a:r>
              <a:rPr lang="en-US" dirty="0" smtClean="0">
                <a:solidFill>
                  <a:srgbClr val="FFFFFF"/>
                </a:solidFill>
              </a:rPr>
              <a:t>embarrassingly </a:t>
            </a:r>
            <a:r>
              <a:rPr lang="en-US" b="1" dirty="0" smtClean="0">
                <a:solidFill>
                  <a:srgbClr val="FFFFFF"/>
                </a:solidFill>
              </a:rPr>
              <a:t>parallel</a:t>
            </a:r>
            <a:r>
              <a:rPr lang="en-US" dirty="0" smtClean="0">
                <a:solidFill>
                  <a:srgbClr val="FFFFFF"/>
                </a:solidFill>
              </a:rPr>
              <a:t> operations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b="1" dirty="0" smtClean="0">
                <a:solidFill>
                  <a:srgbClr val="FFFFFF"/>
                </a:solidFill>
              </a:rPr>
              <a:t>Extremely robust </a:t>
            </a:r>
            <a:r>
              <a:rPr lang="en-US" dirty="0" smtClean="0">
                <a:solidFill>
                  <a:srgbClr val="FFFFFF"/>
                </a:solidFill>
              </a:rPr>
              <a:t>against most failure mechanisms and noise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43168" y="5562600"/>
            <a:ext cx="8572232" cy="990600"/>
          </a:xfrm>
          <a:prstGeom prst="rect">
            <a:avLst/>
          </a:prstGeom>
        </p:spPr>
        <p:txBody>
          <a:bodyPr vert="horz" lIns="91432" tIns="45716" rIns="91432" bIns="45716" rtlCol="0">
            <a:noAutofit/>
          </a:bodyPr>
          <a:lstStyle>
            <a:lvl1pPr marL="342870" indent="-342870" algn="l" defTabSz="914318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83" indent="-285724" algn="l" defTabSz="914318" rtl="0" eaLnBrk="1" latinLnBrk="0" hangingPunct="1">
              <a:spcBef>
                <a:spcPts val="2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98" indent="-228580" algn="l" defTabSz="914318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57" indent="-228580" algn="l" defTabSz="914318" rtl="0" eaLnBrk="1" latinLnBrk="0" hangingPunct="1">
              <a:spcBef>
                <a:spcPts val="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17" indent="-228580" algn="l" defTabSz="914318" rtl="0" eaLnBrk="1" latinLnBrk="0" hangingPunct="1">
              <a:spcBef>
                <a:spcPts val="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76" indent="-228580" algn="l" defTabSz="9143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5" indent="-228580" algn="l" defTabSz="9143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5" indent="-228580" algn="l" defTabSz="9143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4" indent="-228580" algn="l" defTabSz="9143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 smtClean="0">
                <a:solidFill>
                  <a:srgbClr val="FFFFFF"/>
                </a:solidFill>
              </a:rPr>
              <a:t>Overcome </a:t>
            </a:r>
            <a:r>
              <a:rPr lang="en-US" dirty="0">
                <a:solidFill>
                  <a:srgbClr val="FFFFFF"/>
                </a:solidFill>
              </a:rPr>
              <a:t>low SNR, and large variability </a:t>
            </a:r>
            <a:r>
              <a:rPr lang="en-US" dirty="0" smtClean="0">
                <a:solidFill>
                  <a:srgbClr val="FFFFFF"/>
                </a:solidFill>
              </a:rPr>
              <a:t>in </a:t>
            </a:r>
            <a:r>
              <a:rPr lang="en-US" dirty="0">
                <a:solidFill>
                  <a:srgbClr val="FFFFFF"/>
                </a:solidFill>
              </a:rPr>
              <a:t>both data </a:t>
            </a:r>
            <a:r>
              <a:rPr lang="en-US" dirty="0" smtClean="0">
                <a:solidFill>
                  <a:srgbClr val="FFFFFF"/>
                </a:solidFill>
              </a:rPr>
              <a:t>and platform </a:t>
            </a:r>
            <a:r>
              <a:rPr lang="en-US" dirty="0">
                <a:solidFill>
                  <a:srgbClr val="FFFFFF"/>
                </a:solidFill>
              </a:rPr>
              <a:t>to perform robust decision making and classification </a:t>
            </a:r>
            <a:r>
              <a:rPr lang="en-US" b="1" dirty="0">
                <a:solidFill>
                  <a:srgbClr val="FF0000"/>
                </a:solidFill>
              </a:rPr>
              <a:t>improving both performance and energy </a:t>
            </a:r>
            <a:r>
              <a:rPr lang="en-US" b="1" dirty="0" smtClean="0">
                <a:solidFill>
                  <a:srgbClr val="FF0000"/>
                </a:solidFill>
              </a:rPr>
              <a:t>efficiency!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36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What Are Hypervectors</a:t>
            </a:r>
            <a:r>
              <a:rPr lang="en-US" b="1" dirty="0" smtClean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?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562600"/>
          </a:xfrm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FF0000"/>
                </a:solidFill>
              </a:rPr>
              <a:t>Distributed pattern–based data representations and </a:t>
            </a:r>
            <a:r>
              <a:rPr lang="en-US" sz="2800" b="1" dirty="0" smtClean="0">
                <a:solidFill>
                  <a:srgbClr val="FF0000"/>
                </a:solidFill>
              </a:rPr>
              <a:t>arithmetic in contrast to </a:t>
            </a:r>
            <a:r>
              <a:rPr lang="en-US" sz="2800" b="1" dirty="0">
                <a:solidFill>
                  <a:srgbClr val="FF0000"/>
                </a:solidFill>
              </a:rPr>
              <a:t>computing with numbers</a:t>
            </a:r>
            <a:r>
              <a:rPr lang="en-US" sz="2800" b="1" dirty="0" smtClean="0">
                <a:solidFill>
                  <a:srgbClr val="FF0000"/>
                </a:solidFill>
              </a:rPr>
              <a:t>!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2400" b="1" dirty="0">
              <a:solidFill>
                <a:srgbClr val="FFFFFF"/>
              </a:solidFill>
            </a:endParaRPr>
          </a:p>
          <a:p>
            <a:r>
              <a:rPr lang="en-US" sz="2600" b="1" dirty="0" err="1" smtClean="0">
                <a:solidFill>
                  <a:srgbClr val="FF0000"/>
                </a:solidFill>
              </a:rPr>
              <a:t>Hypervectors</a:t>
            </a:r>
            <a:r>
              <a:rPr lang="en-US" sz="2600" b="1" dirty="0" smtClean="0">
                <a:solidFill>
                  <a:srgbClr val="FF0000"/>
                </a:solidFill>
              </a:rPr>
              <a:t> are: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rgbClr val="FFFFFF"/>
                </a:solidFill>
              </a:rPr>
              <a:t>high-dimensional (e.g., </a:t>
            </a:r>
            <a:r>
              <a:rPr lang="en-US" sz="2600" b="1" dirty="0" smtClean="0">
                <a:solidFill>
                  <a:srgbClr val="FFFFFF"/>
                </a:solidFill>
              </a:rPr>
              <a:t>10,000 dimensions</a:t>
            </a:r>
            <a:r>
              <a:rPr lang="en-US" sz="2600" dirty="0" smtClean="0">
                <a:solidFill>
                  <a:srgbClr val="FFFFFF"/>
                </a:solidFill>
              </a:rPr>
              <a:t>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rgbClr val="FFFFFF"/>
                </a:solidFill>
              </a:rPr>
              <a:t>(</a:t>
            </a:r>
            <a:r>
              <a:rPr lang="en-US" sz="2600" dirty="0">
                <a:solidFill>
                  <a:srgbClr val="FFFFFF"/>
                </a:solidFill>
              </a:rPr>
              <a:t>pseudo)</a:t>
            </a:r>
            <a:r>
              <a:rPr lang="en-US" sz="2600" b="1" dirty="0">
                <a:solidFill>
                  <a:srgbClr val="FFFFFF"/>
                </a:solidFill>
              </a:rPr>
              <a:t>random </a:t>
            </a:r>
            <a:r>
              <a:rPr lang="en-US" sz="2600" b="1" dirty="0" smtClean="0">
                <a:solidFill>
                  <a:srgbClr val="FFFFFF"/>
                </a:solidFill>
              </a:rPr>
              <a:t>with </a:t>
            </a:r>
            <a:r>
              <a:rPr lang="en-US" sz="2600" b="1" dirty="0" err="1" smtClean="0">
                <a:solidFill>
                  <a:srgbClr val="FFFFFF"/>
                </a:solidFill>
              </a:rPr>
              <a:t>i.i.d</a:t>
            </a:r>
            <a:r>
              <a:rPr lang="en-US" sz="2600" b="1" dirty="0" smtClean="0">
                <a:solidFill>
                  <a:srgbClr val="FFFFFF"/>
                </a:solidFill>
              </a:rPr>
              <a:t>. components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b="1" dirty="0" err="1" smtClean="0">
                <a:solidFill>
                  <a:srgbClr val="FFFFFF"/>
                </a:solidFill>
              </a:rPr>
              <a:t>holographically</a:t>
            </a:r>
            <a:r>
              <a:rPr lang="en-US" sz="2600" dirty="0" smtClean="0">
                <a:solidFill>
                  <a:srgbClr val="FFFFFF"/>
                </a:solidFill>
              </a:rPr>
              <a:t> distributed (i.e., </a:t>
            </a:r>
            <a:r>
              <a:rPr lang="en-US" sz="2600" dirty="0" smtClean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not </a:t>
            </a:r>
            <a:r>
              <a:rPr lang="en-US" sz="2600" dirty="0" err="1" smtClean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microcoded</a:t>
            </a:r>
            <a:r>
              <a:rPr lang="en-US" sz="2600" dirty="0" smtClean="0">
                <a:solidFill>
                  <a:srgbClr val="FFFFFF"/>
                </a:solidFill>
              </a:rPr>
              <a:t>)</a:t>
            </a:r>
          </a:p>
          <a:p>
            <a:r>
              <a:rPr lang="en-US" sz="2600" b="1" dirty="0" err="1">
                <a:solidFill>
                  <a:srgbClr val="FF0000"/>
                </a:solidFill>
              </a:rPr>
              <a:t>Hypervectors</a:t>
            </a:r>
            <a:r>
              <a:rPr lang="en-US" sz="2600" b="1" dirty="0">
                <a:solidFill>
                  <a:srgbClr val="FF0000"/>
                </a:solidFill>
              </a:rPr>
              <a:t> can: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</a:rPr>
              <a:t>use various </a:t>
            </a:r>
            <a:r>
              <a:rPr lang="en-US" sz="2400" b="1" dirty="0">
                <a:solidFill>
                  <a:srgbClr val="FFFFFF"/>
                </a:solidFill>
              </a:rPr>
              <a:t>coding</a:t>
            </a:r>
            <a:r>
              <a:rPr lang="en-US" sz="2400" dirty="0">
                <a:solidFill>
                  <a:srgbClr val="FFFFFF"/>
                </a:solidFill>
              </a:rPr>
              <a:t>: dense or sparse, bipolar or binary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FFFF"/>
                </a:solidFill>
              </a:rPr>
              <a:t>be </a:t>
            </a:r>
            <a:r>
              <a:rPr lang="en-US" sz="2400" b="1" dirty="0">
                <a:solidFill>
                  <a:srgbClr val="FFFFFF"/>
                </a:solidFill>
              </a:rPr>
              <a:t>combined</a:t>
            </a:r>
            <a:r>
              <a:rPr lang="en-US" sz="2400" dirty="0">
                <a:solidFill>
                  <a:srgbClr val="FFFFFF"/>
                </a:solidFill>
              </a:rPr>
              <a:t> using arithmetic operations: multiplication, addition, and </a:t>
            </a:r>
            <a:r>
              <a:rPr lang="en-US" sz="2400" dirty="0" smtClean="0">
                <a:solidFill>
                  <a:srgbClr val="FFFFFF"/>
                </a:solidFill>
              </a:rPr>
              <a:t>permutation (MAP)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</a:rPr>
              <a:t>be </a:t>
            </a:r>
            <a:r>
              <a:rPr lang="en-US" sz="2400" b="1" dirty="0">
                <a:solidFill>
                  <a:srgbClr val="FFFFFF"/>
                </a:solidFill>
              </a:rPr>
              <a:t>compared</a:t>
            </a:r>
            <a:r>
              <a:rPr lang="en-US" sz="2400" dirty="0">
                <a:solidFill>
                  <a:srgbClr val="FFFFFF"/>
                </a:solidFill>
              </a:rPr>
              <a:t> for similarity using distance </a:t>
            </a:r>
            <a:r>
              <a:rPr lang="en-US" sz="2400" dirty="0" smtClean="0">
                <a:solidFill>
                  <a:srgbClr val="FFFFFF"/>
                </a:solidFill>
              </a:rPr>
              <a:t>metrics, </a:t>
            </a:r>
            <a:r>
              <a:rPr lang="en-US" sz="2400" smtClean="0">
                <a:solidFill>
                  <a:srgbClr val="FFFFFF"/>
                </a:solidFill>
              </a:rPr>
              <a:t>e.g., </a:t>
            </a:r>
            <a:r>
              <a:rPr lang="en-US" sz="2400" b="1" smtClean="0">
                <a:solidFill>
                  <a:srgbClr val="FFFFFF"/>
                </a:solidFill>
              </a:rPr>
              <a:t>Hamming </a:t>
            </a:r>
            <a:r>
              <a:rPr lang="en-US" sz="2400" b="1" dirty="0" smtClean="0">
                <a:solidFill>
                  <a:srgbClr val="FFFFFF"/>
                </a:solidFill>
              </a:rPr>
              <a:t>distance</a:t>
            </a:r>
            <a:endParaRPr lang="en-US" sz="24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3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Mapping to Hypervectors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FFFF"/>
                </a:solidFill>
              </a:rPr>
              <a:t>Each symbol is represented by a 10,000−D hypervector chosen at </a:t>
            </a:r>
            <a:r>
              <a:rPr lang="en-US" altLang="en-US" i="1" dirty="0" smtClean="0">
                <a:solidFill>
                  <a:srgbClr val="FFFFFF"/>
                </a:solidFill>
              </a:rPr>
              <a:t>random: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FFFF"/>
                </a:solidFill>
              </a:rPr>
              <a:t>	</a:t>
            </a:r>
            <a:r>
              <a:rPr lang="en-US" altLang="en-US" b="1" i="1" dirty="0" smtClean="0">
                <a:solidFill>
                  <a:srgbClr val="FF0000"/>
                </a:solidFill>
              </a:rPr>
              <a:t>A</a:t>
            </a:r>
            <a:r>
              <a:rPr lang="en-US" altLang="en-US" dirty="0" smtClean="0">
                <a:solidFill>
                  <a:srgbClr val="FFFFFF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=  </a:t>
            </a:r>
            <a:r>
              <a:rPr lang="en-US" altLang="en-US" dirty="0" smtClean="0">
                <a:solidFill>
                  <a:srgbClr val="FFFFFF"/>
                </a:solidFill>
              </a:rPr>
              <a:t>[−1 +1 −1 −1 −1 +1 −1 −1 ...]</a:t>
            </a:r>
            <a:endParaRPr lang="en-US" altLang="en-US" dirty="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FFFF"/>
                </a:solidFill>
              </a:rPr>
              <a:t>     </a:t>
            </a:r>
            <a:r>
              <a:rPr lang="en-US" altLang="en-US" b="1" i="1" dirty="0">
                <a:solidFill>
                  <a:srgbClr val="FF0000"/>
                </a:solidFill>
              </a:rPr>
              <a:t>B</a:t>
            </a:r>
            <a:r>
              <a:rPr lang="en-US" altLang="en-US" dirty="0">
                <a:solidFill>
                  <a:srgbClr val="FFFFFF"/>
                </a:solidFill>
              </a:rPr>
              <a:t> = </a:t>
            </a:r>
            <a:r>
              <a:rPr lang="en-US" altLang="en-US" dirty="0" smtClean="0">
                <a:solidFill>
                  <a:srgbClr val="FFFFFF"/>
                </a:solidFill>
              </a:rPr>
              <a:t> [+1 −1 +1 +1 +1 −1 +1 −1 ...]</a:t>
            </a:r>
            <a:endParaRPr lang="en-US" altLang="en-US" dirty="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FFFF"/>
                </a:solidFill>
              </a:rPr>
              <a:t>     </a:t>
            </a:r>
            <a:r>
              <a:rPr lang="en-US" altLang="en-US" b="1" i="1" dirty="0">
                <a:solidFill>
                  <a:srgbClr val="FF0000"/>
                </a:solidFill>
              </a:rPr>
              <a:t>C</a:t>
            </a:r>
            <a:r>
              <a:rPr lang="en-US" altLang="en-US" dirty="0">
                <a:solidFill>
                  <a:srgbClr val="FFFFFF"/>
                </a:solidFill>
              </a:rPr>
              <a:t> = </a:t>
            </a:r>
            <a:r>
              <a:rPr lang="en-US" altLang="en-US" dirty="0" smtClean="0">
                <a:solidFill>
                  <a:srgbClr val="FFFFFF"/>
                </a:solidFill>
              </a:rPr>
              <a:t> [−1 −1 −1 </a:t>
            </a:r>
            <a:r>
              <a:rPr lang="en-US" altLang="en-US" dirty="0">
                <a:solidFill>
                  <a:srgbClr val="FFFFFF"/>
                </a:solidFill>
              </a:rPr>
              <a:t>+1 +1 </a:t>
            </a:r>
            <a:r>
              <a:rPr lang="en-US" altLang="en-US" dirty="0" smtClean="0">
                <a:solidFill>
                  <a:srgbClr val="FFFFFF"/>
                </a:solidFill>
              </a:rPr>
              <a:t>−1 </a:t>
            </a:r>
            <a:r>
              <a:rPr lang="en-US" altLang="en-US" dirty="0">
                <a:solidFill>
                  <a:srgbClr val="FFFFFF"/>
                </a:solidFill>
              </a:rPr>
              <a:t>+1 </a:t>
            </a:r>
            <a:r>
              <a:rPr lang="en-US" altLang="en-US" dirty="0" smtClean="0">
                <a:solidFill>
                  <a:srgbClr val="FFFFFF"/>
                </a:solidFill>
              </a:rPr>
              <a:t>−1 ...]</a:t>
            </a:r>
            <a:endParaRPr lang="en-US" altLang="en-US" dirty="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FFFF"/>
                </a:solidFill>
              </a:rPr>
              <a:t>     </a:t>
            </a:r>
            <a:r>
              <a:rPr lang="en-US" altLang="en-US" b="1" i="1" dirty="0" smtClean="0">
                <a:solidFill>
                  <a:srgbClr val="FF0000"/>
                </a:solidFill>
              </a:rPr>
              <a:t>D</a:t>
            </a:r>
            <a:r>
              <a:rPr lang="en-US" altLang="en-US" dirty="0" smtClean="0">
                <a:solidFill>
                  <a:srgbClr val="FFFFFF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=  </a:t>
            </a:r>
            <a:r>
              <a:rPr lang="en-US" altLang="en-US" dirty="0" smtClean="0">
                <a:solidFill>
                  <a:srgbClr val="FFFFFF"/>
                </a:solidFill>
              </a:rPr>
              <a:t>[−1 −1 −1 </a:t>
            </a:r>
            <a:r>
              <a:rPr lang="en-US" altLang="en-US" dirty="0">
                <a:solidFill>
                  <a:srgbClr val="FFFFFF"/>
                </a:solidFill>
              </a:rPr>
              <a:t>+1 +1 </a:t>
            </a:r>
            <a:r>
              <a:rPr lang="en-US" altLang="en-US" dirty="0" smtClean="0">
                <a:solidFill>
                  <a:srgbClr val="FFFFFF"/>
                </a:solidFill>
              </a:rPr>
              <a:t>−1 </a:t>
            </a:r>
            <a:r>
              <a:rPr lang="en-US" altLang="en-US" dirty="0">
                <a:solidFill>
                  <a:srgbClr val="FFFFFF"/>
                </a:solidFill>
              </a:rPr>
              <a:t>+</a:t>
            </a:r>
            <a:r>
              <a:rPr lang="en-US" altLang="en-US" dirty="0" smtClean="0">
                <a:solidFill>
                  <a:srgbClr val="FFFFFF"/>
                </a:solidFill>
              </a:rPr>
              <a:t>1 −1 ...]</a:t>
            </a:r>
            <a:endParaRPr lang="en-US" altLang="en-US" dirty="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FFFF"/>
                </a:solidFill>
              </a:rPr>
              <a:t>     ...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FFFF"/>
                </a:solidFill>
              </a:rPr>
              <a:t>     </a:t>
            </a:r>
            <a:r>
              <a:rPr lang="en-US" altLang="en-US" b="1" i="1" dirty="0">
                <a:solidFill>
                  <a:srgbClr val="FF0000"/>
                </a:solidFill>
              </a:rPr>
              <a:t>Z</a:t>
            </a:r>
            <a:r>
              <a:rPr lang="en-US" altLang="en-US" dirty="0">
                <a:solidFill>
                  <a:srgbClr val="FFFFFF"/>
                </a:solidFill>
              </a:rPr>
              <a:t> =   </a:t>
            </a:r>
            <a:r>
              <a:rPr lang="en-US" altLang="en-US" dirty="0" smtClean="0">
                <a:solidFill>
                  <a:srgbClr val="FFFFFF"/>
                </a:solidFill>
              </a:rPr>
              <a:t>[−1 −1 </a:t>
            </a:r>
            <a:r>
              <a:rPr lang="en-US" altLang="en-US" dirty="0">
                <a:solidFill>
                  <a:srgbClr val="FFFFFF"/>
                </a:solidFill>
              </a:rPr>
              <a:t>+1 </a:t>
            </a:r>
            <a:r>
              <a:rPr lang="en-US" altLang="en-US" dirty="0" smtClean="0">
                <a:solidFill>
                  <a:srgbClr val="FFFFFF"/>
                </a:solidFill>
              </a:rPr>
              <a:t>−1 </a:t>
            </a:r>
            <a:r>
              <a:rPr lang="en-US" altLang="en-US" dirty="0">
                <a:solidFill>
                  <a:srgbClr val="FFFFFF"/>
                </a:solidFill>
              </a:rPr>
              <a:t>+1 +1 +1 </a:t>
            </a:r>
            <a:r>
              <a:rPr lang="en-US" altLang="en-US" dirty="0" smtClean="0">
                <a:solidFill>
                  <a:srgbClr val="FFFFFF"/>
                </a:solidFill>
              </a:rPr>
              <a:t>−1 ...]</a:t>
            </a:r>
            <a:endParaRPr lang="en-US" altLang="en-US" dirty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Every letter hypervector is dissimilar to others, e.g., </a:t>
            </a:r>
            <a:r>
              <a:rPr lang="en-US" b="1" dirty="0" smtClean="0">
                <a:solidFill>
                  <a:srgbClr val="FFFFFF"/>
                </a:solidFill>
              </a:rPr>
              <a:t>⟨</a:t>
            </a:r>
            <a:r>
              <a:rPr lang="en-US" b="1" i="1" dirty="0" smtClean="0">
                <a:solidFill>
                  <a:srgbClr val="FF0000"/>
                </a:solidFill>
              </a:rPr>
              <a:t>A</a:t>
            </a:r>
            <a:r>
              <a:rPr lang="en-US" b="1" dirty="0">
                <a:solidFill>
                  <a:srgbClr val="FFFFFF"/>
                </a:solidFill>
              </a:rPr>
              <a:t>, </a:t>
            </a:r>
            <a:r>
              <a:rPr lang="en-US" b="1" i="1" dirty="0">
                <a:solidFill>
                  <a:srgbClr val="FF0000"/>
                </a:solidFill>
              </a:rPr>
              <a:t>B</a:t>
            </a:r>
            <a:r>
              <a:rPr lang="en-US" b="1" dirty="0">
                <a:solidFill>
                  <a:srgbClr val="FFFFFF"/>
                </a:solidFill>
              </a:rPr>
              <a:t>⟩ = </a:t>
            </a:r>
            <a:r>
              <a:rPr lang="en-US" b="1" dirty="0" smtClean="0">
                <a:solidFill>
                  <a:srgbClr val="FFFFFF"/>
                </a:solidFill>
              </a:rPr>
              <a:t>0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This assignment is fixed throughout computation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67000" y="5257800"/>
            <a:ext cx="4114800" cy="914400"/>
            <a:chOff x="2286000" y="5562600"/>
            <a:chExt cx="4114800" cy="914400"/>
          </a:xfrm>
        </p:grpSpPr>
        <p:sp>
          <p:nvSpPr>
            <p:cNvPr id="5" name="Rectangle 4"/>
            <p:cNvSpPr/>
            <p:nvPr/>
          </p:nvSpPr>
          <p:spPr>
            <a:xfrm>
              <a:off x="3657600" y="5562600"/>
              <a:ext cx="1295400" cy="914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Item Memory (</a:t>
              </a:r>
              <a:r>
                <a:rPr lang="en-US" b="1" dirty="0" err="1" smtClean="0">
                  <a:solidFill>
                    <a:srgbClr val="FF0000"/>
                  </a:solidFill>
                </a:rPr>
                <a:t>iM</a:t>
              </a:r>
              <a:r>
                <a:rPr lang="en-US" b="1" dirty="0" smtClean="0">
                  <a:solidFill>
                    <a:srgbClr val="FF0000"/>
                  </a:solidFill>
                </a:rPr>
                <a:t>)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Arrow Connector 5"/>
            <p:cNvCxnSpPr>
              <a:endCxn id="5" idx="1"/>
            </p:cNvCxnSpPr>
            <p:nvPr/>
          </p:nvCxnSpPr>
          <p:spPr>
            <a:xfrm>
              <a:off x="2895600" y="6019800"/>
              <a:ext cx="762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4953000" y="6019800"/>
              <a:ext cx="990600" cy="0"/>
            </a:xfrm>
            <a:prstGeom prst="straightConnector1">
              <a:avLst/>
            </a:prstGeom>
            <a:ln w="857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286000" y="5833348"/>
              <a:ext cx="604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“a”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43600" y="57867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0000"/>
                  </a:solidFill>
                </a:rPr>
                <a:t>A</a:t>
              </a:r>
              <a:endParaRPr lang="en-US" sz="24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48000" y="604266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8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53000" y="6096000"/>
              <a:ext cx="843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10,000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3188970" y="5966460"/>
              <a:ext cx="76200" cy="990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5257800" y="5929631"/>
              <a:ext cx="190500" cy="23494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264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Example Problem: Language Recognition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39762"/>
            <a:ext cx="8229600" cy="5361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altLang="en-US" b="1" dirty="0" smtClean="0">
                <a:solidFill>
                  <a:srgbClr val="FF0000"/>
                </a:solidFill>
              </a:rPr>
              <a:t>Identify </a:t>
            </a:r>
            <a:r>
              <a:rPr lang="en-US" altLang="en-US" b="1" dirty="0">
                <a:solidFill>
                  <a:srgbClr val="FF0000"/>
                </a:solidFill>
              </a:rPr>
              <a:t>the language </a:t>
            </a:r>
            <a:r>
              <a:rPr lang="en-US" altLang="en-US" dirty="0">
                <a:solidFill>
                  <a:srgbClr val="FFFFFF"/>
                </a:solidFill>
              </a:rPr>
              <a:t>from a stream of </a:t>
            </a:r>
            <a:r>
              <a:rPr lang="en-US" altLang="en-US" dirty="0" smtClean="0">
                <a:solidFill>
                  <a:srgbClr val="FFFFFF"/>
                </a:solidFill>
              </a:rPr>
              <a:t>letters (n-grams)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5725" y="1219200"/>
            <a:ext cx="4333875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US" sz="2400" dirty="0">
                <a:solidFill>
                  <a:srgbClr val="FFFFFF"/>
                </a:solidFill>
              </a:rPr>
              <a:t>Train with a megabyte of text from each of 21 EU languages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152400" y="2227078"/>
            <a:ext cx="4343400" cy="4419600"/>
            <a:chOff x="152400" y="2362200"/>
            <a:chExt cx="4343400" cy="4419600"/>
          </a:xfrm>
        </p:grpSpPr>
        <p:grpSp>
          <p:nvGrpSpPr>
            <p:cNvPr id="49" name="Group 48"/>
            <p:cNvGrpSpPr/>
            <p:nvPr/>
          </p:nvGrpSpPr>
          <p:grpSpPr>
            <a:xfrm>
              <a:off x="152400" y="2362200"/>
              <a:ext cx="4343400" cy="4419600"/>
              <a:chOff x="152400" y="2362200"/>
              <a:chExt cx="4343400" cy="441960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52400" y="3008531"/>
                <a:ext cx="4343400" cy="3773269"/>
                <a:chOff x="2743200" y="4913531"/>
                <a:chExt cx="4343400" cy="3773269"/>
              </a:xfrm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3657600" y="5105400"/>
                  <a:ext cx="2045970" cy="270748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rgbClr val="FFFFFF"/>
                      </a:solidFill>
                    </a:rPr>
                    <a:t>Item Memory</a:t>
                  </a:r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8" name="Straight Arrow Connector 7"/>
                <p:cNvCxnSpPr>
                  <a:stCxn id="19" idx="2"/>
                  <a:endCxn id="21" idx="0"/>
                </p:cNvCxnSpPr>
                <p:nvPr/>
              </p:nvCxnSpPr>
              <p:spPr>
                <a:xfrm>
                  <a:off x="4680585" y="6739652"/>
                  <a:ext cx="0" cy="874752"/>
                </a:xfrm>
                <a:prstGeom prst="straightConnector1">
                  <a:avLst/>
                </a:prstGeom>
                <a:ln w="101600">
                  <a:solidFill>
                    <a:srgbClr val="FFFF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TextBox 9"/>
                <p:cNvSpPr txBox="1"/>
                <p:nvPr/>
              </p:nvSpPr>
              <p:spPr>
                <a:xfrm>
                  <a:off x="2819400" y="7654230"/>
                  <a:ext cx="914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i="1" dirty="0" err="1" smtClean="0">
                      <a:solidFill>
                        <a:srgbClr val="FFFFFF"/>
                      </a:solidFill>
                    </a:rPr>
                    <a:t>dutch</a:t>
                  </a:r>
                  <a:endParaRPr lang="en-US" b="1" i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743200" y="8317468"/>
                  <a:ext cx="434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FFFF"/>
                      </a:solidFill>
                    </a:rPr>
                    <a:t>21×10,000-</a:t>
                  </a:r>
                  <a:r>
                    <a:rPr lang="en-US" i="1" dirty="0" smtClean="0">
                      <a:solidFill>
                        <a:srgbClr val="FFFFFF"/>
                      </a:solidFill>
                    </a:rPr>
                    <a:t>D </a:t>
                  </a:r>
                  <a:r>
                    <a:rPr lang="en-US" b="1" i="1" dirty="0" smtClean="0">
                      <a:solidFill>
                        <a:srgbClr val="FFFF00"/>
                      </a:solidFill>
                    </a:rPr>
                    <a:t>learned</a:t>
                  </a:r>
                  <a:r>
                    <a:rPr lang="en-US" dirty="0" smtClean="0">
                      <a:solidFill>
                        <a:srgbClr val="FFFFFF"/>
                      </a:solidFill>
                    </a:rPr>
                    <a:t> language hypervectors</a:t>
                  </a:r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3657600" y="6048256"/>
                  <a:ext cx="2045970" cy="691396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rgbClr val="FFFFFF"/>
                      </a:solidFill>
                    </a:rPr>
                    <a:t>Encoding:</a:t>
                  </a:r>
                </a:p>
                <a:p>
                  <a:pPr algn="ctr"/>
                  <a:r>
                    <a:rPr lang="en-US" b="1" dirty="0" smtClean="0">
                      <a:solidFill>
                        <a:srgbClr val="FFFFFF"/>
                      </a:solidFill>
                    </a:rPr>
                    <a:t>MAP operations</a:t>
                  </a:r>
                  <a:endParaRPr lang="en-US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3657600" y="7614404"/>
                  <a:ext cx="2045970" cy="691396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rgbClr val="FFFF00"/>
                      </a:solidFill>
                    </a:rPr>
                    <a:t>Associative Memory</a:t>
                  </a:r>
                  <a:endParaRPr lang="en-US" dirty="0">
                    <a:solidFill>
                      <a:srgbClr val="FFFF00"/>
                    </a:solidFill>
                  </a:endParaRPr>
                </a:p>
              </p:txBody>
            </p:sp>
            <p:cxnSp>
              <p:nvCxnSpPr>
                <p:cNvPr id="27" name="Straight Arrow Connector 26"/>
                <p:cNvCxnSpPr>
                  <a:stCxn id="6" idx="2"/>
                  <a:endCxn id="19" idx="0"/>
                </p:cNvCxnSpPr>
                <p:nvPr/>
              </p:nvCxnSpPr>
              <p:spPr>
                <a:xfrm>
                  <a:off x="4680585" y="5376148"/>
                  <a:ext cx="0" cy="672108"/>
                </a:xfrm>
                <a:prstGeom prst="straightConnector1">
                  <a:avLst/>
                </a:prstGeom>
                <a:ln w="101600">
                  <a:solidFill>
                    <a:srgbClr val="FFFF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Box 27"/>
                <p:cNvSpPr txBox="1"/>
                <p:nvPr/>
              </p:nvSpPr>
              <p:spPr>
                <a:xfrm>
                  <a:off x="4800600" y="5373469"/>
                  <a:ext cx="19812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FFFF"/>
                      </a:solidFill>
                    </a:rPr>
                    <a:t>Letter</a:t>
                  </a:r>
                  <a:r>
                    <a:rPr lang="en-US" dirty="0" smtClean="0">
                      <a:solidFill>
                        <a:srgbClr val="FFFFFF"/>
                      </a:solidFill>
                    </a:rPr>
                    <a:t> hypervector</a:t>
                  </a:r>
                </a:p>
                <a:p>
                  <a:r>
                    <a:rPr lang="en-US" dirty="0" smtClean="0">
                      <a:solidFill>
                        <a:srgbClr val="FFFFFF"/>
                      </a:solidFill>
                    </a:rPr>
                    <a:t>10,000-</a:t>
                  </a:r>
                  <a:r>
                    <a:rPr lang="en-US" i="1" dirty="0" smtClean="0">
                      <a:solidFill>
                        <a:srgbClr val="FFFFFF"/>
                      </a:solidFill>
                    </a:rPr>
                    <a:t>D</a:t>
                  </a:r>
                  <a:endParaRPr lang="en-US" i="1" dirty="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31" name="Straight Arrow Connector 30"/>
                <p:cNvCxnSpPr/>
                <p:nvPr/>
              </p:nvCxnSpPr>
              <p:spPr>
                <a:xfrm>
                  <a:off x="2895600" y="8077200"/>
                  <a:ext cx="762000" cy="0"/>
                </a:xfrm>
                <a:prstGeom prst="straightConnector1">
                  <a:avLst/>
                </a:prstGeom>
                <a:ln w="38100">
                  <a:solidFill>
                    <a:srgbClr val="FFFF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/>
                <p:cNvSpPr txBox="1"/>
                <p:nvPr/>
              </p:nvSpPr>
              <p:spPr>
                <a:xfrm>
                  <a:off x="4718684" y="6735425"/>
                  <a:ext cx="229171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FFFF"/>
                      </a:solidFill>
                    </a:rPr>
                    <a:t>Language</a:t>
                  </a:r>
                  <a:r>
                    <a:rPr lang="en-US" dirty="0" smtClean="0">
                      <a:solidFill>
                        <a:srgbClr val="FFFFFF"/>
                      </a:solidFill>
                    </a:rPr>
                    <a:t> hypervector</a:t>
                  </a:r>
                </a:p>
                <a:p>
                  <a:r>
                    <a:rPr lang="en-US" dirty="0" smtClean="0">
                      <a:solidFill>
                        <a:srgbClr val="FFFFFF"/>
                      </a:solidFill>
                    </a:rPr>
                    <a:t>10,000-</a:t>
                  </a:r>
                  <a:r>
                    <a:rPr lang="en-US" i="1" dirty="0" smtClean="0">
                      <a:solidFill>
                        <a:srgbClr val="FFFFFF"/>
                      </a:solidFill>
                    </a:rPr>
                    <a:t>D</a:t>
                  </a:r>
                  <a:endParaRPr lang="en-US" i="1" dirty="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50" name="Straight Arrow Connector 49"/>
                <p:cNvCxnSpPr/>
                <p:nvPr/>
              </p:nvCxnSpPr>
              <p:spPr>
                <a:xfrm>
                  <a:off x="4680585" y="4913531"/>
                  <a:ext cx="0" cy="191869"/>
                </a:xfrm>
                <a:prstGeom prst="straightConnector1">
                  <a:avLst/>
                </a:prstGeom>
                <a:ln w="38100">
                  <a:solidFill>
                    <a:srgbClr val="FFFF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TextBox 47"/>
              <p:cNvSpPr txBox="1"/>
              <p:nvPr/>
            </p:nvSpPr>
            <p:spPr>
              <a:xfrm>
                <a:off x="152400" y="2362200"/>
                <a:ext cx="4191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FF"/>
                    </a:solidFill>
                  </a:rPr>
                  <a:t>Train text: “</a:t>
                </a:r>
                <a:r>
                  <a:rPr lang="nl-NL" dirty="0">
                    <a:solidFill>
                      <a:srgbClr val="FFFFFF"/>
                    </a:solidFill>
                  </a:rPr>
                  <a:t>ik wil hier en daar een greep uit de geschiedenis doen en ga </a:t>
                </a:r>
                <a:r>
                  <a:rPr lang="nl-NL" dirty="0" smtClean="0">
                    <a:solidFill>
                      <a:srgbClr val="FFFFFF"/>
                    </a:solidFill>
                  </a:rPr>
                  <a:t>over...</a:t>
                </a:r>
                <a:r>
                  <a:rPr lang="en-US" i="1" dirty="0" smtClean="0">
                    <a:solidFill>
                      <a:srgbClr val="FFFFFF"/>
                    </a:solidFill>
                  </a:rPr>
                  <a:t>”</a:t>
                </a:r>
                <a:endParaRPr lang="de-DE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152400" y="2362200"/>
              <a:ext cx="4267200" cy="4419600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648200" y="1319881"/>
            <a:ext cx="4330066" cy="5326797"/>
            <a:chOff x="4648200" y="1455003"/>
            <a:chExt cx="4330066" cy="5326797"/>
          </a:xfrm>
        </p:grpSpPr>
        <p:sp>
          <p:nvSpPr>
            <p:cNvPr id="58" name="Rectangle 57"/>
            <p:cNvSpPr/>
            <p:nvPr/>
          </p:nvSpPr>
          <p:spPr>
            <a:xfrm>
              <a:off x="4657725" y="1455003"/>
              <a:ext cx="425767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400" dirty="0">
                  <a:solidFill>
                    <a:srgbClr val="FFFFFF"/>
                  </a:solidFill>
                </a:rPr>
                <a:t>Test with 1,000 sentences from each (from </a:t>
              </a:r>
              <a:r>
                <a:rPr lang="en-US" altLang="en-US" sz="2400" dirty="0" smtClean="0">
                  <a:solidFill>
                    <a:srgbClr val="FFFFFF"/>
                  </a:solidFill>
                </a:rPr>
                <a:t>independent </a:t>
              </a:r>
              <a:r>
                <a:rPr lang="en-US" altLang="en-US" sz="2400" dirty="0">
                  <a:solidFill>
                    <a:srgbClr val="FFFFFF"/>
                  </a:solidFill>
                </a:rPr>
                <a:t>source)</a:t>
              </a: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4648200" y="2338685"/>
              <a:ext cx="4330066" cy="4443115"/>
              <a:chOff x="4648200" y="2338685"/>
              <a:chExt cx="4330066" cy="4443115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4648200" y="2338685"/>
                <a:ext cx="4330066" cy="4062115"/>
                <a:chOff x="4648200" y="2338685"/>
                <a:chExt cx="4330066" cy="4062115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5562601" y="3200400"/>
                  <a:ext cx="3415665" cy="3200400"/>
                  <a:chOff x="3657600" y="5105400"/>
                  <a:chExt cx="3352800" cy="3200400"/>
                </a:xfrm>
              </p:grpSpPr>
              <p:sp>
                <p:nvSpPr>
                  <p:cNvPr id="37" name="Rectangle 36"/>
                  <p:cNvSpPr/>
                  <p:nvPr/>
                </p:nvSpPr>
                <p:spPr>
                  <a:xfrm>
                    <a:off x="3657600" y="5105400"/>
                    <a:ext cx="2045970" cy="270748"/>
                  </a:xfrm>
                  <a:prstGeom prst="rect">
                    <a:avLst/>
                  </a:pr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rgbClr val="FFFFFF"/>
                        </a:solidFill>
                      </a:rPr>
                      <a:t>Item Memory</a:t>
                    </a:r>
                    <a:endParaRPr lang="en-US" dirty="0">
                      <a:solidFill>
                        <a:srgbClr val="FFFFFF"/>
                      </a:solidFill>
                    </a:endParaRPr>
                  </a:p>
                </p:txBody>
              </p:sp>
              <p:cxnSp>
                <p:nvCxnSpPr>
                  <p:cNvPr id="38" name="Straight Arrow Connector 37"/>
                  <p:cNvCxnSpPr>
                    <a:stCxn id="41" idx="2"/>
                    <a:endCxn id="42" idx="0"/>
                  </p:cNvCxnSpPr>
                  <p:nvPr/>
                </p:nvCxnSpPr>
                <p:spPr>
                  <a:xfrm>
                    <a:off x="4680585" y="6739652"/>
                    <a:ext cx="0" cy="874752"/>
                  </a:xfrm>
                  <a:prstGeom prst="straightConnector1">
                    <a:avLst/>
                  </a:prstGeom>
                  <a:ln w="101600">
                    <a:solidFill>
                      <a:srgbClr val="FFFFFF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5703568" y="7507069"/>
                    <a:ext cx="1170325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rgbClr val="FFFFFF"/>
                        </a:solidFill>
                      </a:rPr>
                      <a:t>Identified language</a:t>
                    </a:r>
                    <a:endParaRPr lang="en-US" b="1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>
                  <a:xfrm>
                    <a:off x="3657600" y="6048256"/>
                    <a:ext cx="2045970" cy="691396"/>
                  </a:xfrm>
                  <a:prstGeom prst="rect">
                    <a:avLst/>
                  </a:pr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rgbClr val="FFFFFF"/>
                        </a:solidFill>
                      </a:rPr>
                      <a:t>Encoding:</a:t>
                    </a:r>
                    <a:br>
                      <a:rPr lang="en-US" b="1" dirty="0" smtClean="0">
                        <a:solidFill>
                          <a:srgbClr val="FFFFFF"/>
                        </a:solidFill>
                      </a:rPr>
                    </a:br>
                    <a:r>
                      <a:rPr lang="en-US" b="1" dirty="0" smtClean="0">
                        <a:solidFill>
                          <a:srgbClr val="FFFFFF"/>
                        </a:solidFill>
                      </a:rPr>
                      <a:t>MAP operations</a:t>
                    </a:r>
                    <a:endParaRPr lang="en-US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2" name="Rectangle 41"/>
                  <p:cNvSpPr/>
                  <p:nvPr/>
                </p:nvSpPr>
                <p:spPr>
                  <a:xfrm>
                    <a:off x="3657600" y="7614404"/>
                    <a:ext cx="2045970" cy="691396"/>
                  </a:xfrm>
                  <a:prstGeom prst="rect">
                    <a:avLst/>
                  </a:pr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rgbClr val="FFFF00"/>
                        </a:solidFill>
                      </a:rPr>
                      <a:t>Associative Memory</a:t>
                    </a:r>
                    <a:endParaRPr lang="en-US" dirty="0">
                      <a:solidFill>
                        <a:srgbClr val="FFFF00"/>
                      </a:solidFill>
                    </a:endParaRPr>
                  </a:p>
                </p:txBody>
              </p:sp>
              <p:cxnSp>
                <p:nvCxnSpPr>
                  <p:cNvPr id="43" name="Straight Arrow Connector 42"/>
                  <p:cNvCxnSpPr>
                    <a:stCxn id="37" idx="2"/>
                    <a:endCxn id="41" idx="0"/>
                  </p:cNvCxnSpPr>
                  <p:nvPr/>
                </p:nvCxnSpPr>
                <p:spPr>
                  <a:xfrm>
                    <a:off x="4680585" y="5376148"/>
                    <a:ext cx="0" cy="672108"/>
                  </a:xfrm>
                  <a:prstGeom prst="straightConnector1">
                    <a:avLst/>
                  </a:prstGeom>
                  <a:ln w="101600">
                    <a:solidFill>
                      <a:srgbClr val="FFFFFF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4800600" y="5373469"/>
                    <a:ext cx="19812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FFFFFF"/>
                        </a:solidFill>
                      </a:rPr>
                      <a:t>Letter hypervector</a:t>
                    </a:r>
                  </a:p>
                  <a:p>
                    <a:r>
                      <a:rPr lang="en-US" dirty="0" smtClean="0">
                        <a:solidFill>
                          <a:srgbClr val="FFFFFF"/>
                        </a:solidFill>
                      </a:rPr>
                      <a:t>10,000-</a:t>
                    </a:r>
                    <a:r>
                      <a:rPr lang="en-US" i="1" dirty="0" smtClean="0">
                        <a:solidFill>
                          <a:srgbClr val="FFFFFF"/>
                        </a:solidFill>
                      </a:rPr>
                      <a:t>D</a:t>
                    </a:r>
                    <a:endParaRPr lang="en-US" i="1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4718684" y="6735425"/>
                    <a:ext cx="229171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rgbClr val="FFFFFF"/>
                        </a:solidFill>
                      </a:rPr>
                      <a:t>Text</a:t>
                    </a:r>
                    <a:r>
                      <a:rPr lang="en-US" dirty="0" smtClean="0">
                        <a:solidFill>
                          <a:srgbClr val="FFFFFF"/>
                        </a:solidFill>
                      </a:rPr>
                      <a:t> hypervector</a:t>
                    </a:r>
                  </a:p>
                  <a:p>
                    <a:r>
                      <a:rPr lang="en-US" dirty="0" smtClean="0">
                        <a:solidFill>
                          <a:srgbClr val="FFFFFF"/>
                        </a:solidFill>
                      </a:rPr>
                      <a:t>10,000-</a:t>
                    </a:r>
                    <a:r>
                      <a:rPr lang="en-US" i="1" dirty="0" smtClean="0">
                        <a:solidFill>
                          <a:srgbClr val="FFFFFF"/>
                        </a:solidFill>
                      </a:rPr>
                      <a:t>D</a:t>
                    </a:r>
                    <a:endParaRPr lang="en-US" i="1" dirty="0">
                      <a:solidFill>
                        <a:srgbClr val="FFFFFF"/>
                      </a:solidFill>
                    </a:endParaRPr>
                  </a:p>
                </p:txBody>
              </p:sp>
              <p:cxnSp>
                <p:nvCxnSpPr>
                  <p:cNvPr id="52" name="Straight Arrow Connector 51"/>
                  <p:cNvCxnSpPr/>
                  <p:nvPr/>
                </p:nvCxnSpPr>
                <p:spPr>
                  <a:xfrm>
                    <a:off x="5715000" y="8153400"/>
                    <a:ext cx="762000" cy="0"/>
                  </a:xfrm>
                  <a:prstGeom prst="straightConnector1">
                    <a:avLst/>
                  </a:prstGeom>
                  <a:ln w="38100">
                    <a:solidFill>
                      <a:srgbClr val="FFFFFF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4" name="Straight Arrow Connector 53"/>
                <p:cNvCxnSpPr/>
                <p:nvPr/>
              </p:nvCxnSpPr>
              <p:spPr>
                <a:xfrm>
                  <a:off x="6585585" y="2985016"/>
                  <a:ext cx="0" cy="191869"/>
                </a:xfrm>
                <a:prstGeom prst="straightConnector1">
                  <a:avLst/>
                </a:prstGeom>
                <a:ln w="38100">
                  <a:solidFill>
                    <a:srgbClr val="FFFF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/>
                <p:cNvSpPr txBox="1"/>
                <p:nvPr/>
              </p:nvSpPr>
              <p:spPr>
                <a:xfrm>
                  <a:off x="4648200" y="2338685"/>
                  <a:ext cx="4191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FFFF"/>
                      </a:solidFill>
                    </a:rPr>
                    <a:t>Test sentence: “</a:t>
                  </a:r>
                  <a:r>
                    <a:rPr lang="de-DE" dirty="0">
                      <a:solidFill>
                        <a:srgbClr val="FFFFFF"/>
                      </a:solidFill>
                    </a:rPr>
                    <a:t>daher stimme ich </a:t>
                  </a:r>
                  <a:r>
                    <a:rPr lang="de-DE" dirty="0" smtClean="0">
                      <a:solidFill>
                        <a:srgbClr val="FFFFFF"/>
                      </a:solidFill>
                    </a:rPr>
                    <a:t>gegen anderungsantrag  welcher</a:t>
                  </a:r>
                  <a:r>
                    <a:rPr lang="en-US" i="1" dirty="0" smtClean="0">
                      <a:solidFill>
                        <a:srgbClr val="FFFFFF"/>
                      </a:solidFill>
                    </a:rPr>
                    <a:t>”</a:t>
                  </a:r>
                  <a:endParaRPr lang="de-DE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61" name="Rectangle 60"/>
              <p:cNvSpPr/>
              <p:nvPr/>
            </p:nvSpPr>
            <p:spPr>
              <a:xfrm>
                <a:off x="4648200" y="2362200"/>
                <a:ext cx="4267200" cy="4419600"/>
              </a:xfrm>
              <a:prstGeom prst="rect">
                <a:avLst/>
              </a:prstGeom>
              <a:no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593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Its Algebra is General: Architecture Can Be Reused </a:t>
            </a:r>
            <a:endParaRPr lang="en-US" b="1" dirty="0">
              <a:solidFill>
                <a:srgbClr val="FFFFFF"/>
              </a:solidFill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3716939" y="652046"/>
            <a:ext cx="3522061" cy="4148554"/>
            <a:chOff x="2192939" y="1371600"/>
            <a:chExt cx="3522061" cy="4148554"/>
          </a:xfrm>
        </p:grpSpPr>
        <p:sp>
          <p:nvSpPr>
            <p:cNvPr id="67" name="Rectangle 66"/>
            <p:cNvSpPr/>
            <p:nvPr/>
          </p:nvSpPr>
          <p:spPr>
            <a:xfrm>
              <a:off x="3318429" y="4094692"/>
              <a:ext cx="1283948" cy="80485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FFFF00"/>
                  </a:solidFill>
                </a:rPr>
                <a:t>Associative memory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68" name="Down Arrow 67"/>
            <p:cNvSpPr/>
            <p:nvPr/>
          </p:nvSpPr>
          <p:spPr>
            <a:xfrm>
              <a:off x="3808297" y="3649791"/>
              <a:ext cx="324556" cy="444902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rgbClr val="FFFFFF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192939" y="2004477"/>
              <a:ext cx="3398665" cy="29587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rgbClr val="FFFFFF"/>
                </a:solidFill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2284640" y="1371612"/>
              <a:ext cx="1007424" cy="1721975"/>
              <a:chOff x="3791305" y="2285527"/>
              <a:chExt cx="851491" cy="1416342"/>
            </a:xfrm>
          </p:grpSpPr>
          <p:sp>
            <p:nvSpPr>
              <p:cNvPr id="96" name="Down Arrow 95"/>
              <p:cNvSpPr/>
              <p:nvPr/>
            </p:nvSpPr>
            <p:spPr>
              <a:xfrm>
                <a:off x="3810334" y="3354705"/>
                <a:ext cx="274320" cy="347164"/>
              </a:xfrm>
              <a:prstGeom prst="down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3883660" y="2285527"/>
                <a:ext cx="449605" cy="34138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FFFFFF"/>
                    </a:solidFill>
                  </a:rPr>
                  <a:t>S</a:t>
                </a:r>
                <a:r>
                  <a:rPr lang="en-US" sz="1400" b="1" baseline="-25000" dirty="0" smtClean="0">
                    <a:solidFill>
                      <a:srgbClr val="FFFFFF"/>
                    </a:solidFill>
                  </a:rPr>
                  <a:t>1</a:t>
                </a:r>
                <a:endParaRPr lang="en-US" sz="1400" b="1" baseline="-25000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98" name="Straight Arrow Connector 97"/>
              <p:cNvCxnSpPr>
                <a:stCxn id="97" idx="4"/>
                <a:endCxn id="95" idx="0"/>
              </p:cNvCxnSpPr>
              <p:nvPr/>
            </p:nvCxnSpPr>
            <p:spPr>
              <a:xfrm>
                <a:off x="4108463" y="2626916"/>
                <a:ext cx="1753" cy="317579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Line Callout 1 (No Border) 98"/>
              <p:cNvSpPr/>
              <p:nvPr/>
            </p:nvSpPr>
            <p:spPr>
              <a:xfrm>
                <a:off x="4094000" y="2645053"/>
                <a:ext cx="444500" cy="142875"/>
              </a:xfrm>
              <a:prstGeom prst="callout1">
                <a:avLst>
                  <a:gd name="adj1" fmla="val 61528"/>
                  <a:gd name="adj2" fmla="val 16132"/>
                  <a:gd name="adj3" fmla="val 21943"/>
                  <a:gd name="adj4" fmla="val -761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50" b="1" dirty="0" smtClean="0">
                    <a:solidFill>
                      <a:srgbClr val="FFFFFF"/>
                    </a:solidFill>
                  </a:rPr>
                  <a:t>5-bit</a:t>
                </a:r>
                <a:endParaRPr lang="en-US" sz="105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Line Callout 1 (No Border) 99"/>
              <p:cNvSpPr/>
              <p:nvPr/>
            </p:nvSpPr>
            <p:spPr>
              <a:xfrm>
                <a:off x="3993849" y="3398961"/>
                <a:ext cx="648947" cy="142875"/>
              </a:xfrm>
              <a:prstGeom prst="callout1">
                <a:avLst>
                  <a:gd name="adj1" fmla="val 63195"/>
                  <a:gd name="adj2" fmla="val 14356"/>
                  <a:gd name="adj3" fmla="val -14723"/>
                  <a:gd name="adj4" fmla="val -2706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50" b="1" dirty="0" smtClean="0">
                    <a:solidFill>
                      <a:srgbClr val="FFFFFF"/>
                    </a:solidFill>
                  </a:rPr>
                  <a:t>10K-bit</a:t>
                </a:r>
                <a:endParaRPr lang="en-US" sz="105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3791305" y="2944495"/>
                <a:ext cx="637821" cy="409575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FFFFFF"/>
                    </a:solidFill>
                  </a:rPr>
                  <a:t>Item memory </a:t>
                </a:r>
                <a:endParaRPr lang="en-US" sz="1200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1" name="Line Callout 1 (No Border) 70"/>
            <p:cNvSpPr/>
            <p:nvPr/>
          </p:nvSpPr>
          <p:spPr>
            <a:xfrm>
              <a:off x="4049056" y="3732133"/>
              <a:ext cx="767788" cy="173706"/>
            </a:xfrm>
            <a:prstGeom prst="callout1">
              <a:avLst>
                <a:gd name="adj1" fmla="val 63195"/>
                <a:gd name="adj2" fmla="val 14356"/>
                <a:gd name="adj3" fmla="val -14723"/>
                <a:gd name="adj4" fmla="val -270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b="1" dirty="0" smtClean="0">
                  <a:solidFill>
                    <a:srgbClr val="FFFFFF"/>
                  </a:solidFill>
                </a:rPr>
                <a:t>10K-bit</a:t>
              </a:r>
              <a:endParaRPr lang="en-US" sz="1050" b="1" dirty="0">
                <a:solidFill>
                  <a:srgbClr val="FFFFFF"/>
                </a:solidFill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3982944" y="4908173"/>
              <a:ext cx="0" cy="27793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2895598" y="5181600"/>
              <a:ext cx="22361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FFFF"/>
                  </a:solidFill>
                </a:rPr>
                <a:t>Hand gestures: 5 classes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3090414" y="1371600"/>
              <a:ext cx="1007424" cy="1721975"/>
              <a:chOff x="3791305" y="2285527"/>
              <a:chExt cx="851491" cy="1416342"/>
            </a:xfrm>
          </p:grpSpPr>
          <p:sp>
            <p:nvSpPr>
              <p:cNvPr id="90" name="Down Arrow 89"/>
              <p:cNvSpPr/>
              <p:nvPr/>
            </p:nvSpPr>
            <p:spPr>
              <a:xfrm>
                <a:off x="3810334" y="3354705"/>
                <a:ext cx="274320" cy="347164"/>
              </a:xfrm>
              <a:prstGeom prst="down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3883660" y="2285527"/>
                <a:ext cx="449605" cy="34138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FFFFFF"/>
                    </a:solidFill>
                  </a:rPr>
                  <a:t>S</a:t>
                </a:r>
                <a:r>
                  <a:rPr lang="en-US" sz="1400" b="1" baseline="-25000" dirty="0" smtClean="0">
                    <a:solidFill>
                      <a:srgbClr val="FFFFFF"/>
                    </a:solidFill>
                  </a:rPr>
                  <a:t>2</a:t>
                </a:r>
                <a:endParaRPr lang="en-US" sz="1400" b="1" baseline="-25000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92" name="Straight Arrow Connector 91"/>
              <p:cNvCxnSpPr>
                <a:stCxn id="91" idx="4"/>
                <a:endCxn id="89" idx="0"/>
              </p:cNvCxnSpPr>
              <p:nvPr/>
            </p:nvCxnSpPr>
            <p:spPr>
              <a:xfrm>
                <a:off x="4108463" y="2626916"/>
                <a:ext cx="1753" cy="317579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Line Callout 1 (No Border) 92"/>
              <p:cNvSpPr/>
              <p:nvPr/>
            </p:nvSpPr>
            <p:spPr>
              <a:xfrm>
                <a:off x="4094000" y="2645053"/>
                <a:ext cx="444500" cy="142875"/>
              </a:xfrm>
              <a:prstGeom prst="callout1">
                <a:avLst>
                  <a:gd name="adj1" fmla="val 61528"/>
                  <a:gd name="adj2" fmla="val 16132"/>
                  <a:gd name="adj3" fmla="val 21943"/>
                  <a:gd name="adj4" fmla="val -761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50" b="1" dirty="0" smtClean="0">
                    <a:solidFill>
                      <a:srgbClr val="FFFFFF"/>
                    </a:solidFill>
                  </a:rPr>
                  <a:t>5-bit</a:t>
                </a:r>
                <a:endParaRPr lang="en-US" sz="105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Line Callout 1 (No Border) 93"/>
              <p:cNvSpPr/>
              <p:nvPr/>
            </p:nvSpPr>
            <p:spPr>
              <a:xfrm>
                <a:off x="3993849" y="3398961"/>
                <a:ext cx="648947" cy="142875"/>
              </a:xfrm>
              <a:prstGeom prst="callout1">
                <a:avLst>
                  <a:gd name="adj1" fmla="val 63195"/>
                  <a:gd name="adj2" fmla="val 14356"/>
                  <a:gd name="adj3" fmla="val -14723"/>
                  <a:gd name="adj4" fmla="val -2706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50" b="1" dirty="0" smtClean="0">
                    <a:solidFill>
                      <a:srgbClr val="FFFFFF"/>
                    </a:solidFill>
                  </a:rPr>
                  <a:t>10K-bit</a:t>
                </a:r>
                <a:endParaRPr lang="en-US" sz="105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3791305" y="2944495"/>
                <a:ext cx="637821" cy="409575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FFFFFF"/>
                    </a:solidFill>
                  </a:rPr>
                  <a:t>Item memory </a:t>
                </a:r>
                <a:endParaRPr lang="en-US" sz="1200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3890537" y="1371604"/>
              <a:ext cx="1007424" cy="1721975"/>
              <a:chOff x="3791305" y="2285527"/>
              <a:chExt cx="851491" cy="1416342"/>
            </a:xfrm>
          </p:grpSpPr>
          <p:sp>
            <p:nvSpPr>
              <p:cNvPr id="84" name="Down Arrow 83"/>
              <p:cNvSpPr/>
              <p:nvPr/>
            </p:nvSpPr>
            <p:spPr>
              <a:xfrm>
                <a:off x="3810334" y="3354705"/>
                <a:ext cx="274320" cy="347164"/>
              </a:xfrm>
              <a:prstGeom prst="down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883660" y="2285527"/>
                <a:ext cx="449605" cy="34138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FFFFFF"/>
                    </a:solidFill>
                  </a:rPr>
                  <a:t>S</a:t>
                </a:r>
                <a:r>
                  <a:rPr lang="en-US" sz="1400" b="1" baseline="-25000" dirty="0" smtClean="0">
                    <a:solidFill>
                      <a:srgbClr val="FFFFFF"/>
                    </a:solidFill>
                  </a:rPr>
                  <a:t>3</a:t>
                </a:r>
                <a:endParaRPr lang="en-US" sz="1400" b="1" baseline="-25000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86" name="Straight Arrow Connector 85"/>
              <p:cNvCxnSpPr>
                <a:stCxn id="85" idx="4"/>
                <a:endCxn id="83" idx="0"/>
              </p:cNvCxnSpPr>
              <p:nvPr/>
            </p:nvCxnSpPr>
            <p:spPr>
              <a:xfrm>
                <a:off x="4108463" y="2626916"/>
                <a:ext cx="1753" cy="317579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Line Callout 1 (No Border) 86"/>
              <p:cNvSpPr/>
              <p:nvPr/>
            </p:nvSpPr>
            <p:spPr>
              <a:xfrm>
                <a:off x="4094000" y="2645053"/>
                <a:ext cx="444500" cy="142875"/>
              </a:xfrm>
              <a:prstGeom prst="callout1">
                <a:avLst>
                  <a:gd name="adj1" fmla="val 61528"/>
                  <a:gd name="adj2" fmla="val 16132"/>
                  <a:gd name="adj3" fmla="val 21943"/>
                  <a:gd name="adj4" fmla="val -761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50" b="1" dirty="0" smtClean="0">
                    <a:solidFill>
                      <a:srgbClr val="FFFFFF"/>
                    </a:solidFill>
                  </a:rPr>
                  <a:t>5-bit</a:t>
                </a:r>
                <a:endParaRPr lang="en-US" sz="105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Line Callout 1 (No Border) 87"/>
              <p:cNvSpPr/>
              <p:nvPr/>
            </p:nvSpPr>
            <p:spPr>
              <a:xfrm>
                <a:off x="3993849" y="3398961"/>
                <a:ext cx="648947" cy="142875"/>
              </a:xfrm>
              <a:prstGeom prst="callout1">
                <a:avLst>
                  <a:gd name="adj1" fmla="val 63195"/>
                  <a:gd name="adj2" fmla="val 14356"/>
                  <a:gd name="adj3" fmla="val -14723"/>
                  <a:gd name="adj4" fmla="val -2706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50" b="1" dirty="0" smtClean="0">
                    <a:solidFill>
                      <a:srgbClr val="FFFFFF"/>
                    </a:solidFill>
                  </a:rPr>
                  <a:t>10K-bit</a:t>
                </a:r>
                <a:endParaRPr lang="en-US" sz="105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3791305" y="2944495"/>
                <a:ext cx="637821" cy="409575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FFFFFF"/>
                    </a:solidFill>
                  </a:rPr>
                  <a:t>Item memory </a:t>
                </a:r>
                <a:endParaRPr lang="en-US" sz="1200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4707576" y="1371606"/>
              <a:ext cx="1007424" cy="1721975"/>
              <a:chOff x="3791305" y="2285527"/>
              <a:chExt cx="851491" cy="1416342"/>
            </a:xfrm>
          </p:grpSpPr>
          <p:sp>
            <p:nvSpPr>
              <p:cNvPr id="78" name="Down Arrow 77"/>
              <p:cNvSpPr/>
              <p:nvPr/>
            </p:nvSpPr>
            <p:spPr>
              <a:xfrm>
                <a:off x="3810334" y="3354705"/>
                <a:ext cx="274320" cy="347164"/>
              </a:xfrm>
              <a:prstGeom prst="down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883660" y="2285527"/>
                <a:ext cx="449605" cy="34138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FFFFFF"/>
                    </a:solidFill>
                  </a:rPr>
                  <a:t>S</a:t>
                </a:r>
                <a:r>
                  <a:rPr lang="en-US" sz="1400" b="1" baseline="-25000" dirty="0" smtClean="0">
                    <a:solidFill>
                      <a:srgbClr val="FFFFFF"/>
                    </a:solidFill>
                  </a:rPr>
                  <a:t>4</a:t>
                </a:r>
                <a:endParaRPr lang="en-US" sz="1400" b="1" baseline="-25000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80" name="Straight Arrow Connector 79"/>
              <p:cNvCxnSpPr>
                <a:stCxn id="79" idx="4"/>
                <a:endCxn id="77" idx="0"/>
              </p:cNvCxnSpPr>
              <p:nvPr/>
            </p:nvCxnSpPr>
            <p:spPr>
              <a:xfrm>
                <a:off x="4108463" y="2626916"/>
                <a:ext cx="1753" cy="317579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Line Callout 1 (No Border) 80"/>
              <p:cNvSpPr/>
              <p:nvPr/>
            </p:nvSpPr>
            <p:spPr>
              <a:xfrm>
                <a:off x="4094000" y="2645053"/>
                <a:ext cx="444500" cy="142875"/>
              </a:xfrm>
              <a:prstGeom prst="callout1">
                <a:avLst>
                  <a:gd name="adj1" fmla="val 61528"/>
                  <a:gd name="adj2" fmla="val 16132"/>
                  <a:gd name="adj3" fmla="val 21943"/>
                  <a:gd name="adj4" fmla="val -761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50" b="1" dirty="0" smtClean="0">
                    <a:solidFill>
                      <a:srgbClr val="FFFFFF"/>
                    </a:solidFill>
                  </a:rPr>
                  <a:t>5-bit</a:t>
                </a:r>
                <a:endParaRPr lang="en-US" sz="105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Line Callout 1 (No Border) 81"/>
              <p:cNvSpPr/>
              <p:nvPr/>
            </p:nvSpPr>
            <p:spPr>
              <a:xfrm>
                <a:off x="3993849" y="3398961"/>
                <a:ext cx="648947" cy="142875"/>
              </a:xfrm>
              <a:prstGeom prst="callout1">
                <a:avLst>
                  <a:gd name="adj1" fmla="val 63195"/>
                  <a:gd name="adj2" fmla="val 14356"/>
                  <a:gd name="adj3" fmla="val -14723"/>
                  <a:gd name="adj4" fmla="val -2706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50" b="1" dirty="0" smtClean="0">
                    <a:solidFill>
                      <a:srgbClr val="FFFFFF"/>
                    </a:solidFill>
                  </a:rPr>
                  <a:t>10K-bit</a:t>
                </a:r>
                <a:endParaRPr lang="en-US" sz="105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791305" y="2944495"/>
                <a:ext cx="637821" cy="409575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FFFFFF"/>
                    </a:solidFill>
                  </a:rPr>
                  <a:t>Item memory </a:t>
                </a:r>
                <a:endParaRPr lang="en-US" sz="1200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6" name="Rectangle 65"/>
            <p:cNvSpPr/>
            <p:nvPr/>
          </p:nvSpPr>
          <p:spPr>
            <a:xfrm>
              <a:off x="2261333" y="3115638"/>
              <a:ext cx="3200867" cy="53415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FFFFFF"/>
                  </a:solidFill>
                </a:rPr>
                <a:t>Encoder: MAP operations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600200" y="679851"/>
            <a:ext cx="2014719" cy="4120749"/>
            <a:chOff x="152398" y="1399405"/>
            <a:chExt cx="2014719" cy="4120749"/>
          </a:xfrm>
        </p:grpSpPr>
        <p:sp>
          <p:nvSpPr>
            <p:cNvPr id="55" name="Rectangle 54"/>
            <p:cNvSpPr/>
            <p:nvPr/>
          </p:nvSpPr>
          <p:spPr>
            <a:xfrm>
              <a:off x="476276" y="4122485"/>
              <a:ext cx="1283948" cy="80485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FFFF00"/>
                  </a:solidFill>
                </a:rPr>
                <a:t>Associative memory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56" name="Down Arrow 55"/>
            <p:cNvSpPr/>
            <p:nvPr/>
          </p:nvSpPr>
          <p:spPr>
            <a:xfrm>
              <a:off x="955973" y="2699302"/>
              <a:ext cx="324556" cy="422079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rgbClr val="FFFFFF"/>
                </a:solidFill>
              </a:endParaRPr>
            </a:p>
          </p:txBody>
        </p:sp>
        <p:sp>
          <p:nvSpPr>
            <p:cNvPr id="57" name="Down Arrow 56"/>
            <p:cNvSpPr/>
            <p:nvPr/>
          </p:nvSpPr>
          <p:spPr>
            <a:xfrm>
              <a:off x="966143" y="3677584"/>
              <a:ext cx="324556" cy="444902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rgbClr val="FFFFFF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08850" y="1399405"/>
              <a:ext cx="1002968" cy="41505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FFFFFF"/>
                  </a:solidFill>
                </a:rPr>
                <a:t>Letter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  <p:cxnSp>
          <p:nvCxnSpPr>
            <p:cNvPr id="59" name="Straight Arrow Connector 58"/>
            <p:cNvCxnSpPr>
              <a:stCxn id="58" idx="4"/>
              <a:endCxn id="53" idx="0"/>
            </p:cNvCxnSpPr>
            <p:nvPr/>
          </p:nvCxnSpPr>
          <p:spPr>
            <a:xfrm>
              <a:off x="1110335" y="1814463"/>
              <a:ext cx="7916" cy="38611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407882" y="2032270"/>
              <a:ext cx="1425566" cy="29587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solidFill>
                  <a:srgbClr val="FFFFFF"/>
                </a:solidFill>
              </a:endParaRPr>
            </a:p>
          </p:txBody>
        </p:sp>
        <p:sp>
          <p:nvSpPr>
            <p:cNvPr id="61" name="Line Callout 1 (No Border) 60"/>
            <p:cNvSpPr/>
            <p:nvPr/>
          </p:nvSpPr>
          <p:spPr>
            <a:xfrm>
              <a:off x="1085917" y="1836513"/>
              <a:ext cx="525901" cy="173706"/>
            </a:xfrm>
            <a:prstGeom prst="callout1">
              <a:avLst>
                <a:gd name="adj1" fmla="val 61528"/>
                <a:gd name="adj2" fmla="val 16132"/>
                <a:gd name="adj3" fmla="val 21943"/>
                <a:gd name="adj4" fmla="val -761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b="1" dirty="0" smtClean="0">
                  <a:solidFill>
                    <a:srgbClr val="FFFFFF"/>
                  </a:solidFill>
                </a:rPr>
                <a:t>8-bit</a:t>
              </a:r>
              <a:endParaRPr lang="en-US" sz="1050" b="1" dirty="0">
                <a:solidFill>
                  <a:srgbClr val="FFFFFF"/>
                </a:solidFill>
              </a:endParaRPr>
            </a:p>
          </p:txBody>
        </p:sp>
        <p:sp>
          <p:nvSpPr>
            <p:cNvPr id="62" name="Line Callout 1 (No Border) 61"/>
            <p:cNvSpPr/>
            <p:nvPr/>
          </p:nvSpPr>
          <p:spPr>
            <a:xfrm>
              <a:off x="1179979" y="2753108"/>
              <a:ext cx="767788" cy="173706"/>
            </a:xfrm>
            <a:prstGeom prst="callout1">
              <a:avLst>
                <a:gd name="adj1" fmla="val 63195"/>
                <a:gd name="adj2" fmla="val 14356"/>
                <a:gd name="adj3" fmla="val -14723"/>
                <a:gd name="adj4" fmla="val -270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b="1" dirty="0" smtClean="0">
                  <a:solidFill>
                    <a:srgbClr val="FFFFFF"/>
                  </a:solidFill>
                </a:rPr>
                <a:t>10K-bit</a:t>
              </a:r>
              <a:endParaRPr lang="en-US" sz="1050" b="1" dirty="0">
                <a:solidFill>
                  <a:srgbClr val="FFFFFF"/>
                </a:solidFill>
              </a:endParaRPr>
            </a:p>
          </p:txBody>
        </p:sp>
        <p:sp>
          <p:nvSpPr>
            <p:cNvPr id="63" name="Line Callout 1 (No Border) 62"/>
            <p:cNvSpPr/>
            <p:nvPr/>
          </p:nvSpPr>
          <p:spPr>
            <a:xfrm>
              <a:off x="1206903" y="3759926"/>
              <a:ext cx="767788" cy="173706"/>
            </a:xfrm>
            <a:prstGeom prst="callout1">
              <a:avLst>
                <a:gd name="adj1" fmla="val 63195"/>
                <a:gd name="adj2" fmla="val 14356"/>
                <a:gd name="adj3" fmla="val -14723"/>
                <a:gd name="adj4" fmla="val -270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50" b="1" dirty="0" smtClean="0">
                  <a:solidFill>
                    <a:srgbClr val="FFFFFF"/>
                  </a:solidFill>
                </a:rPr>
                <a:t>10K-bit</a:t>
              </a:r>
              <a:endParaRPr lang="en-US" sz="1050" b="1" dirty="0">
                <a:solidFill>
                  <a:srgbClr val="FFFFFF"/>
                </a:solidFill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1140791" y="4935966"/>
              <a:ext cx="0" cy="27793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152398" y="5181600"/>
              <a:ext cx="20147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FFFF"/>
                  </a:solidFill>
                </a:rPr>
                <a:t>Languages: 21 classes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76134" y="2200572"/>
              <a:ext cx="884234" cy="49795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FFFFFF"/>
                  </a:solidFill>
                </a:rPr>
                <a:t>Item memory 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76276" y="3143431"/>
              <a:ext cx="1283948" cy="53415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FFFFFF"/>
                  </a:solidFill>
                </a:rPr>
                <a:t>Encoder: MAP operations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103" name="Table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962508"/>
              </p:ext>
            </p:extLst>
          </p:nvPr>
        </p:nvGraphicFramePr>
        <p:xfrm>
          <a:off x="838200" y="4953000"/>
          <a:ext cx="7696200" cy="1577340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40506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95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41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1185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517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Applications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i="1" dirty="0" smtClean="0">
                          <a:effectLst/>
                          <a:latin typeface="+mj-lt"/>
                        </a:rPr>
                        <a:t>n</a:t>
                      </a:r>
                      <a:r>
                        <a:rPr lang="en-US" sz="1800" dirty="0" smtClean="0">
                          <a:effectLst/>
                          <a:latin typeface="+mj-lt"/>
                        </a:rPr>
                        <a:t>-grams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HD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Baseline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30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Language </a:t>
                      </a:r>
                      <a:r>
                        <a:rPr lang="en-US" sz="180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identification   [ISLPED’16]</a:t>
                      </a: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i="1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n</a:t>
                      </a:r>
                      <a:r>
                        <a:rPr lang="en-US" sz="180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=3</a:t>
                      </a: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96.7%</a:t>
                      </a: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97.9%</a:t>
                      </a: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Text </a:t>
                      </a:r>
                      <a:r>
                        <a:rPr lang="en-US" sz="180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categorization           [DATE’16]</a:t>
                      </a: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i="1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n</a:t>
                      </a:r>
                      <a:r>
                        <a:rPr lang="en-US" sz="180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=5</a:t>
                      </a: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94.2%</a:t>
                      </a: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86.4%</a:t>
                      </a: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5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EMG gesture </a:t>
                      </a:r>
                      <a:r>
                        <a:rPr lang="en-US" sz="180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recognition [ICRC’16]</a:t>
                      </a: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i="1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n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∈ [</a:t>
                      </a:r>
                      <a:r>
                        <a:rPr lang="en-US" sz="180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3,5]</a:t>
                      </a: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97.8%</a:t>
                      </a: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89.7%</a:t>
                      </a: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5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Arial" panose="020B0604020202020204" pitchFamily="34" charset="0"/>
                        </a:rPr>
                        <a:t>EEG brain-machine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Arial" panose="020B0604020202020204" pitchFamily="34" charset="0"/>
                        </a:rPr>
                        <a:t> interface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Arial" panose="020B0604020202020204" pitchFamily="34" charset="0"/>
                        </a:rPr>
                        <a:t> [BICT’17]</a:t>
                      </a:r>
                      <a:endParaRPr lang="en-US" sz="1800" b="1" dirty="0">
                        <a:solidFill>
                          <a:srgbClr val="FFFFFF"/>
                        </a:solidFill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Arial" panose="020B0604020202020204" pitchFamily="34" charset="0"/>
                        </a:rPr>
                        <a:t>n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∈ 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Arial" panose="020B0604020202020204" pitchFamily="34" charset="0"/>
                        </a:rPr>
                        <a:t>[16,29]</a:t>
                      </a:r>
                      <a:endParaRPr lang="en-US" sz="1800" b="0" dirty="0">
                        <a:solidFill>
                          <a:srgbClr val="FFFFFF"/>
                        </a:solidFill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Arial" panose="020B0604020202020204" pitchFamily="34" charset="0"/>
                        </a:rPr>
                        <a:t>74.5%</a:t>
                      </a:r>
                      <a:endParaRPr lang="en-US" sz="1800" b="0" dirty="0">
                        <a:solidFill>
                          <a:srgbClr val="FFFFFF"/>
                        </a:solidFill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ea typeface="Arial" panose="020B0604020202020204" pitchFamily="34" charset="0"/>
                        </a:rPr>
                        <a:t>69.5%</a:t>
                      </a:r>
                      <a:endParaRPr lang="en-US" sz="1800" b="0" dirty="0">
                        <a:solidFill>
                          <a:srgbClr val="FFFFFF"/>
                        </a:solidFill>
                        <a:effectLst/>
                        <a:latin typeface="+mj-lt"/>
                        <a:ea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="" xmlns:a16="http://schemas.microsoft.com/office/drawing/2014/main" val="3433376477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675682" y="3290540"/>
            <a:ext cx="7189522" cy="1029639"/>
            <a:chOff x="1675682" y="3476694"/>
            <a:chExt cx="7189522" cy="1029639"/>
          </a:xfrm>
        </p:grpSpPr>
        <p:sp>
          <p:nvSpPr>
            <p:cNvPr id="4" name="Rounded Rectangle 3"/>
            <p:cNvSpPr/>
            <p:nvPr/>
          </p:nvSpPr>
          <p:spPr>
            <a:xfrm>
              <a:off x="1675682" y="3476694"/>
              <a:ext cx="5563318" cy="1029639"/>
            </a:xfrm>
            <a:prstGeom prst="roundRect">
              <a:avLst/>
            </a:prstGeom>
            <a:solidFill>
              <a:srgbClr val="FFFF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289195" y="3480137"/>
              <a:ext cx="157600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</a:rPr>
                <a:t>C</a:t>
              </a:r>
              <a:r>
                <a:rPr lang="en-US" sz="2000" b="1" dirty="0" smtClean="0">
                  <a:solidFill>
                    <a:srgbClr val="FFFF00"/>
                  </a:solidFill>
                </a:rPr>
                <a:t>ommon</a:t>
              </a:r>
              <a:endParaRPr lang="en-US" sz="2000" b="1" dirty="0">
                <a:solidFill>
                  <a:srgbClr val="FFFF0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FFFF00"/>
                  </a:solidFill>
                </a:rPr>
                <a:t>d</a:t>
              </a:r>
              <a:r>
                <a:rPr lang="en-US" sz="2000" b="1" dirty="0" smtClean="0">
                  <a:solidFill>
                    <a:srgbClr val="FFFF00"/>
                  </a:solidFill>
                </a:rPr>
                <a:t>enominator</a:t>
              </a:r>
            </a:p>
            <a:p>
              <a:pPr algn="ctr"/>
              <a:r>
                <a:rPr lang="en-US" sz="2000" b="1" dirty="0">
                  <a:solidFill>
                    <a:srgbClr val="FFFF00"/>
                  </a:solidFill>
                </a:rPr>
                <a:t>f</a:t>
              </a:r>
              <a:r>
                <a:rPr lang="en-US" sz="2000" b="1" dirty="0" smtClean="0">
                  <a:solidFill>
                    <a:srgbClr val="FFFF00"/>
                  </a:solidFill>
                </a:rPr>
                <a:t>or searches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780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Contributions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334000"/>
          </a:xfrm>
        </p:spPr>
        <p:txBody>
          <a:bodyPr>
            <a:normAutofit fontScale="92500"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Facilitate </a:t>
            </a:r>
            <a:r>
              <a:rPr lang="en-US" sz="2800" dirty="0">
                <a:solidFill>
                  <a:srgbClr val="FFFFFF"/>
                </a:solidFill>
              </a:rPr>
              <a:t>energy-efficient, fast, and scalable </a:t>
            </a:r>
            <a:r>
              <a:rPr lang="en-US" sz="2800" b="1" smtClean="0">
                <a:solidFill>
                  <a:srgbClr val="FFFFFF"/>
                </a:solidFill>
              </a:rPr>
              <a:t>comparison of large </a:t>
            </a:r>
            <a:r>
              <a:rPr lang="en-US" sz="2800" b="1" dirty="0">
                <a:solidFill>
                  <a:srgbClr val="FFFFFF"/>
                </a:solidFill>
              </a:rPr>
              <a:t>patterns stored in memory </a:t>
            </a:r>
            <a:r>
              <a:rPr lang="en-US" sz="2800" dirty="0" smtClean="0">
                <a:solidFill>
                  <a:srgbClr val="FFFFFF"/>
                </a:solidFill>
              </a:rPr>
              <a:t>:</a:t>
            </a:r>
            <a:endParaRPr lang="en-US" sz="2400" dirty="0">
              <a:solidFill>
                <a:srgbClr val="FFFFFF"/>
              </a:solidFill>
            </a:endParaRP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600" b="1" dirty="0" smtClean="0">
                <a:solidFill>
                  <a:srgbClr val="FF0000"/>
                </a:solidFill>
              </a:rPr>
              <a:t>Digital </a:t>
            </a:r>
            <a:r>
              <a:rPr lang="en-US" sz="2600" b="1" dirty="0">
                <a:solidFill>
                  <a:srgbClr val="FF0000"/>
                </a:solidFill>
              </a:rPr>
              <a:t>CMOS-based </a:t>
            </a:r>
            <a:r>
              <a:rPr lang="en-US" sz="2600" b="1" dirty="0" smtClean="0">
                <a:solidFill>
                  <a:srgbClr val="FF0000"/>
                </a:solidFill>
              </a:rPr>
              <a:t>HAM </a:t>
            </a:r>
            <a:r>
              <a:rPr lang="en-US" sz="2600" dirty="0" smtClean="0">
                <a:solidFill>
                  <a:srgbClr val="FFFFFF"/>
                </a:solidFill>
              </a:rPr>
              <a:t>(D-HAM): Modular scaling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>
                <a:solidFill>
                  <a:srgbClr val="FF0000"/>
                </a:solidFill>
              </a:rPr>
              <a:t>Resistive </a:t>
            </a:r>
            <a:r>
              <a:rPr lang="en-US" sz="2600" b="1" dirty="0">
                <a:solidFill>
                  <a:srgbClr val="FF0000"/>
                </a:solidFill>
              </a:rPr>
              <a:t>HAM </a:t>
            </a:r>
            <a:r>
              <a:rPr lang="en-US" sz="2600" dirty="0">
                <a:solidFill>
                  <a:srgbClr val="FFFFFF"/>
                </a:solidFill>
              </a:rPr>
              <a:t>(</a:t>
            </a:r>
            <a:r>
              <a:rPr lang="en-US" sz="2600" dirty="0" smtClean="0">
                <a:solidFill>
                  <a:srgbClr val="FFFFFF"/>
                </a:solidFill>
              </a:rPr>
              <a:t>R-HAM): Timing discharge for approximate distance computing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600" b="1" dirty="0" smtClean="0">
                <a:solidFill>
                  <a:srgbClr val="FF0000"/>
                </a:solidFill>
              </a:rPr>
              <a:t>Analog </a:t>
            </a:r>
            <a:r>
              <a:rPr lang="en-US" sz="2600" b="1" dirty="0">
                <a:solidFill>
                  <a:srgbClr val="FF0000"/>
                </a:solidFill>
              </a:rPr>
              <a:t>HAM</a:t>
            </a:r>
            <a:r>
              <a:rPr lang="en-US" sz="2600" dirty="0">
                <a:solidFill>
                  <a:srgbClr val="FFFFFF"/>
                </a:solidFill>
              </a:rPr>
              <a:t> (A-HAM</a:t>
            </a:r>
            <a:r>
              <a:rPr lang="en-US" sz="2600" dirty="0" smtClean="0">
                <a:solidFill>
                  <a:srgbClr val="FFFFFF"/>
                </a:solidFill>
              </a:rPr>
              <a:t>): Faster </a:t>
            </a:r>
            <a:r>
              <a:rPr lang="en-US" sz="2600" dirty="0">
                <a:solidFill>
                  <a:srgbClr val="FFFFFF"/>
                </a:solidFill>
              </a:rPr>
              <a:t>and denser </a:t>
            </a:r>
            <a:r>
              <a:rPr lang="en-US" sz="2600" dirty="0" smtClean="0">
                <a:solidFill>
                  <a:srgbClr val="FFFFFF"/>
                </a:solidFill>
              </a:rPr>
              <a:t>alternative</a:t>
            </a:r>
            <a:endParaRPr lang="en-US" sz="2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FFFFFF"/>
                </a:solidFill>
              </a:rPr>
              <a:t>For a moderate accuracy of 94%: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Approximation techniques: sampling, voltage </a:t>
            </a:r>
            <a:r>
              <a:rPr lang="en-US" sz="2400" dirty="0" err="1" smtClean="0">
                <a:solidFill>
                  <a:srgbClr val="FFFFFF"/>
                </a:solidFill>
              </a:rPr>
              <a:t>overscaling</a:t>
            </a:r>
            <a:r>
              <a:rPr lang="en-US" sz="2400" dirty="0" smtClean="0">
                <a:solidFill>
                  <a:srgbClr val="FFFFFF"/>
                </a:solidFill>
              </a:rPr>
              <a:t>, bit </a:t>
            </a:r>
            <a:r>
              <a:rPr lang="en-US" sz="2400" dirty="0">
                <a:solidFill>
                  <a:srgbClr val="FFFFFF"/>
                </a:solidFill>
              </a:rPr>
              <a:t>width </a:t>
            </a:r>
            <a:r>
              <a:rPr lang="en-US" sz="2400" dirty="0" smtClean="0">
                <a:solidFill>
                  <a:srgbClr val="FFFFFF"/>
                </a:solidFill>
              </a:rPr>
              <a:t>optimization, </a:t>
            </a:r>
            <a:r>
              <a:rPr lang="en-US" sz="2400" dirty="0">
                <a:solidFill>
                  <a:srgbClr val="FFFFFF"/>
                </a:solidFill>
              </a:rPr>
              <a:t>current-based </a:t>
            </a:r>
            <a:r>
              <a:rPr lang="en-US" sz="2400" dirty="0" smtClean="0">
                <a:solidFill>
                  <a:srgbClr val="FFFFFF"/>
                </a:solidFill>
              </a:rPr>
              <a:t>search and comparators</a:t>
            </a:r>
            <a:endParaRPr lang="en-US" sz="2400" dirty="0">
              <a:solidFill>
                <a:srgbClr val="FFFFFF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FFFF"/>
                </a:solidFill>
              </a:rPr>
              <a:t>R-HAM improves </a:t>
            </a:r>
            <a:r>
              <a:rPr lang="en-US" sz="2400" dirty="0">
                <a:solidFill>
                  <a:srgbClr val="FFFFFF"/>
                </a:solidFill>
              </a:rPr>
              <a:t>the </a:t>
            </a:r>
            <a:r>
              <a:rPr lang="en-US" sz="2400" dirty="0" smtClean="0">
                <a:solidFill>
                  <a:srgbClr val="FFFFFF"/>
                </a:solidFill>
              </a:rPr>
              <a:t>energy-delay product by </a:t>
            </a:r>
            <a:r>
              <a:rPr lang="en-US" sz="2400" b="1" dirty="0" smtClean="0">
                <a:solidFill>
                  <a:srgbClr val="FF0000"/>
                </a:solidFill>
              </a:rPr>
              <a:t>9.6×</a:t>
            </a:r>
            <a:endParaRPr lang="en-US" sz="2400" b="1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FFFF"/>
                </a:solidFill>
              </a:rPr>
              <a:t>A-HAM </a:t>
            </a:r>
            <a:r>
              <a:rPr lang="en-US" sz="2400" dirty="0">
                <a:solidFill>
                  <a:srgbClr val="FFFFFF"/>
                </a:solidFill>
              </a:rPr>
              <a:t>improves </a:t>
            </a:r>
            <a:r>
              <a:rPr lang="en-US" sz="2400" dirty="0" smtClean="0">
                <a:solidFill>
                  <a:srgbClr val="FFFFFF"/>
                </a:solidFill>
              </a:rPr>
              <a:t>the energy-delay product </a:t>
            </a:r>
            <a:r>
              <a:rPr lang="en-US" sz="2400" dirty="0">
                <a:solidFill>
                  <a:srgbClr val="FFFFFF"/>
                </a:solidFill>
              </a:rPr>
              <a:t>by </a:t>
            </a:r>
            <a:r>
              <a:rPr lang="en-US" sz="2400" b="1" dirty="0" smtClean="0">
                <a:solidFill>
                  <a:srgbClr val="FF0000"/>
                </a:solidFill>
              </a:rPr>
              <a:t>1347×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compared to D-HAM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9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142" y="1020540"/>
            <a:ext cx="6216458" cy="49992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HAM for Language Recognition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6019800"/>
            <a:ext cx="6477000" cy="76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>
                <a:solidFill>
                  <a:srgbClr val="FFFFFF"/>
                </a:solidFill>
              </a:rPr>
              <a:t>Structure of </a:t>
            </a:r>
            <a:r>
              <a:rPr lang="en-US" sz="2000" b="1" dirty="0" err="1" smtClean="0">
                <a:solidFill>
                  <a:srgbClr val="FFFFFF"/>
                </a:solidFill>
              </a:rPr>
              <a:t>hyperdimensional</a:t>
            </a:r>
            <a:r>
              <a:rPr lang="en-US" sz="2000" b="1" dirty="0" smtClean="0">
                <a:solidFill>
                  <a:srgbClr val="FFFFFF"/>
                </a:solidFill>
              </a:rPr>
              <a:t> associative memory (HAM): Comparing </a:t>
            </a:r>
            <a:r>
              <a:rPr lang="en-US" sz="2000" b="1" i="1" dirty="0" smtClean="0">
                <a:solidFill>
                  <a:srgbClr val="FFFFFF"/>
                </a:solidFill>
              </a:rPr>
              <a:t>D</a:t>
            </a:r>
            <a:r>
              <a:rPr lang="en-US" sz="2000" b="1" dirty="0" smtClean="0">
                <a:solidFill>
                  <a:srgbClr val="FFFFFF"/>
                </a:solidFill>
              </a:rPr>
              <a:t>=10,000 bits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209800"/>
            <a:ext cx="1939711" cy="53441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262131" y="2590800"/>
            <a:ext cx="1547869" cy="137160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44511" y="2209800"/>
            <a:ext cx="1565489" cy="152400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b="35757"/>
          <a:stretch/>
        </p:blipFill>
        <p:spPr>
          <a:xfrm>
            <a:off x="295989" y="3566700"/>
            <a:ext cx="1957331" cy="51762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2227420" y="3947160"/>
            <a:ext cx="1547869" cy="137160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09800" y="3566160"/>
            <a:ext cx="1565489" cy="152400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5378710"/>
            <a:ext cx="1972391" cy="534410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V="1">
            <a:off x="2262131" y="5768340"/>
            <a:ext cx="1547869" cy="137160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44511" y="5387340"/>
            <a:ext cx="1565489" cy="152400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49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nergy-Saving">
      <a:dk1>
        <a:srgbClr val="000000"/>
      </a:dk1>
      <a:lt1>
        <a:srgbClr val="D7D7D7"/>
      </a:lt1>
      <a:dk2>
        <a:srgbClr val="000000"/>
      </a:dk2>
      <a:lt2>
        <a:srgbClr val="D7D7D7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78B1C33-1571-459A-95AD-9F0F452774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Energy and paper-saving presentation</Template>
  <TotalTime>2041</TotalTime>
  <Words>1132</Words>
  <Application>Microsoft Office PowerPoint</Application>
  <PresentationFormat>On-screen Show (4:3)</PresentationFormat>
  <Paragraphs>227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ＭＳ Ｐゴシック</vt:lpstr>
      <vt:lpstr>ＭＳ Ｐゴシック</vt:lpstr>
      <vt:lpstr>Arial</vt:lpstr>
      <vt:lpstr>Calibri</vt:lpstr>
      <vt:lpstr>Wingdings</vt:lpstr>
      <vt:lpstr>Office Theme</vt:lpstr>
      <vt:lpstr>Exploring Hyperdimensional Associative Memory</vt:lpstr>
      <vt:lpstr>Outline</vt:lpstr>
      <vt:lpstr>Brain-inspired Hyperdimensional Computing</vt:lpstr>
      <vt:lpstr>What Are Hypervectors?</vt:lpstr>
      <vt:lpstr>Mapping to Hypervectors</vt:lpstr>
      <vt:lpstr>Example Problem: Language Recognition</vt:lpstr>
      <vt:lpstr>Its Algebra is General: Architecture Can Be Reused </vt:lpstr>
      <vt:lpstr>Contributions</vt:lpstr>
      <vt:lpstr>HAM for Language Recognition</vt:lpstr>
      <vt:lpstr>D-HAM: Digital HAM</vt:lpstr>
      <vt:lpstr>DHAM Optimization: Sampling</vt:lpstr>
      <vt:lpstr>R-HAM: Resistive HAM</vt:lpstr>
      <vt:lpstr>R-HAM Optimizations: Switching Activity</vt:lpstr>
      <vt:lpstr>R-HAM Optimizations: Voltage Overscaling</vt:lpstr>
      <vt:lpstr>A-HAM: Analog HAM</vt:lpstr>
      <vt:lpstr>Multistage A-HAM</vt:lpstr>
      <vt:lpstr>Experimental Results</vt:lpstr>
      <vt:lpstr>Summary</vt:lpstr>
      <vt:lpstr>Acknowledgment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Energy-Saving Template</dc:title>
  <dc:creator>Abbas</dc:creator>
  <cp:keywords/>
  <cp:lastModifiedBy>Abbas Rahimi</cp:lastModifiedBy>
  <cp:revision>263</cp:revision>
  <dcterms:created xsi:type="dcterms:W3CDTF">2016-06-16T18:23:28Z</dcterms:created>
  <dcterms:modified xsi:type="dcterms:W3CDTF">2017-02-07T18:52:17Z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TC102872799990</vt:lpwstr>
  </property>
</Properties>
</file>