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60" r:id="rId5"/>
    <p:sldId id="261" r:id="rId6"/>
    <p:sldId id="285" r:id="rId7"/>
    <p:sldId id="263" r:id="rId8"/>
    <p:sldId id="264" r:id="rId9"/>
    <p:sldId id="265" r:id="rId10"/>
    <p:sldId id="266" r:id="rId11"/>
    <p:sldId id="267" r:id="rId12"/>
    <p:sldId id="283" r:id="rId13"/>
    <p:sldId id="286" r:id="rId14"/>
    <p:sldId id="288" r:id="rId15"/>
    <p:sldId id="271" r:id="rId16"/>
    <p:sldId id="284" r:id="rId17"/>
    <p:sldId id="272" r:id="rId18"/>
    <p:sldId id="273" r:id="rId19"/>
    <p:sldId id="274" r:id="rId20"/>
    <p:sldId id="276" r:id="rId21"/>
    <p:sldId id="277" r:id="rId22"/>
    <p:sldId id="287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lvl1pPr>
      <a:defRPr>
        <a:latin typeface="+mj-lt"/>
        <a:ea typeface="+mj-ea"/>
        <a:cs typeface="+mj-cs"/>
        <a:sym typeface="Avenir Roman"/>
      </a:defRPr>
    </a:lvl1pPr>
    <a:lvl2pPr>
      <a:defRPr>
        <a:latin typeface="+mj-lt"/>
        <a:ea typeface="+mj-ea"/>
        <a:cs typeface="+mj-cs"/>
        <a:sym typeface="Avenir Roman"/>
      </a:defRPr>
    </a:lvl2pPr>
    <a:lvl3pPr>
      <a:defRPr>
        <a:latin typeface="+mj-lt"/>
        <a:ea typeface="+mj-ea"/>
        <a:cs typeface="+mj-cs"/>
        <a:sym typeface="Avenir Roman"/>
      </a:defRPr>
    </a:lvl3pPr>
    <a:lvl4pPr>
      <a:defRPr>
        <a:latin typeface="+mj-lt"/>
        <a:ea typeface="+mj-ea"/>
        <a:cs typeface="+mj-cs"/>
        <a:sym typeface="Avenir Roman"/>
      </a:defRPr>
    </a:lvl4pPr>
    <a:lvl5pPr>
      <a:defRPr>
        <a:latin typeface="+mj-lt"/>
        <a:ea typeface="+mj-ea"/>
        <a:cs typeface="+mj-cs"/>
        <a:sym typeface="Avenir Roman"/>
      </a:defRPr>
    </a:lvl5pPr>
    <a:lvl6pPr>
      <a:defRPr>
        <a:latin typeface="+mj-lt"/>
        <a:ea typeface="+mj-ea"/>
        <a:cs typeface="+mj-cs"/>
        <a:sym typeface="Avenir Roman"/>
      </a:defRPr>
    </a:lvl6pPr>
    <a:lvl7pPr>
      <a:defRPr>
        <a:latin typeface="+mj-lt"/>
        <a:ea typeface="+mj-ea"/>
        <a:cs typeface="+mj-cs"/>
        <a:sym typeface="Avenir Roman"/>
      </a:defRPr>
    </a:lvl7pPr>
    <a:lvl8pPr>
      <a:defRPr>
        <a:latin typeface="+mj-lt"/>
        <a:ea typeface="+mj-ea"/>
        <a:cs typeface="+mj-cs"/>
        <a:sym typeface="Avenir Roman"/>
      </a:defRPr>
    </a:lvl8pPr>
    <a:lvl9pPr>
      <a:defRPr>
        <a:latin typeface="+mj-lt"/>
        <a:ea typeface="+mj-ea"/>
        <a:cs typeface="+mj-cs"/>
        <a:sym typeface="Avenir Roman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37" autoAdjust="0"/>
  </p:normalViewPr>
  <p:slideViewPr>
    <p:cSldViewPr snapToGrid="0">
      <p:cViewPr varScale="1">
        <p:scale>
          <a:sx n="69" d="100"/>
          <a:sy n="69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77D21-6A7C-4FBE-99F0-223C5321CE98}" type="datetimeFigureOut">
              <a:rPr lang="zh-CN" altLang="en-US" smtClean="0"/>
              <a:pPr/>
              <a:t>2016/10/4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0155B-8535-4748-8DEE-382E3507E5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8779023" y="6559735"/>
            <a:ext cx="290397" cy="264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‹#›</a:t>
            </a:r>
          </a:p>
        </p:txBody>
      </p:sp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457200" y="198437"/>
            <a:ext cx="8229600" cy="715964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  <a:prstGeom prst="rect">
            <a:avLst/>
          </a:prstGeom>
        </p:spPr>
        <p:txBody>
          <a:bodyPr/>
          <a:lstStyle>
            <a:lvl1pPr marL="228600" indent="-228600"/>
            <a:lvl2pPr marL="495300" indent="-266700"/>
            <a:lvl3pPr marL="777238" indent="-320038"/>
            <a:lvl4pPr marL="1041400" indent="-355600"/>
            <a:lvl5pPr marL="1270000" indent="-355600"/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8779023" y="6559735"/>
            <a:ext cx="290397" cy="264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‹#›</a:t>
            </a:r>
          </a:p>
        </p:txBody>
      </p:sp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Title Text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4"/>
          </a:xfrm>
          <a:prstGeom prst="rect">
            <a:avLst/>
          </a:prstGeom>
        </p:spPr>
        <p:txBody>
          <a:bodyPr/>
          <a:lstStyle>
            <a:lvl1pPr marL="228600" indent="-228600"/>
            <a:lvl2pPr marL="495300" indent="-266700"/>
            <a:lvl3pPr marL="777238" indent="-320038"/>
            <a:lvl4pPr marL="1041400" indent="-355600"/>
            <a:lvl5pPr marL="1270000" indent="-355600"/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1F497D"/>
                </a:solidFill>
              </a:rPr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228600" y="266997"/>
            <a:ext cx="8686800" cy="456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3200">
                <a:solidFill>
                  <a:srgbClr val="1F49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Click to edit Master title style</a:t>
            </a:r>
          </a:p>
        </p:txBody>
      </p:sp>
      <p:sp>
        <p:nvSpPr>
          <p:cNvPr id="16" name="Shape 16"/>
          <p:cNvSpPr/>
          <p:nvPr/>
        </p:nvSpPr>
        <p:spPr>
          <a:xfrm>
            <a:off x="228600" y="762000"/>
            <a:ext cx="8686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4267200" cy="5486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8779023" y="6559735"/>
            <a:ext cx="290397" cy="264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‹#›</a:t>
            </a:r>
          </a:p>
        </p:txBody>
      </p:sp>
      <p:sp>
        <p:nvSpPr>
          <p:cNvPr id="20" name="Shape 20"/>
          <p:cNvSpPr/>
          <p:nvPr/>
        </p:nvSpPr>
        <p:spPr>
          <a:xfrm>
            <a:off x="228600" y="266997"/>
            <a:ext cx="8686800" cy="456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3200">
                <a:solidFill>
                  <a:srgbClr val="1F49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Click to edit Master title style</a:t>
            </a:r>
          </a:p>
        </p:txBody>
      </p:sp>
      <p:sp>
        <p:nvSpPr>
          <p:cNvPr id="21" name="Shape 21"/>
          <p:cNvSpPr/>
          <p:nvPr/>
        </p:nvSpPr>
        <p:spPr>
          <a:xfrm>
            <a:off x="228600" y="762000"/>
            <a:ext cx="8686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4267200" cy="5486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228600" y="266997"/>
            <a:ext cx="8686800" cy="456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3200">
                <a:solidFill>
                  <a:srgbClr val="1F49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Click to edit Master title style</a:t>
            </a:r>
          </a:p>
        </p:txBody>
      </p:sp>
      <p:sp>
        <p:nvSpPr>
          <p:cNvPr id="25" name="Shape 25"/>
          <p:cNvSpPr/>
          <p:nvPr/>
        </p:nvSpPr>
        <p:spPr>
          <a:xfrm>
            <a:off x="228600" y="762000"/>
            <a:ext cx="8686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8779023" y="6559735"/>
            <a:ext cx="290397" cy="264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‹#›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8779023" y="6559735"/>
            <a:ext cx="290397" cy="264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‹#›</a:t>
            </a:r>
          </a:p>
        </p:txBody>
      </p:sp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57200" y="0"/>
            <a:ext cx="3008315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1F497D"/>
                </a:solidFill>
              </a:rP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700"/>
              </a:spcBef>
              <a:defRPr sz="3200"/>
            </a:lvl1pPr>
            <a:lvl2pPr marL="489857" indent="-261256">
              <a:spcBef>
                <a:spcPts val="700"/>
              </a:spcBef>
              <a:defRPr sz="3200"/>
            </a:lvl2pPr>
            <a:lvl3pPr marL="762000" indent="-304800">
              <a:spcBef>
                <a:spcPts val="700"/>
              </a:spcBef>
              <a:defRPr sz="3200"/>
            </a:lvl3pPr>
            <a:lvl4pPr marL="1051560" indent="-365759">
              <a:spcBef>
                <a:spcPts val="700"/>
              </a:spcBef>
              <a:defRPr sz="3200"/>
            </a:lvl4pPr>
            <a:lvl5pPr marL="1280160" indent="-365760">
              <a:spcBef>
                <a:spcPts val="7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8779023" y="6559735"/>
            <a:ext cx="290397" cy="264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‹#›</a:t>
            </a:r>
          </a:p>
        </p:txBody>
      </p:sp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1F497D"/>
                </a:solidFill>
              </a:rP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28600" y="762000"/>
            <a:ext cx="8686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458200" cy="601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sldNum="0" hdr="0" ftr="0" dt="0"/>
  <p:txStyles>
    <p:titleStyle>
      <a:lvl1pPr>
        <a:defRPr sz="3200">
          <a:solidFill>
            <a:srgbClr val="1F497D"/>
          </a:solidFill>
          <a:latin typeface="Arial Bold"/>
          <a:ea typeface="Arial Bold"/>
          <a:cs typeface="Arial Bold"/>
          <a:sym typeface="Arial Bold"/>
        </a:defRPr>
      </a:lvl1pPr>
      <a:lvl2pPr>
        <a:defRPr sz="3200">
          <a:solidFill>
            <a:srgbClr val="1F497D"/>
          </a:solidFill>
          <a:latin typeface="Arial Bold"/>
          <a:ea typeface="Arial Bold"/>
          <a:cs typeface="Arial Bold"/>
          <a:sym typeface="Arial Bold"/>
        </a:defRPr>
      </a:lvl2pPr>
      <a:lvl3pPr>
        <a:defRPr sz="3200">
          <a:solidFill>
            <a:srgbClr val="1F497D"/>
          </a:solidFill>
          <a:latin typeface="Arial Bold"/>
          <a:ea typeface="Arial Bold"/>
          <a:cs typeface="Arial Bold"/>
          <a:sym typeface="Arial Bold"/>
        </a:defRPr>
      </a:lvl3pPr>
      <a:lvl4pPr>
        <a:defRPr sz="3200">
          <a:solidFill>
            <a:srgbClr val="1F497D"/>
          </a:solidFill>
          <a:latin typeface="Arial Bold"/>
          <a:ea typeface="Arial Bold"/>
          <a:cs typeface="Arial Bold"/>
          <a:sym typeface="Arial Bold"/>
        </a:defRPr>
      </a:lvl4pPr>
      <a:lvl5pPr>
        <a:defRPr sz="3200">
          <a:solidFill>
            <a:srgbClr val="1F497D"/>
          </a:solidFill>
          <a:latin typeface="Arial Bold"/>
          <a:ea typeface="Arial Bold"/>
          <a:cs typeface="Arial Bold"/>
          <a:sym typeface="Arial Bold"/>
        </a:defRPr>
      </a:lvl5pPr>
      <a:lvl6pPr>
        <a:defRPr sz="3200">
          <a:solidFill>
            <a:srgbClr val="1F497D"/>
          </a:solidFill>
          <a:latin typeface="Arial Bold"/>
          <a:ea typeface="Arial Bold"/>
          <a:cs typeface="Arial Bold"/>
          <a:sym typeface="Arial Bold"/>
        </a:defRPr>
      </a:lvl6pPr>
      <a:lvl7pPr>
        <a:defRPr sz="3200">
          <a:solidFill>
            <a:srgbClr val="1F497D"/>
          </a:solidFill>
          <a:latin typeface="Arial Bold"/>
          <a:ea typeface="Arial Bold"/>
          <a:cs typeface="Arial Bold"/>
          <a:sym typeface="Arial Bold"/>
        </a:defRPr>
      </a:lvl7pPr>
      <a:lvl8pPr>
        <a:defRPr sz="3200">
          <a:solidFill>
            <a:srgbClr val="1F497D"/>
          </a:solidFill>
          <a:latin typeface="Arial Bold"/>
          <a:ea typeface="Arial Bold"/>
          <a:cs typeface="Arial Bold"/>
          <a:sym typeface="Arial Bold"/>
        </a:defRPr>
      </a:lvl8pPr>
      <a:lvl9pPr>
        <a:defRPr sz="3200">
          <a:solidFill>
            <a:srgbClr val="1F497D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231775" indent="-231775">
        <a:spcBef>
          <a:spcPts val="600"/>
        </a:spcBef>
        <a:buClr>
          <a:srgbClr val="C00000"/>
        </a:buClr>
        <a:buSzPct val="100000"/>
        <a:buFont typeface="Arial"/>
        <a:buChar char="•"/>
        <a:defRPr sz="2800">
          <a:latin typeface="Arial"/>
          <a:ea typeface="Arial"/>
          <a:cs typeface="Arial"/>
          <a:sym typeface="Arial"/>
        </a:defRPr>
      </a:lvl1pPr>
      <a:lvl2pPr marL="563297" indent="-331523">
        <a:spcBef>
          <a:spcPts val="600"/>
        </a:spcBef>
        <a:buClr>
          <a:srgbClr val="C00000"/>
        </a:buClr>
        <a:buSzPct val="100000"/>
        <a:buFont typeface="Arial"/>
        <a:buChar char="•"/>
        <a:defRPr sz="2800">
          <a:latin typeface="Arial"/>
          <a:ea typeface="Arial"/>
          <a:cs typeface="Arial"/>
          <a:sym typeface="Arial"/>
        </a:defRPr>
      </a:lvl2pPr>
      <a:lvl3pPr marL="829310" indent="-313373">
        <a:spcBef>
          <a:spcPts val="600"/>
        </a:spcBef>
        <a:buClr>
          <a:srgbClr val="C00000"/>
        </a:buClr>
        <a:buSzPct val="100000"/>
        <a:buFont typeface="Arial"/>
        <a:buChar char="•"/>
        <a:defRPr sz="2800">
          <a:latin typeface="Arial"/>
          <a:ea typeface="Arial"/>
          <a:cs typeface="Arial"/>
          <a:sym typeface="Arial"/>
        </a:defRPr>
      </a:lvl3pPr>
      <a:lvl4pPr marL="1102784" indent="-363008">
        <a:spcBef>
          <a:spcPts val="600"/>
        </a:spcBef>
        <a:buClr>
          <a:srgbClr val="C00000"/>
        </a:buClr>
        <a:buSzPct val="100000"/>
        <a:buFont typeface="Arial"/>
        <a:buChar char="•"/>
        <a:defRPr sz="2800">
          <a:latin typeface="Arial"/>
          <a:ea typeface="Arial"/>
          <a:cs typeface="Arial"/>
          <a:sym typeface="Arial"/>
        </a:defRPr>
      </a:lvl4pPr>
      <a:lvl5pPr marL="1321329" indent="-348192">
        <a:spcBef>
          <a:spcPts val="600"/>
        </a:spcBef>
        <a:buClr>
          <a:srgbClr val="C00000"/>
        </a:buClr>
        <a:buSzPct val="100000"/>
        <a:buFont typeface="Arial"/>
        <a:buChar char="•"/>
        <a:defRPr sz="2800">
          <a:latin typeface="Arial"/>
          <a:ea typeface="Arial"/>
          <a:cs typeface="Arial"/>
          <a:sym typeface="Arial"/>
        </a:defRPr>
      </a:lvl5pPr>
      <a:lvl6pPr marL="2606038" indent="-320038">
        <a:spcBef>
          <a:spcPts val="600"/>
        </a:spcBef>
        <a:buClr>
          <a:srgbClr val="C00000"/>
        </a:buClr>
        <a:buSzPct val="100000"/>
        <a:buFont typeface="Arial"/>
        <a:buChar char="•"/>
        <a:defRPr sz="2800">
          <a:latin typeface="Arial"/>
          <a:ea typeface="Arial"/>
          <a:cs typeface="Arial"/>
          <a:sym typeface="Arial"/>
        </a:defRPr>
      </a:lvl6pPr>
      <a:lvl7pPr marL="3063238" indent="-320038">
        <a:spcBef>
          <a:spcPts val="600"/>
        </a:spcBef>
        <a:buClr>
          <a:srgbClr val="C00000"/>
        </a:buClr>
        <a:buSzPct val="100000"/>
        <a:buFont typeface="Arial"/>
        <a:buChar char="•"/>
        <a:defRPr sz="2800">
          <a:latin typeface="Arial"/>
          <a:ea typeface="Arial"/>
          <a:cs typeface="Arial"/>
          <a:sym typeface="Arial"/>
        </a:defRPr>
      </a:lvl7pPr>
      <a:lvl8pPr marL="3520440" indent="-320039">
        <a:spcBef>
          <a:spcPts val="600"/>
        </a:spcBef>
        <a:buClr>
          <a:srgbClr val="C00000"/>
        </a:buClr>
        <a:buSzPct val="100000"/>
        <a:buFont typeface="Arial"/>
        <a:buChar char="•"/>
        <a:defRPr sz="2800">
          <a:latin typeface="Arial"/>
          <a:ea typeface="Arial"/>
          <a:cs typeface="Arial"/>
          <a:sym typeface="Arial"/>
        </a:defRPr>
      </a:lvl8pPr>
      <a:lvl9pPr marL="3977640" indent="-320040">
        <a:spcBef>
          <a:spcPts val="600"/>
        </a:spcBef>
        <a:buClr>
          <a:srgbClr val="C00000"/>
        </a:buClr>
        <a:buSzPct val="100000"/>
        <a:buFont typeface="Arial"/>
        <a:buChar char="•"/>
        <a:defRPr sz="2800"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228600" y="1349375"/>
            <a:ext cx="8763000" cy="185102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 dirty="0"/>
              <a:t>WILD: A Workload-Based Learning Model to Predict Dynamic Delay of Functional Units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356618" y="3810000"/>
            <a:ext cx="8430764" cy="2209800"/>
          </a:xfrm>
          <a:prstGeom prst="rect">
            <a:avLst/>
          </a:prstGeom>
        </p:spPr>
        <p:txBody>
          <a:bodyPr/>
          <a:lstStyle/>
          <a:p>
            <a:pPr marL="533400" lvl="0" indent="-533400">
              <a:lnSpc>
                <a:spcPct val="65000"/>
              </a:lnSpc>
              <a:defRPr sz="1800">
                <a:solidFill>
                  <a:srgbClr val="000000"/>
                </a:solidFill>
              </a:defRPr>
            </a:pPr>
            <a:r>
              <a:rPr sz="2400" dirty="0" err="1">
                <a:latin typeface="Arial Bold"/>
                <a:ea typeface="Arial Bold"/>
                <a:cs typeface="Arial Bold"/>
                <a:sym typeface="Arial Bold"/>
              </a:rPr>
              <a:t>Xun</a:t>
            </a:r>
            <a:r>
              <a:rPr sz="2400" dirty="0">
                <a:latin typeface="Arial Bold"/>
                <a:ea typeface="Arial Bold"/>
                <a:cs typeface="Arial Bold"/>
                <a:sym typeface="Arial Bold"/>
              </a:rPr>
              <a:t> Jiao</a:t>
            </a:r>
            <a:r>
              <a:rPr sz="2400" baseline="30000" dirty="0"/>
              <a:t>*</a:t>
            </a:r>
            <a:r>
              <a:rPr sz="2400" dirty="0"/>
              <a:t>, Yu Jiang</a:t>
            </a:r>
            <a:r>
              <a:rPr sz="2400" baseline="30000" dirty="0"/>
              <a:t>+</a:t>
            </a:r>
            <a:r>
              <a:rPr sz="2400" dirty="0"/>
              <a:t>, </a:t>
            </a:r>
            <a:r>
              <a:rPr sz="2400" dirty="0" err="1"/>
              <a:t>Abbas</a:t>
            </a:r>
            <a:r>
              <a:rPr sz="2400" dirty="0"/>
              <a:t> </a:t>
            </a:r>
            <a:r>
              <a:rPr sz="2400" dirty="0" err="1"/>
              <a:t>Rahimi</a:t>
            </a:r>
            <a:r>
              <a:rPr sz="2400" baseline="30000" dirty="0"/>
              <a:t>$</a:t>
            </a:r>
            <a:r>
              <a:rPr sz="2400" dirty="0"/>
              <a:t>, and Rajesh K. Gupta</a:t>
            </a:r>
            <a:r>
              <a:rPr sz="2400" baseline="30000" dirty="0"/>
              <a:t>*</a:t>
            </a:r>
            <a:br>
              <a:rPr sz="2400" baseline="30000" dirty="0"/>
            </a:br>
            <a:endParaRPr sz="2400" dirty="0"/>
          </a:p>
          <a:p>
            <a:pPr marL="533400" lvl="0" indent="-533400">
              <a:lnSpc>
                <a:spcPct val="65000"/>
              </a:lnSpc>
              <a:defRPr sz="1800">
                <a:solidFill>
                  <a:srgbClr val="000000"/>
                </a:solidFill>
              </a:defRPr>
            </a:pPr>
            <a:endParaRPr sz="2400" dirty="0"/>
          </a:p>
          <a:p>
            <a:pPr marL="533400" lvl="0" indent="-533400">
              <a:lnSpc>
                <a:spcPct val="65000"/>
              </a:lnSpc>
              <a:defRPr sz="1800">
                <a:solidFill>
                  <a:srgbClr val="000000"/>
                </a:solidFill>
              </a:defRPr>
            </a:pPr>
            <a:r>
              <a:rPr sz="2400" baseline="30000" dirty="0"/>
              <a:t>*</a:t>
            </a:r>
            <a:r>
              <a:rPr sz="2400" dirty="0">
                <a:latin typeface="Arial Bold"/>
                <a:ea typeface="Arial Bold"/>
                <a:cs typeface="Arial Bold"/>
                <a:sym typeface="Arial Bold"/>
              </a:rPr>
              <a:t>University of California, San Diego</a:t>
            </a:r>
          </a:p>
          <a:p>
            <a:pPr marL="533400" lvl="0" indent="-533400">
              <a:lnSpc>
                <a:spcPct val="65000"/>
              </a:lnSpc>
              <a:defRPr sz="1800">
                <a:solidFill>
                  <a:srgbClr val="000000"/>
                </a:solidFill>
              </a:defRPr>
            </a:pPr>
            <a:r>
              <a:rPr sz="2400" baseline="30000" dirty="0"/>
              <a:t> +</a:t>
            </a:r>
            <a:r>
              <a:rPr sz="2400" dirty="0" err="1"/>
              <a:t>Tsinghua</a:t>
            </a:r>
            <a:r>
              <a:rPr sz="2400" dirty="0"/>
              <a:t> University</a:t>
            </a:r>
          </a:p>
          <a:p>
            <a:pPr marL="533400" lvl="0" indent="-533400">
              <a:lnSpc>
                <a:spcPct val="65000"/>
              </a:lnSpc>
              <a:defRPr sz="1800">
                <a:solidFill>
                  <a:srgbClr val="000000"/>
                </a:solidFill>
              </a:defRPr>
            </a:pPr>
            <a:r>
              <a:rPr sz="2400" baseline="30000" dirty="0"/>
              <a:t> $</a:t>
            </a:r>
            <a:r>
              <a:rPr sz="2400" dirty="0"/>
              <a:t>University of California, Berkeley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Dynamic Timing Analysis </a:t>
            </a:r>
          </a:p>
        </p:txBody>
      </p:sp>
      <p:sp>
        <p:nvSpPr>
          <p:cNvPr id="234" name="Shape 234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458200" cy="96396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We parse and analyze VCD file to measure the dynamic delay at each cycle. </a:t>
            </a:r>
          </a:p>
        </p:txBody>
      </p:sp>
      <p:sp>
        <p:nvSpPr>
          <p:cNvPr id="235" name="Shape 235"/>
          <p:cNvSpPr/>
          <p:nvPr/>
        </p:nvSpPr>
        <p:spPr>
          <a:xfrm>
            <a:off x="1926453" y="2130641"/>
            <a:ext cx="355108" cy="1287263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5905129" y="2130641"/>
            <a:ext cx="355108" cy="1287263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7" name="Shape 237"/>
          <p:cNvSpPr/>
          <p:nvPr/>
        </p:nvSpPr>
        <p:spPr>
          <a:xfrm>
            <a:off x="2050743" y="3290149"/>
            <a:ext cx="97654" cy="124288"/>
          </a:xfrm>
          <a:prstGeom prst="triangle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8" name="Shape 238"/>
          <p:cNvSpPr/>
          <p:nvPr/>
        </p:nvSpPr>
        <p:spPr>
          <a:xfrm>
            <a:off x="6040144" y="3290149"/>
            <a:ext cx="97655" cy="124288"/>
          </a:xfrm>
          <a:prstGeom prst="triangle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9" name="Shape 239"/>
          <p:cNvSpPr/>
          <p:nvPr/>
        </p:nvSpPr>
        <p:spPr>
          <a:xfrm>
            <a:off x="1793363" y="1859208"/>
            <a:ext cx="710067" cy="264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Wrapper</a:t>
            </a:r>
          </a:p>
        </p:txBody>
      </p:sp>
      <p:sp>
        <p:nvSpPr>
          <p:cNvPr id="240" name="Shape 240"/>
          <p:cNvSpPr/>
          <p:nvPr/>
        </p:nvSpPr>
        <p:spPr>
          <a:xfrm>
            <a:off x="5782764" y="1829667"/>
            <a:ext cx="710067" cy="264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Wrapper</a:t>
            </a:r>
          </a:p>
        </p:txBody>
      </p:sp>
      <p:sp>
        <p:nvSpPr>
          <p:cNvPr id="241" name="Shape 241"/>
          <p:cNvSpPr/>
          <p:nvPr/>
        </p:nvSpPr>
        <p:spPr>
          <a:xfrm>
            <a:off x="3373951" y="2138804"/>
            <a:ext cx="1275196" cy="1129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79" h="20684" extrusionOk="0">
                <a:moveTo>
                  <a:pt x="1901" y="6800"/>
                </a:moveTo>
                <a:cubicBezTo>
                  <a:pt x="1658" y="4397"/>
                  <a:pt x="2907" y="2184"/>
                  <a:pt x="4691" y="1857"/>
                </a:cubicBezTo>
                <a:cubicBezTo>
                  <a:pt x="5414" y="1724"/>
                  <a:pt x="6149" y="1922"/>
                  <a:pt x="6778" y="2419"/>
                </a:cubicBezTo>
                <a:cubicBezTo>
                  <a:pt x="7445" y="725"/>
                  <a:pt x="9003" y="82"/>
                  <a:pt x="10259" y="981"/>
                </a:cubicBezTo>
                <a:cubicBezTo>
                  <a:pt x="10478" y="1139"/>
                  <a:pt x="10680" y="1338"/>
                  <a:pt x="10857" y="1573"/>
                </a:cubicBezTo>
                <a:cubicBezTo>
                  <a:pt x="11377" y="169"/>
                  <a:pt x="12642" y="-401"/>
                  <a:pt x="13683" y="299"/>
                </a:cubicBezTo>
                <a:cubicBezTo>
                  <a:pt x="13971" y="493"/>
                  <a:pt x="14223" y="774"/>
                  <a:pt x="14418" y="1119"/>
                </a:cubicBezTo>
                <a:cubicBezTo>
                  <a:pt x="15255" y="-209"/>
                  <a:pt x="16734" y="-373"/>
                  <a:pt x="17722" y="753"/>
                </a:cubicBezTo>
                <a:cubicBezTo>
                  <a:pt x="18137" y="1226"/>
                  <a:pt x="18417" y="1878"/>
                  <a:pt x="18513" y="2598"/>
                </a:cubicBezTo>
                <a:cubicBezTo>
                  <a:pt x="19885" y="3102"/>
                  <a:pt x="20694" y="5013"/>
                  <a:pt x="20321" y="6865"/>
                </a:cubicBezTo>
                <a:cubicBezTo>
                  <a:pt x="20289" y="7020"/>
                  <a:pt x="20250" y="7173"/>
                  <a:pt x="20203" y="7321"/>
                </a:cubicBezTo>
                <a:cubicBezTo>
                  <a:pt x="21303" y="9251"/>
                  <a:pt x="21034" y="12017"/>
                  <a:pt x="19601" y="13499"/>
                </a:cubicBezTo>
                <a:cubicBezTo>
                  <a:pt x="19156" y="13961"/>
                  <a:pt x="18629" y="14259"/>
                  <a:pt x="18072" y="14367"/>
                </a:cubicBezTo>
                <a:cubicBezTo>
                  <a:pt x="18072" y="16443"/>
                  <a:pt x="16822" y="18126"/>
                  <a:pt x="15280" y="18126"/>
                </a:cubicBezTo>
                <a:cubicBezTo>
                  <a:pt x="14757" y="18126"/>
                  <a:pt x="14245" y="17928"/>
                  <a:pt x="13801" y="17556"/>
                </a:cubicBezTo>
                <a:cubicBezTo>
                  <a:pt x="13280" y="19883"/>
                  <a:pt x="11460" y="21199"/>
                  <a:pt x="9738" y="20494"/>
                </a:cubicBezTo>
                <a:cubicBezTo>
                  <a:pt x="9016" y="20199"/>
                  <a:pt x="8392" y="19574"/>
                  <a:pt x="7973" y="18727"/>
                </a:cubicBezTo>
                <a:cubicBezTo>
                  <a:pt x="6209" y="20160"/>
                  <a:pt x="3920" y="19389"/>
                  <a:pt x="2859" y="17004"/>
                </a:cubicBezTo>
                <a:cubicBezTo>
                  <a:pt x="2846" y="16974"/>
                  <a:pt x="2833" y="16944"/>
                  <a:pt x="2820" y="16914"/>
                </a:cubicBezTo>
                <a:cubicBezTo>
                  <a:pt x="1666" y="17096"/>
                  <a:pt x="620" y="15986"/>
                  <a:pt x="485" y="14435"/>
                </a:cubicBezTo>
                <a:cubicBezTo>
                  <a:pt x="412" y="13608"/>
                  <a:pt x="615" y="12780"/>
                  <a:pt x="1038" y="12172"/>
                </a:cubicBezTo>
                <a:cubicBezTo>
                  <a:pt x="39" y="11379"/>
                  <a:pt x="-297" y="9639"/>
                  <a:pt x="288" y="8285"/>
                </a:cubicBezTo>
                <a:cubicBezTo>
                  <a:pt x="626" y="7504"/>
                  <a:pt x="1218" y="6988"/>
                  <a:pt x="1883" y="6895"/>
                </a:cubicBezTo>
                <a:close/>
              </a:path>
            </a:pathLst>
          </a:custGeom>
          <a:ln w="25400">
            <a:solidFill>
              <a:srgbClr val="2A5E88"/>
            </a:solidFill>
          </a:ln>
        </p:spPr>
        <p:txBody>
          <a:bodyPr lIns="0" tIns="0" rIns="0" bIns="0" anchor="ctr"/>
          <a:lstStyle/>
          <a:p>
            <a:pPr lvl="0"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42" name="Shape 242"/>
          <p:cNvSpPr/>
          <p:nvPr/>
        </p:nvSpPr>
        <p:spPr>
          <a:xfrm>
            <a:off x="1076521" y="2443012"/>
            <a:ext cx="849934" cy="7"/>
          </a:xfrm>
          <a:prstGeom prst="line">
            <a:avLst/>
          </a:prstGeom>
          <a:ln w="76200">
            <a:solidFill>
              <a:srgbClr val="367EB9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43" name="Shape 243"/>
          <p:cNvSpPr/>
          <p:nvPr/>
        </p:nvSpPr>
        <p:spPr>
          <a:xfrm>
            <a:off x="1076520" y="3083857"/>
            <a:ext cx="849934" cy="7"/>
          </a:xfrm>
          <a:prstGeom prst="line">
            <a:avLst/>
          </a:prstGeom>
          <a:ln w="76200">
            <a:solidFill>
              <a:srgbClr val="367EB9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44" name="Shape 244"/>
          <p:cNvSpPr/>
          <p:nvPr/>
        </p:nvSpPr>
        <p:spPr>
          <a:xfrm>
            <a:off x="539029" y="1997706"/>
            <a:ext cx="1046501" cy="4138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65021" tIns="65021" rIns="65021" bIns="65021">
            <a:spAutoFit/>
          </a:bodyPr>
          <a:lstStyle/>
          <a:p>
            <a:pPr lvl="0"/>
            <a:r>
              <a:rPr sz="2000">
                <a:latin typeface="Arial"/>
                <a:ea typeface="Arial"/>
                <a:cs typeface="Arial"/>
                <a:sym typeface="Arial"/>
              </a:rPr>
              <a:t>x1[31:0]</a:t>
            </a:r>
          </a:p>
        </p:txBody>
      </p:sp>
      <p:sp>
        <p:nvSpPr>
          <p:cNvPr id="245" name="Shape 245"/>
          <p:cNvSpPr/>
          <p:nvPr/>
        </p:nvSpPr>
        <p:spPr>
          <a:xfrm>
            <a:off x="539029" y="2657261"/>
            <a:ext cx="1046501" cy="413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65021" tIns="65021" rIns="65021" bIns="65021">
            <a:spAutoFit/>
          </a:bodyPr>
          <a:lstStyle/>
          <a:p>
            <a:pPr lvl="0"/>
            <a:r>
              <a:rPr sz="2000">
                <a:latin typeface="Arial"/>
                <a:ea typeface="Arial"/>
                <a:cs typeface="Arial"/>
                <a:sym typeface="Arial"/>
              </a:rPr>
              <a:t>x2[31:0]</a:t>
            </a:r>
          </a:p>
        </p:txBody>
      </p:sp>
      <p:sp>
        <p:nvSpPr>
          <p:cNvPr id="246" name="Shape 246"/>
          <p:cNvSpPr/>
          <p:nvPr/>
        </p:nvSpPr>
        <p:spPr>
          <a:xfrm>
            <a:off x="876543" y="3285613"/>
            <a:ext cx="636853" cy="413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65021" tIns="65021" rIns="65021" bIns="65021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000"/>
              <a:t>CLK</a:t>
            </a:r>
          </a:p>
        </p:txBody>
      </p:sp>
      <p:sp>
        <p:nvSpPr>
          <p:cNvPr id="247" name="Shape 247"/>
          <p:cNvSpPr/>
          <p:nvPr/>
        </p:nvSpPr>
        <p:spPr>
          <a:xfrm rot="5400000">
            <a:off x="3566159" y="1104404"/>
            <a:ext cx="184154" cy="48824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367EB9"/>
            </a:solidFill>
            <a:headEnd type="stealth"/>
          </a:ln>
        </p:spPr>
        <p:txBody>
          <a:bodyPr lIns="0" tIns="0" rIns="0" bIns="0" anchor="ctr"/>
          <a:lstStyle/>
          <a:p>
            <a:pPr lvl="0">
              <a:defRPr sz="20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48" name="Shape 248"/>
          <p:cNvSpPr/>
          <p:nvPr/>
        </p:nvSpPr>
        <p:spPr>
          <a:xfrm rot="5400000">
            <a:off x="1952813" y="3494147"/>
            <a:ext cx="208617" cy="84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367EB9"/>
            </a:solidFill>
            <a:headEnd type="stealth"/>
          </a:ln>
        </p:spPr>
        <p:txBody>
          <a:bodyPr lIns="0" tIns="0" rIns="0" bIns="0" anchor="ctr"/>
          <a:lstStyle/>
          <a:p>
            <a:pPr lvl="0">
              <a:defRPr sz="20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49" name="Shape 249"/>
          <p:cNvSpPr/>
          <p:nvPr/>
        </p:nvSpPr>
        <p:spPr>
          <a:xfrm flipV="1">
            <a:off x="2273251" y="2460826"/>
            <a:ext cx="1143507" cy="7"/>
          </a:xfrm>
          <a:prstGeom prst="line">
            <a:avLst/>
          </a:prstGeom>
          <a:ln w="76200">
            <a:solidFill>
              <a:srgbClr val="367EB9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50" name="Shape 250"/>
          <p:cNvSpPr/>
          <p:nvPr/>
        </p:nvSpPr>
        <p:spPr>
          <a:xfrm flipV="1">
            <a:off x="2273251" y="2961166"/>
            <a:ext cx="1143507" cy="7"/>
          </a:xfrm>
          <a:prstGeom prst="line">
            <a:avLst/>
          </a:prstGeom>
          <a:ln w="76200">
            <a:solidFill>
              <a:srgbClr val="367EB9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51" name="Shape 251"/>
          <p:cNvSpPr/>
          <p:nvPr/>
        </p:nvSpPr>
        <p:spPr>
          <a:xfrm flipV="1">
            <a:off x="4571999" y="2270759"/>
            <a:ext cx="1333131" cy="22861"/>
          </a:xfrm>
          <a:prstGeom prst="line">
            <a:avLst/>
          </a:prstGeom>
          <a:ln w="25400">
            <a:solidFill>
              <a:srgbClr val="4F81BD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52" name="Shape 252"/>
          <p:cNvSpPr/>
          <p:nvPr/>
        </p:nvSpPr>
        <p:spPr>
          <a:xfrm flipV="1">
            <a:off x="4605618" y="2534962"/>
            <a:ext cx="1299513" cy="5046"/>
          </a:xfrm>
          <a:prstGeom prst="line">
            <a:avLst/>
          </a:prstGeom>
          <a:ln w="25400">
            <a:solidFill>
              <a:srgbClr val="4F81BD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4883532" y="2575636"/>
            <a:ext cx="710067" cy="442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/>
            <a:r>
              <a:rPr sz="1200">
                <a:latin typeface="Arial"/>
                <a:ea typeface="Arial"/>
                <a:cs typeface="Arial"/>
                <a:sym typeface="Arial"/>
              </a:rPr>
              <a:t>……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sz="1200">
                <a:latin typeface="Arial"/>
                <a:ea typeface="Arial"/>
                <a:cs typeface="Arial"/>
                <a:sym typeface="Arial"/>
              </a:rPr>
              <a:t>……</a:t>
            </a:r>
          </a:p>
        </p:txBody>
      </p:sp>
      <p:sp>
        <p:nvSpPr>
          <p:cNvPr id="254" name="Shape 254"/>
          <p:cNvSpPr/>
          <p:nvPr/>
        </p:nvSpPr>
        <p:spPr>
          <a:xfrm flipV="1">
            <a:off x="4562140" y="3132351"/>
            <a:ext cx="1333131" cy="22861"/>
          </a:xfrm>
          <a:prstGeom prst="line">
            <a:avLst/>
          </a:prstGeom>
          <a:ln w="25400">
            <a:solidFill>
              <a:srgbClr val="4F81BD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55" name="Shape 255"/>
          <p:cNvSpPr/>
          <p:nvPr/>
        </p:nvSpPr>
        <p:spPr>
          <a:xfrm>
            <a:off x="5334987" y="1906380"/>
            <a:ext cx="552144" cy="4138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65021" tIns="65021" rIns="65021" bIns="65021">
            <a:spAutoFit/>
          </a:bodyPr>
          <a:lstStyle/>
          <a:p>
            <a:pPr lvl="0"/>
            <a:r>
              <a:rPr sz="2000">
                <a:latin typeface="Arial"/>
                <a:ea typeface="Arial"/>
                <a:cs typeface="Arial"/>
                <a:sym typeface="Arial"/>
              </a:rPr>
              <a:t>y[0]</a:t>
            </a:r>
          </a:p>
        </p:txBody>
      </p:sp>
      <p:sp>
        <p:nvSpPr>
          <p:cNvPr id="256" name="Shape 256"/>
          <p:cNvSpPr/>
          <p:nvPr/>
        </p:nvSpPr>
        <p:spPr>
          <a:xfrm>
            <a:off x="5335837" y="2174012"/>
            <a:ext cx="552144" cy="413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65021" tIns="65021" rIns="65021" bIns="65021">
            <a:spAutoFit/>
          </a:bodyPr>
          <a:lstStyle/>
          <a:p>
            <a:pPr lvl="0"/>
            <a:r>
              <a:rPr sz="2000">
                <a:latin typeface="Arial"/>
                <a:ea typeface="Arial"/>
                <a:cs typeface="Arial"/>
                <a:sym typeface="Arial"/>
              </a:rPr>
              <a:t>y[1]</a:t>
            </a:r>
          </a:p>
        </p:txBody>
      </p:sp>
      <p:sp>
        <p:nvSpPr>
          <p:cNvPr id="257" name="Shape 257"/>
          <p:cNvSpPr/>
          <p:nvPr/>
        </p:nvSpPr>
        <p:spPr>
          <a:xfrm>
            <a:off x="5276631" y="2726687"/>
            <a:ext cx="693407" cy="413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65021" tIns="65021" rIns="65021" bIns="65021">
            <a:spAutoFit/>
          </a:bodyPr>
          <a:lstStyle/>
          <a:p>
            <a:pPr lvl="0"/>
            <a:r>
              <a:rPr sz="2000">
                <a:latin typeface="Arial"/>
                <a:ea typeface="Arial"/>
                <a:cs typeface="Arial"/>
                <a:sym typeface="Arial"/>
              </a:rPr>
              <a:t>y[31]</a:t>
            </a:r>
          </a:p>
        </p:txBody>
      </p:sp>
      <p:sp>
        <p:nvSpPr>
          <p:cNvPr id="258" name="Shape 258"/>
          <p:cNvSpPr/>
          <p:nvPr/>
        </p:nvSpPr>
        <p:spPr>
          <a:xfrm>
            <a:off x="6260236" y="2774272"/>
            <a:ext cx="849934" cy="7"/>
          </a:xfrm>
          <a:prstGeom prst="line">
            <a:avLst/>
          </a:prstGeom>
          <a:ln w="76200">
            <a:solidFill>
              <a:srgbClr val="367EB9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6350603" y="2287597"/>
            <a:ext cx="905239" cy="4138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65021" tIns="65021" rIns="65021" bIns="65021">
            <a:spAutoFit/>
          </a:bodyPr>
          <a:lstStyle/>
          <a:p>
            <a:pPr lvl="0"/>
            <a:r>
              <a:rPr sz="2000">
                <a:latin typeface="Arial"/>
                <a:ea typeface="Arial"/>
                <a:cs typeface="Arial"/>
                <a:sym typeface="Arial"/>
              </a:rPr>
              <a:t>y[31:0]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0" name="Shape 260"/>
              <p:cNvSpPr/>
              <p:nvPr/>
            </p:nvSpPr>
            <p:spPr>
              <a:xfrm>
                <a:off x="289560" y="4069079"/>
                <a:ext cx="8465820" cy="175432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lIns="45718" tIns="45718" rIns="45718" bIns="45718">
                <a:spAutoFit/>
              </a:bodyPr>
              <a:lstStyle/>
              <a:p>
                <a:pPr lvl="0"/>
                <a:r>
                  <a:rPr lang="en-US" dirty="0">
                    <a:latin typeface="Arial" panose="020B0604020202020204" pitchFamily="34" charset="0"/>
                    <a:ea typeface="Calibri"/>
                    <a:cs typeface="Arial" panose="020B0604020202020204" pitchFamily="34" charset="0"/>
                    <a:sym typeface="Calibri"/>
                  </a:rPr>
                  <a:t>Measure dynamic delay at each cycle:</a:t>
                </a:r>
              </a:p>
              <a:p>
                <a:pPr marL="342900" lvl="0" indent="-342900">
                  <a:buSzPct val="100000"/>
                  <a:buAutoNum type="arabicPeriod"/>
                </a:pPr>
                <a:r>
                  <a:rPr lang="en-US" dirty="0">
                    <a:latin typeface="Arial" panose="020B0604020202020204" pitchFamily="34" charset="0"/>
                    <a:ea typeface="Calibri"/>
                    <a:cs typeface="Arial" panose="020B0604020202020204" pitchFamily="34" charset="0"/>
                    <a:sym typeface="Calibri"/>
                  </a:rPr>
                  <a:t>Run gate-level simulation at a safe clock period; </a:t>
                </a:r>
              </a:p>
              <a:p>
                <a:pPr marL="342900" lvl="0" indent="-342900">
                  <a:buSzPct val="100000"/>
                  <a:buAutoNum type="arabicPeriod"/>
                </a:pPr>
                <a:r>
                  <a:rPr lang="en-US" dirty="0">
                    <a:latin typeface="Arial" panose="020B0604020202020204" pitchFamily="34" charset="0"/>
                    <a:ea typeface="Calibri"/>
                    <a:cs typeface="Arial" panose="020B0604020202020204" pitchFamily="34" charset="0"/>
                    <a:sym typeface="Calibri"/>
                  </a:rPr>
                  <a:t>Dump the toggling activity of endpoints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libri"/>
                        <a:cs typeface="Arial" panose="020B0604020202020204" pitchFamily="34" charset="0"/>
                        <a:sym typeface="Calibri"/>
                      </a:rPr>
                      <m:t> 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ea typeface="Calibri"/>
                    <a:cs typeface="Arial" panose="020B0604020202020204" pitchFamily="34" charset="0"/>
                    <a:sym typeface="Calibri"/>
                  </a:rPr>
                  <a:t>(y[0],…y[31]) at each cycle via VCD file;</a:t>
                </a:r>
              </a:p>
              <a:p>
                <a:pPr marL="342900" lvl="0" indent="-342900">
                  <a:buSzPct val="100000"/>
                  <a:buAutoNum type="arabicPeriod"/>
                </a:pPr>
                <a:r>
                  <a:rPr lang="en-US" dirty="0">
                    <a:latin typeface="Arial" panose="020B0604020202020204" pitchFamily="34" charset="0"/>
                    <a:ea typeface="Calibri"/>
                    <a:cs typeface="Arial" panose="020B0604020202020204" pitchFamily="34" charset="0"/>
                    <a:sym typeface="Calibri"/>
                  </a:rPr>
                  <a:t>Locate the last toggle event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libri"/>
                        <a:cs typeface="Arial" panose="020B0604020202020204" pitchFamily="34" charset="0"/>
                        <a:sym typeface="Calibri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/>
                        <a:cs typeface="Arial" panose="020B0604020202020204" pitchFamily="34" charset="0"/>
                        <a:sym typeface="Calibri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/>
                        <a:cs typeface="Arial" panose="020B0604020202020204" pitchFamily="34" charset="0"/>
                        <a:sym typeface="Calibri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/>
                        <a:cs typeface="Arial" panose="020B0604020202020204" pitchFamily="34" charset="0"/>
                        <a:sym typeface="Calibri"/>
                      </a:rPr>
                      <m:t>]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ea typeface="Calibri"/>
                    <a:cs typeface="Arial" panose="020B0604020202020204" pitchFamily="34" charset="0"/>
                    <a:sym typeface="Calibri"/>
                  </a:rPr>
                  <a:t> at cycle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libri"/>
                        <a:cs typeface="Arial" panose="020B0604020202020204" pitchFamily="34" charset="0"/>
                        <a:sym typeface="Calibri"/>
                      </a:rPr>
                      <m:t>𝑛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ea typeface="Calibri"/>
                    <a:cs typeface="Arial" panose="020B0604020202020204" pitchFamily="34" charset="0"/>
                    <a:sym typeface="Calibri"/>
                  </a:rPr>
                  <a:t>; </a:t>
                </a:r>
              </a:p>
              <a:p>
                <a:pPr marL="342900" lvl="0" indent="-342900">
                  <a:buSzPct val="100000"/>
                  <a:buAutoNum type="arabicPeriod"/>
                </a:pPr>
                <a:r>
                  <a:rPr lang="en-US" dirty="0">
                    <a:latin typeface="Arial" panose="020B0604020202020204" pitchFamily="34" charset="0"/>
                    <a:ea typeface="Calibri"/>
                    <a:cs typeface="Arial" panose="020B0604020202020204" pitchFamily="34" charset="0"/>
                    <a:sym typeface="Calibri"/>
                  </a:rPr>
                  <a:t>Locate last positive clock edge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libri"/>
                            <a:cs typeface="Arial" panose="020B0604020202020204" pitchFamily="34" charset="0"/>
                            <a:sym typeface="Calibri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libri"/>
                            <a:cs typeface="Arial" panose="020B0604020202020204" pitchFamily="34" charset="0"/>
                            <a:sym typeface="Calibri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libri"/>
                            <a:cs typeface="Arial" panose="020B0604020202020204" pitchFamily="34" charset="0"/>
                            <a:sym typeface="Calibri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libri"/>
                        <a:cs typeface="Arial" panose="020B0604020202020204" pitchFamily="34" charset="0"/>
                        <a:sym typeface="Calibri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/>
                        <a:cs typeface="Arial" panose="020B0604020202020204" pitchFamily="34" charset="0"/>
                        <a:sym typeface="Calibri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/>
                        <a:cs typeface="Arial" panose="020B0604020202020204" pitchFamily="34" charset="0"/>
                        <a:sym typeface="Calibri"/>
                      </a:rPr>
                      <m:t>]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ea typeface="Calibri"/>
                    <a:cs typeface="Arial" panose="020B0604020202020204" pitchFamily="34" charset="0"/>
                    <a:sym typeface="Calibri"/>
                  </a:rPr>
                  <a:t>.</a:t>
                </a:r>
              </a:p>
              <a:p>
                <a:pPr marL="342900" lvl="0" indent="-342900">
                  <a:buSzPct val="100000"/>
                  <a:buAutoNum type="arabicPeriod"/>
                </a:pPr>
                <a:r>
                  <a:rPr lang="en-US" dirty="0">
                    <a:latin typeface="Arial" panose="020B0604020202020204" pitchFamily="34" charset="0"/>
                    <a:ea typeface="Calibri"/>
                    <a:cs typeface="Arial" panose="020B0604020202020204" pitchFamily="34" charset="0"/>
                    <a:sym typeface="Calibri"/>
                  </a:rPr>
                  <a:t>Compute delay at each cycle: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libri"/>
                        <a:cs typeface="Arial" panose="020B0604020202020204" pitchFamily="34" charset="0"/>
                        <a:sym typeface="Calibri"/>
                      </a:rPr>
                      <m:t>𝐷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libri"/>
                            <a:cs typeface="Arial" panose="020B0604020202020204" pitchFamily="34" charset="0"/>
                            <a:sym typeface="Calibri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libri"/>
                            <a:cs typeface="Arial" panose="020B0604020202020204" pitchFamily="34" charset="0"/>
                            <a:sym typeface="Calibri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libri"/>
                        <a:cs typeface="Arial" panose="020B0604020202020204" pitchFamily="34" charset="0"/>
                        <a:sym typeface="Calibri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/>
                        <a:cs typeface="Arial" panose="020B0604020202020204" pitchFamily="34" charset="0"/>
                        <a:sym typeface="Calibri"/>
                      </a:rPr>
                      <m:t>𝑇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libri"/>
                            <a:cs typeface="Arial" panose="020B0604020202020204" pitchFamily="34" charset="0"/>
                            <a:sym typeface="Calibri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libri"/>
                            <a:cs typeface="Arial" panose="020B0604020202020204" pitchFamily="34" charset="0"/>
                            <a:sym typeface="Calibri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libri"/>
                        <a:cs typeface="Arial" panose="020B0604020202020204" pitchFamily="34" charset="0"/>
                        <a:sym typeface="Calibri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libri"/>
                            <a:cs typeface="Arial" panose="020B0604020202020204" pitchFamily="34" charset="0"/>
                            <a:sym typeface="Calibri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libri"/>
                            <a:cs typeface="Arial" panose="020B0604020202020204" pitchFamily="34" charset="0"/>
                            <a:sym typeface="Calibri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libri"/>
                            <a:cs typeface="Arial" panose="020B0604020202020204" pitchFamily="34" charset="0"/>
                            <a:sym typeface="Calibri"/>
                          </a:rPr>
                          <m:t>′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libri"/>
                            <a:cs typeface="Arial" panose="020B0604020202020204" pitchFamily="34" charset="0"/>
                            <a:sym typeface="Calibri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libri"/>
                            <a:cs typeface="Arial" panose="020B0604020202020204" pitchFamily="34" charset="0"/>
                            <a:sym typeface="Calibri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libri"/>
                        <a:cs typeface="Arial" panose="020B0604020202020204" pitchFamily="34" charset="0"/>
                        <a:sym typeface="Calibri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/>
                        <a:cs typeface="Arial" panose="020B0604020202020204" pitchFamily="34" charset="0"/>
                        <a:sym typeface="Calibri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/>
                        <a:cs typeface="Arial" panose="020B0604020202020204" pitchFamily="34" charset="0"/>
                        <a:sym typeface="Calibri"/>
                      </a:rPr>
                      <m:t>=1,2,…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/>
                        <a:cs typeface="Arial" panose="020B0604020202020204" pitchFamily="34" charset="0"/>
                        <a:sym typeface="Calibri"/>
                      </a:rPr>
                      <m:t>𝑁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ea typeface="Calibri"/>
                    <a:cs typeface="Arial" panose="020B0604020202020204" pitchFamily="34" charset="0"/>
                    <a:sym typeface="Calibri"/>
                  </a:rPr>
                  <a:t>. </a:t>
                </a:r>
                <a:endParaRPr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endParaRPr>
              </a:p>
            </p:txBody>
          </p:sp>
        </mc:Choice>
        <mc:Fallback xmlns="">
          <p:sp>
            <p:nvSpPr>
              <p:cNvPr id="260" name="Shape 2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" y="4069079"/>
                <a:ext cx="8465820" cy="1754322"/>
              </a:xfrm>
              <a:prstGeom prst="rect">
                <a:avLst/>
              </a:prstGeom>
              <a:blipFill>
                <a:blip r:embed="rId2" cstate="print"/>
                <a:stretch>
                  <a:fillRect l="-1153" t="-1736" r="-865" b="-4514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Agenda</a:t>
            </a:r>
          </a:p>
        </p:txBody>
      </p:sp>
      <p:sp>
        <p:nvSpPr>
          <p:cNvPr id="263" name="Shape 263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486400"/>
          </a:xfrm>
          <a:prstGeom prst="rect">
            <a:avLst/>
          </a:prstGeom>
        </p:spPr>
        <p:txBody>
          <a:bodyPr/>
          <a:lstStyle/>
          <a:p>
            <a:pPr marL="360538" lvl="0" indent="-360538">
              <a:defRPr sz="1800"/>
            </a:pPr>
            <a:r>
              <a:rPr sz="2800"/>
              <a:t>Motivation</a:t>
            </a:r>
          </a:p>
          <a:p>
            <a:pPr marL="360538" lvl="0" indent="-360538">
              <a:defRPr sz="1800"/>
            </a:pPr>
            <a:r>
              <a:rPr sz="28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Our Methodology: </a:t>
            </a:r>
            <a:r>
              <a:rPr sz="2800" b="1" i="1">
                <a:solidFill>
                  <a:srgbClr val="C00000"/>
                </a:solidFill>
              </a:rPr>
              <a:t>WILD</a:t>
            </a:r>
            <a:r>
              <a:rPr sz="28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 Model</a:t>
            </a:r>
            <a:endParaRPr>
              <a:solidFill>
                <a:srgbClr val="C000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610657" lvl="1" indent="-378883">
              <a:spcBef>
                <a:spcPts val="500"/>
              </a:spcBef>
              <a:defRPr sz="1800"/>
            </a:pPr>
            <a:r>
              <a:rPr sz="2400"/>
              <a:t>Problem Formulation and Overview</a:t>
            </a: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 </a:t>
            </a:r>
          </a:p>
          <a:p>
            <a:pPr marL="610657" lvl="1" indent="-378883">
              <a:spcBef>
                <a:spcPts val="500"/>
              </a:spcBef>
              <a:defRPr sz="1800"/>
            </a:pPr>
            <a:r>
              <a: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Three Key Phases</a:t>
            </a:r>
            <a:r>
              <a:rPr sz="2400">
                <a:solidFill>
                  <a:srgbClr val="C00000"/>
                </a:solidFill>
              </a:rPr>
              <a:t> </a:t>
            </a:r>
          </a:p>
          <a:p>
            <a:pPr marL="876669" lvl="2" indent="-378883">
              <a:spcBef>
                <a:spcPts val="500"/>
              </a:spcBef>
              <a:defRPr sz="1800"/>
            </a:pPr>
            <a:r>
              <a:rPr sz="2400"/>
              <a:t>Dynamic Timing Analysis</a:t>
            </a:r>
          </a:p>
          <a:p>
            <a:pPr marL="876669" lvl="2" indent="-378883">
              <a:spcBef>
                <a:spcPts val="500"/>
              </a:spcBef>
              <a:defRPr sz="1800"/>
            </a:pPr>
            <a:r>
              <a: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Input Feature Extraction</a:t>
            </a:r>
          </a:p>
          <a:p>
            <a:pPr marL="876669" lvl="2" indent="-378883">
              <a:spcBef>
                <a:spcPts val="500"/>
              </a:spcBef>
              <a:defRPr sz="1800"/>
            </a:pPr>
            <a:r>
              <a:rPr sz="2400"/>
              <a:t>Model Training</a:t>
            </a:r>
          </a:p>
          <a:p>
            <a:pPr marL="360538" lvl="0" indent="-360538">
              <a:defRPr sz="1800"/>
            </a:pPr>
            <a:r>
              <a:rPr sz="2800"/>
              <a:t>Experimental Results</a:t>
            </a:r>
          </a:p>
          <a:p>
            <a:pPr marL="360538" lvl="0" indent="-360538">
              <a:defRPr sz="1800"/>
            </a:pPr>
            <a:r>
              <a:rPr sz="2800"/>
              <a:t>Conclusions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Feature E</a:t>
            </a:r>
            <a:r>
              <a:rPr lang="en-US" altLang="zh-CN" dirty="0"/>
              <a:t>xtraction</a:t>
            </a:r>
            <a:endParaRPr lang="en-US" dirty="0"/>
          </a:p>
        </p:txBody>
      </p:sp>
      <p:grpSp>
        <p:nvGrpSpPr>
          <p:cNvPr id="4" name="Group 147"/>
          <p:cNvGrpSpPr/>
          <p:nvPr/>
        </p:nvGrpSpPr>
        <p:grpSpPr>
          <a:xfrm>
            <a:off x="323550" y="917137"/>
            <a:ext cx="7754110" cy="3634742"/>
            <a:chOff x="0" y="0"/>
            <a:chExt cx="7754109" cy="3634740"/>
          </a:xfrm>
        </p:grpSpPr>
        <p:sp>
          <p:nvSpPr>
            <p:cNvPr id="5" name="Shape 73"/>
            <p:cNvSpPr/>
            <p:nvPr/>
          </p:nvSpPr>
          <p:spPr>
            <a:xfrm>
              <a:off x="5021579" y="1529632"/>
              <a:ext cx="1750257" cy="1114949"/>
            </a:xfrm>
            <a:prstGeom prst="rect">
              <a:avLst/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 74"/>
            <p:cNvSpPr/>
            <p:nvPr/>
          </p:nvSpPr>
          <p:spPr>
            <a:xfrm>
              <a:off x="5021580" y="7620"/>
              <a:ext cx="1750257" cy="2636961"/>
            </a:xfrm>
            <a:prstGeom prst="rect">
              <a:avLst/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 75"/>
            <p:cNvSpPr/>
            <p:nvPr/>
          </p:nvSpPr>
          <p:spPr>
            <a:xfrm>
              <a:off x="1712323" y="2697746"/>
              <a:ext cx="5059515" cy="936994"/>
            </a:xfrm>
            <a:prstGeom prst="rect">
              <a:avLst/>
            </a:prstGeom>
            <a:solidFill>
              <a:srgbClr val="92D05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 76"/>
            <p:cNvSpPr/>
            <p:nvPr/>
          </p:nvSpPr>
          <p:spPr>
            <a:xfrm>
              <a:off x="0" y="1470446"/>
              <a:ext cx="4949645" cy="2164294"/>
            </a:xfrm>
            <a:prstGeom prst="rect">
              <a:avLst/>
            </a:prstGeom>
            <a:solidFill>
              <a:srgbClr val="92D05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 77"/>
            <p:cNvSpPr/>
            <p:nvPr/>
          </p:nvSpPr>
          <p:spPr>
            <a:xfrm>
              <a:off x="0" y="0"/>
              <a:ext cx="4949645" cy="140442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0" name="Group 80"/>
            <p:cNvGrpSpPr/>
            <p:nvPr/>
          </p:nvGrpSpPr>
          <p:grpSpPr>
            <a:xfrm>
              <a:off x="81643" y="817516"/>
              <a:ext cx="1306287" cy="531224"/>
              <a:chOff x="0" y="0"/>
              <a:chExt cx="1306285" cy="531223"/>
            </a:xfrm>
          </p:grpSpPr>
          <p:sp>
            <p:nvSpPr>
              <p:cNvPr id="77" name="Shape 78"/>
              <p:cNvSpPr/>
              <p:nvPr/>
            </p:nvSpPr>
            <p:spPr>
              <a:xfrm>
                <a:off x="0" y="0"/>
                <a:ext cx="1306286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8" name="Shape 79"/>
              <p:cNvSpPr/>
              <p:nvPr/>
            </p:nvSpPr>
            <p:spPr>
              <a:xfrm>
                <a:off x="25931" y="133485"/>
                <a:ext cx="1254423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Application</a:t>
                </a:r>
              </a:p>
            </p:txBody>
          </p:sp>
        </p:grpSp>
        <p:grpSp>
          <p:nvGrpSpPr>
            <p:cNvPr id="11" name="Group 83"/>
            <p:cNvGrpSpPr/>
            <p:nvPr/>
          </p:nvGrpSpPr>
          <p:grpSpPr>
            <a:xfrm>
              <a:off x="1822269" y="817516"/>
              <a:ext cx="1306286" cy="531224"/>
              <a:chOff x="0" y="0"/>
              <a:chExt cx="1306284" cy="531223"/>
            </a:xfrm>
          </p:grpSpPr>
          <p:sp>
            <p:nvSpPr>
              <p:cNvPr id="75" name="Shape 81"/>
              <p:cNvSpPr/>
              <p:nvPr/>
            </p:nvSpPr>
            <p:spPr>
              <a:xfrm>
                <a:off x="0" y="-1"/>
                <a:ext cx="1306285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76" name="Shape 82"/>
              <p:cNvSpPr/>
              <p:nvPr/>
            </p:nvSpPr>
            <p:spPr>
              <a:xfrm>
                <a:off x="0" y="44585"/>
                <a:ext cx="1306285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Architecture Simulator</a:t>
                </a:r>
              </a:p>
            </p:txBody>
          </p:sp>
        </p:grpSp>
        <p:grpSp>
          <p:nvGrpSpPr>
            <p:cNvPr id="12" name="Group 86"/>
            <p:cNvGrpSpPr/>
            <p:nvPr/>
          </p:nvGrpSpPr>
          <p:grpSpPr>
            <a:xfrm>
              <a:off x="1831536" y="68217"/>
              <a:ext cx="1283394" cy="531224"/>
              <a:chOff x="0" y="0"/>
              <a:chExt cx="1283392" cy="531223"/>
            </a:xfrm>
          </p:grpSpPr>
          <p:sp>
            <p:nvSpPr>
              <p:cNvPr id="73" name="Shape 84"/>
              <p:cNvSpPr/>
              <p:nvPr/>
            </p:nvSpPr>
            <p:spPr>
              <a:xfrm>
                <a:off x="0" y="0"/>
                <a:ext cx="1283393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74" name="Shape 85"/>
              <p:cNvSpPr/>
              <p:nvPr/>
            </p:nvSpPr>
            <p:spPr>
              <a:xfrm>
                <a:off x="25931" y="44585"/>
                <a:ext cx="1231530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Workload Signature</a:t>
                </a:r>
              </a:p>
            </p:txBody>
          </p:sp>
        </p:grpSp>
        <p:grpSp>
          <p:nvGrpSpPr>
            <p:cNvPr id="13" name="Group 89"/>
            <p:cNvGrpSpPr/>
            <p:nvPr/>
          </p:nvGrpSpPr>
          <p:grpSpPr>
            <a:xfrm>
              <a:off x="81643" y="1559195"/>
              <a:ext cx="1306287" cy="531224"/>
              <a:chOff x="0" y="0"/>
              <a:chExt cx="1306285" cy="531223"/>
            </a:xfrm>
          </p:grpSpPr>
          <p:sp>
            <p:nvSpPr>
              <p:cNvPr id="71" name="Shape 87"/>
              <p:cNvSpPr/>
              <p:nvPr/>
            </p:nvSpPr>
            <p:spPr>
              <a:xfrm>
                <a:off x="0" y="0"/>
                <a:ext cx="1306286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72" name="Shape 88"/>
              <p:cNvSpPr/>
              <p:nvPr/>
            </p:nvSpPr>
            <p:spPr>
              <a:xfrm>
                <a:off x="25931" y="133485"/>
                <a:ext cx="1254423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RTL Description</a:t>
                </a:r>
              </a:p>
            </p:txBody>
          </p:sp>
        </p:grpSp>
        <p:grpSp>
          <p:nvGrpSpPr>
            <p:cNvPr id="14" name="Group 92"/>
            <p:cNvGrpSpPr/>
            <p:nvPr/>
          </p:nvGrpSpPr>
          <p:grpSpPr>
            <a:xfrm>
              <a:off x="81643" y="2300874"/>
              <a:ext cx="1306286" cy="531224"/>
              <a:chOff x="0" y="0"/>
              <a:chExt cx="1306284" cy="531223"/>
            </a:xfrm>
          </p:grpSpPr>
          <p:sp>
            <p:nvSpPr>
              <p:cNvPr id="69" name="Shape 90"/>
              <p:cNvSpPr/>
              <p:nvPr/>
            </p:nvSpPr>
            <p:spPr>
              <a:xfrm>
                <a:off x="0" y="-1"/>
                <a:ext cx="1306285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70" name="Shape 91"/>
              <p:cNvSpPr/>
              <p:nvPr/>
            </p:nvSpPr>
            <p:spPr>
              <a:xfrm>
                <a:off x="0" y="133485"/>
                <a:ext cx="1306285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Synthesis</a:t>
                </a:r>
              </a:p>
            </p:txBody>
          </p:sp>
        </p:grpSp>
        <p:grpSp>
          <p:nvGrpSpPr>
            <p:cNvPr id="15" name="Group 95"/>
            <p:cNvGrpSpPr/>
            <p:nvPr/>
          </p:nvGrpSpPr>
          <p:grpSpPr>
            <a:xfrm>
              <a:off x="81643" y="3042553"/>
              <a:ext cx="1306286" cy="531224"/>
              <a:chOff x="0" y="0"/>
              <a:chExt cx="1306284" cy="531223"/>
            </a:xfrm>
          </p:grpSpPr>
          <p:sp>
            <p:nvSpPr>
              <p:cNvPr id="67" name="Shape 93"/>
              <p:cNvSpPr/>
              <p:nvPr/>
            </p:nvSpPr>
            <p:spPr>
              <a:xfrm>
                <a:off x="0" y="-1"/>
                <a:ext cx="1306285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68" name="Shape 94"/>
              <p:cNvSpPr/>
              <p:nvPr/>
            </p:nvSpPr>
            <p:spPr>
              <a:xfrm>
                <a:off x="0" y="133485"/>
                <a:ext cx="1306285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Place &amp; Route</a:t>
                </a:r>
              </a:p>
            </p:txBody>
          </p:sp>
        </p:grpSp>
        <p:grpSp>
          <p:nvGrpSpPr>
            <p:cNvPr id="16" name="Group 98"/>
            <p:cNvGrpSpPr/>
            <p:nvPr/>
          </p:nvGrpSpPr>
          <p:grpSpPr>
            <a:xfrm>
              <a:off x="3565995" y="3042552"/>
              <a:ext cx="1283393" cy="531224"/>
              <a:chOff x="0" y="0"/>
              <a:chExt cx="1283392" cy="531223"/>
            </a:xfrm>
          </p:grpSpPr>
          <p:sp>
            <p:nvSpPr>
              <p:cNvPr id="65" name="Shape 96"/>
              <p:cNvSpPr/>
              <p:nvPr/>
            </p:nvSpPr>
            <p:spPr>
              <a:xfrm>
                <a:off x="-1" y="-1"/>
                <a:ext cx="1283394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66" name="Shape 97"/>
              <p:cNvSpPr/>
              <p:nvPr/>
            </p:nvSpPr>
            <p:spPr>
              <a:xfrm>
                <a:off x="-1" y="44585"/>
                <a:ext cx="1283394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Gate-level Simulation</a:t>
                </a:r>
              </a:p>
            </p:txBody>
          </p:sp>
        </p:grpSp>
        <p:grpSp>
          <p:nvGrpSpPr>
            <p:cNvPr id="17" name="Group 101"/>
            <p:cNvGrpSpPr/>
            <p:nvPr/>
          </p:nvGrpSpPr>
          <p:grpSpPr>
            <a:xfrm>
              <a:off x="3560169" y="66023"/>
              <a:ext cx="1266109" cy="531224"/>
              <a:chOff x="0" y="0"/>
              <a:chExt cx="1266107" cy="531223"/>
            </a:xfrm>
          </p:grpSpPr>
          <p:sp>
            <p:nvSpPr>
              <p:cNvPr id="63" name="Shape 99"/>
              <p:cNvSpPr/>
              <p:nvPr/>
            </p:nvSpPr>
            <p:spPr>
              <a:xfrm>
                <a:off x="0" y="-1"/>
                <a:ext cx="1266108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64" name="Shape 100"/>
              <p:cNvSpPr/>
              <p:nvPr/>
            </p:nvSpPr>
            <p:spPr>
              <a:xfrm>
                <a:off x="0" y="44585"/>
                <a:ext cx="1266108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Feature Extraction</a:t>
                </a:r>
              </a:p>
            </p:txBody>
          </p:sp>
        </p:grpSp>
        <p:grpSp>
          <p:nvGrpSpPr>
            <p:cNvPr id="18" name="Group 105"/>
            <p:cNvGrpSpPr/>
            <p:nvPr/>
          </p:nvGrpSpPr>
          <p:grpSpPr>
            <a:xfrm>
              <a:off x="2020388" y="1840775"/>
              <a:ext cx="905691" cy="709743"/>
              <a:chOff x="0" y="0"/>
              <a:chExt cx="905689" cy="709741"/>
            </a:xfrm>
          </p:grpSpPr>
          <p:sp>
            <p:nvSpPr>
              <p:cNvPr id="60" name="Shape 102"/>
              <p:cNvSpPr/>
              <p:nvPr/>
            </p:nvSpPr>
            <p:spPr>
              <a:xfrm>
                <a:off x="0" y="0"/>
                <a:ext cx="905690" cy="709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3600"/>
                    </a:moveTo>
                    <a:cubicBezTo>
                      <a:pt x="0" y="1612"/>
                      <a:pt x="4835" y="0"/>
                      <a:pt x="10800" y="0"/>
                    </a:cubicBezTo>
                    <a:cubicBezTo>
                      <a:pt x="16765" y="0"/>
                      <a:pt x="21600" y="1612"/>
                      <a:pt x="21600" y="3600"/>
                    </a:cubicBezTo>
                    <a:lnTo>
                      <a:pt x="21600" y="18000"/>
                    </a:lnTo>
                    <a:cubicBezTo>
                      <a:pt x="21600" y="19988"/>
                      <a:pt x="16765" y="21600"/>
                      <a:pt x="10800" y="21600"/>
                    </a:cubicBezTo>
                    <a:cubicBezTo>
                      <a:pt x="4835" y="21600"/>
                      <a:pt x="0" y="19988"/>
                      <a:pt x="0" y="180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61" name="Shape 103"/>
              <p:cNvSpPr/>
              <p:nvPr/>
            </p:nvSpPr>
            <p:spPr>
              <a:xfrm>
                <a:off x="0" y="0"/>
                <a:ext cx="905690" cy="709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600"/>
                    </a:moveTo>
                    <a:cubicBezTo>
                      <a:pt x="21600" y="5588"/>
                      <a:pt x="16765" y="7200"/>
                      <a:pt x="10800" y="7200"/>
                    </a:cubicBezTo>
                    <a:cubicBezTo>
                      <a:pt x="4835" y="7200"/>
                      <a:pt x="0" y="5588"/>
                      <a:pt x="0" y="3600"/>
                    </a:cubicBezTo>
                    <a:moveTo>
                      <a:pt x="0" y="3600"/>
                    </a:moveTo>
                    <a:cubicBezTo>
                      <a:pt x="0" y="1612"/>
                      <a:pt x="4835" y="0"/>
                      <a:pt x="10800" y="0"/>
                    </a:cubicBezTo>
                    <a:cubicBezTo>
                      <a:pt x="16765" y="0"/>
                      <a:pt x="21600" y="1612"/>
                      <a:pt x="21600" y="3600"/>
                    </a:cubicBezTo>
                    <a:lnTo>
                      <a:pt x="21600" y="18000"/>
                    </a:lnTo>
                    <a:cubicBezTo>
                      <a:pt x="21600" y="19988"/>
                      <a:pt x="16765" y="21600"/>
                      <a:pt x="10800" y="21600"/>
                    </a:cubicBezTo>
                    <a:cubicBezTo>
                      <a:pt x="4835" y="21600"/>
                      <a:pt x="0" y="19988"/>
                      <a:pt x="0" y="18000"/>
                    </a:cubicBezTo>
                    <a:close/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62" name="Shape 104"/>
              <p:cNvSpPr/>
              <p:nvPr/>
            </p:nvSpPr>
            <p:spPr>
              <a:xfrm>
                <a:off x="0" y="192990"/>
                <a:ext cx="905690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TSMC 45nm</a:t>
                </a:r>
              </a:p>
            </p:txBody>
          </p:sp>
        </p:grpSp>
        <p:sp>
          <p:nvSpPr>
            <p:cNvPr id="19" name="Shape 106"/>
            <p:cNvSpPr/>
            <p:nvPr/>
          </p:nvSpPr>
          <p:spPr>
            <a:xfrm>
              <a:off x="1387929" y="1083128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20" name="Group 109"/>
            <p:cNvGrpSpPr/>
            <p:nvPr/>
          </p:nvGrpSpPr>
          <p:grpSpPr>
            <a:xfrm>
              <a:off x="1822269" y="3042553"/>
              <a:ext cx="1306287" cy="531224"/>
              <a:chOff x="0" y="0"/>
              <a:chExt cx="1306285" cy="531223"/>
            </a:xfrm>
          </p:grpSpPr>
          <p:sp>
            <p:nvSpPr>
              <p:cNvPr id="58" name="Shape 107"/>
              <p:cNvSpPr/>
              <p:nvPr/>
            </p:nvSpPr>
            <p:spPr>
              <a:xfrm>
                <a:off x="0" y="0"/>
                <a:ext cx="1306286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59" name="Shape 108"/>
              <p:cNvSpPr/>
              <p:nvPr/>
            </p:nvSpPr>
            <p:spPr>
              <a:xfrm>
                <a:off x="25931" y="133485"/>
                <a:ext cx="1254423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Gate-level Netlist</a:t>
                </a:r>
              </a:p>
            </p:txBody>
          </p:sp>
        </p:grpSp>
        <p:grpSp>
          <p:nvGrpSpPr>
            <p:cNvPr id="21" name="Group 112"/>
            <p:cNvGrpSpPr/>
            <p:nvPr/>
          </p:nvGrpSpPr>
          <p:grpSpPr>
            <a:xfrm>
              <a:off x="5318761" y="3042552"/>
              <a:ext cx="1210492" cy="531224"/>
              <a:chOff x="0" y="0"/>
              <a:chExt cx="1210490" cy="531223"/>
            </a:xfrm>
          </p:grpSpPr>
          <p:sp>
            <p:nvSpPr>
              <p:cNvPr id="56" name="Shape 110"/>
              <p:cNvSpPr/>
              <p:nvPr/>
            </p:nvSpPr>
            <p:spPr>
              <a:xfrm>
                <a:off x="0" y="0"/>
                <a:ext cx="1210491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57" name="Shape 111"/>
              <p:cNvSpPr/>
              <p:nvPr/>
            </p:nvSpPr>
            <p:spPr>
              <a:xfrm>
                <a:off x="25932" y="44585"/>
                <a:ext cx="1158627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/>
                <a:r>
                  <a:rPr sz="1200">
                    <a:latin typeface="Arial"/>
                    <a:ea typeface="Arial"/>
                    <a:cs typeface="Arial"/>
                    <a:sym typeface="Arial"/>
                  </a:rPr>
                  <a:t>Switching</a:t>
                </a:r>
              </a:p>
              <a:p>
                <a:pPr lvl="0" algn="ctr"/>
                <a:r>
                  <a:rPr sz="1200">
                    <a:latin typeface="Arial"/>
                    <a:ea typeface="Arial"/>
                    <a:cs typeface="Arial"/>
                    <a:sym typeface="Arial"/>
                  </a:rPr>
                  <a:t>Activity</a:t>
                </a:r>
              </a:p>
            </p:txBody>
          </p:sp>
        </p:grpSp>
        <p:grpSp>
          <p:nvGrpSpPr>
            <p:cNvPr id="22" name="Group 115"/>
            <p:cNvGrpSpPr/>
            <p:nvPr/>
          </p:nvGrpSpPr>
          <p:grpSpPr>
            <a:xfrm>
              <a:off x="3565994" y="1684017"/>
              <a:ext cx="1283393" cy="531224"/>
              <a:chOff x="0" y="0"/>
              <a:chExt cx="1283392" cy="531223"/>
            </a:xfrm>
          </p:grpSpPr>
          <p:sp>
            <p:nvSpPr>
              <p:cNvPr id="54" name="Shape 113"/>
              <p:cNvSpPr/>
              <p:nvPr/>
            </p:nvSpPr>
            <p:spPr>
              <a:xfrm>
                <a:off x="-1" y="-1"/>
                <a:ext cx="1283394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55" name="Shape 114"/>
              <p:cNvSpPr/>
              <p:nvPr/>
            </p:nvSpPr>
            <p:spPr>
              <a:xfrm>
                <a:off x="-1" y="44585"/>
                <a:ext cx="1283394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Dynamic Timing Analysis</a:t>
                </a:r>
              </a:p>
            </p:txBody>
          </p:sp>
        </p:grpSp>
        <p:grpSp>
          <p:nvGrpSpPr>
            <p:cNvPr id="23" name="Group 118"/>
            <p:cNvGrpSpPr/>
            <p:nvPr/>
          </p:nvGrpSpPr>
          <p:grpSpPr>
            <a:xfrm>
              <a:off x="5257606" y="848246"/>
              <a:ext cx="1267200" cy="531224"/>
              <a:chOff x="0" y="0"/>
              <a:chExt cx="1267199" cy="531223"/>
            </a:xfrm>
          </p:grpSpPr>
          <p:sp>
            <p:nvSpPr>
              <p:cNvPr id="52" name="Shape 116"/>
              <p:cNvSpPr/>
              <p:nvPr/>
            </p:nvSpPr>
            <p:spPr>
              <a:xfrm>
                <a:off x="-1" y="-1"/>
                <a:ext cx="1267201" cy="531225"/>
              </a:xfrm>
              <a:prstGeom prst="rect">
                <a:avLst/>
              </a:prstGeom>
              <a:solidFill>
                <a:srgbClr val="FFFF00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53" name="Shape 117"/>
              <p:cNvSpPr/>
              <p:nvPr/>
            </p:nvSpPr>
            <p:spPr>
              <a:xfrm>
                <a:off x="-1" y="44585"/>
                <a:ext cx="1267201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/>
                <a:r>
                  <a:rPr sz="1200">
                    <a:latin typeface="Arial"/>
                    <a:ea typeface="Arial"/>
                    <a:cs typeface="Arial"/>
                    <a:sym typeface="Arial"/>
                  </a:rPr>
                  <a:t>Model</a:t>
                </a:r>
              </a:p>
              <a:p>
                <a:pPr lvl="0" algn="ctr"/>
                <a:r>
                  <a:rPr sz="1200">
                    <a:latin typeface="Arial"/>
                    <a:ea typeface="Arial"/>
                    <a:cs typeface="Arial"/>
                    <a:sym typeface="Arial"/>
                  </a:rPr>
                  <a:t>Training</a:t>
                </a:r>
              </a:p>
            </p:txBody>
          </p:sp>
        </p:grpSp>
        <p:sp>
          <p:nvSpPr>
            <p:cNvPr id="24" name="Shape 119"/>
            <p:cNvSpPr/>
            <p:nvPr/>
          </p:nvSpPr>
          <p:spPr>
            <a:xfrm>
              <a:off x="3119098" y="333828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5" name="Shape 120"/>
            <p:cNvSpPr/>
            <p:nvPr/>
          </p:nvSpPr>
          <p:spPr>
            <a:xfrm>
              <a:off x="734786" y="2090417"/>
              <a:ext cx="1" cy="21771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6" name="Shape 121"/>
            <p:cNvSpPr/>
            <p:nvPr/>
          </p:nvSpPr>
          <p:spPr>
            <a:xfrm>
              <a:off x="734786" y="2832097"/>
              <a:ext cx="1" cy="21771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7" name="Shape 122"/>
            <p:cNvSpPr/>
            <p:nvPr/>
          </p:nvSpPr>
          <p:spPr>
            <a:xfrm flipH="1">
              <a:off x="1387929" y="2332803"/>
              <a:ext cx="632460" cy="23368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8" name="Shape 123"/>
            <p:cNvSpPr/>
            <p:nvPr/>
          </p:nvSpPr>
          <p:spPr>
            <a:xfrm flipH="1">
              <a:off x="1396743" y="2527293"/>
              <a:ext cx="741758" cy="613232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9" name="Shape 124"/>
            <p:cNvSpPr/>
            <p:nvPr/>
          </p:nvSpPr>
          <p:spPr>
            <a:xfrm>
              <a:off x="1386296" y="3308163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0" name="Shape 125"/>
            <p:cNvSpPr/>
            <p:nvPr/>
          </p:nvSpPr>
          <p:spPr>
            <a:xfrm>
              <a:off x="3127262" y="3316871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1" name="Shape 126"/>
            <p:cNvSpPr/>
            <p:nvPr/>
          </p:nvSpPr>
          <p:spPr>
            <a:xfrm>
              <a:off x="4884421" y="3316871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2" name="Shape 127"/>
            <p:cNvSpPr/>
            <p:nvPr/>
          </p:nvSpPr>
          <p:spPr>
            <a:xfrm rot="5400000" flipH="1">
              <a:off x="4652193" y="1770738"/>
              <a:ext cx="827313" cy="171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570" y="0"/>
                  </a:lnTo>
                  <a:lnTo>
                    <a:pt x="5570" y="21600"/>
                  </a:lnTo>
                  <a:lnTo>
                    <a:pt x="2160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3" name="Shape 128"/>
            <p:cNvSpPr/>
            <p:nvPr/>
          </p:nvSpPr>
          <p:spPr>
            <a:xfrm rot="16200000" flipH="1">
              <a:off x="1981660" y="1620899"/>
              <a:ext cx="2881069" cy="30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4" name="Shape 129"/>
            <p:cNvSpPr/>
            <p:nvPr/>
          </p:nvSpPr>
          <p:spPr>
            <a:xfrm>
              <a:off x="3727847" y="947817"/>
              <a:ext cx="1697648" cy="4420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lvl="0"/>
              <a:r>
                <a:rPr sz="1200">
                  <a:latin typeface="Arial"/>
                  <a:ea typeface="Arial"/>
                  <a:cs typeface="Arial"/>
                  <a:sym typeface="Arial"/>
                </a:rPr>
                <a:t>b) Input Feature 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  <a:p>
              <a:pPr lvl="0"/>
              <a:r>
                <a:rPr sz="1200">
                  <a:latin typeface="Arial"/>
                  <a:ea typeface="Arial"/>
                  <a:cs typeface="Arial"/>
                  <a:sym typeface="Arial"/>
                </a:rPr>
                <a:t>Extraction</a:t>
              </a:r>
            </a:p>
          </p:txBody>
        </p:sp>
        <p:sp>
          <p:nvSpPr>
            <p:cNvPr id="35" name="Shape 130"/>
            <p:cNvSpPr/>
            <p:nvPr/>
          </p:nvSpPr>
          <p:spPr>
            <a:xfrm>
              <a:off x="1294818" y="1427830"/>
              <a:ext cx="2297650" cy="276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lang="en-US" sz="1200" dirty="0"/>
                <a:t> </a:t>
              </a:r>
              <a:r>
                <a:rPr sz="1200" dirty="0"/>
                <a:t>a) Dynamic Timing Analysis</a:t>
              </a:r>
            </a:p>
          </p:txBody>
        </p:sp>
        <p:grpSp>
          <p:nvGrpSpPr>
            <p:cNvPr id="36" name="Group 133"/>
            <p:cNvGrpSpPr/>
            <p:nvPr/>
          </p:nvGrpSpPr>
          <p:grpSpPr>
            <a:xfrm>
              <a:off x="119986" y="98242"/>
              <a:ext cx="1266310" cy="531224"/>
              <a:chOff x="0" y="0"/>
              <a:chExt cx="1266309" cy="531223"/>
            </a:xfrm>
          </p:grpSpPr>
          <p:sp>
            <p:nvSpPr>
              <p:cNvPr id="50" name="Shape 131"/>
              <p:cNvSpPr/>
              <p:nvPr/>
            </p:nvSpPr>
            <p:spPr>
              <a:xfrm>
                <a:off x="-1" y="-1"/>
                <a:ext cx="1266311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51" name="Shape 132"/>
              <p:cNvSpPr/>
              <p:nvPr/>
            </p:nvSpPr>
            <p:spPr>
              <a:xfrm>
                <a:off x="-1" y="44585"/>
                <a:ext cx="1266311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 dirty="0"/>
                  <a:t>Random Data Generator</a:t>
                </a:r>
              </a:p>
            </p:txBody>
          </p:sp>
        </p:grpSp>
        <p:grpSp>
          <p:nvGrpSpPr>
            <p:cNvPr id="37" name="Group 136"/>
            <p:cNvGrpSpPr/>
            <p:nvPr/>
          </p:nvGrpSpPr>
          <p:grpSpPr>
            <a:xfrm>
              <a:off x="5282269" y="1676649"/>
              <a:ext cx="1274583" cy="531224"/>
              <a:chOff x="0" y="0"/>
              <a:chExt cx="1274581" cy="531223"/>
            </a:xfrm>
          </p:grpSpPr>
          <p:sp>
            <p:nvSpPr>
              <p:cNvPr id="48" name="Shape 134"/>
              <p:cNvSpPr/>
              <p:nvPr/>
            </p:nvSpPr>
            <p:spPr>
              <a:xfrm>
                <a:off x="0" y="0"/>
                <a:ext cx="1274582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49" name="Shape 135"/>
              <p:cNvSpPr/>
              <p:nvPr/>
            </p:nvSpPr>
            <p:spPr>
              <a:xfrm>
                <a:off x="25931" y="133485"/>
                <a:ext cx="1222719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Dynamic Delay</a:t>
                </a:r>
              </a:p>
            </p:txBody>
          </p:sp>
        </p:grpSp>
        <p:sp>
          <p:nvSpPr>
            <p:cNvPr id="38" name="Shape 137"/>
            <p:cNvSpPr/>
            <p:nvPr/>
          </p:nvSpPr>
          <p:spPr>
            <a:xfrm>
              <a:off x="5900922" y="597246"/>
              <a:ext cx="1" cy="244749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9" name="Shape 138"/>
            <p:cNvSpPr/>
            <p:nvPr/>
          </p:nvSpPr>
          <p:spPr>
            <a:xfrm>
              <a:off x="5456459" y="2341825"/>
              <a:ext cx="2297650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200"/>
                <a:t>c) Model Training </a:t>
              </a:r>
            </a:p>
          </p:txBody>
        </p:sp>
        <p:sp>
          <p:nvSpPr>
            <p:cNvPr id="40" name="Shape 139"/>
            <p:cNvSpPr/>
            <p:nvPr/>
          </p:nvSpPr>
          <p:spPr>
            <a:xfrm flipV="1">
              <a:off x="2443643" y="598832"/>
              <a:ext cx="1" cy="206762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1" name="Shape 140"/>
            <p:cNvSpPr/>
            <p:nvPr/>
          </p:nvSpPr>
          <p:spPr>
            <a:xfrm>
              <a:off x="1396742" y="363853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2" name="Shape 141"/>
            <p:cNvSpPr/>
            <p:nvPr/>
          </p:nvSpPr>
          <p:spPr>
            <a:xfrm>
              <a:off x="4826278" y="331634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3" name="Shape 142"/>
            <p:cNvSpPr/>
            <p:nvPr/>
          </p:nvSpPr>
          <p:spPr>
            <a:xfrm>
              <a:off x="4849387" y="1975373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4" name="Shape 143"/>
            <p:cNvSpPr/>
            <p:nvPr/>
          </p:nvSpPr>
          <p:spPr>
            <a:xfrm flipV="1">
              <a:off x="5919560" y="1376533"/>
              <a:ext cx="1" cy="300117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45" name="Group 146"/>
            <p:cNvGrpSpPr/>
            <p:nvPr/>
          </p:nvGrpSpPr>
          <p:grpSpPr>
            <a:xfrm>
              <a:off x="5273560" y="53630"/>
              <a:ext cx="1274583" cy="531224"/>
              <a:chOff x="0" y="0"/>
              <a:chExt cx="1274581" cy="531223"/>
            </a:xfrm>
          </p:grpSpPr>
          <p:sp>
            <p:nvSpPr>
              <p:cNvPr id="46" name="Shape 144"/>
              <p:cNvSpPr/>
              <p:nvPr/>
            </p:nvSpPr>
            <p:spPr>
              <a:xfrm>
                <a:off x="0" y="0"/>
                <a:ext cx="1274582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47" name="Shape 145"/>
              <p:cNvSpPr/>
              <p:nvPr/>
            </p:nvSpPr>
            <p:spPr>
              <a:xfrm>
                <a:off x="25931" y="133485"/>
                <a:ext cx="1222719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Input Feature</a:t>
                </a:r>
              </a:p>
            </p:txBody>
          </p:sp>
        </p:grpSp>
      </p:grpSp>
      <p:sp>
        <p:nvSpPr>
          <p:cNvPr id="79" name="Shape 229"/>
          <p:cNvSpPr/>
          <p:nvPr/>
        </p:nvSpPr>
        <p:spPr>
          <a:xfrm>
            <a:off x="323550" y="2357272"/>
            <a:ext cx="5045508" cy="2287575"/>
          </a:xfrm>
          <a:prstGeom prst="rect">
            <a:avLst/>
          </a:prstGeom>
          <a:solidFill>
            <a:srgbClr val="FFFFFF">
              <a:alpha val="93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0" name="Shape 230"/>
          <p:cNvSpPr/>
          <p:nvPr/>
        </p:nvSpPr>
        <p:spPr>
          <a:xfrm>
            <a:off x="5304211" y="1612900"/>
            <a:ext cx="1864861" cy="2938979"/>
          </a:xfrm>
          <a:prstGeom prst="rect">
            <a:avLst/>
          </a:prstGeom>
          <a:solidFill>
            <a:srgbClr val="FFFFFF">
              <a:alpha val="93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aphicFrame>
        <p:nvGraphicFramePr>
          <p:cNvPr id="81" name="Table 231"/>
          <p:cNvGraphicFramePr/>
          <p:nvPr>
            <p:extLst>
              <p:ext uri="{D42A27DB-BD31-4B8C-83A1-F6EECF244321}">
                <p14:modId xmlns:p14="http://schemas.microsoft.com/office/powerpoint/2010/main" val="4157298572"/>
              </p:ext>
            </p:extLst>
          </p:nvPr>
        </p:nvGraphicFramePr>
        <p:xfrm>
          <a:off x="230492" y="4716288"/>
          <a:ext cx="7847168" cy="216408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910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6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61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Random Data Generator</a:t>
                      </a:r>
                      <a:endParaRPr sz="16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Python-Written Script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61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Application</a:t>
                      </a:r>
                      <a:endParaRPr sz="16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Sobel filter, Gaussian filter</a:t>
                      </a:r>
                      <a:r>
                        <a:rPr lang="en-US" sz="1600" baseline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from AMD APP SDK v2.5.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lang="en-US" sz="1600" baseline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Input images from </a:t>
                      </a:r>
                      <a:r>
                        <a:rPr lang="en-US" sz="1600" dirty="0"/>
                        <a:t>Caltech-UCSD Birds 200 vision datasets.</a:t>
                      </a:r>
                      <a:endParaRPr sz="16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61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Arch-Simulator</a:t>
                      </a:r>
                      <a:endParaRPr sz="16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Modified Multi2Sim</a:t>
                      </a:r>
                      <a:endParaRPr sz="16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861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Workload Signature</a:t>
                      </a:r>
                      <a:endParaRPr sz="16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600" b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Data</a:t>
                      </a:r>
                      <a:r>
                        <a:rPr lang="en-US" sz="1600" b="0" baseline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preprocess </a:t>
                      </a:r>
                      <a:endParaRPr sz="1600" b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787497495"/>
                  </a:ext>
                </a:extLst>
              </a:tr>
              <a:tr h="328861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Feature Extraction</a:t>
                      </a:r>
                      <a:endParaRPr sz="16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6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Trial-and-error process </a:t>
                      </a:r>
                      <a:endParaRPr sz="1600" b="1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3792071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7289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 advAuto="0"/>
      <p:bldP spid="80" grpId="0" animBg="1" advAuto="0"/>
      <p:bldP spid="81" grpId="0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Input Feature Extraction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Data preprocessing:</a:t>
            </a:r>
          </a:p>
          <a:p>
            <a:pPr lvl="1"/>
            <a:r>
              <a:rPr lang="en-US" altLang="zh-CN" dirty="0" smtClean="0"/>
              <a:t>Decimal </a:t>
            </a:r>
            <a:r>
              <a:rPr lang="en-US" altLang="zh-CN" dirty="0" smtClean="0">
                <a:sym typeface="Wingdings" pitchFamily="2" charset="2"/>
              </a:rPr>
              <a:t> Binary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Remove repetitive pattern</a:t>
            </a:r>
          </a:p>
          <a:p>
            <a:pPr lvl="1">
              <a:buNone/>
            </a:pPr>
            <a:r>
              <a:rPr lang="en-US" altLang="zh-CN" dirty="0" smtClean="0"/>
              <a:t> </a:t>
            </a:r>
          </a:p>
          <a:p>
            <a:pPr lvl="1"/>
            <a:endParaRPr lang="zh-CN" altLang="en-US" dirty="0"/>
          </a:p>
        </p:txBody>
      </p:sp>
      <p:sp>
        <p:nvSpPr>
          <p:cNvPr id="4" name="右大括号 3"/>
          <p:cNvSpPr/>
          <p:nvPr/>
        </p:nvSpPr>
        <p:spPr>
          <a:xfrm>
            <a:off x="5029200" y="1574800"/>
            <a:ext cx="368300" cy="635000"/>
          </a:xfrm>
          <a:prstGeom prst="rightBrace">
            <a:avLst/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5511800" y="1662313"/>
            <a:ext cx="2844800" cy="510774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itchFamily="34" charset="0"/>
                <a:cs typeface="Arial" pitchFamily="34" charset="0"/>
                <a:sym typeface="Avenir Roman"/>
              </a:rPr>
              <a:t>Clean binary vector</a:t>
            </a:r>
            <a:endParaRPr kumimoji="0" lang="zh-CN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itchFamily="34" charset="0"/>
              <a:cs typeface="Arial" pitchFamily="34" charset="0"/>
              <a:sym typeface="Avenir Roman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50900" y="3989688"/>
            <a:ext cx="7429500" cy="92332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rgbClr val="000000"/>
                </a:solidFill>
              </a:rPr>
              <a:t>Question remains: 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venir Roman"/>
              </a:rPr>
              <a:t>For</a:t>
            </a:r>
            <a:r>
              <a:rPr kumimoji="0" lang="en-US" altLang="zh-CN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venir Roman"/>
              </a:rPr>
              <a:t> D[t] at cycle t, will the history input x[t-1], x[t-2], … have impact on it? </a:t>
            </a:r>
            <a:endParaRPr kumimoji="0" lang="zh-CN" alt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Input Feature Extraction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Trail-and-error process:</a:t>
            </a:r>
          </a:p>
          <a:p>
            <a:pPr lvl="1"/>
            <a:r>
              <a:rPr lang="en-US" altLang="zh-CN" sz="2400" dirty="0" smtClean="0"/>
              <a:t>Scenario 1: fix x[t], vary x[t-1]        </a:t>
            </a:r>
            <a:endParaRPr lang="en-US" altLang="zh-CN" sz="2400" dirty="0" smtClean="0">
              <a:sym typeface="Wingdings" pitchFamily="2" charset="2"/>
            </a:endParaRPr>
          </a:p>
          <a:p>
            <a:pPr lvl="1"/>
            <a:r>
              <a:rPr lang="en-US" altLang="zh-CN" sz="2400" dirty="0" smtClean="0">
                <a:sym typeface="Wingdings" pitchFamily="2" charset="2"/>
              </a:rPr>
              <a:t>Scenario 2: fix x[t] and x[t-1], vary x[t-1]   </a:t>
            </a:r>
          </a:p>
          <a:p>
            <a:pPr lvl="1"/>
            <a:endParaRPr lang="en-US" altLang="zh-CN" sz="2400" dirty="0" smtClean="0">
              <a:sym typeface="Wingdings" pitchFamily="2" charset="2"/>
            </a:endParaRPr>
          </a:p>
          <a:p>
            <a:r>
              <a:rPr lang="en-US" altLang="zh-CN" sz="2400" dirty="0" smtClean="0">
                <a:sym typeface="Wingdings" pitchFamily="2" charset="2"/>
              </a:rPr>
              <a:t>Preceding input set an state, current input toggle the state. </a:t>
            </a:r>
          </a:p>
          <a:p>
            <a:endParaRPr lang="en-US" altLang="zh-CN" sz="2400" dirty="0" smtClean="0">
              <a:sym typeface="Wingdings" pitchFamily="2" charset="2"/>
            </a:endParaRPr>
          </a:p>
          <a:p>
            <a:r>
              <a:rPr lang="en-US" altLang="zh-CN" sz="2400" dirty="0" smtClean="0">
                <a:sym typeface="Wingdings" pitchFamily="2" charset="2"/>
              </a:rPr>
              <a:t>Input feature: {x[t], x[t-1]}.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550400" y="2387600"/>
            <a:ext cx="92394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3400" y="1447800"/>
            <a:ext cx="2197100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3500" y="1473200"/>
            <a:ext cx="2413000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D[t] changed </a:t>
            </a:r>
            <a:endParaRPr kumimoji="0" lang="zh-CN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itchFamily="34" charset="0"/>
              <a:cs typeface="Arial" pitchFamily="34" charset="0"/>
              <a:sym typeface="Avenir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6200" y="1854200"/>
            <a:ext cx="2463800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D[t] constant</a:t>
            </a:r>
            <a:endParaRPr kumimoji="0" lang="zh-CN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itchFamily="34" charset="0"/>
              <a:cs typeface="Arial" pitchFamily="34" charset="0"/>
              <a:sym typeface="Avenir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Agenda</a:t>
            </a:r>
          </a:p>
        </p:txBody>
      </p:sp>
      <p:sp>
        <p:nvSpPr>
          <p:cNvPr id="275" name="Shape 275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486400"/>
          </a:xfrm>
          <a:prstGeom prst="rect">
            <a:avLst/>
          </a:prstGeom>
        </p:spPr>
        <p:txBody>
          <a:bodyPr/>
          <a:lstStyle/>
          <a:p>
            <a:pPr marL="360538" lvl="0" indent="-360538">
              <a:defRPr sz="1800"/>
            </a:pPr>
            <a:r>
              <a:rPr sz="2800"/>
              <a:t>Motivation</a:t>
            </a:r>
          </a:p>
          <a:p>
            <a:pPr marL="360538" lvl="0" indent="-360538">
              <a:defRPr sz="1800"/>
            </a:pPr>
            <a:r>
              <a:rPr sz="28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Our Methodology: </a:t>
            </a:r>
            <a:r>
              <a:rPr sz="2800" b="1" i="1">
                <a:solidFill>
                  <a:srgbClr val="C00000"/>
                </a:solidFill>
              </a:rPr>
              <a:t>WILD</a:t>
            </a:r>
            <a:r>
              <a:rPr sz="28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 Model</a:t>
            </a:r>
            <a:endParaRPr>
              <a:solidFill>
                <a:srgbClr val="C000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610657" lvl="1" indent="-378883">
              <a:spcBef>
                <a:spcPts val="500"/>
              </a:spcBef>
              <a:defRPr sz="1800"/>
            </a:pPr>
            <a:r>
              <a:rPr sz="2400"/>
              <a:t>Problem Formulation and Overview</a:t>
            </a: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 </a:t>
            </a:r>
          </a:p>
          <a:p>
            <a:pPr marL="610657" lvl="1" indent="-378883">
              <a:spcBef>
                <a:spcPts val="500"/>
              </a:spcBef>
              <a:defRPr sz="1800"/>
            </a:pPr>
            <a:r>
              <a: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Three Key Phases</a:t>
            </a:r>
            <a:r>
              <a:rPr sz="2400">
                <a:solidFill>
                  <a:srgbClr val="C00000"/>
                </a:solidFill>
              </a:rPr>
              <a:t> </a:t>
            </a:r>
          </a:p>
          <a:p>
            <a:pPr marL="876669" lvl="2" indent="-378883">
              <a:spcBef>
                <a:spcPts val="500"/>
              </a:spcBef>
              <a:defRPr sz="1800"/>
            </a:pPr>
            <a:r>
              <a:rPr sz="2400"/>
              <a:t>Dynamic Timing Analysis</a:t>
            </a:r>
          </a:p>
          <a:p>
            <a:pPr marL="876669" lvl="2" indent="-378883">
              <a:spcBef>
                <a:spcPts val="500"/>
              </a:spcBef>
              <a:defRPr sz="1800"/>
            </a:pPr>
            <a:r>
              <a:rPr sz="2400"/>
              <a:t>Input Feature Extraction</a:t>
            </a:r>
          </a:p>
          <a:p>
            <a:pPr marL="876669" lvl="2" indent="-378883">
              <a:spcBef>
                <a:spcPts val="500"/>
              </a:spcBef>
              <a:defRPr sz="1800"/>
            </a:pPr>
            <a:r>
              <a: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Model Training</a:t>
            </a:r>
          </a:p>
          <a:p>
            <a:pPr marL="360538" lvl="0" indent="-360538">
              <a:defRPr sz="1800"/>
            </a:pPr>
            <a:r>
              <a:rPr sz="2800"/>
              <a:t>Experimental Results</a:t>
            </a:r>
          </a:p>
          <a:p>
            <a:pPr marL="360538" lvl="0" indent="-360538">
              <a:defRPr sz="1800"/>
            </a:pPr>
            <a:r>
              <a:rPr sz="2800"/>
              <a:t>Conclusions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Training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147"/>
          <p:cNvGrpSpPr/>
          <p:nvPr/>
        </p:nvGrpSpPr>
        <p:grpSpPr>
          <a:xfrm>
            <a:off x="323550" y="917137"/>
            <a:ext cx="7754110" cy="3634742"/>
            <a:chOff x="0" y="0"/>
            <a:chExt cx="7754109" cy="3634740"/>
          </a:xfrm>
        </p:grpSpPr>
        <p:sp>
          <p:nvSpPr>
            <p:cNvPr id="5" name="Shape 73"/>
            <p:cNvSpPr/>
            <p:nvPr/>
          </p:nvSpPr>
          <p:spPr>
            <a:xfrm>
              <a:off x="5021579" y="1529632"/>
              <a:ext cx="1750257" cy="1114949"/>
            </a:xfrm>
            <a:prstGeom prst="rect">
              <a:avLst/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 74"/>
            <p:cNvSpPr/>
            <p:nvPr/>
          </p:nvSpPr>
          <p:spPr>
            <a:xfrm>
              <a:off x="5021580" y="7620"/>
              <a:ext cx="1750257" cy="2636961"/>
            </a:xfrm>
            <a:prstGeom prst="rect">
              <a:avLst/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 75"/>
            <p:cNvSpPr/>
            <p:nvPr/>
          </p:nvSpPr>
          <p:spPr>
            <a:xfrm>
              <a:off x="1712323" y="2697746"/>
              <a:ext cx="5059515" cy="936994"/>
            </a:xfrm>
            <a:prstGeom prst="rect">
              <a:avLst/>
            </a:prstGeom>
            <a:solidFill>
              <a:srgbClr val="92D05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 76"/>
            <p:cNvSpPr/>
            <p:nvPr/>
          </p:nvSpPr>
          <p:spPr>
            <a:xfrm>
              <a:off x="0" y="1470446"/>
              <a:ext cx="4949645" cy="2164294"/>
            </a:xfrm>
            <a:prstGeom prst="rect">
              <a:avLst/>
            </a:prstGeom>
            <a:solidFill>
              <a:srgbClr val="92D05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 77"/>
            <p:cNvSpPr/>
            <p:nvPr/>
          </p:nvSpPr>
          <p:spPr>
            <a:xfrm>
              <a:off x="0" y="0"/>
              <a:ext cx="4949645" cy="140442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0" name="Group 80"/>
            <p:cNvGrpSpPr/>
            <p:nvPr/>
          </p:nvGrpSpPr>
          <p:grpSpPr>
            <a:xfrm>
              <a:off x="81643" y="817516"/>
              <a:ext cx="1306287" cy="531224"/>
              <a:chOff x="0" y="0"/>
              <a:chExt cx="1306285" cy="531223"/>
            </a:xfrm>
          </p:grpSpPr>
          <p:sp>
            <p:nvSpPr>
              <p:cNvPr id="77" name="Shape 78"/>
              <p:cNvSpPr/>
              <p:nvPr/>
            </p:nvSpPr>
            <p:spPr>
              <a:xfrm>
                <a:off x="0" y="0"/>
                <a:ext cx="1306286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8" name="Shape 79"/>
              <p:cNvSpPr/>
              <p:nvPr/>
            </p:nvSpPr>
            <p:spPr>
              <a:xfrm>
                <a:off x="25931" y="133485"/>
                <a:ext cx="1254423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Application</a:t>
                </a:r>
              </a:p>
            </p:txBody>
          </p:sp>
        </p:grpSp>
        <p:grpSp>
          <p:nvGrpSpPr>
            <p:cNvPr id="11" name="Group 83"/>
            <p:cNvGrpSpPr/>
            <p:nvPr/>
          </p:nvGrpSpPr>
          <p:grpSpPr>
            <a:xfrm>
              <a:off x="1822269" y="817516"/>
              <a:ext cx="1306286" cy="531224"/>
              <a:chOff x="0" y="0"/>
              <a:chExt cx="1306284" cy="531223"/>
            </a:xfrm>
          </p:grpSpPr>
          <p:sp>
            <p:nvSpPr>
              <p:cNvPr id="75" name="Shape 81"/>
              <p:cNvSpPr/>
              <p:nvPr/>
            </p:nvSpPr>
            <p:spPr>
              <a:xfrm>
                <a:off x="0" y="-1"/>
                <a:ext cx="1306285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76" name="Shape 82"/>
              <p:cNvSpPr/>
              <p:nvPr/>
            </p:nvSpPr>
            <p:spPr>
              <a:xfrm>
                <a:off x="0" y="44585"/>
                <a:ext cx="1306285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Architecture Simulator</a:t>
                </a:r>
              </a:p>
            </p:txBody>
          </p:sp>
        </p:grpSp>
        <p:grpSp>
          <p:nvGrpSpPr>
            <p:cNvPr id="12" name="Group 86"/>
            <p:cNvGrpSpPr/>
            <p:nvPr/>
          </p:nvGrpSpPr>
          <p:grpSpPr>
            <a:xfrm>
              <a:off x="1831536" y="68217"/>
              <a:ext cx="1283394" cy="531224"/>
              <a:chOff x="0" y="0"/>
              <a:chExt cx="1283392" cy="531223"/>
            </a:xfrm>
          </p:grpSpPr>
          <p:sp>
            <p:nvSpPr>
              <p:cNvPr id="73" name="Shape 84"/>
              <p:cNvSpPr/>
              <p:nvPr/>
            </p:nvSpPr>
            <p:spPr>
              <a:xfrm>
                <a:off x="0" y="0"/>
                <a:ext cx="1283393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74" name="Shape 85"/>
              <p:cNvSpPr/>
              <p:nvPr/>
            </p:nvSpPr>
            <p:spPr>
              <a:xfrm>
                <a:off x="25931" y="44585"/>
                <a:ext cx="1231530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Workload Signature</a:t>
                </a:r>
              </a:p>
            </p:txBody>
          </p:sp>
        </p:grpSp>
        <p:grpSp>
          <p:nvGrpSpPr>
            <p:cNvPr id="13" name="Group 89"/>
            <p:cNvGrpSpPr/>
            <p:nvPr/>
          </p:nvGrpSpPr>
          <p:grpSpPr>
            <a:xfrm>
              <a:off x="81643" y="1559195"/>
              <a:ext cx="1306287" cy="531224"/>
              <a:chOff x="0" y="0"/>
              <a:chExt cx="1306285" cy="531223"/>
            </a:xfrm>
          </p:grpSpPr>
          <p:sp>
            <p:nvSpPr>
              <p:cNvPr id="71" name="Shape 87"/>
              <p:cNvSpPr/>
              <p:nvPr/>
            </p:nvSpPr>
            <p:spPr>
              <a:xfrm>
                <a:off x="0" y="0"/>
                <a:ext cx="1306286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72" name="Shape 88"/>
              <p:cNvSpPr/>
              <p:nvPr/>
            </p:nvSpPr>
            <p:spPr>
              <a:xfrm>
                <a:off x="25931" y="133485"/>
                <a:ext cx="1254423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RTL Description</a:t>
                </a:r>
              </a:p>
            </p:txBody>
          </p:sp>
        </p:grpSp>
        <p:grpSp>
          <p:nvGrpSpPr>
            <p:cNvPr id="14" name="Group 92"/>
            <p:cNvGrpSpPr/>
            <p:nvPr/>
          </p:nvGrpSpPr>
          <p:grpSpPr>
            <a:xfrm>
              <a:off x="81643" y="2300874"/>
              <a:ext cx="1306286" cy="531224"/>
              <a:chOff x="0" y="0"/>
              <a:chExt cx="1306284" cy="531223"/>
            </a:xfrm>
          </p:grpSpPr>
          <p:sp>
            <p:nvSpPr>
              <p:cNvPr id="69" name="Shape 90"/>
              <p:cNvSpPr/>
              <p:nvPr/>
            </p:nvSpPr>
            <p:spPr>
              <a:xfrm>
                <a:off x="0" y="-1"/>
                <a:ext cx="1306285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70" name="Shape 91"/>
              <p:cNvSpPr/>
              <p:nvPr/>
            </p:nvSpPr>
            <p:spPr>
              <a:xfrm>
                <a:off x="0" y="133485"/>
                <a:ext cx="1306285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Synthesis</a:t>
                </a:r>
              </a:p>
            </p:txBody>
          </p:sp>
        </p:grpSp>
        <p:grpSp>
          <p:nvGrpSpPr>
            <p:cNvPr id="15" name="Group 95"/>
            <p:cNvGrpSpPr/>
            <p:nvPr/>
          </p:nvGrpSpPr>
          <p:grpSpPr>
            <a:xfrm>
              <a:off x="81643" y="3042553"/>
              <a:ext cx="1306286" cy="531224"/>
              <a:chOff x="0" y="0"/>
              <a:chExt cx="1306284" cy="531223"/>
            </a:xfrm>
          </p:grpSpPr>
          <p:sp>
            <p:nvSpPr>
              <p:cNvPr id="67" name="Shape 93"/>
              <p:cNvSpPr/>
              <p:nvPr/>
            </p:nvSpPr>
            <p:spPr>
              <a:xfrm>
                <a:off x="0" y="-1"/>
                <a:ext cx="1306285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68" name="Shape 94"/>
              <p:cNvSpPr/>
              <p:nvPr/>
            </p:nvSpPr>
            <p:spPr>
              <a:xfrm>
                <a:off x="0" y="133485"/>
                <a:ext cx="1306285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Place &amp; Route</a:t>
                </a:r>
              </a:p>
            </p:txBody>
          </p:sp>
        </p:grpSp>
        <p:grpSp>
          <p:nvGrpSpPr>
            <p:cNvPr id="16" name="Group 98"/>
            <p:cNvGrpSpPr/>
            <p:nvPr/>
          </p:nvGrpSpPr>
          <p:grpSpPr>
            <a:xfrm>
              <a:off x="3565995" y="3042552"/>
              <a:ext cx="1283393" cy="531224"/>
              <a:chOff x="0" y="0"/>
              <a:chExt cx="1283392" cy="531223"/>
            </a:xfrm>
          </p:grpSpPr>
          <p:sp>
            <p:nvSpPr>
              <p:cNvPr id="65" name="Shape 96"/>
              <p:cNvSpPr/>
              <p:nvPr/>
            </p:nvSpPr>
            <p:spPr>
              <a:xfrm>
                <a:off x="-1" y="-1"/>
                <a:ext cx="1283394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66" name="Shape 97"/>
              <p:cNvSpPr/>
              <p:nvPr/>
            </p:nvSpPr>
            <p:spPr>
              <a:xfrm>
                <a:off x="-1" y="44585"/>
                <a:ext cx="1283394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Gate-level Simulation</a:t>
                </a:r>
              </a:p>
            </p:txBody>
          </p:sp>
        </p:grpSp>
        <p:grpSp>
          <p:nvGrpSpPr>
            <p:cNvPr id="17" name="Group 101"/>
            <p:cNvGrpSpPr/>
            <p:nvPr/>
          </p:nvGrpSpPr>
          <p:grpSpPr>
            <a:xfrm>
              <a:off x="3560169" y="66023"/>
              <a:ext cx="1266109" cy="531224"/>
              <a:chOff x="0" y="0"/>
              <a:chExt cx="1266107" cy="531223"/>
            </a:xfrm>
          </p:grpSpPr>
          <p:sp>
            <p:nvSpPr>
              <p:cNvPr id="63" name="Shape 99"/>
              <p:cNvSpPr/>
              <p:nvPr/>
            </p:nvSpPr>
            <p:spPr>
              <a:xfrm>
                <a:off x="0" y="-1"/>
                <a:ext cx="1266108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64" name="Shape 100"/>
              <p:cNvSpPr/>
              <p:nvPr/>
            </p:nvSpPr>
            <p:spPr>
              <a:xfrm>
                <a:off x="0" y="44585"/>
                <a:ext cx="1266108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Feature Extraction</a:t>
                </a:r>
              </a:p>
            </p:txBody>
          </p:sp>
        </p:grpSp>
        <p:grpSp>
          <p:nvGrpSpPr>
            <p:cNvPr id="18" name="Group 105"/>
            <p:cNvGrpSpPr/>
            <p:nvPr/>
          </p:nvGrpSpPr>
          <p:grpSpPr>
            <a:xfrm>
              <a:off x="2020388" y="1840775"/>
              <a:ext cx="905691" cy="709743"/>
              <a:chOff x="0" y="0"/>
              <a:chExt cx="905689" cy="709741"/>
            </a:xfrm>
          </p:grpSpPr>
          <p:sp>
            <p:nvSpPr>
              <p:cNvPr id="60" name="Shape 102"/>
              <p:cNvSpPr/>
              <p:nvPr/>
            </p:nvSpPr>
            <p:spPr>
              <a:xfrm>
                <a:off x="0" y="0"/>
                <a:ext cx="905690" cy="709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3600"/>
                    </a:moveTo>
                    <a:cubicBezTo>
                      <a:pt x="0" y="1612"/>
                      <a:pt x="4835" y="0"/>
                      <a:pt x="10800" y="0"/>
                    </a:cubicBezTo>
                    <a:cubicBezTo>
                      <a:pt x="16765" y="0"/>
                      <a:pt x="21600" y="1612"/>
                      <a:pt x="21600" y="3600"/>
                    </a:cubicBezTo>
                    <a:lnTo>
                      <a:pt x="21600" y="18000"/>
                    </a:lnTo>
                    <a:cubicBezTo>
                      <a:pt x="21600" y="19988"/>
                      <a:pt x="16765" y="21600"/>
                      <a:pt x="10800" y="21600"/>
                    </a:cubicBezTo>
                    <a:cubicBezTo>
                      <a:pt x="4835" y="21600"/>
                      <a:pt x="0" y="19988"/>
                      <a:pt x="0" y="180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61" name="Shape 103"/>
              <p:cNvSpPr/>
              <p:nvPr/>
            </p:nvSpPr>
            <p:spPr>
              <a:xfrm>
                <a:off x="0" y="0"/>
                <a:ext cx="905690" cy="709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600"/>
                    </a:moveTo>
                    <a:cubicBezTo>
                      <a:pt x="21600" y="5588"/>
                      <a:pt x="16765" y="7200"/>
                      <a:pt x="10800" y="7200"/>
                    </a:cubicBezTo>
                    <a:cubicBezTo>
                      <a:pt x="4835" y="7200"/>
                      <a:pt x="0" y="5588"/>
                      <a:pt x="0" y="3600"/>
                    </a:cubicBezTo>
                    <a:moveTo>
                      <a:pt x="0" y="3600"/>
                    </a:moveTo>
                    <a:cubicBezTo>
                      <a:pt x="0" y="1612"/>
                      <a:pt x="4835" y="0"/>
                      <a:pt x="10800" y="0"/>
                    </a:cubicBezTo>
                    <a:cubicBezTo>
                      <a:pt x="16765" y="0"/>
                      <a:pt x="21600" y="1612"/>
                      <a:pt x="21600" y="3600"/>
                    </a:cubicBezTo>
                    <a:lnTo>
                      <a:pt x="21600" y="18000"/>
                    </a:lnTo>
                    <a:cubicBezTo>
                      <a:pt x="21600" y="19988"/>
                      <a:pt x="16765" y="21600"/>
                      <a:pt x="10800" y="21600"/>
                    </a:cubicBezTo>
                    <a:cubicBezTo>
                      <a:pt x="4835" y="21600"/>
                      <a:pt x="0" y="19988"/>
                      <a:pt x="0" y="18000"/>
                    </a:cubicBezTo>
                    <a:close/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62" name="Shape 104"/>
              <p:cNvSpPr/>
              <p:nvPr/>
            </p:nvSpPr>
            <p:spPr>
              <a:xfrm>
                <a:off x="0" y="192990"/>
                <a:ext cx="905690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TSMC 45nm</a:t>
                </a:r>
              </a:p>
            </p:txBody>
          </p:sp>
        </p:grpSp>
        <p:sp>
          <p:nvSpPr>
            <p:cNvPr id="19" name="Shape 106"/>
            <p:cNvSpPr/>
            <p:nvPr/>
          </p:nvSpPr>
          <p:spPr>
            <a:xfrm>
              <a:off x="1387929" y="1083128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20" name="Group 109"/>
            <p:cNvGrpSpPr/>
            <p:nvPr/>
          </p:nvGrpSpPr>
          <p:grpSpPr>
            <a:xfrm>
              <a:off x="1822269" y="3042553"/>
              <a:ext cx="1306287" cy="531224"/>
              <a:chOff x="0" y="0"/>
              <a:chExt cx="1306285" cy="531223"/>
            </a:xfrm>
          </p:grpSpPr>
          <p:sp>
            <p:nvSpPr>
              <p:cNvPr id="58" name="Shape 107"/>
              <p:cNvSpPr/>
              <p:nvPr/>
            </p:nvSpPr>
            <p:spPr>
              <a:xfrm>
                <a:off x="0" y="0"/>
                <a:ext cx="1306286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59" name="Shape 108"/>
              <p:cNvSpPr/>
              <p:nvPr/>
            </p:nvSpPr>
            <p:spPr>
              <a:xfrm>
                <a:off x="25931" y="133485"/>
                <a:ext cx="1254423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Gate-level Netlist</a:t>
                </a:r>
              </a:p>
            </p:txBody>
          </p:sp>
        </p:grpSp>
        <p:grpSp>
          <p:nvGrpSpPr>
            <p:cNvPr id="21" name="Group 112"/>
            <p:cNvGrpSpPr/>
            <p:nvPr/>
          </p:nvGrpSpPr>
          <p:grpSpPr>
            <a:xfrm>
              <a:off x="5318761" y="3042552"/>
              <a:ext cx="1210492" cy="531224"/>
              <a:chOff x="0" y="0"/>
              <a:chExt cx="1210490" cy="531223"/>
            </a:xfrm>
          </p:grpSpPr>
          <p:sp>
            <p:nvSpPr>
              <p:cNvPr id="56" name="Shape 110"/>
              <p:cNvSpPr/>
              <p:nvPr/>
            </p:nvSpPr>
            <p:spPr>
              <a:xfrm>
                <a:off x="0" y="0"/>
                <a:ext cx="1210491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57" name="Shape 111"/>
              <p:cNvSpPr/>
              <p:nvPr/>
            </p:nvSpPr>
            <p:spPr>
              <a:xfrm>
                <a:off x="25932" y="44585"/>
                <a:ext cx="1158627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/>
                <a:r>
                  <a:rPr sz="1200">
                    <a:latin typeface="Arial"/>
                    <a:ea typeface="Arial"/>
                    <a:cs typeface="Arial"/>
                    <a:sym typeface="Arial"/>
                  </a:rPr>
                  <a:t>Switching</a:t>
                </a:r>
              </a:p>
              <a:p>
                <a:pPr lvl="0" algn="ctr"/>
                <a:r>
                  <a:rPr sz="1200">
                    <a:latin typeface="Arial"/>
                    <a:ea typeface="Arial"/>
                    <a:cs typeface="Arial"/>
                    <a:sym typeface="Arial"/>
                  </a:rPr>
                  <a:t>Activity</a:t>
                </a:r>
              </a:p>
            </p:txBody>
          </p:sp>
        </p:grpSp>
        <p:grpSp>
          <p:nvGrpSpPr>
            <p:cNvPr id="22" name="Group 115"/>
            <p:cNvGrpSpPr/>
            <p:nvPr/>
          </p:nvGrpSpPr>
          <p:grpSpPr>
            <a:xfrm>
              <a:off x="3565994" y="1684017"/>
              <a:ext cx="1283393" cy="531224"/>
              <a:chOff x="0" y="0"/>
              <a:chExt cx="1283392" cy="531223"/>
            </a:xfrm>
          </p:grpSpPr>
          <p:sp>
            <p:nvSpPr>
              <p:cNvPr id="54" name="Shape 113"/>
              <p:cNvSpPr/>
              <p:nvPr/>
            </p:nvSpPr>
            <p:spPr>
              <a:xfrm>
                <a:off x="-1" y="-1"/>
                <a:ext cx="1283394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55" name="Shape 114"/>
              <p:cNvSpPr/>
              <p:nvPr/>
            </p:nvSpPr>
            <p:spPr>
              <a:xfrm>
                <a:off x="-1" y="44585"/>
                <a:ext cx="1283394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Dynamic Timing Analysis</a:t>
                </a:r>
              </a:p>
            </p:txBody>
          </p:sp>
        </p:grpSp>
        <p:grpSp>
          <p:nvGrpSpPr>
            <p:cNvPr id="23" name="Group 118"/>
            <p:cNvGrpSpPr/>
            <p:nvPr/>
          </p:nvGrpSpPr>
          <p:grpSpPr>
            <a:xfrm>
              <a:off x="5257606" y="848246"/>
              <a:ext cx="1267200" cy="531224"/>
              <a:chOff x="0" y="0"/>
              <a:chExt cx="1267199" cy="531223"/>
            </a:xfrm>
          </p:grpSpPr>
          <p:sp>
            <p:nvSpPr>
              <p:cNvPr id="52" name="Shape 116"/>
              <p:cNvSpPr/>
              <p:nvPr/>
            </p:nvSpPr>
            <p:spPr>
              <a:xfrm>
                <a:off x="-1" y="-1"/>
                <a:ext cx="1267201" cy="531225"/>
              </a:xfrm>
              <a:prstGeom prst="rect">
                <a:avLst/>
              </a:prstGeom>
              <a:solidFill>
                <a:srgbClr val="FFFF00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53" name="Shape 117"/>
              <p:cNvSpPr/>
              <p:nvPr/>
            </p:nvSpPr>
            <p:spPr>
              <a:xfrm>
                <a:off x="-1" y="44585"/>
                <a:ext cx="1267201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/>
                <a:r>
                  <a:rPr sz="1200">
                    <a:latin typeface="Arial"/>
                    <a:ea typeface="Arial"/>
                    <a:cs typeface="Arial"/>
                    <a:sym typeface="Arial"/>
                  </a:rPr>
                  <a:t>Model</a:t>
                </a:r>
              </a:p>
              <a:p>
                <a:pPr lvl="0" algn="ctr"/>
                <a:r>
                  <a:rPr sz="1200">
                    <a:latin typeface="Arial"/>
                    <a:ea typeface="Arial"/>
                    <a:cs typeface="Arial"/>
                    <a:sym typeface="Arial"/>
                  </a:rPr>
                  <a:t>Training</a:t>
                </a:r>
              </a:p>
            </p:txBody>
          </p:sp>
        </p:grpSp>
        <p:sp>
          <p:nvSpPr>
            <p:cNvPr id="24" name="Shape 119"/>
            <p:cNvSpPr/>
            <p:nvPr/>
          </p:nvSpPr>
          <p:spPr>
            <a:xfrm>
              <a:off x="3119098" y="333828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5" name="Shape 120"/>
            <p:cNvSpPr/>
            <p:nvPr/>
          </p:nvSpPr>
          <p:spPr>
            <a:xfrm>
              <a:off x="734786" y="2090417"/>
              <a:ext cx="1" cy="21771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6" name="Shape 121"/>
            <p:cNvSpPr/>
            <p:nvPr/>
          </p:nvSpPr>
          <p:spPr>
            <a:xfrm>
              <a:off x="734786" y="2832097"/>
              <a:ext cx="1" cy="21771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7" name="Shape 122"/>
            <p:cNvSpPr/>
            <p:nvPr/>
          </p:nvSpPr>
          <p:spPr>
            <a:xfrm flipH="1">
              <a:off x="1387929" y="2332803"/>
              <a:ext cx="632460" cy="23368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8" name="Shape 123"/>
            <p:cNvSpPr/>
            <p:nvPr/>
          </p:nvSpPr>
          <p:spPr>
            <a:xfrm flipH="1">
              <a:off x="1396743" y="2527293"/>
              <a:ext cx="741758" cy="613232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9" name="Shape 124"/>
            <p:cNvSpPr/>
            <p:nvPr/>
          </p:nvSpPr>
          <p:spPr>
            <a:xfrm>
              <a:off x="1386296" y="3308163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0" name="Shape 125"/>
            <p:cNvSpPr/>
            <p:nvPr/>
          </p:nvSpPr>
          <p:spPr>
            <a:xfrm>
              <a:off x="3127262" y="3316871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1" name="Shape 126"/>
            <p:cNvSpPr/>
            <p:nvPr/>
          </p:nvSpPr>
          <p:spPr>
            <a:xfrm>
              <a:off x="4884421" y="3316871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2" name="Shape 127"/>
            <p:cNvSpPr/>
            <p:nvPr/>
          </p:nvSpPr>
          <p:spPr>
            <a:xfrm rot="5400000" flipH="1">
              <a:off x="4652193" y="1770738"/>
              <a:ext cx="827313" cy="171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570" y="0"/>
                  </a:lnTo>
                  <a:lnTo>
                    <a:pt x="5570" y="21600"/>
                  </a:lnTo>
                  <a:lnTo>
                    <a:pt x="2160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3" name="Shape 128"/>
            <p:cNvSpPr/>
            <p:nvPr/>
          </p:nvSpPr>
          <p:spPr>
            <a:xfrm rot="16200000" flipH="1">
              <a:off x="1981660" y="1620899"/>
              <a:ext cx="2881069" cy="30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4" name="Shape 129"/>
            <p:cNvSpPr/>
            <p:nvPr/>
          </p:nvSpPr>
          <p:spPr>
            <a:xfrm>
              <a:off x="3727847" y="947817"/>
              <a:ext cx="1697648" cy="4420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lvl="0"/>
              <a:r>
                <a:rPr sz="1200">
                  <a:latin typeface="Arial"/>
                  <a:ea typeface="Arial"/>
                  <a:cs typeface="Arial"/>
                  <a:sym typeface="Arial"/>
                </a:rPr>
                <a:t>b) Input Feature 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  <a:p>
              <a:pPr lvl="0"/>
              <a:r>
                <a:rPr sz="1200">
                  <a:latin typeface="Arial"/>
                  <a:ea typeface="Arial"/>
                  <a:cs typeface="Arial"/>
                  <a:sym typeface="Arial"/>
                </a:rPr>
                <a:t>Extraction</a:t>
              </a:r>
            </a:p>
          </p:txBody>
        </p:sp>
        <p:sp>
          <p:nvSpPr>
            <p:cNvPr id="35" name="Shape 130"/>
            <p:cNvSpPr/>
            <p:nvPr/>
          </p:nvSpPr>
          <p:spPr>
            <a:xfrm>
              <a:off x="1294818" y="1427830"/>
              <a:ext cx="2297650" cy="276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lang="en-US" sz="1200" dirty="0"/>
                <a:t> </a:t>
              </a:r>
              <a:r>
                <a:rPr sz="1200" dirty="0"/>
                <a:t>a) Dynamic Timing Analysis</a:t>
              </a:r>
            </a:p>
          </p:txBody>
        </p:sp>
        <p:grpSp>
          <p:nvGrpSpPr>
            <p:cNvPr id="36" name="Group 133"/>
            <p:cNvGrpSpPr/>
            <p:nvPr/>
          </p:nvGrpSpPr>
          <p:grpSpPr>
            <a:xfrm>
              <a:off x="119986" y="98242"/>
              <a:ext cx="1266310" cy="531224"/>
              <a:chOff x="0" y="0"/>
              <a:chExt cx="1266309" cy="531223"/>
            </a:xfrm>
          </p:grpSpPr>
          <p:sp>
            <p:nvSpPr>
              <p:cNvPr id="50" name="Shape 131"/>
              <p:cNvSpPr/>
              <p:nvPr/>
            </p:nvSpPr>
            <p:spPr>
              <a:xfrm>
                <a:off x="-1" y="-1"/>
                <a:ext cx="1266311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51" name="Shape 132"/>
              <p:cNvSpPr/>
              <p:nvPr/>
            </p:nvSpPr>
            <p:spPr>
              <a:xfrm>
                <a:off x="-1" y="44585"/>
                <a:ext cx="1266311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 dirty="0"/>
                  <a:t>Random Data Generator</a:t>
                </a:r>
              </a:p>
            </p:txBody>
          </p:sp>
        </p:grpSp>
        <p:grpSp>
          <p:nvGrpSpPr>
            <p:cNvPr id="37" name="Group 136"/>
            <p:cNvGrpSpPr/>
            <p:nvPr/>
          </p:nvGrpSpPr>
          <p:grpSpPr>
            <a:xfrm>
              <a:off x="5282269" y="1676649"/>
              <a:ext cx="1274583" cy="531224"/>
              <a:chOff x="0" y="0"/>
              <a:chExt cx="1274581" cy="531223"/>
            </a:xfrm>
          </p:grpSpPr>
          <p:sp>
            <p:nvSpPr>
              <p:cNvPr id="48" name="Shape 134"/>
              <p:cNvSpPr/>
              <p:nvPr/>
            </p:nvSpPr>
            <p:spPr>
              <a:xfrm>
                <a:off x="0" y="0"/>
                <a:ext cx="1274582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49" name="Shape 135"/>
              <p:cNvSpPr/>
              <p:nvPr/>
            </p:nvSpPr>
            <p:spPr>
              <a:xfrm>
                <a:off x="25931" y="133485"/>
                <a:ext cx="1222719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Dynamic Delay</a:t>
                </a:r>
              </a:p>
            </p:txBody>
          </p:sp>
        </p:grpSp>
        <p:sp>
          <p:nvSpPr>
            <p:cNvPr id="38" name="Shape 137"/>
            <p:cNvSpPr/>
            <p:nvPr/>
          </p:nvSpPr>
          <p:spPr>
            <a:xfrm>
              <a:off x="5900922" y="597246"/>
              <a:ext cx="1" cy="244749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9" name="Shape 138"/>
            <p:cNvSpPr/>
            <p:nvPr/>
          </p:nvSpPr>
          <p:spPr>
            <a:xfrm>
              <a:off x="5456459" y="2341825"/>
              <a:ext cx="2297650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200"/>
                <a:t>c) Model Training </a:t>
              </a:r>
            </a:p>
          </p:txBody>
        </p:sp>
        <p:sp>
          <p:nvSpPr>
            <p:cNvPr id="40" name="Shape 139"/>
            <p:cNvSpPr/>
            <p:nvPr/>
          </p:nvSpPr>
          <p:spPr>
            <a:xfrm flipV="1">
              <a:off x="2443643" y="598832"/>
              <a:ext cx="1" cy="206762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1" name="Shape 140"/>
            <p:cNvSpPr/>
            <p:nvPr/>
          </p:nvSpPr>
          <p:spPr>
            <a:xfrm>
              <a:off x="1396742" y="363853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2" name="Shape 141"/>
            <p:cNvSpPr/>
            <p:nvPr/>
          </p:nvSpPr>
          <p:spPr>
            <a:xfrm>
              <a:off x="4826278" y="331634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3" name="Shape 142"/>
            <p:cNvSpPr/>
            <p:nvPr/>
          </p:nvSpPr>
          <p:spPr>
            <a:xfrm>
              <a:off x="4849387" y="1975373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4" name="Shape 143"/>
            <p:cNvSpPr/>
            <p:nvPr/>
          </p:nvSpPr>
          <p:spPr>
            <a:xfrm flipV="1">
              <a:off x="5919560" y="1376533"/>
              <a:ext cx="1" cy="300117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45" name="Group 146"/>
            <p:cNvGrpSpPr/>
            <p:nvPr/>
          </p:nvGrpSpPr>
          <p:grpSpPr>
            <a:xfrm>
              <a:off x="5273560" y="53630"/>
              <a:ext cx="1274583" cy="531224"/>
              <a:chOff x="0" y="0"/>
              <a:chExt cx="1274581" cy="531223"/>
            </a:xfrm>
          </p:grpSpPr>
          <p:sp>
            <p:nvSpPr>
              <p:cNvPr id="46" name="Shape 144"/>
              <p:cNvSpPr/>
              <p:nvPr/>
            </p:nvSpPr>
            <p:spPr>
              <a:xfrm>
                <a:off x="0" y="0"/>
                <a:ext cx="1274582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47" name="Shape 145"/>
              <p:cNvSpPr/>
              <p:nvPr/>
            </p:nvSpPr>
            <p:spPr>
              <a:xfrm>
                <a:off x="25931" y="133485"/>
                <a:ext cx="1222719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Input Feature</a:t>
                </a:r>
              </a:p>
            </p:txBody>
          </p:sp>
        </p:grpSp>
      </p:grpSp>
      <p:sp>
        <p:nvSpPr>
          <p:cNvPr id="79" name="Shape 229"/>
          <p:cNvSpPr/>
          <p:nvPr/>
        </p:nvSpPr>
        <p:spPr>
          <a:xfrm>
            <a:off x="291049" y="882737"/>
            <a:ext cx="5045508" cy="3803270"/>
          </a:xfrm>
          <a:prstGeom prst="rect">
            <a:avLst/>
          </a:prstGeom>
          <a:solidFill>
            <a:srgbClr val="FFFFFF">
              <a:alpha val="93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0" name="Shape 230"/>
          <p:cNvSpPr/>
          <p:nvPr/>
        </p:nvSpPr>
        <p:spPr>
          <a:xfrm>
            <a:off x="5323717" y="3574045"/>
            <a:ext cx="1864861" cy="977834"/>
          </a:xfrm>
          <a:prstGeom prst="rect">
            <a:avLst/>
          </a:prstGeom>
          <a:solidFill>
            <a:srgbClr val="FFFFFF">
              <a:alpha val="93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aphicFrame>
        <p:nvGraphicFramePr>
          <p:cNvPr id="81" name="Table 231"/>
          <p:cNvGraphicFramePr/>
          <p:nvPr>
            <p:extLst>
              <p:ext uri="{D42A27DB-BD31-4B8C-83A1-F6EECF244321}">
                <p14:modId xmlns:p14="http://schemas.microsoft.com/office/powerpoint/2010/main" val="2247437131"/>
              </p:ext>
            </p:extLst>
          </p:nvPr>
        </p:nvGraphicFramePr>
        <p:xfrm>
          <a:off x="294941" y="4652751"/>
          <a:ext cx="7847168" cy="102895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910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6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Input Feature </a:t>
                      </a:r>
                      <a:endParaRPr sz="16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horzOverflow="overflow">
                    <a:blipFill>
                      <a:blip r:embed="rId2"/>
                      <a:stretch>
                        <a:fillRect l="-33573" t="-5455" r="-103" b="-230909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394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Dynamic Delay </a:t>
                      </a:r>
                      <a:endParaRPr sz="16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horzOverflow="overflow">
                    <a:blipFill>
                      <a:blip r:embed="rId2"/>
                      <a:stretch>
                        <a:fillRect l="-33573" t="-96667" r="-103" b="-111667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Model Training</a:t>
                      </a:r>
                      <a:endParaRPr sz="16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US" sz="16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Supervised learning methods</a:t>
                      </a:r>
                      <a:r>
                        <a:rPr lang="en-US" sz="1600" b="1" baseline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600" b="1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9906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 advAuto="0"/>
      <p:bldP spid="80" grpId="0" animBg="1" advAuto="0"/>
      <p:bldP spid="81" grpId="0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Model Training </a:t>
            </a:r>
          </a:p>
        </p:txBody>
      </p:sp>
      <p:sp>
        <p:nvSpPr>
          <p:cNvPr id="278" name="Shape 278"/>
          <p:cNvSpPr>
            <a:spLocks noGrp="1"/>
          </p:cNvSpPr>
          <p:nvPr>
            <p:ph type="body" idx="1"/>
          </p:nvPr>
        </p:nvSpPr>
        <p:spPr>
          <a:xfrm>
            <a:off x="228600" y="838199"/>
            <a:ext cx="8458200" cy="356540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2504" lvl="0" indent="-222504" defTabSz="877823">
              <a:spcBef>
                <a:spcPts val="500"/>
              </a:spcBef>
              <a:defRPr sz="1800"/>
            </a:pPr>
            <a:r>
              <a:rPr lang="en-US" sz="2688" dirty="0"/>
              <a:t>2.5ns is the clean clock period for all designs, so we classify the delay into five classes: </a:t>
            </a:r>
          </a:p>
          <a:p>
            <a:pPr marL="222504" lvl="0" indent="-222504" defTabSz="877823">
              <a:spcBef>
                <a:spcPts val="500"/>
              </a:spcBef>
              <a:defRPr sz="1800"/>
            </a:pPr>
            <a:endParaRPr lang="en-US" sz="2688" dirty="0"/>
          </a:p>
          <a:p>
            <a:pPr marL="222504" lvl="0" indent="-222504" defTabSz="877823">
              <a:spcBef>
                <a:spcPts val="500"/>
              </a:spcBef>
              <a:defRPr sz="1800"/>
            </a:pPr>
            <a:endParaRPr lang="en-US" sz="2688" dirty="0"/>
          </a:p>
          <a:p>
            <a:pPr marL="222504" lvl="0" indent="-222504" defTabSz="877823">
              <a:spcBef>
                <a:spcPts val="500"/>
              </a:spcBef>
              <a:defRPr sz="1800"/>
            </a:pPr>
            <a:r>
              <a:rPr lang="en-US" sz="2688" dirty="0"/>
              <a:t>To train the model, we apply various learning methods to these training data. </a:t>
            </a:r>
            <a:endParaRPr sz="2688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7977" y="1761921"/>
            <a:ext cx="8397423" cy="856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371" y="3877945"/>
            <a:ext cx="7360657" cy="221362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Model Evaluation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4" name="Shape 284"/>
              <p:cNvSpPr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lvl="0">
                  <a:defRPr sz="1800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Evaluation metric: prediction accuracy. </a:t>
                </a:r>
              </a:p>
              <a:p>
                <a:pPr marL="463550" lvl="1" indent="-231775">
                  <a:defRPr sz="1800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𝑝𝑟𝑒𝑑𝑖𝑐𝑡𝑖𝑜𝑛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𝑎𝑐𝑐𝑢𝑟𝑎𝑐𝑦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𝑚𝑎𝑡𝑐h𝑒𝑑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𝑐𝑦𝑐𝑙𝑒𝑠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𝑐𝑦𝑐𝑙𝑒𝑠</m:t>
                        </m:r>
                      </m:den>
                    </m:f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63550" lvl="1" indent="-231775">
                  <a:defRPr sz="1800"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63550" lvl="1" indent="-231775">
                  <a:defRPr sz="1800"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63550" lvl="1" indent="-231775">
                  <a:defRPr sz="1800"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32028">
                  <a:defRPr sz="1800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Comparison methods: </a:t>
                </a:r>
              </a:p>
              <a:p>
                <a:pPr marL="463550" lvl="1" indent="-231775">
                  <a:defRPr sz="1800"/>
                </a:pP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rand: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randomly predict the delay class among the non-empty classes. </a:t>
                </a:r>
              </a:p>
              <a:p>
                <a:pPr marL="463550" lvl="1" indent="-231775">
                  <a:defRPr sz="1800"/>
                </a:pP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naive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 always predict the class which contains the most instances. </a:t>
                </a:r>
              </a:p>
              <a:p>
                <a:pPr marL="747712" lvl="2" indent="-231775">
                  <a:defRPr sz="1800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high accuracy for biased datasets. </a:t>
                </a:r>
                <a:endParaRPr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4" name="Shape 28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blipFill>
                <a:blip r:embed="rId2" cstate="print"/>
                <a:stretch>
                  <a:fillRect l="-1009" t="-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Agenda</a:t>
            </a:r>
          </a:p>
        </p:txBody>
      </p:sp>
      <p:sp>
        <p:nvSpPr>
          <p:cNvPr id="287" name="Shape 287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486400"/>
          </a:xfrm>
          <a:prstGeom prst="rect">
            <a:avLst/>
          </a:prstGeom>
        </p:spPr>
        <p:txBody>
          <a:bodyPr/>
          <a:lstStyle/>
          <a:p>
            <a:pPr marL="360538" lvl="0" indent="-360538">
              <a:defRPr sz="1800"/>
            </a:pPr>
            <a:r>
              <a:rPr sz="2800"/>
              <a:t>Motivation</a:t>
            </a:r>
          </a:p>
          <a:p>
            <a:pPr marL="360538" lvl="0" indent="-360538">
              <a:defRPr sz="1800"/>
            </a:pPr>
            <a:r>
              <a:rPr sz="2800"/>
              <a:t>Our Methodology</a:t>
            </a:r>
          </a:p>
          <a:p>
            <a:pPr marL="360538" lvl="0" indent="-360538">
              <a:defRPr sz="1800"/>
            </a:pPr>
            <a:r>
              <a:rPr sz="28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Experimental Results</a:t>
            </a:r>
          </a:p>
          <a:p>
            <a:pPr marL="360538" lvl="0" indent="-360538">
              <a:defRPr sz="1800"/>
            </a:pPr>
            <a:r>
              <a:rPr sz="2800"/>
              <a:t>Conclusions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1F497D"/>
                </a:solidFill>
              </a:rPr>
              <a:t>Agenda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486400"/>
          </a:xfrm>
          <a:prstGeom prst="rect">
            <a:avLst/>
          </a:prstGeom>
        </p:spPr>
        <p:txBody>
          <a:bodyPr/>
          <a:lstStyle/>
          <a:p>
            <a:pPr marL="360538" lvl="0" indent="-360538">
              <a:defRPr sz="1800"/>
            </a:pPr>
            <a:r>
              <a:rPr sz="2800" dirty="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Motivation</a:t>
            </a:r>
          </a:p>
          <a:p>
            <a:pPr marL="360538" lvl="0" indent="-360538">
              <a:defRPr sz="1800"/>
            </a:pPr>
            <a:r>
              <a:rPr sz="2800" dirty="0"/>
              <a:t>Our Methodology</a:t>
            </a:r>
          </a:p>
          <a:p>
            <a:pPr marL="360538" lvl="0" indent="-360538">
              <a:defRPr sz="1800"/>
            </a:pPr>
            <a:r>
              <a:rPr sz="2800" dirty="0"/>
              <a:t>Experimental Results</a:t>
            </a:r>
          </a:p>
          <a:p>
            <a:pPr marL="360538" lvl="0" indent="-360538">
              <a:defRPr sz="1800"/>
            </a:pPr>
            <a:r>
              <a:rPr sz="2800" dirty="0"/>
              <a:t>Conclusions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Delay Distribution of FUs </a:t>
            </a:r>
          </a:p>
        </p:txBody>
      </p:sp>
      <p:pic>
        <p:nvPicPr>
          <p:cNvPr id="293" name="IntAdd_delay.pdf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03200" y="920750"/>
            <a:ext cx="3465037" cy="269427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IntMul_delay.pdf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933950" y="901927"/>
            <a:ext cx="3465037" cy="2731916"/>
          </a:xfrm>
          <a:prstGeom prst="rect">
            <a:avLst/>
          </a:prstGeom>
          <a:ln w="12700">
            <a:miter lim="400000"/>
          </a:ln>
        </p:spPr>
      </p:pic>
      <p:pic>
        <p:nvPicPr>
          <p:cNvPr id="295" name="FPMul_delay.pdf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03200" y="3854450"/>
            <a:ext cx="3465037" cy="2694271"/>
          </a:xfrm>
          <a:prstGeom prst="rect">
            <a:avLst/>
          </a:prstGeom>
          <a:ln w="12700">
            <a:miter lim="400000"/>
          </a:ln>
        </p:spPr>
      </p:pic>
      <p:sp>
        <p:nvSpPr>
          <p:cNvPr id="296" name="Shape 296"/>
          <p:cNvSpPr/>
          <p:nvPr/>
        </p:nvSpPr>
        <p:spPr>
          <a:xfrm>
            <a:off x="2096275" y="2063416"/>
            <a:ext cx="1086662" cy="408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/>
            <a:r>
              <a:rPr dirty="0"/>
              <a:t>INT_ADD</a:t>
            </a:r>
          </a:p>
        </p:txBody>
      </p:sp>
      <p:sp>
        <p:nvSpPr>
          <p:cNvPr id="297" name="Shape 297"/>
          <p:cNvSpPr/>
          <p:nvPr/>
        </p:nvSpPr>
        <p:spPr>
          <a:xfrm>
            <a:off x="7061975" y="2063416"/>
            <a:ext cx="1069517" cy="408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/>
            <a:r>
              <a:t>INT_MUL</a:t>
            </a:r>
          </a:p>
        </p:txBody>
      </p:sp>
      <p:sp>
        <p:nvSpPr>
          <p:cNvPr id="298" name="Shape 298"/>
          <p:cNvSpPr/>
          <p:nvPr/>
        </p:nvSpPr>
        <p:spPr>
          <a:xfrm>
            <a:off x="1143775" y="4997116"/>
            <a:ext cx="963675" cy="408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/>
            <a:r>
              <a:t>FP_MUL</a:t>
            </a:r>
          </a:p>
        </p:txBody>
      </p:sp>
      <p:sp>
        <p:nvSpPr>
          <p:cNvPr id="299" name="Shape 299"/>
          <p:cNvSpPr/>
          <p:nvPr/>
        </p:nvSpPr>
        <p:spPr>
          <a:xfrm>
            <a:off x="3850471" y="4539867"/>
            <a:ext cx="4307585" cy="1015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marL="180473" lvl="0" indent="-180473">
              <a:buSzPct val="100000"/>
              <a:buChar char="•"/>
            </a:pPr>
            <a:r>
              <a:rPr sz="2000" dirty="0">
                <a:latin typeface="Arial"/>
                <a:ea typeface="Arial"/>
                <a:cs typeface="Arial"/>
                <a:sym typeface="Arial"/>
              </a:rPr>
              <a:t>Facts:</a:t>
            </a:r>
          </a:p>
          <a:p>
            <a:pPr marL="561473" lvl="1" indent="-180473">
              <a:buSzPct val="100000"/>
              <a:buChar char="•"/>
            </a:pPr>
            <a:r>
              <a:rPr sz="2000" dirty="0">
                <a:latin typeface="Arial"/>
                <a:ea typeface="Arial"/>
                <a:cs typeface="Arial"/>
                <a:sym typeface="Arial"/>
              </a:rPr>
              <a:t>FUs exhibit wide range of delay;</a:t>
            </a:r>
          </a:p>
          <a:p>
            <a:pPr marL="561473" lvl="1" indent="-180473">
              <a:buSzPct val="100000"/>
              <a:buChar char="•"/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APP’s data locality</a:t>
            </a:r>
            <a:r>
              <a:rPr sz="2000" dirty="0" smtClean="0">
                <a:latin typeface="Arial"/>
                <a:ea typeface="Arial"/>
                <a:cs typeface="Arial"/>
                <a:sym typeface="Arial"/>
              </a:rPr>
              <a:t>. 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 flipH="1">
            <a:off x="2133600" y="1955800"/>
            <a:ext cx="1993900" cy="1435100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bevel/>
            <a:tailEnd type="arrow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直接箭头连接符 14"/>
          <p:cNvCxnSpPr/>
          <p:nvPr/>
        </p:nvCxnSpPr>
        <p:spPr>
          <a:xfrm>
            <a:off x="4559300" y="1955800"/>
            <a:ext cx="3683000" cy="1447800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bevel/>
            <a:tailEnd type="arrow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直接箭头连接符 16"/>
          <p:cNvCxnSpPr/>
          <p:nvPr/>
        </p:nvCxnSpPr>
        <p:spPr>
          <a:xfrm flipH="1">
            <a:off x="3276600" y="2032000"/>
            <a:ext cx="1054100" cy="4267200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bevel/>
            <a:tailEnd type="arrow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" name="矩形 17"/>
          <p:cNvSpPr/>
          <p:nvPr/>
        </p:nvSpPr>
        <p:spPr>
          <a:xfrm>
            <a:off x="3657600" y="1576975"/>
            <a:ext cx="1244600" cy="33855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Arial" pitchFamily="34" charset="0"/>
                <a:cs typeface="Arial" pitchFamily="34" charset="0"/>
                <a:sym typeface="Avenir Roman"/>
              </a:rPr>
              <a:t>Worst delay</a:t>
            </a:r>
            <a:endParaRPr kumimoji="0" lang="zh-CN" altLang="en-US" sz="1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Arial" pitchFamily="34" charset="0"/>
              <a:cs typeface="Arial" pitchFamily="34" charset="0"/>
              <a:sym typeface="Avenir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Model Prediction Accuracy</a:t>
            </a:r>
          </a:p>
        </p:txBody>
      </p:sp>
      <p:sp>
        <p:nvSpPr>
          <p:cNvPr id="302" name="Shape 30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800" dirty="0"/>
          </a:p>
          <a:p>
            <a:pPr lvl="0">
              <a:defRPr sz="1800"/>
            </a:pPr>
            <a:endParaRPr sz="2800" dirty="0"/>
          </a:p>
          <a:p>
            <a:pPr lvl="0">
              <a:defRPr sz="1800"/>
            </a:pPr>
            <a:endParaRPr sz="2800" dirty="0"/>
          </a:p>
          <a:p>
            <a:pPr lvl="0">
              <a:defRPr sz="1800"/>
            </a:pPr>
            <a:endParaRPr sz="2800" dirty="0"/>
          </a:p>
          <a:p>
            <a:pPr lvl="0">
              <a:defRPr sz="1800"/>
            </a:pPr>
            <a:endParaRPr sz="2800" dirty="0"/>
          </a:p>
          <a:p>
            <a:pPr lvl="0">
              <a:defRPr sz="1800"/>
            </a:pPr>
            <a:r>
              <a:rPr sz="2800" dirty="0"/>
              <a:t>Facts: </a:t>
            </a:r>
          </a:p>
          <a:p>
            <a:pPr marL="463550" lvl="1" indent="-231775">
              <a:defRPr sz="1800"/>
            </a:pPr>
            <a:r>
              <a:rPr sz="2800" dirty="0"/>
              <a:t>WILD achieves accuracy ranging </a:t>
            </a:r>
            <a:r>
              <a:rPr sz="2800" dirty="0" smtClean="0"/>
              <a:t>96.2~99.8</a:t>
            </a:r>
            <a:r>
              <a:rPr lang="en-US" sz="2800" dirty="0" smtClean="0"/>
              <a:t>%</a:t>
            </a:r>
            <a:r>
              <a:rPr sz="2800" dirty="0" smtClean="0"/>
              <a:t>. </a:t>
            </a:r>
            <a:endParaRPr sz="2800" dirty="0"/>
          </a:p>
          <a:p>
            <a:pPr marL="463550" lvl="1" indent="-231775">
              <a:defRPr sz="1800"/>
            </a:pPr>
            <a:r>
              <a:rPr sz="2800" dirty="0"/>
              <a:t>WILD achieves 98.0% on average. </a:t>
            </a:r>
          </a:p>
          <a:p>
            <a:pPr marL="463550" lvl="1" indent="-231775">
              <a:defRPr sz="1800"/>
            </a:pPr>
            <a:r>
              <a:rPr sz="2800" dirty="0"/>
              <a:t>rand achieves 27.2% on </a:t>
            </a:r>
            <a:r>
              <a:rPr sz="2800" dirty="0" smtClean="0"/>
              <a:t>average</a:t>
            </a:r>
            <a:r>
              <a:rPr lang="en-US" sz="2800" dirty="0" smtClean="0"/>
              <a:t>, always low. </a:t>
            </a:r>
            <a:r>
              <a:rPr sz="2800" dirty="0" smtClean="0"/>
              <a:t> </a:t>
            </a:r>
            <a:endParaRPr sz="2800" dirty="0"/>
          </a:p>
          <a:p>
            <a:pPr marL="463550" lvl="1" indent="-231775">
              <a:defRPr sz="1800"/>
            </a:pPr>
            <a:r>
              <a:rPr sz="2800" dirty="0"/>
              <a:t>naive achieves 63.6% on </a:t>
            </a:r>
            <a:r>
              <a:rPr sz="2800" dirty="0" smtClean="0"/>
              <a:t>averag</a:t>
            </a:r>
            <a:r>
              <a:rPr lang="en-US" sz="2800" dirty="0" smtClean="0"/>
              <a:t>e, could be high. </a:t>
            </a:r>
            <a:endParaRPr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1113" y="1092277"/>
            <a:ext cx="8119987" cy="171292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209800" y="2108200"/>
            <a:ext cx="406400" cy="241300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413500" y="1917700"/>
            <a:ext cx="406400" cy="241300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02300" y="1905000"/>
            <a:ext cx="406400" cy="241300"/>
          </a:xfrm>
          <a:prstGeom prst="rect">
            <a:avLst/>
          </a:prstGeom>
          <a:noFill/>
          <a:ln w="25400" cap="flat">
            <a:solidFill>
              <a:srgbClr val="00B05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810500" y="1905000"/>
            <a:ext cx="406400" cy="241300"/>
          </a:xfrm>
          <a:prstGeom prst="rect">
            <a:avLst/>
          </a:prstGeom>
          <a:noFill/>
          <a:ln w="25400" cap="flat">
            <a:solidFill>
              <a:srgbClr val="00B05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Instruction-level Timing Margin Reduction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Existing model uses worst delay. </a:t>
            </a:r>
          </a:p>
          <a:p>
            <a:r>
              <a:rPr lang="en-US" altLang="zh-CN" dirty="0" smtClean="0"/>
              <a:t>WILD uses the predicted delay class.</a:t>
            </a:r>
          </a:p>
          <a:p>
            <a:pPr lvl="1"/>
            <a:r>
              <a:rPr lang="en-US" altLang="zh-CN" dirty="0" err="1" smtClean="0"/>
              <a:t>Misprediction</a:t>
            </a:r>
            <a:r>
              <a:rPr lang="en-US" altLang="zh-CN" dirty="0" smtClean="0"/>
              <a:t>: performance penalty.  </a:t>
            </a:r>
          </a:p>
          <a:p>
            <a:endParaRPr lang="zh-CN" altLang="en-US" dirty="0"/>
          </a:p>
        </p:txBody>
      </p:sp>
      <p:sp>
        <p:nvSpPr>
          <p:cNvPr id="4" name="Shape 308"/>
          <p:cNvSpPr/>
          <p:nvPr/>
        </p:nvSpPr>
        <p:spPr>
          <a:xfrm>
            <a:off x="456144" y="4265131"/>
            <a:ext cx="8459256" cy="517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defTabSz="457200"/>
            <a:r>
              <a:rPr sz="1500" dirty="0">
                <a:latin typeface="Arial"/>
                <a:ea typeface="Arial"/>
                <a:cs typeface="Arial"/>
                <a:sym typeface="Arial"/>
              </a:rPr>
              <a:t>AVERAGE INSTRUCTION-LEVEL TIMING DELAY(PS) USING WILD COMPARED TO EXISTING </a:t>
            </a:r>
          </a:p>
          <a:p>
            <a:pPr lvl="0" defTabSz="457200"/>
            <a:r>
              <a:rPr sz="1500" dirty="0">
                <a:latin typeface="Arial"/>
                <a:ea typeface="Arial"/>
                <a:cs typeface="Arial"/>
                <a:sym typeface="Arial"/>
              </a:rPr>
              <a:t>INSTRUCTION-LEVEL TIMING MODEL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2398" y="4782138"/>
            <a:ext cx="7713532" cy="150124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394200" y="5930900"/>
            <a:ext cx="406400" cy="241300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43800" y="5435600"/>
            <a:ext cx="406400" cy="241300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389" y="2695575"/>
            <a:ext cx="5129212" cy="777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Agenda</a:t>
            </a:r>
          </a:p>
        </p:txBody>
      </p:sp>
      <p:sp>
        <p:nvSpPr>
          <p:cNvPr id="311" name="Shape 311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486400"/>
          </a:xfrm>
          <a:prstGeom prst="rect">
            <a:avLst/>
          </a:prstGeom>
        </p:spPr>
        <p:txBody>
          <a:bodyPr lIns="0" tIns="0" rIns="0" bIns="0"/>
          <a:lstStyle/>
          <a:p>
            <a:pPr marL="360538" lvl="0" indent="-360538">
              <a:defRPr sz="1800"/>
            </a:pPr>
            <a:r>
              <a:rPr sz="2800"/>
              <a:t>Motivation</a:t>
            </a:r>
          </a:p>
          <a:p>
            <a:pPr marL="360538" lvl="0" indent="-360538">
              <a:defRPr sz="1800"/>
            </a:pPr>
            <a:r>
              <a:rPr sz="2800"/>
              <a:t>Our Methodology</a:t>
            </a:r>
          </a:p>
          <a:p>
            <a:pPr marL="360538" lvl="0" indent="-360538">
              <a:defRPr sz="1800"/>
            </a:pPr>
            <a:r>
              <a:rPr sz="2800"/>
              <a:t>Experimental Results</a:t>
            </a:r>
          </a:p>
          <a:p>
            <a:pPr marL="360538" lvl="0" indent="-360538">
              <a:defRPr sz="1800"/>
            </a:pPr>
            <a:r>
              <a:rPr sz="28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Conclusions and Discussions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Discussions</a:t>
            </a:r>
          </a:p>
        </p:txBody>
      </p:sp>
      <p:sp>
        <p:nvSpPr>
          <p:cNvPr id="314" name="Shape 31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213233" lvl="0" indent="-213233" defTabSz="841247">
              <a:spcBef>
                <a:spcPts val="500"/>
              </a:spcBef>
              <a:defRPr sz="1800"/>
            </a:pPr>
            <a:r>
              <a:rPr sz="2576" dirty="0"/>
              <a:t>Overhead of WILD: </a:t>
            </a:r>
          </a:p>
          <a:p>
            <a:pPr marL="426466" lvl="1" indent="-213233" defTabSz="841247">
              <a:spcBef>
                <a:spcPts val="500"/>
              </a:spcBef>
              <a:defRPr sz="1800"/>
            </a:pPr>
            <a:r>
              <a:rPr sz="2576" dirty="0"/>
              <a:t>Hardware overhead: This model is enabled by logistic regression, less complex than SVM-based model in [ye2014chip]. </a:t>
            </a:r>
            <a:endParaRPr lang="en-US" sz="2576" dirty="0" smtClean="0"/>
          </a:p>
          <a:p>
            <a:pPr marL="426466" lvl="1" indent="-213233" defTabSz="841247">
              <a:spcBef>
                <a:spcPts val="500"/>
              </a:spcBef>
              <a:defRPr sz="1800"/>
            </a:pPr>
            <a:endParaRPr sz="2576" dirty="0"/>
          </a:p>
          <a:p>
            <a:pPr marL="426466" lvl="1" indent="-213233" defTabSz="841247">
              <a:spcBef>
                <a:spcPts val="500"/>
              </a:spcBef>
              <a:defRPr sz="1800"/>
            </a:pPr>
            <a:r>
              <a:rPr sz="2576" dirty="0"/>
              <a:t>Timing overhead: </a:t>
            </a:r>
            <a:r>
              <a:rPr sz="2576" dirty="0" smtClean="0"/>
              <a:t>WILD </a:t>
            </a:r>
            <a:r>
              <a:rPr sz="2576" dirty="0"/>
              <a:t>is 60X faster than gate-level </a:t>
            </a:r>
            <a:r>
              <a:rPr sz="2576" dirty="0" smtClean="0"/>
              <a:t>simulation. </a:t>
            </a:r>
            <a:endParaRPr sz="2576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Conclusions</a:t>
            </a:r>
          </a:p>
        </p:txBody>
      </p:sp>
      <p:sp>
        <p:nvSpPr>
          <p:cNvPr id="317" name="Shape 3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222504" lvl="0" indent="-222504" defTabSz="877823">
              <a:spcBef>
                <a:spcPts val="500"/>
              </a:spcBef>
              <a:defRPr sz="1800"/>
            </a:pPr>
            <a:r>
              <a:rPr sz="2688" dirty="0"/>
              <a:t>WILD is a supervised learning model to predict dynamic delay of FUs for a given input workload. </a:t>
            </a:r>
          </a:p>
          <a:p>
            <a:pPr marL="222504" lvl="0" indent="-222504" defTabSz="877823">
              <a:spcBef>
                <a:spcPts val="500"/>
              </a:spcBef>
              <a:defRPr sz="1800"/>
            </a:pPr>
            <a:r>
              <a:rPr sz="2688" dirty="0" smtClean="0"/>
              <a:t>WILD </a:t>
            </a:r>
            <a:r>
              <a:rPr sz="2688" dirty="0"/>
              <a:t>exhibits </a:t>
            </a:r>
            <a:r>
              <a:rPr lang="en-US" sz="2688" dirty="0" smtClean="0"/>
              <a:t>high prediction accuracy and fast execution speed. </a:t>
            </a:r>
            <a:endParaRPr sz="2688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/>
          </p:cNvSpPr>
          <p:nvPr>
            <p:ph type="title"/>
          </p:nvPr>
        </p:nvSpPr>
        <p:spPr>
          <a:xfrm>
            <a:off x="2362200" y="2971800"/>
            <a:ext cx="4387318" cy="698961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 algn="ctr"/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 dirty="0">
                <a:solidFill>
                  <a:srgbClr val="1F497D"/>
                </a:solidFill>
              </a:rPr>
              <a:t>THANK YOU </a:t>
            </a:r>
            <a:r>
              <a:rPr sz="4000" cap="all" dirty="0" smtClean="0">
                <a:solidFill>
                  <a:srgbClr val="1F497D"/>
                </a:solidFill>
              </a:rPr>
              <a:t>!</a:t>
            </a:r>
            <a:r>
              <a:rPr lang="en-US" sz="4000" cap="all" dirty="0" smtClean="0">
                <a:solidFill>
                  <a:srgbClr val="1F497D"/>
                </a:solidFill>
              </a:rPr>
              <a:t/>
            </a:r>
            <a:br>
              <a:rPr lang="en-US" sz="4000" cap="all" dirty="0" smtClean="0">
                <a:solidFill>
                  <a:srgbClr val="1F497D"/>
                </a:solidFill>
              </a:rPr>
            </a:br>
            <a:endParaRPr sz="4000" cap="all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STA-induced Performance Loss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228600" y="838199"/>
            <a:ext cx="8458200" cy="589511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800" dirty="0"/>
              <a:t>Static Timing Analysis:</a:t>
            </a:r>
          </a:p>
          <a:p>
            <a:pPr lvl="1">
              <a:defRPr sz="1800"/>
            </a:pPr>
            <a:r>
              <a:rPr lang="en-US" sz="2400" dirty="0"/>
              <a:t>Delay of critical path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Conservative timing margin</a:t>
            </a:r>
          </a:p>
          <a:p>
            <a:pPr lvl="1">
              <a:defRPr sz="1800"/>
            </a:pPr>
            <a:r>
              <a:rPr lang="en-US" sz="2300" dirty="0">
                <a:solidFill>
                  <a:srgbClr val="FF0000"/>
                </a:solidFill>
              </a:rPr>
              <a:t>In reality</a:t>
            </a:r>
            <a:r>
              <a:rPr lang="en-US" sz="2300" dirty="0"/>
              <a:t>, critical path not sensitized </a:t>
            </a:r>
            <a:r>
              <a:rPr lang="en-US" sz="2300" dirty="0">
                <a:sym typeface="Wingdings" panose="05000000000000000000" pitchFamily="2" charset="2"/>
              </a:rPr>
              <a:t> </a:t>
            </a:r>
            <a:r>
              <a:rPr lang="en-US" sz="2300" dirty="0"/>
              <a:t>shorter delay </a:t>
            </a:r>
            <a:r>
              <a:rPr lang="en-US" sz="2300" dirty="0" smtClean="0">
                <a:sym typeface="Wingdings" pitchFamily="2" charset="2"/>
              </a:rPr>
              <a:t>&lt; </a:t>
            </a:r>
            <a:r>
              <a:rPr lang="en-US" sz="2300" dirty="0" err="1" smtClean="0">
                <a:sym typeface="Wingdings" pitchFamily="2" charset="2"/>
              </a:rPr>
              <a:t>T</a:t>
            </a:r>
            <a:r>
              <a:rPr lang="en-US" sz="1200" dirty="0" err="1" smtClean="0">
                <a:sym typeface="Wingdings" pitchFamily="2" charset="2"/>
              </a:rPr>
              <a:t>clk</a:t>
            </a:r>
            <a:r>
              <a:rPr lang="en-US" sz="2300" dirty="0" smtClean="0"/>
              <a:t> </a:t>
            </a:r>
            <a:endParaRPr lang="en-US" sz="23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>
              <a:defRPr sz="1800"/>
            </a:pPr>
            <a:endParaRPr lang="en-US" sz="24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>
              <a:defRPr sz="1800"/>
            </a:pPr>
            <a:endParaRPr lang="en-US" sz="24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>
              <a:defRPr sz="1800"/>
            </a:pPr>
            <a:endParaRPr lang="en-US" sz="24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>
              <a:defRPr sz="1800"/>
            </a:pPr>
            <a:endParaRPr lang="en-US" sz="24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>
              <a:defRPr sz="1800"/>
            </a:pP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Dynamic path analysis  real delay? </a:t>
            </a:r>
          </a:p>
          <a:p>
            <a:pPr marL="231774" lvl="1" indent="0">
              <a:buNone/>
              <a:defRPr sz="1800"/>
            </a:pPr>
            <a:endParaRPr sz="2400" dirty="0"/>
          </a:p>
        </p:txBody>
      </p:sp>
      <p:sp>
        <p:nvSpPr>
          <p:cNvPr id="3" name="Down Arrow 2"/>
          <p:cNvSpPr/>
          <p:nvPr/>
        </p:nvSpPr>
        <p:spPr>
          <a:xfrm>
            <a:off x="6312024" y="2214980"/>
            <a:ext cx="390617" cy="634752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3481" y="4039339"/>
            <a:ext cx="5246702" cy="372863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53723" y="2940272"/>
            <a:ext cx="1736077" cy="374427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</a:rPr>
              <a:t>Dynamic Slack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747857" y="2165780"/>
            <a:ext cx="469036" cy="1802537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1F497D"/>
                </a:solidFill>
              </a:rPr>
              <a:t>Instruction-level </a:t>
            </a:r>
            <a:r>
              <a:rPr lang="en-US" sz="3200" dirty="0">
                <a:solidFill>
                  <a:srgbClr val="1F497D"/>
                </a:solidFill>
              </a:rPr>
              <a:t>Dynamic Analysis </a:t>
            </a:r>
            <a:endParaRPr sz="3200" dirty="0">
              <a:solidFill>
                <a:srgbClr val="1F497D"/>
              </a:solidFill>
            </a:endParaRP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228600" y="838199"/>
            <a:ext cx="8458200" cy="589511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65553" lvl="0" indent="-165553">
              <a:defRPr sz="1800"/>
            </a:pPr>
            <a:r>
              <a:rPr sz="1800" dirty="0"/>
              <a:t>[roy2012predicting], [xin2011identifying</a:t>
            </a:r>
            <a:r>
              <a:rPr lang="en-US" sz="1800" dirty="0"/>
              <a:t>], </a:t>
            </a:r>
            <a:r>
              <a:rPr sz="1800" dirty="0"/>
              <a:t>[constantin2015exploiting]</a:t>
            </a:r>
            <a:endParaRPr lang="en-US" sz="1800" dirty="0"/>
          </a:p>
          <a:p>
            <a:pPr marL="165553" lvl="0" indent="-165553">
              <a:defRPr sz="1800"/>
            </a:pPr>
            <a:r>
              <a:rPr lang="en-US" sz="1800" dirty="0"/>
              <a:t>Measure </a:t>
            </a:r>
            <a:r>
              <a:rPr lang="en-US" altLang="zh-CN" sz="1800" dirty="0" smtClean="0"/>
              <a:t>worst </a:t>
            </a:r>
            <a:r>
              <a:rPr lang="en-US" sz="1800" dirty="0" smtClean="0"/>
              <a:t>delay </a:t>
            </a:r>
            <a:r>
              <a:rPr lang="en-US" sz="1800" dirty="0"/>
              <a:t>for instructions:</a:t>
            </a:r>
          </a:p>
          <a:p>
            <a:pPr marL="497075" lvl="1" indent="-165553">
              <a:defRPr sz="1800"/>
            </a:pPr>
            <a:r>
              <a:rPr lang="en-US" sz="1800" dirty="0"/>
              <a:t>For example, 1ns for ADD, 2ns for DIV…</a:t>
            </a:r>
          </a:p>
          <a:p>
            <a:pPr marL="165553" lvl="0" indent="-165553">
              <a:defRPr sz="1800"/>
            </a:pPr>
            <a:endParaRPr lang="en-US" sz="1800" dirty="0"/>
          </a:p>
          <a:p>
            <a:pPr marL="165553" lvl="0" indent="-165553">
              <a:defRPr sz="1800"/>
            </a:pPr>
            <a:endParaRPr lang="en-US" sz="1800" dirty="0"/>
          </a:p>
          <a:p>
            <a:pPr marL="165553" lvl="0" indent="-165553">
              <a:defRPr sz="1800"/>
            </a:pPr>
            <a:endParaRPr sz="1800" dirty="0"/>
          </a:p>
          <a:p>
            <a:pPr marL="165553" lvl="0" indent="-165553">
              <a:defRPr sz="1800"/>
            </a:pPr>
            <a:endParaRPr lang="en-US" sz="2000" dirty="0">
              <a:solidFill>
                <a:srgbClr val="FF0000"/>
              </a:solidFill>
            </a:endParaRPr>
          </a:p>
          <a:p>
            <a:pPr marL="165553" lvl="0" indent="-165553">
              <a:defRPr sz="1800"/>
            </a:pPr>
            <a:endParaRPr lang="en-US" sz="2000" dirty="0">
              <a:solidFill>
                <a:srgbClr val="FF0000"/>
              </a:solidFill>
            </a:endParaRPr>
          </a:p>
          <a:p>
            <a:pPr marL="165553" lvl="0" indent="-165553">
              <a:defRPr sz="1800"/>
            </a:pPr>
            <a:endParaRPr lang="en-US" sz="2000" dirty="0">
              <a:solidFill>
                <a:srgbClr val="FF0000"/>
              </a:solidFill>
            </a:endParaRPr>
          </a:p>
          <a:p>
            <a:pPr marL="165553" lvl="0" indent="-165553">
              <a:defRPr sz="1800"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547892" y="1913139"/>
            <a:ext cx="390617" cy="634752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9487" y="2641090"/>
            <a:ext cx="4478044" cy="369328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0000"/>
                </a:solidFill>
              </a:rPr>
              <a:t>Overlooks the impact of input operands 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pic>
        <p:nvPicPr>
          <p:cNvPr id="8" name="IntAdd_delay.pdf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472479" y="1345738"/>
            <a:ext cx="3465037" cy="269427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Down Arrow 8"/>
          <p:cNvSpPr/>
          <p:nvPr/>
        </p:nvSpPr>
        <p:spPr>
          <a:xfrm>
            <a:off x="2547891" y="3151003"/>
            <a:ext cx="390617" cy="634752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8259" y="3874366"/>
            <a:ext cx="5478250" cy="369328"/>
          </a:xfrm>
          <a:prstGeom prst="rect">
            <a:avLst/>
          </a:prstGeom>
          <a:noFill/>
          <a:ln w="25400" cap="flat">
            <a:solidFill>
              <a:srgbClr val="0070C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0000"/>
                </a:solidFill>
              </a:rPr>
              <a:t>Need to consider operand for path sensitization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547890" y="4313306"/>
            <a:ext cx="390617" cy="634752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rgbClr val="00B0F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086996"/>
            <a:ext cx="8940800" cy="923326"/>
          </a:xfrm>
          <a:prstGeom prst="rect">
            <a:avLst/>
          </a:prstGeom>
          <a:noFill/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u="none" strike="noStrike" cap="none" spc="0" normalizeH="0" baseline="0" dirty="0">
                <a:ln>
                  <a:noFill/>
                </a:ln>
                <a:solidFill>
                  <a:srgbClr val="00B0F0"/>
                </a:solidFill>
                <a:effectLst/>
                <a:uFillTx/>
                <a:sym typeface="Avenir Roman"/>
              </a:rPr>
              <a:t>We firstly propose to use</a:t>
            </a:r>
            <a:r>
              <a:rPr kumimoji="0" lang="en-US" sz="1800" b="1" u="none" strike="noStrike" cap="none" spc="0" normalizeH="0" dirty="0">
                <a:ln>
                  <a:noFill/>
                </a:ln>
                <a:solidFill>
                  <a:srgbClr val="00B0F0"/>
                </a:solidFill>
                <a:effectLst/>
                <a:uFillTx/>
                <a:sym typeface="Avenir Roman"/>
              </a:rPr>
              <a:t> machine learning methods to predict the dynamic delay for a given input </a:t>
            </a:r>
            <a:r>
              <a:rPr kumimoji="0" lang="en-US" sz="1800" b="1" u="none" strike="noStrike" cap="none" spc="0" normalizeH="0" dirty="0" smtClean="0">
                <a:ln>
                  <a:noFill/>
                </a:ln>
                <a:solidFill>
                  <a:srgbClr val="00B0F0"/>
                </a:solidFill>
                <a:effectLst/>
                <a:uFillTx/>
                <a:sym typeface="Avenir Roman"/>
              </a:rPr>
              <a:t>operands, considering </a:t>
            </a:r>
            <a:r>
              <a:rPr lang="en-US" b="1" dirty="0" smtClean="0">
                <a:solidFill>
                  <a:srgbClr val="00B0F0"/>
                </a:solidFill>
              </a:rPr>
              <a:t>the </a:t>
            </a:r>
            <a:r>
              <a:rPr lang="en-US" b="1" dirty="0">
                <a:solidFill>
                  <a:srgbClr val="00B0F0"/>
                </a:solidFill>
              </a:rPr>
              <a:t>impact of operands on dynamic path sensitization. </a:t>
            </a:r>
            <a:endParaRPr kumimoji="0" lang="en-US" sz="1800" b="1" u="none" strike="noStrike" cap="none" spc="0" normalizeH="0" baseline="0" dirty="0">
              <a:ln>
                <a:noFill/>
              </a:ln>
              <a:solidFill>
                <a:srgbClr val="00B0F0"/>
              </a:solidFill>
              <a:effectLst/>
              <a:uFillTx/>
              <a:sym typeface="Avenir Roman"/>
            </a:endParaRPr>
          </a:p>
        </p:txBody>
      </p:sp>
      <p:sp>
        <p:nvSpPr>
          <p:cNvPr id="13" name="Shape 296"/>
          <p:cNvSpPr/>
          <p:nvPr/>
        </p:nvSpPr>
        <p:spPr>
          <a:xfrm>
            <a:off x="6953492" y="2487170"/>
            <a:ext cx="1086662" cy="408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/>
            <a:r>
              <a:rPr dirty="0"/>
              <a:t>INT_ADD</a:t>
            </a:r>
          </a:p>
        </p:txBody>
      </p:sp>
      <p:cxnSp>
        <p:nvCxnSpPr>
          <p:cNvPr id="14" name="直接箭头连接符 13"/>
          <p:cNvCxnSpPr/>
          <p:nvPr/>
        </p:nvCxnSpPr>
        <p:spPr>
          <a:xfrm flipH="1">
            <a:off x="7404100" y="3365500"/>
            <a:ext cx="266700" cy="469900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bevel/>
            <a:tailEnd type="arrow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矩形 14"/>
          <p:cNvSpPr/>
          <p:nvPr/>
        </p:nvSpPr>
        <p:spPr>
          <a:xfrm>
            <a:off x="7264400" y="2973975"/>
            <a:ext cx="1244600" cy="33855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Arial" pitchFamily="34" charset="0"/>
                <a:cs typeface="Arial" pitchFamily="34" charset="0"/>
                <a:sym typeface="Avenir Roman"/>
              </a:rPr>
              <a:t>Worst delay</a:t>
            </a:r>
            <a:endParaRPr kumimoji="0" lang="zh-CN" altLang="en-US" sz="1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Arial" pitchFamily="34" charset="0"/>
              <a:cs typeface="Arial" pitchFamily="34" charset="0"/>
              <a:sym typeface="Avenir Roman"/>
            </a:endParaRPr>
          </a:p>
        </p:txBody>
      </p:sp>
      <p:sp>
        <p:nvSpPr>
          <p:cNvPr id="18" name="右大括号 17"/>
          <p:cNvSpPr/>
          <p:nvPr/>
        </p:nvSpPr>
        <p:spPr>
          <a:xfrm rot="5400000">
            <a:off x="6438900" y="3492500"/>
            <a:ext cx="431800" cy="1143000"/>
          </a:xfrm>
          <a:prstGeom prst="rightBrace">
            <a:avLst/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045200" y="4184365"/>
            <a:ext cx="1244600" cy="584771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itchFamily="34" charset="0"/>
                <a:cs typeface="Arial" pitchFamily="34" charset="0"/>
                <a:sym typeface="Avenir Roman"/>
              </a:rPr>
              <a:t>Wide range of delay</a:t>
            </a:r>
            <a:endParaRPr kumimoji="0" lang="zh-CN" altLang="en-US" sz="1600" b="0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Arial" pitchFamily="34" charset="0"/>
              <a:cs typeface="Arial" pitchFamily="34" charset="0"/>
              <a:sym typeface="Avenir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/>
      <p:bldP spid="13" grpId="0" animBg="1"/>
      <p:bldP spid="15" grpId="0" animBg="1"/>
      <p:bldP spid="18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Agenda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486400"/>
          </a:xfrm>
          <a:prstGeom prst="rect">
            <a:avLst/>
          </a:prstGeom>
        </p:spPr>
        <p:txBody>
          <a:bodyPr/>
          <a:lstStyle/>
          <a:p>
            <a:pPr marL="360538" lvl="0" indent="-360538">
              <a:defRPr sz="1800"/>
            </a:pPr>
            <a:r>
              <a:rPr sz="2800"/>
              <a:t>Motivation</a:t>
            </a:r>
          </a:p>
          <a:p>
            <a:pPr marL="360538" lvl="0" indent="-360538">
              <a:defRPr sz="1800"/>
            </a:pPr>
            <a:r>
              <a:rPr sz="28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Our Methodology: </a:t>
            </a:r>
            <a:r>
              <a:rPr sz="2800" b="1" i="1">
                <a:solidFill>
                  <a:srgbClr val="C00000"/>
                </a:solidFill>
              </a:rPr>
              <a:t>WILD</a:t>
            </a:r>
            <a:r>
              <a:rPr sz="28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 Model</a:t>
            </a:r>
            <a:endParaRPr>
              <a:solidFill>
                <a:srgbClr val="C000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610657" lvl="1" indent="-378883">
              <a:spcBef>
                <a:spcPts val="500"/>
              </a:spcBef>
              <a:defRPr sz="1800"/>
            </a:pPr>
            <a:r>
              <a: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Problem Formulation and Overview 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marL="610657" lvl="1" indent="-378883">
              <a:spcBef>
                <a:spcPts val="500"/>
              </a:spcBef>
              <a:defRPr sz="1800"/>
            </a:pPr>
            <a:r>
              <a:rPr sz="2400"/>
              <a:t>Three Key Phases </a:t>
            </a:r>
          </a:p>
          <a:p>
            <a:pPr marL="360538" lvl="0" indent="-360538">
              <a:defRPr sz="1800"/>
            </a:pPr>
            <a:r>
              <a:rPr sz="2800"/>
              <a:t>Experimental Results</a:t>
            </a:r>
          </a:p>
          <a:p>
            <a:pPr marL="360538" lvl="0" indent="-360538">
              <a:defRPr sz="1800"/>
            </a:pPr>
            <a:r>
              <a:rPr sz="2800"/>
              <a:t>Conclusions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Formulation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300" dirty="0" smtClean="0"/>
              <a:t>Learn relationship between input operands and dynamic delay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  <p:cxnSp>
        <p:nvCxnSpPr>
          <p:cNvPr id="7" name="直接箭头连接符 6"/>
          <p:cNvCxnSpPr/>
          <p:nvPr/>
        </p:nvCxnSpPr>
        <p:spPr>
          <a:xfrm>
            <a:off x="4894731" y="1331259"/>
            <a:ext cx="0" cy="125057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7077636" y="1322295"/>
            <a:ext cx="0" cy="12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>
          <a:xfrm>
            <a:off x="2701636" y="2661975"/>
            <a:ext cx="2730976" cy="408618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rgbClr val="000000"/>
                </a:solidFill>
              </a:rPr>
              <a:t>x</a:t>
            </a:r>
            <a:r>
              <a:rPr kumimoji="0" lang="en-US" altLang="zh-CN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venir Roman"/>
              </a:rPr>
              <a:t>[</a:t>
            </a:r>
            <a:r>
              <a:rPr lang="en-US" altLang="zh-CN" dirty="0" smtClean="0">
                <a:solidFill>
                  <a:srgbClr val="000000"/>
                </a:solidFill>
              </a:rPr>
              <a:t>1],x</a:t>
            </a:r>
            <a:r>
              <a:rPr kumimoji="0" lang="en-US" altLang="zh-CN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venir Roman"/>
              </a:rPr>
              <a:t>[2]…x[t-1],x[t]</a:t>
            </a:r>
            <a:endParaRPr kumimoji="0" lang="zh-CN" alt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6849035" y="2657673"/>
            <a:ext cx="632420" cy="408618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B05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rgbClr val="000000"/>
                </a:solidFill>
              </a:rPr>
              <a:t>D</a:t>
            </a:r>
            <a:r>
              <a:rPr kumimoji="0" lang="en-US" altLang="zh-CN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venir Roman"/>
              </a:rPr>
              <a:t>[t]</a:t>
            </a:r>
            <a:endParaRPr kumimoji="0" lang="zh-CN" alt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cxnSp>
        <p:nvCxnSpPr>
          <p:cNvPr id="14" name="直接箭头连接符 13"/>
          <p:cNvCxnSpPr>
            <a:stCxn id="11" idx="3"/>
            <a:endCxn id="12" idx="1"/>
          </p:cNvCxnSpPr>
          <p:nvPr/>
        </p:nvCxnSpPr>
        <p:spPr>
          <a:xfrm flipV="1">
            <a:off x="5432612" y="2861982"/>
            <a:ext cx="1416423" cy="4302"/>
          </a:xfrm>
          <a:prstGeom prst="straightConnector1">
            <a:avLst/>
          </a:prstGeom>
          <a:noFill/>
          <a:ln w="25400" cap="flat">
            <a:solidFill>
              <a:srgbClr val="FFC000"/>
            </a:solidFill>
            <a:prstDash val="solid"/>
            <a:bevel/>
            <a:tailEnd type="arrow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TextBox 14"/>
          <p:cNvSpPr txBox="1"/>
          <p:nvPr/>
        </p:nvSpPr>
        <p:spPr>
          <a:xfrm>
            <a:off x="1169894" y="2662518"/>
            <a:ext cx="1358153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venir Roman"/>
              </a:rPr>
              <a:t>Cycle t:</a:t>
            </a:r>
            <a:endParaRPr kumimoji="0" lang="zh-CN" alt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5688107" y="2673361"/>
            <a:ext cx="887506" cy="408618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FFC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rgbClr val="000000"/>
                </a:solidFill>
              </a:rPr>
              <a:t>Model</a:t>
            </a:r>
            <a:endParaRPr kumimoji="0" lang="zh-CN" alt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250576" y="4071807"/>
            <a:ext cx="6078071" cy="1200325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rgbClr val="000000"/>
                </a:solidFill>
              </a:rPr>
              <a:t>Solve three problems: </a:t>
            </a:r>
          </a:p>
          <a:p>
            <a:pPr marL="342900" indent="-342900" algn="l" rtl="0" latinLnBrk="1" hangingPunct="0">
              <a:buFontTx/>
              <a:buAutoNum type="arabicParenR"/>
            </a:pPr>
            <a:r>
              <a:rPr lang="en-US" altLang="zh-CN" dirty="0" smtClean="0">
                <a:solidFill>
                  <a:srgbClr val="00B050"/>
                </a:solidFill>
              </a:rPr>
              <a:t>Measure the dynamic delay at each cycle;</a:t>
            </a: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</a:pPr>
            <a:r>
              <a:rPr kumimoji="0" lang="en-US" altLang="zh-CN" sz="1800" b="0" i="0" u="none" strike="noStrike" cap="none" spc="0" normalizeH="0" dirty="0" smtClean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j-lt"/>
                <a:ea typeface="+mj-ea"/>
                <a:cs typeface="+mj-cs"/>
                <a:sym typeface="Avenir Roman"/>
              </a:rPr>
              <a:t>Identify input features from </a:t>
            </a:r>
            <a:r>
              <a:rPr lang="en-US" altLang="zh-CN" dirty="0" smtClean="0">
                <a:solidFill>
                  <a:srgbClr val="0070C0"/>
                </a:solidFill>
              </a:rPr>
              <a:t>operands;</a:t>
            </a: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</a:pPr>
            <a:r>
              <a:rPr lang="en-US" altLang="zh-CN" dirty="0" smtClean="0">
                <a:solidFill>
                  <a:srgbClr val="FFC000"/>
                </a:solidFill>
              </a:rPr>
              <a:t>Learn the mapping relationship.</a:t>
            </a:r>
            <a:endParaRPr kumimoji="0" lang="zh-CN" altLang="en-US" sz="1800" b="0" i="0" u="none" strike="noStrike" cap="none" spc="0" normalizeH="0" baseline="0" dirty="0">
              <a:ln>
                <a:noFill/>
              </a:ln>
              <a:solidFill>
                <a:srgbClr val="FFC000"/>
              </a:solidFill>
              <a:effectLst/>
              <a:uFillTx/>
              <a:latin typeface="+mj-lt"/>
              <a:ea typeface="+mj-ea"/>
              <a:cs typeface="+mj-cs"/>
              <a:sym typeface="Avenir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uiExpand="1"/>
      <p:bldP spid="16" grpId="0" uiExpand="1" animBg="1"/>
      <p:bldP spid="17" grpId="0" uiExpan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Overview</a:t>
            </a:r>
          </a:p>
        </p:txBody>
      </p:sp>
      <p:grpSp>
        <p:nvGrpSpPr>
          <p:cNvPr id="147" name="Group 147"/>
          <p:cNvGrpSpPr/>
          <p:nvPr/>
        </p:nvGrpSpPr>
        <p:grpSpPr>
          <a:xfrm>
            <a:off x="367938" y="1059180"/>
            <a:ext cx="7754110" cy="3634742"/>
            <a:chOff x="0" y="0"/>
            <a:chExt cx="7754109" cy="3634740"/>
          </a:xfrm>
        </p:grpSpPr>
        <p:sp>
          <p:nvSpPr>
            <p:cNvPr id="73" name="Shape 73"/>
            <p:cNvSpPr/>
            <p:nvPr/>
          </p:nvSpPr>
          <p:spPr>
            <a:xfrm>
              <a:off x="5021579" y="1529632"/>
              <a:ext cx="1750257" cy="1114949"/>
            </a:xfrm>
            <a:prstGeom prst="rect">
              <a:avLst/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5021580" y="7620"/>
              <a:ext cx="1750257" cy="2636961"/>
            </a:xfrm>
            <a:prstGeom prst="rect">
              <a:avLst/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1712323" y="2697746"/>
              <a:ext cx="5059515" cy="936994"/>
            </a:xfrm>
            <a:prstGeom prst="rect">
              <a:avLst/>
            </a:prstGeom>
            <a:solidFill>
              <a:srgbClr val="92D05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0" y="1470446"/>
              <a:ext cx="4949645" cy="2164294"/>
            </a:xfrm>
            <a:prstGeom prst="rect">
              <a:avLst/>
            </a:prstGeom>
            <a:solidFill>
              <a:srgbClr val="92D05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0" y="0"/>
              <a:ext cx="4949645" cy="140442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80" name="Group 80"/>
            <p:cNvGrpSpPr/>
            <p:nvPr/>
          </p:nvGrpSpPr>
          <p:grpSpPr>
            <a:xfrm>
              <a:off x="81643" y="817516"/>
              <a:ext cx="1306287" cy="531224"/>
              <a:chOff x="0" y="0"/>
              <a:chExt cx="1306285" cy="531223"/>
            </a:xfrm>
          </p:grpSpPr>
          <p:sp>
            <p:nvSpPr>
              <p:cNvPr id="78" name="Shape 78"/>
              <p:cNvSpPr/>
              <p:nvPr/>
            </p:nvSpPr>
            <p:spPr>
              <a:xfrm>
                <a:off x="0" y="0"/>
                <a:ext cx="1306286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25931" y="133485"/>
                <a:ext cx="1254423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Application</a:t>
                </a:r>
              </a:p>
            </p:txBody>
          </p:sp>
        </p:grpSp>
        <p:grpSp>
          <p:nvGrpSpPr>
            <p:cNvPr id="83" name="Group 83"/>
            <p:cNvGrpSpPr/>
            <p:nvPr/>
          </p:nvGrpSpPr>
          <p:grpSpPr>
            <a:xfrm>
              <a:off x="1822269" y="817516"/>
              <a:ext cx="1306286" cy="531224"/>
              <a:chOff x="0" y="0"/>
              <a:chExt cx="1306284" cy="531223"/>
            </a:xfrm>
          </p:grpSpPr>
          <p:sp>
            <p:nvSpPr>
              <p:cNvPr id="81" name="Shape 81"/>
              <p:cNvSpPr/>
              <p:nvPr/>
            </p:nvSpPr>
            <p:spPr>
              <a:xfrm>
                <a:off x="0" y="-1"/>
                <a:ext cx="1306285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82" name="Shape 82"/>
              <p:cNvSpPr/>
              <p:nvPr/>
            </p:nvSpPr>
            <p:spPr>
              <a:xfrm>
                <a:off x="0" y="44585"/>
                <a:ext cx="1306285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Architecture Simulator</a:t>
                </a:r>
              </a:p>
            </p:txBody>
          </p:sp>
        </p:grpSp>
        <p:grpSp>
          <p:nvGrpSpPr>
            <p:cNvPr id="86" name="Group 86"/>
            <p:cNvGrpSpPr/>
            <p:nvPr/>
          </p:nvGrpSpPr>
          <p:grpSpPr>
            <a:xfrm>
              <a:off x="1831536" y="68217"/>
              <a:ext cx="1283394" cy="531224"/>
              <a:chOff x="0" y="0"/>
              <a:chExt cx="1283392" cy="531223"/>
            </a:xfrm>
          </p:grpSpPr>
          <p:sp>
            <p:nvSpPr>
              <p:cNvPr id="84" name="Shape 84"/>
              <p:cNvSpPr/>
              <p:nvPr/>
            </p:nvSpPr>
            <p:spPr>
              <a:xfrm>
                <a:off x="0" y="0"/>
                <a:ext cx="1283393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85" name="Shape 85"/>
              <p:cNvSpPr/>
              <p:nvPr/>
            </p:nvSpPr>
            <p:spPr>
              <a:xfrm>
                <a:off x="25931" y="44585"/>
                <a:ext cx="1231530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Workload Signature</a:t>
                </a:r>
              </a:p>
            </p:txBody>
          </p:sp>
        </p:grpSp>
        <p:grpSp>
          <p:nvGrpSpPr>
            <p:cNvPr id="89" name="Group 89"/>
            <p:cNvGrpSpPr/>
            <p:nvPr/>
          </p:nvGrpSpPr>
          <p:grpSpPr>
            <a:xfrm>
              <a:off x="81643" y="1559195"/>
              <a:ext cx="1306287" cy="531224"/>
              <a:chOff x="0" y="0"/>
              <a:chExt cx="1306285" cy="531223"/>
            </a:xfrm>
          </p:grpSpPr>
          <p:sp>
            <p:nvSpPr>
              <p:cNvPr id="87" name="Shape 87"/>
              <p:cNvSpPr/>
              <p:nvPr/>
            </p:nvSpPr>
            <p:spPr>
              <a:xfrm>
                <a:off x="0" y="0"/>
                <a:ext cx="1306286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25931" y="133485"/>
                <a:ext cx="1254423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RTL Description</a:t>
                </a:r>
              </a:p>
            </p:txBody>
          </p:sp>
        </p:grpSp>
        <p:grpSp>
          <p:nvGrpSpPr>
            <p:cNvPr id="92" name="Group 92"/>
            <p:cNvGrpSpPr/>
            <p:nvPr/>
          </p:nvGrpSpPr>
          <p:grpSpPr>
            <a:xfrm>
              <a:off x="81643" y="2300874"/>
              <a:ext cx="1306286" cy="531224"/>
              <a:chOff x="0" y="0"/>
              <a:chExt cx="1306284" cy="531223"/>
            </a:xfrm>
          </p:grpSpPr>
          <p:sp>
            <p:nvSpPr>
              <p:cNvPr id="90" name="Shape 90"/>
              <p:cNvSpPr/>
              <p:nvPr/>
            </p:nvSpPr>
            <p:spPr>
              <a:xfrm>
                <a:off x="0" y="-1"/>
                <a:ext cx="1306285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91" name="Shape 91"/>
              <p:cNvSpPr/>
              <p:nvPr/>
            </p:nvSpPr>
            <p:spPr>
              <a:xfrm>
                <a:off x="0" y="133485"/>
                <a:ext cx="1306285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Synthesis</a:t>
                </a:r>
              </a:p>
            </p:txBody>
          </p:sp>
        </p:grpSp>
        <p:grpSp>
          <p:nvGrpSpPr>
            <p:cNvPr id="95" name="Group 95"/>
            <p:cNvGrpSpPr/>
            <p:nvPr/>
          </p:nvGrpSpPr>
          <p:grpSpPr>
            <a:xfrm>
              <a:off x="81643" y="3042553"/>
              <a:ext cx="1306286" cy="531224"/>
              <a:chOff x="0" y="0"/>
              <a:chExt cx="1306284" cy="531223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0" y="-1"/>
                <a:ext cx="1306285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0" y="133485"/>
                <a:ext cx="1306285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Place &amp; Route</a:t>
                </a:r>
              </a:p>
            </p:txBody>
          </p:sp>
        </p:grpSp>
        <p:grpSp>
          <p:nvGrpSpPr>
            <p:cNvPr id="98" name="Group 98"/>
            <p:cNvGrpSpPr/>
            <p:nvPr/>
          </p:nvGrpSpPr>
          <p:grpSpPr>
            <a:xfrm>
              <a:off x="3565995" y="3042552"/>
              <a:ext cx="1283393" cy="531224"/>
              <a:chOff x="0" y="0"/>
              <a:chExt cx="1283392" cy="531223"/>
            </a:xfrm>
          </p:grpSpPr>
          <p:sp>
            <p:nvSpPr>
              <p:cNvPr id="96" name="Shape 96"/>
              <p:cNvSpPr/>
              <p:nvPr/>
            </p:nvSpPr>
            <p:spPr>
              <a:xfrm>
                <a:off x="-1" y="-1"/>
                <a:ext cx="1283394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-1" y="44585"/>
                <a:ext cx="1283394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Gate-level Simulation</a:t>
                </a:r>
              </a:p>
            </p:txBody>
          </p:sp>
        </p:grpSp>
        <p:grpSp>
          <p:nvGrpSpPr>
            <p:cNvPr id="101" name="Group 101"/>
            <p:cNvGrpSpPr/>
            <p:nvPr/>
          </p:nvGrpSpPr>
          <p:grpSpPr>
            <a:xfrm>
              <a:off x="3560169" y="66023"/>
              <a:ext cx="1266109" cy="531224"/>
              <a:chOff x="0" y="0"/>
              <a:chExt cx="1266107" cy="531223"/>
            </a:xfrm>
          </p:grpSpPr>
          <p:sp>
            <p:nvSpPr>
              <p:cNvPr id="99" name="Shape 99"/>
              <p:cNvSpPr/>
              <p:nvPr/>
            </p:nvSpPr>
            <p:spPr>
              <a:xfrm>
                <a:off x="0" y="-1"/>
                <a:ext cx="1266108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0" y="44585"/>
                <a:ext cx="1266108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Feature Extraction</a:t>
                </a:r>
              </a:p>
            </p:txBody>
          </p:sp>
        </p:grpSp>
        <p:grpSp>
          <p:nvGrpSpPr>
            <p:cNvPr id="105" name="Group 105"/>
            <p:cNvGrpSpPr/>
            <p:nvPr/>
          </p:nvGrpSpPr>
          <p:grpSpPr>
            <a:xfrm>
              <a:off x="2020388" y="1840775"/>
              <a:ext cx="905691" cy="709743"/>
              <a:chOff x="0" y="0"/>
              <a:chExt cx="905689" cy="709741"/>
            </a:xfrm>
          </p:grpSpPr>
          <p:sp>
            <p:nvSpPr>
              <p:cNvPr id="102" name="Shape 102"/>
              <p:cNvSpPr/>
              <p:nvPr/>
            </p:nvSpPr>
            <p:spPr>
              <a:xfrm>
                <a:off x="0" y="0"/>
                <a:ext cx="905690" cy="709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3600"/>
                    </a:moveTo>
                    <a:cubicBezTo>
                      <a:pt x="0" y="1612"/>
                      <a:pt x="4835" y="0"/>
                      <a:pt x="10800" y="0"/>
                    </a:cubicBezTo>
                    <a:cubicBezTo>
                      <a:pt x="16765" y="0"/>
                      <a:pt x="21600" y="1612"/>
                      <a:pt x="21600" y="3600"/>
                    </a:cubicBezTo>
                    <a:lnTo>
                      <a:pt x="21600" y="18000"/>
                    </a:lnTo>
                    <a:cubicBezTo>
                      <a:pt x="21600" y="19988"/>
                      <a:pt x="16765" y="21600"/>
                      <a:pt x="10800" y="21600"/>
                    </a:cubicBezTo>
                    <a:cubicBezTo>
                      <a:pt x="4835" y="21600"/>
                      <a:pt x="0" y="19988"/>
                      <a:pt x="0" y="180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03" name="Shape 103"/>
              <p:cNvSpPr/>
              <p:nvPr/>
            </p:nvSpPr>
            <p:spPr>
              <a:xfrm>
                <a:off x="0" y="0"/>
                <a:ext cx="905690" cy="709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600"/>
                    </a:moveTo>
                    <a:cubicBezTo>
                      <a:pt x="21600" y="5588"/>
                      <a:pt x="16765" y="7200"/>
                      <a:pt x="10800" y="7200"/>
                    </a:cubicBezTo>
                    <a:cubicBezTo>
                      <a:pt x="4835" y="7200"/>
                      <a:pt x="0" y="5588"/>
                      <a:pt x="0" y="3600"/>
                    </a:cubicBezTo>
                    <a:moveTo>
                      <a:pt x="0" y="3600"/>
                    </a:moveTo>
                    <a:cubicBezTo>
                      <a:pt x="0" y="1612"/>
                      <a:pt x="4835" y="0"/>
                      <a:pt x="10800" y="0"/>
                    </a:cubicBezTo>
                    <a:cubicBezTo>
                      <a:pt x="16765" y="0"/>
                      <a:pt x="21600" y="1612"/>
                      <a:pt x="21600" y="3600"/>
                    </a:cubicBezTo>
                    <a:lnTo>
                      <a:pt x="21600" y="18000"/>
                    </a:lnTo>
                    <a:cubicBezTo>
                      <a:pt x="21600" y="19988"/>
                      <a:pt x="16765" y="21600"/>
                      <a:pt x="10800" y="21600"/>
                    </a:cubicBezTo>
                    <a:cubicBezTo>
                      <a:pt x="4835" y="21600"/>
                      <a:pt x="0" y="19988"/>
                      <a:pt x="0" y="18000"/>
                    </a:cubicBezTo>
                    <a:close/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04" name="Shape 104"/>
              <p:cNvSpPr/>
              <p:nvPr/>
            </p:nvSpPr>
            <p:spPr>
              <a:xfrm>
                <a:off x="0" y="192990"/>
                <a:ext cx="905690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TSMC 45nm</a:t>
                </a:r>
              </a:p>
            </p:txBody>
          </p:sp>
        </p:grpSp>
        <p:sp>
          <p:nvSpPr>
            <p:cNvPr id="106" name="Shape 106"/>
            <p:cNvSpPr/>
            <p:nvPr/>
          </p:nvSpPr>
          <p:spPr>
            <a:xfrm>
              <a:off x="1387929" y="1083128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109" name="Group 109"/>
            <p:cNvGrpSpPr/>
            <p:nvPr/>
          </p:nvGrpSpPr>
          <p:grpSpPr>
            <a:xfrm>
              <a:off x="1822269" y="3042553"/>
              <a:ext cx="1306287" cy="531224"/>
              <a:chOff x="0" y="0"/>
              <a:chExt cx="1306285" cy="531223"/>
            </a:xfrm>
          </p:grpSpPr>
          <p:sp>
            <p:nvSpPr>
              <p:cNvPr id="107" name="Shape 107"/>
              <p:cNvSpPr/>
              <p:nvPr/>
            </p:nvSpPr>
            <p:spPr>
              <a:xfrm>
                <a:off x="0" y="0"/>
                <a:ext cx="1306286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08" name="Shape 108"/>
              <p:cNvSpPr/>
              <p:nvPr/>
            </p:nvSpPr>
            <p:spPr>
              <a:xfrm>
                <a:off x="25931" y="133485"/>
                <a:ext cx="1254423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Gate-level Netlist</a:t>
                </a:r>
              </a:p>
            </p:txBody>
          </p:sp>
        </p:grpSp>
        <p:grpSp>
          <p:nvGrpSpPr>
            <p:cNvPr id="112" name="Group 112"/>
            <p:cNvGrpSpPr/>
            <p:nvPr/>
          </p:nvGrpSpPr>
          <p:grpSpPr>
            <a:xfrm>
              <a:off x="5318761" y="3042552"/>
              <a:ext cx="1210492" cy="531224"/>
              <a:chOff x="0" y="0"/>
              <a:chExt cx="1210490" cy="531223"/>
            </a:xfrm>
          </p:grpSpPr>
          <p:sp>
            <p:nvSpPr>
              <p:cNvPr id="110" name="Shape 110"/>
              <p:cNvSpPr/>
              <p:nvPr/>
            </p:nvSpPr>
            <p:spPr>
              <a:xfrm>
                <a:off x="0" y="0"/>
                <a:ext cx="1210491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11" name="Shape 111"/>
              <p:cNvSpPr/>
              <p:nvPr/>
            </p:nvSpPr>
            <p:spPr>
              <a:xfrm>
                <a:off x="25932" y="44585"/>
                <a:ext cx="1158627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/>
                <a:r>
                  <a:rPr sz="1200">
                    <a:latin typeface="Arial"/>
                    <a:ea typeface="Arial"/>
                    <a:cs typeface="Arial"/>
                    <a:sym typeface="Arial"/>
                  </a:rPr>
                  <a:t>Switching</a:t>
                </a:r>
              </a:p>
              <a:p>
                <a:pPr lvl="0" algn="ctr"/>
                <a:r>
                  <a:rPr sz="1200">
                    <a:latin typeface="Arial"/>
                    <a:ea typeface="Arial"/>
                    <a:cs typeface="Arial"/>
                    <a:sym typeface="Arial"/>
                  </a:rPr>
                  <a:t>Activity</a:t>
                </a:r>
              </a:p>
            </p:txBody>
          </p:sp>
        </p:grpSp>
        <p:grpSp>
          <p:nvGrpSpPr>
            <p:cNvPr id="115" name="Group 115"/>
            <p:cNvGrpSpPr/>
            <p:nvPr/>
          </p:nvGrpSpPr>
          <p:grpSpPr>
            <a:xfrm>
              <a:off x="3565994" y="1684017"/>
              <a:ext cx="1283393" cy="531224"/>
              <a:chOff x="0" y="0"/>
              <a:chExt cx="1283392" cy="531223"/>
            </a:xfrm>
          </p:grpSpPr>
          <p:sp>
            <p:nvSpPr>
              <p:cNvPr id="113" name="Shape 113"/>
              <p:cNvSpPr/>
              <p:nvPr/>
            </p:nvSpPr>
            <p:spPr>
              <a:xfrm>
                <a:off x="-1" y="-1"/>
                <a:ext cx="1283394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14" name="Shape 114"/>
              <p:cNvSpPr/>
              <p:nvPr/>
            </p:nvSpPr>
            <p:spPr>
              <a:xfrm>
                <a:off x="-1" y="44585"/>
                <a:ext cx="1283394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Dynamic Timing Analysis</a:t>
                </a:r>
              </a:p>
            </p:txBody>
          </p:sp>
        </p:grpSp>
        <p:grpSp>
          <p:nvGrpSpPr>
            <p:cNvPr id="118" name="Group 118"/>
            <p:cNvGrpSpPr/>
            <p:nvPr/>
          </p:nvGrpSpPr>
          <p:grpSpPr>
            <a:xfrm>
              <a:off x="5257606" y="848246"/>
              <a:ext cx="1267200" cy="531224"/>
              <a:chOff x="0" y="0"/>
              <a:chExt cx="1267199" cy="531223"/>
            </a:xfrm>
          </p:grpSpPr>
          <p:sp>
            <p:nvSpPr>
              <p:cNvPr id="116" name="Shape 116"/>
              <p:cNvSpPr/>
              <p:nvPr/>
            </p:nvSpPr>
            <p:spPr>
              <a:xfrm>
                <a:off x="-1" y="-1"/>
                <a:ext cx="1267201" cy="531225"/>
              </a:xfrm>
              <a:prstGeom prst="rect">
                <a:avLst/>
              </a:prstGeom>
              <a:solidFill>
                <a:srgbClr val="FFFF00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>
                <a:off x="-1" y="44585"/>
                <a:ext cx="1267201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/>
                <a:r>
                  <a:rPr sz="1200">
                    <a:latin typeface="Arial"/>
                    <a:ea typeface="Arial"/>
                    <a:cs typeface="Arial"/>
                    <a:sym typeface="Arial"/>
                  </a:rPr>
                  <a:t>Model</a:t>
                </a:r>
              </a:p>
              <a:p>
                <a:pPr lvl="0" algn="ctr"/>
                <a:r>
                  <a:rPr sz="1200">
                    <a:latin typeface="Arial"/>
                    <a:ea typeface="Arial"/>
                    <a:cs typeface="Arial"/>
                    <a:sym typeface="Arial"/>
                  </a:rPr>
                  <a:t>Training</a:t>
                </a:r>
              </a:p>
            </p:txBody>
          </p:sp>
        </p:grpSp>
        <p:sp>
          <p:nvSpPr>
            <p:cNvPr id="119" name="Shape 119"/>
            <p:cNvSpPr/>
            <p:nvPr/>
          </p:nvSpPr>
          <p:spPr>
            <a:xfrm>
              <a:off x="3119098" y="333828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734786" y="2090417"/>
              <a:ext cx="1" cy="21771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734786" y="2832097"/>
              <a:ext cx="1" cy="21771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flipH="1">
              <a:off x="1387929" y="2332803"/>
              <a:ext cx="632460" cy="23368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1396743" y="2527293"/>
              <a:ext cx="741758" cy="613232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1386296" y="3308163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3127262" y="3316871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4884421" y="3316871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 rot="5400000" flipH="1">
              <a:off x="4652193" y="1770738"/>
              <a:ext cx="827313" cy="171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570" y="0"/>
                  </a:lnTo>
                  <a:lnTo>
                    <a:pt x="5570" y="21600"/>
                  </a:lnTo>
                  <a:lnTo>
                    <a:pt x="2160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 rot="16200000" flipH="1">
              <a:off x="1981660" y="1620899"/>
              <a:ext cx="2881069" cy="30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3727847" y="947817"/>
              <a:ext cx="1697648" cy="4420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lvl="0"/>
              <a:r>
                <a:rPr sz="1200">
                  <a:latin typeface="Arial"/>
                  <a:ea typeface="Arial"/>
                  <a:cs typeface="Arial"/>
                  <a:sym typeface="Arial"/>
                </a:rPr>
                <a:t>b) Input Feature 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  <a:p>
              <a:pPr lvl="0"/>
              <a:r>
                <a:rPr sz="1200">
                  <a:latin typeface="Arial"/>
                  <a:ea typeface="Arial"/>
                  <a:cs typeface="Arial"/>
                  <a:sym typeface="Arial"/>
                </a:rPr>
                <a:t>Extraction</a:t>
              </a:r>
            </a:p>
          </p:txBody>
        </p:sp>
        <p:sp>
          <p:nvSpPr>
            <p:cNvPr id="130" name="Shape 130"/>
            <p:cNvSpPr/>
            <p:nvPr/>
          </p:nvSpPr>
          <p:spPr>
            <a:xfrm>
              <a:off x="1294818" y="1427830"/>
              <a:ext cx="2297650" cy="276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lang="en-US" sz="1200" dirty="0"/>
                <a:t> </a:t>
              </a:r>
              <a:r>
                <a:rPr sz="1200" dirty="0"/>
                <a:t>a) Dynamic Timing Analysis</a:t>
              </a:r>
            </a:p>
          </p:txBody>
        </p:sp>
        <p:grpSp>
          <p:nvGrpSpPr>
            <p:cNvPr id="133" name="Group 133"/>
            <p:cNvGrpSpPr/>
            <p:nvPr/>
          </p:nvGrpSpPr>
          <p:grpSpPr>
            <a:xfrm>
              <a:off x="119986" y="98242"/>
              <a:ext cx="1266310" cy="531224"/>
              <a:chOff x="0" y="0"/>
              <a:chExt cx="1266309" cy="531223"/>
            </a:xfrm>
          </p:grpSpPr>
          <p:sp>
            <p:nvSpPr>
              <p:cNvPr id="131" name="Shape 131"/>
              <p:cNvSpPr/>
              <p:nvPr/>
            </p:nvSpPr>
            <p:spPr>
              <a:xfrm>
                <a:off x="-1" y="-1"/>
                <a:ext cx="1266311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-1" y="44585"/>
                <a:ext cx="1266311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 dirty="0"/>
                  <a:t>Random Data Generator</a:t>
                </a:r>
              </a:p>
            </p:txBody>
          </p:sp>
        </p:grpSp>
        <p:grpSp>
          <p:nvGrpSpPr>
            <p:cNvPr id="136" name="Group 136"/>
            <p:cNvGrpSpPr/>
            <p:nvPr/>
          </p:nvGrpSpPr>
          <p:grpSpPr>
            <a:xfrm>
              <a:off x="5282269" y="1676649"/>
              <a:ext cx="1274583" cy="531224"/>
              <a:chOff x="0" y="0"/>
              <a:chExt cx="1274581" cy="531223"/>
            </a:xfrm>
          </p:grpSpPr>
          <p:sp>
            <p:nvSpPr>
              <p:cNvPr id="134" name="Shape 134"/>
              <p:cNvSpPr/>
              <p:nvPr/>
            </p:nvSpPr>
            <p:spPr>
              <a:xfrm>
                <a:off x="0" y="0"/>
                <a:ext cx="1274582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25931" y="133485"/>
                <a:ext cx="1222719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Dynamic Delay</a:t>
                </a:r>
              </a:p>
            </p:txBody>
          </p:sp>
        </p:grpSp>
        <p:sp>
          <p:nvSpPr>
            <p:cNvPr id="137" name="Shape 137"/>
            <p:cNvSpPr/>
            <p:nvPr/>
          </p:nvSpPr>
          <p:spPr>
            <a:xfrm>
              <a:off x="5900922" y="597246"/>
              <a:ext cx="1" cy="244749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5456459" y="2341825"/>
              <a:ext cx="2297650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200"/>
                <a:t>c) Model Training </a:t>
              </a:r>
            </a:p>
          </p:txBody>
        </p:sp>
        <p:sp>
          <p:nvSpPr>
            <p:cNvPr id="139" name="Shape 139"/>
            <p:cNvSpPr/>
            <p:nvPr/>
          </p:nvSpPr>
          <p:spPr>
            <a:xfrm flipV="1">
              <a:off x="2443643" y="598832"/>
              <a:ext cx="1" cy="206762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396742" y="363853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4826278" y="331634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4849387" y="1975373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 flipV="1">
              <a:off x="5919560" y="1376533"/>
              <a:ext cx="1" cy="300117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146" name="Group 146"/>
            <p:cNvGrpSpPr/>
            <p:nvPr/>
          </p:nvGrpSpPr>
          <p:grpSpPr>
            <a:xfrm>
              <a:off x="5273560" y="53630"/>
              <a:ext cx="1274583" cy="531224"/>
              <a:chOff x="0" y="0"/>
              <a:chExt cx="1274581" cy="531223"/>
            </a:xfrm>
          </p:grpSpPr>
          <p:sp>
            <p:nvSpPr>
              <p:cNvPr id="144" name="Shape 144"/>
              <p:cNvSpPr/>
              <p:nvPr/>
            </p:nvSpPr>
            <p:spPr>
              <a:xfrm>
                <a:off x="0" y="0"/>
                <a:ext cx="1274582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>
                <a:off x="25931" y="133485"/>
                <a:ext cx="1222719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Input Feature</a:t>
                </a:r>
              </a:p>
            </p:txBody>
          </p:sp>
        </p:grpSp>
      </p:grpSp>
      <p:sp>
        <p:nvSpPr>
          <p:cNvPr id="148" name="Shape 148"/>
          <p:cNvSpPr/>
          <p:nvPr/>
        </p:nvSpPr>
        <p:spPr>
          <a:xfrm>
            <a:off x="487923" y="5078026"/>
            <a:ext cx="5664302" cy="1323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lvl="0"/>
            <a:r>
              <a:rPr sz="20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Three key phases: </a:t>
            </a:r>
            <a:endParaRPr sz="2000" dirty="0"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266700" lvl="0" indent="-266700">
              <a:buSzPct val="100000"/>
              <a:buFont typeface="Arial"/>
              <a:buAutoNum type="alphaLcParenR"/>
            </a:pPr>
            <a:r>
              <a:rPr sz="20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Dynamic Timing Analysis</a:t>
            </a:r>
            <a:r>
              <a:rPr lang="en-US" sz="20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dynamic delay</a:t>
            </a:r>
            <a:r>
              <a:rPr sz="20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;</a:t>
            </a:r>
            <a:endParaRPr sz="2000" dirty="0"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266700" lvl="0" indent="-266700">
              <a:buSzPct val="100000"/>
              <a:buFont typeface="Arial"/>
              <a:buAutoNum type="alphaLcParenR"/>
            </a:pPr>
            <a:r>
              <a:rPr sz="20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Input Feature Extraction</a:t>
            </a:r>
            <a:r>
              <a:rPr lang="en-US" sz="20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sz="20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input feature;</a:t>
            </a:r>
            <a:endParaRPr sz="2000" dirty="0"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266700" lvl="0" indent="-266700">
              <a:buSzPct val="100000"/>
              <a:buFont typeface="Arial"/>
              <a:buAutoNum type="alphaLcParenR"/>
            </a:pPr>
            <a:r>
              <a:rPr sz="20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Model Training</a:t>
            </a:r>
            <a:r>
              <a:rPr lang="en-US" sz="20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sz="20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learning model. </a:t>
            </a:r>
          </a:p>
        </p:txBody>
      </p:sp>
      <p:sp>
        <p:nvSpPr>
          <p:cNvPr id="149" name="Shape 229"/>
          <p:cNvSpPr/>
          <p:nvPr/>
        </p:nvSpPr>
        <p:spPr>
          <a:xfrm>
            <a:off x="364372" y="1062248"/>
            <a:ext cx="5045508" cy="1471258"/>
          </a:xfrm>
          <a:prstGeom prst="rect">
            <a:avLst/>
          </a:prstGeom>
          <a:solidFill>
            <a:srgbClr val="FFFFFF">
              <a:alpha val="93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0" name="Shape 230"/>
          <p:cNvSpPr/>
          <p:nvPr/>
        </p:nvSpPr>
        <p:spPr>
          <a:xfrm>
            <a:off x="5353051" y="1062249"/>
            <a:ext cx="1910316" cy="1553951"/>
          </a:xfrm>
          <a:prstGeom prst="rect">
            <a:avLst/>
          </a:prstGeom>
          <a:solidFill>
            <a:srgbClr val="FFFFFF">
              <a:alpha val="93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1" name="Shape 229"/>
          <p:cNvSpPr/>
          <p:nvPr/>
        </p:nvSpPr>
        <p:spPr>
          <a:xfrm>
            <a:off x="355407" y="2505566"/>
            <a:ext cx="4956181" cy="2241246"/>
          </a:xfrm>
          <a:prstGeom prst="rect">
            <a:avLst/>
          </a:prstGeom>
          <a:solidFill>
            <a:srgbClr val="FFFFFF">
              <a:alpha val="93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2" name="Shape 229"/>
          <p:cNvSpPr/>
          <p:nvPr/>
        </p:nvSpPr>
        <p:spPr>
          <a:xfrm>
            <a:off x="5217459" y="3711388"/>
            <a:ext cx="2030506" cy="995083"/>
          </a:xfrm>
          <a:prstGeom prst="rect">
            <a:avLst/>
          </a:prstGeom>
          <a:solidFill>
            <a:srgbClr val="FFFFFF">
              <a:alpha val="93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3" name="Shape 230"/>
          <p:cNvSpPr/>
          <p:nvPr/>
        </p:nvSpPr>
        <p:spPr>
          <a:xfrm>
            <a:off x="5365751" y="1828801"/>
            <a:ext cx="1910316" cy="1993900"/>
          </a:xfrm>
          <a:prstGeom prst="rect">
            <a:avLst/>
          </a:prstGeom>
          <a:solidFill>
            <a:srgbClr val="FFFFFF">
              <a:alpha val="93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49" grpId="1" animBg="1"/>
      <p:bldP spid="149" grpId="2" animBg="1"/>
      <p:bldP spid="150" grpId="0" animBg="1"/>
      <p:bldP spid="150" grpId="1" animBg="1"/>
      <p:bldP spid="151" grpId="0" animBg="1"/>
      <p:bldP spid="152" grpId="0" animBg="1"/>
      <p:bldP spid="153" grpId="0" animBg="1"/>
      <p:bldP spid="15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Agenda</a:t>
            </a:r>
          </a:p>
        </p:txBody>
      </p:sp>
      <p:sp>
        <p:nvSpPr>
          <p:cNvPr id="151" name="Shape 151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486400"/>
          </a:xfrm>
          <a:prstGeom prst="rect">
            <a:avLst/>
          </a:prstGeom>
        </p:spPr>
        <p:txBody>
          <a:bodyPr/>
          <a:lstStyle/>
          <a:p>
            <a:pPr marL="360538" lvl="0" indent="-360538">
              <a:defRPr sz="1800"/>
            </a:pPr>
            <a:r>
              <a:rPr sz="2800"/>
              <a:t>Motivation</a:t>
            </a:r>
          </a:p>
          <a:p>
            <a:pPr marL="360538" lvl="0" indent="-360538">
              <a:defRPr sz="1800"/>
            </a:pPr>
            <a:r>
              <a:rPr sz="28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Our Methodology: </a:t>
            </a:r>
            <a:r>
              <a:rPr sz="2800" b="1" i="1">
                <a:solidFill>
                  <a:srgbClr val="C00000"/>
                </a:solidFill>
              </a:rPr>
              <a:t>WILD</a:t>
            </a:r>
            <a:r>
              <a:rPr sz="28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 Model</a:t>
            </a:r>
            <a:endParaRPr>
              <a:solidFill>
                <a:srgbClr val="C000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610657" lvl="1" indent="-378883">
              <a:spcBef>
                <a:spcPts val="500"/>
              </a:spcBef>
              <a:defRPr sz="1800"/>
            </a:pPr>
            <a:r>
              <a:rPr sz="2400"/>
              <a:t>Problem Formulation and Overview </a:t>
            </a:r>
          </a:p>
          <a:p>
            <a:pPr marL="610657" lvl="1" indent="-378883">
              <a:spcBef>
                <a:spcPts val="500"/>
              </a:spcBef>
              <a:defRPr sz="1800"/>
            </a:pPr>
            <a:r>
              <a: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Three Key Phases</a:t>
            </a:r>
            <a:r>
              <a:rPr sz="2400">
                <a:solidFill>
                  <a:srgbClr val="C00000"/>
                </a:solidFill>
              </a:rPr>
              <a:t> </a:t>
            </a:r>
          </a:p>
          <a:p>
            <a:pPr marL="876669" lvl="2" indent="-378883">
              <a:spcBef>
                <a:spcPts val="500"/>
              </a:spcBef>
              <a:defRPr sz="1800"/>
            </a:pPr>
            <a:r>
              <a: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rPr>
              <a:t>Dynamic Timing Analysis</a:t>
            </a:r>
          </a:p>
          <a:p>
            <a:pPr marL="876669" lvl="2" indent="-378883">
              <a:spcBef>
                <a:spcPts val="500"/>
              </a:spcBef>
              <a:defRPr sz="1800"/>
            </a:pPr>
            <a:r>
              <a:rPr sz="2400"/>
              <a:t>Input Feature Extraction</a:t>
            </a:r>
          </a:p>
          <a:p>
            <a:pPr marL="876669" lvl="2" indent="-378883">
              <a:spcBef>
                <a:spcPts val="500"/>
              </a:spcBef>
              <a:defRPr sz="1800"/>
            </a:pPr>
            <a:r>
              <a:rPr sz="2400"/>
              <a:t>Model Training</a:t>
            </a:r>
          </a:p>
          <a:p>
            <a:pPr marL="360538" lvl="0" indent="-360538">
              <a:defRPr sz="1800"/>
            </a:pPr>
            <a:r>
              <a:rPr sz="2800"/>
              <a:t>Experimental Results</a:t>
            </a:r>
          </a:p>
          <a:p>
            <a:pPr marL="360538" lvl="0" indent="-360538">
              <a:defRPr sz="1800"/>
            </a:pPr>
            <a:r>
              <a:rPr sz="2800"/>
              <a:t>Conclusions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Dynamic Timing Analysis</a:t>
            </a:r>
          </a:p>
        </p:txBody>
      </p:sp>
      <p:grpSp>
        <p:nvGrpSpPr>
          <p:cNvPr id="228" name="Group 228"/>
          <p:cNvGrpSpPr/>
          <p:nvPr/>
        </p:nvGrpSpPr>
        <p:grpSpPr>
          <a:xfrm>
            <a:off x="240322" y="829033"/>
            <a:ext cx="7754110" cy="3634741"/>
            <a:chOff x="0" y="0"/>
            <a:chExt cx="7754109" cy="3634740"/>
          </a:xfrm>
        </p:grpSpPr>
        <p:sp>
          <p:nvSpPr>
            <p:cNvPr id="154" name="Shape 154"/>
            <p:cNvSpPr/>
            <p:nvPr/>
          </p:nvSpPr>
          <p:spPr>
            <a:xfrm>
              <a:off x="5021579" y="1529632"/>
              <a:ext cx="1750257" cy="1114949"/>
            </a:xfrm>
            <a:prstGeom prst="rect">
              <a:avLst/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5021580" y="7620"/>
              <a:ext cx="1750257" cy="2636961"/>
            </a:xfrm>
            <a:prstGeom prst="rect">
              <a:avLst/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1712323" y="2697746"/>
              <a:ext cx="5059515" cy="936994"/>
            </a:xfrm>
            <a:prstGeom prst="rect">
              <a:avLst/>
            </a:prstGeom>
            <a:solidFill>
              <a:srgbClr val="92D05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0" y="1470446"/>
              <a:ext cx="4949645" cy="2164294"/>
            </a:xfrm>
            <a:prstGeom prst="rect">
              <a:avLst/>
            </a:prstGeom>
            <a:solidFill>
              <a:srgbClr val="92D05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0" y="0"/>
              <a:ext cx="4949645" cy="140442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61" name="Group 161"/>
            <p:cNvGrpSpPr/>
            <p:nvPr/>
          </p:nvGrpSpPr>
          <p:grpSpPr>
            <a:xfrm>
              <a:off x="81643" y="817516"/>
              <a:ext cx="1306287" cy="531224"/>
              <a:chOff x="0" y="0"/>
              <a:chExt cx="1306285" cy="531223"/>
            </a:xfrm>
          </p:grpSpPr>
          <p:sp>
            <p:nvSpPr>
              <p:cNvPr id="159" name="Shape 159"/>
              <p:cNvSpPr/>
              <p:nvPr/>
            </p:nvSpPr>
            <p:spPr>
              <a:xfrm>
                <a:off x="0" y="0"/>
                <a:ext cx="1306286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60" name="Shape 160"/>
              <p:cNvSpPr/>
              <p:nvPr/>
            </p:nvSpPr>
            <p:spPr>
              <a:xfrm>
                <a:off x="25931" y="133485"/>
                <a:ext cx="1254423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Application</a:t>
                </a:r>
              </a:p>
            </p:txBody>
          </p:sp>
        </p:grpSp>
        <p:grpSp>
          <p:nvGrpSpPr>
            <p:cNvPr id="164" name="Group 164"/>
            <p:cNvGrpSpPr/>
            <p:nvPr/>
          </p:nvGrpSpPr>
          <p:grpSpPr>
            <a:xfrm>
              <a:off x="1822269" y="817516"/>
              <a:ext cx="1306286" cy="531224"/>
              <a:chOff x="0" y="0"/>
              <a:chExt cx="1306284" cy="531223"/>
            </a:xfrm>
          </p:grpSpPr>
          <p:sp>
            <p:nvSpPr>
              <p:cNvPr id="162" name="Shape 162"/>
              <p:cNvSpPr/>
              <p:nvPr/>
            </p:nvSpPr>
            <p:spPr>
              <a:xfrm>
                <a:off x="0" y="-1"/>
                <a:ext cx="1306285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0" y="44585"/>
                <a:ext cx="1306285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Architecture Simulator</a:t>
                </a:r>
              </a:p>
            </p:txBody>
          </p:sp>
        </p:grpSp>
        <p:grpSp>
          <p:nvGrpSpPr>
            <p:cNvPr id="167" name="Group 167"/>
            <p:cNvGrpSpPr/>
            <p:nvPr/>
          </p:nvGrpSpPr>
          <p:grpSpPr>
            <a:xfrm>
              <a:off x="1831536" y="68217"/>
              <a:ext cx="1283394" cy="531224"/>
              <a:chOff x="0" y="0"/>
              <a:chExt cx="1283392" cy="531223"/>
            </a:xfrm>
          </p:grpSpPr>
          <p:sp>
            <p:nvSpPr>
              <p:cNvPr id="165" name="Shape 165"/>
              <p:cNvSpPr/>
              <p:nvPr/>
            </p:nvSpPr>
            <p:spPr>
              <a:xfrm>
                <a:off x="0" y="0"/>
                <a:ext cx="1283393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>
                <a:off x="25931" y="44585"/>
                <a:ext cx="1231530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Workload Signature</a:t>
                </a:r>
              </a:p>
            </p:txBody>
          </p:sp>
        </p:grpSp>
        <p:grpSp>
          <p:nvGrpSpPr>
            <p:cNvPr id="170" name="Group 170"/>
            <p:cNvGrpSpPr/>
            <p:nvPr/>
          </p:nvGrpSpPr>
          <p:grpSpPr>
            <a:xfrm>
              <a:off x="81643" y="1559195"/>
              <a:ext cx="1306287" cy="531224"/>
              <a:chOff x="0" y="0"/>
              <a:chExt cx="1306285" cy="531223"/>
            </a:xfrm>
          </p:grpSpPr>
          <p:sp>
            <p:nvSpPr>
              <p:cNvPr id="168" name="Shape 168"/>
              <p:cNvSpPr/>
              <p:nvPr/>
            </p:nvSpPr>
            <p:spPr>
              <a:xfrm>
                <a:off x="0" y="0"/>
                <a:ext cx="1306286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25931" y="133485"/>
                <a:ext cx="1254423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RTL Description</a:t>
                </a:r>
              </a:p>
            </p:txBody>
          </p:sp>
        </p:grpSp>
        <p:grpSp>
          <p:nvGrpSpPr>
            <p:cNvPr id="173" name="Group 173"/>
            <p:cNvGrpSpPr/>
            <p:nvPr/>
          </p:nvGrpSpPr>
          <p:grpSpPr>
            <a:xfrm>
              <a:off x="81643" y="2300874"/>
              <a:ext cx="1306286" cy="531224"/>
              <a:chOff x="0" y="0"/>
              <a:chExt cx="1306284" cy="531223"/>
            </a:xfrm>
          </p:grpSpPr>
          <p:sp>
            <p:nvSpPr>
              <p:cNvPr id="171" name="Shape 171"/>
              <p:cNvSpPr/>
              <p:nvPr/>
            </p:nvSpPr>
            <p:spPr>
              <a:xfrm>
                <a:off x="0" y="-1"/>
                <a:ext cx="1306285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>
                <a:off x="0" y="133485"/>
                <a:ext cx="1306285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Synthesis</a:t>
                </a:r>
              </a:p>
            </p:txBody>
          </p:sp>
        </p:grpSp>
        <p:grpSp>
          <p:nvGrpSpPr>
            <p:cNvPr id="176" name="Group 176"/>
            <p:cNvGrpSpPr/>
            <p:nvPr/>
          </p:nvGrpSpPr>
          <p:grpSpPr>
            <a:xfrm>
              <a:off x="81643" y="3042553"/>
              <a:ext cx="1306286" cy="531224"/>
              <a:chOff x="0" y="0"/>
              <a:chExt cx="1306284" cy="531223"/>
            </a:xfrm>
          </p:grpSpPr>
          <p:sp>
            <p:nvSpPr>
              <p:cNvPr id="174" name="Shape 174"/>
              <p:cNvSpPr/>
              <p:nvPr/>
            </p:nvSpPr>
            <p:spPr>
              <a:xfrm>
                <a:off x="0" y="-1"/>
                <a:ext cx="1306285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75" name="Shape 175"/>
              <p:cNvSpPr/>
              <p:nvPr/>
            </p:nvSpPr>
            <p:spPr>
              <a:xfrm>
                <a:off x="0" y="133485"/>
                <a:ext cx="1306285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Place &amp; Route</a:t>
                </a:r>
              </a:p>
            </p:txBody>
          </p:sp>
        </p:grpSp>
        <p:grpSp>
          <p:nvGrpSpPr>
            <p:cNvPr id="179" name="Group 179"/>
            <p:cNvGrpSpPr/>
            <p:nvPr/>
          </p:nvGrpSpPr>
          <p:grpSpPr>
            <a:xfrm>
              <a:off x="3565995" y="3042552"/>
              <a:ext cx="1283393" cy="531224"/>
              <a:chOff x="0" y="0"/>
              <a:chExt cx="1283392" cy="531223"/>
            </a:xfrm>
          </p:grpSpPr>
          <p:sp>
            <p:nvSpPr>
              <p:cNvPr id="177" name="Shape 177"/>
              <p:cNvSpPr/>
              <p:nvPr/>
            </p:nvSpPr>
            <p:spPr>
              <a:xfrm>
                <a:off x="-1" y="-1"/>
                <a:ext cx="1283394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78" name="Shape 178"/>
              <p:cNvSpPr/>
              <p:nvPr/>
            </p:nvSpPr>
            <p:spPr>
              <a:xfrm>
                <a:off x="-1" y="44585"/>
                <a:ext cx="1283394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Gate-level Simulation</a:t>
                </a:r>
              </a:p>
            </p:txBody>
          </p:sp>
        </p:grpSp>
        <p:grpSp>
          <p:nvGrpSpPr>
            <p:cNvPr id="182" name="Group 182"/>
            <p:cNvGrpSpPr/>
            <p:nvPr/>
          </p:nvGrpSpPr>
          <p:grpSpPr>
            <a:xfrm>
              <a:off x="3560169" y="66023"/>
              <a:ext cx="1266109" cy="531224"/>
              <a:chOff x="0" y="0"/>
              <a:chExt cx="1266107" cy="531223"/>
            </a:xfrm>
          </p:grpSpPr>
          <p:sp>
            <p:nvSpPr>
              <p:cNvPr id="180" name="Shape 180"/>
              <p:cNvSpPr/>
              <p:nvPr/>
            </p:nvSpPr>
            <p:spPr>
              <a:xfrm>
                <a:off x="0" y="-1"/>
                <a:ext cx="1266108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0" y="44585"/>
                <a:ext cx="1266108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Feature Extraction</a:t>
                </a:r>
              </a:p>
            </p:txBody>
          </p:sp>
        </p:grpSp>
        <p:grpSp>
          <p:nvGrpSpPr>
            <p:cNvPr id="186" name="Group 186"/>
            <p:cNvGrpSpPr/>
            <p:nvPr/>
          </p:nvGrpSpPr>
          <p:grpSpPr>
            <a:xfrm>
              <a:off x="2020388" y="1840775"/>
              <a:ext cx="905691" cy="709743"/>
              <a:chOff x="0" y="0"/>
              <a:chExt cx="905689" cy="709741"/>
            </a:xfrm>
          </p:grpSpPr>
          <p:sp>
            <p:nvSpPr>
              <p:cNvPr id="183" name="Shape 183"/>
              <p:cNvSpPr/>
              <p:nvPr/>
            </p:nvSpPr>
            <p:spPr>
              <a:xfrm>
                <a:off x="0" y="0"/>
                <a:ext cx="905690" cy="709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3600"/>
                    </a:moveTo>
                    <a:cubicBezTo>
                      <a:pt x="0" y="1612"/>
                      <a:pt x="4835" y="0"/>
                      <a:pt x="10800" y="0"/>
                    </a:cubicBezTo>
                    <a:cubicBezTo>
                      <a:pt x="16765" y="0"/>
                      <a:pt x="21600" y="1612"/>
                      <a:pt x="21600" y="3600"/>
                    </a:cubicBezTo>
                    <a:lnTo>
                      <a:pt x="21600" y="18000"/>
                    </a:lnTo>
                    <a:cubicBezTo>
                      <a:pt x="21600" y="19988"/>
                      <a:pt x="16765" y="21600"/>
                      <a:pt x="10800" y="21600"/>
                    </a:cubicBezTo>
                    <a:cubicBezTo>
                      <a:pt x="4835" y="21600"/>
                      <a:pt x="0" y="19988"/>
                      <a:pt x="0" y="180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84" name="Shape 184"/>
              <p:cNvSpPr/>
              <p:nvPr/>
            </p:nvSpPr>
            <p:spPr>
              <a:xfrm>
                <a:off x="0" y="0"/>
                <a:ext cx="905690" cy="709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600"/>
                    </a:moveTo>
                    <a:cubicBezTo>
                      <a:pt x="21600" y="5588"/>
                      <a:pt x="16765" y="7200"/>
                      <a:pt x="10800" y="7200"/>
                    </a:cubicBezTo>
                    <a:cubicBezTo>
                      <a:pt x="4835" y="7200"/>
                      <a:pt x="0" y="5588"/>
                      <a:pt x="0" y="3600"/>
                    </a:cubicBezTo>
                    <a:moveTo>
                      <a:pt x="0" y="3600"/>
                    </a:moveTo>
                    <a:cubicBezTo>
                      <a:pt x="0" y="1612"/>
                      <a:pt x="4835" y="0"/>
                      <a:pt x="10800" y="0"/>
                    </a:cubicBezTo>
                    <a:cubicBezTo>
                      <a:pt x="16765" y="0"/>
                      <a:pt x="21600" y="1612"/>
                      <a:pt x="21600" y="3600"/>
                    </a:cubicBezTo>
                    <a:lnTo>
                      <a:pt x="21600" y="18000"/>
                    </a:lnTo>
                    <a:cubicBezTo>
                      <a:pt x="21600" y="19988"/>
                      <a:pt x="16765" y="21600"/>
                      <a:pt x="10800" y="21600"/>
                    </a:cubicBezTo>
                    <a:cubicBezTo>
                      <a:pt x="4835" y="21600"/>
                      <a:pt x="0" y="19988"/>
                      <a:pt x="0" y="18000"/>
                    </a:cubicBezTo>
                    <a:close/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85" name="Shape 185"/>
              <p:cNvSpPr/>
              <p:nvPr/>
            </p:nvSpPr>
            <p:spPr>
              <a:xfrm>
                <a:off x="0" y="192990"/>
                <a:ext cx="905690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TSMC 45nm</a:t>
                </a:r>
              </a:p>
            </p:txBody>
          </p:sp>
        </p:grpSp>
        <p:sp>
          <p:nvSpPr>
            <p:cNvPr id="187" name="Shape 187"/>
            <p:cNvSpPr/>
            <p:nvPr/>
          </p:nvSpPr>
          <p:spPr>
            <a:xfrm>
              <a:off x="1387929" y="1083128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190" name="Group 190"/>
            <p:cNvGrpSpPr/>
            <p:nvPr/>
          </p:nvGrpSpPr>
          <p:grpSpPr>
            <a:xfrm>
              <a:off x="1822269" y="3042553"/>
              <a:ext cx="1306287" cy="531224"/>
              <a:chOff x="0" y="0"/>
              <a:chExt cx="1306285" cy="531223"/>
            </a:xfrm>
          </p:grpSpPr>
          <p:sp>
            <p:nvSpPr>
              <p:cNvPr id="188" name="Shape 188"/>
              <p:cNvSpPr/>
              <p:nvPr/>
            </p:nvSpPr>
            <p:spPr>
              <a:xfrm>
                <a:off x="0" y="0"/>
                <a:ext cx="1306286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89" name="Shape 189"/>
              <p:cNvSpPr/>
              <p:nvPr/>
            </p:nvSpPr>
            <p:spPr>
              <a:xfrm>
                <a:off x="25931" y="133485"/>
                <a:ext cx="1254423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Gate-level Netlist</a:t>
                </a:r>
              </a:p>
            </p:txBody>
          </p:sp>
        </p:grpSp>
        <p:grpSp>
          <p:nvGrpSpPr>
            <p:cNvPr id="193" name="Group 193"/>
            <p:cNvGrpSpPr/>
            <p:nvPr/>
          </p:nvGrpSpPr>
          <p:grpSpPr>
            <a:xfrm>
              <a:off x="5318761" y="3042552"/>
              <a:ext cx="1210492" cy="531224"/>
              <a:chOff x="0" y="0"/>
              <a:chExt cx="1210490" cy="531223"/>
            </a:xfrm>
          </p:grpSpPr>
          <p:sp>
            <p:nvSpPr>
              <p:cNvPr id="191" name="Shape 191"/>
              <p:cNvSpPr/>
              <p:nvPr/>
            </p:nvSpPr>
            <p:spPr>
              <a:xfrm>
                <a:off x="0" y="0"/>
                <a:ext cx="1210491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>
                <a:off x="25932" y="44585"/>
                <a:ext cx="1158627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/>
                <a:r>
                  <a:rPr sz="1200">
                    <a:latin typeface="Arial"/>
                    <a:ea typeface="Arial"/>
                    <a:cs typeface="Arial"/>
                    <a:sym typeface="Arial"/>
                  </a:rPr>
                  <a:t>Switching</a:t>
                </a:r>
              </a:p>
              <a:p>
                <a:pPr lvl="0" algn="ctr"/>
                <a:r>
                  <a:rPr sz="1200">
                    <a:latin typeface="Arial"/>
                    <a:ea typeface="Arial"/>
                    <a:cs typeface="Arial"/>
                    <a:sym typeface="Arial"/>
                  </a:rPr>
                  <a:t>Activity</a:t>
                </a:r>
              </a:p>
            </p:txBody>
          </p:sp>
        </p:grpSp>
        <p:grpSp>
          <p:nvGrpSpPr>
            <p:cNvPr id="196" name="Group 196"/>
            <p:cNvGrpSpPr/>
            <p:nvPr/>
          </p:nvGrpSpPr>
          <p:grpSpPr>
            <a:xfrm>
              <a:off x="3565994" y="1684017"/>
              <a:ext cx="1283393" cy="531224"/>
              <a:chOff x="0" y="0"/>
              <a:chExt cx="1283392" cy="531223"/>
            </a:xfrm>
          </p:grpSpPr>
          <p:sp>
            <p:nvSpPr>
              <p:cNvPr id="194" name="Shape 194"/>
              <p:cNvSpPr/>
              <p:nvPr/>
            </p:nvSpPr>
            <p:spPr>
              <a:xfrm>
                <a:off x="-1" y="-1"/>
                <a:ext cx="1283394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95" name="Shape 195"/>
              <p:cNvSpPr/>
              <p:nvPr/>
            </p:nvSpPr>
            <p:spPr>
              <a:xfrm>
                <a:off x="-1" y="44585"/>
                <a:ext cx="1283394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Dynamic Timing Analysis</a:t>
                </a:r>
              </a:p>
            </p:txBody>
          </p:sp>
        </p:grpSp>
        <p:grpSp>
          <p:nvGrpSpPr>
            <p:cNvPr id="199" name="Group 199"/>
            <p:cNvGrpSpPr/>
            <p:nvPr/>
          </p:nvGrpSpPr>
          <p:grpSpPr>
            <a:xfrm>
              <a:off x="5257606" y="848246"/>
              <a:ext cx="1267200" cy="531224"/>
              <a:chOff x="0" y="0"/>
              <a:chExt cx="1267199" cy="531223"/>
            </a:xfrm>
          </p:grpSpPr>
          <p:sp>
            <p:nvSpPr>
              <p:cNvPr id="197" name="Shape 197"/>
              <p:cNvSpPr/>
              <p:nvPr/>
            </p:nvSpPr>
            <p:spPr>
              <a:xfrm>
                <a:off x="-1" y="-1"/>
                <a:ext cx="1267201" cy="531225"/>
              </a:xfrm>
              <a:prstGeom prst="rect">
                <a:avLst/>
              </a:prstGeom>
              <a:solidFill>
                <a:srgbClr val="FFFF00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198" name="Shape 198"/>
              <p:cNvSpPr/>
              <p:nvPr/>
            </p:nvSpPr>
            <p:spPr>
              <a:xfrm>
                <a:off x="-1" y="44585"/>
                <a:ext cx="1267201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/>
                <a:r>
                  <a:rPr sz="1200">
                    <a:latin typeface="Arial"/>
                    <a:ea typeface="Arial"/>
                    <a:cs typeface="Arial"/>
                    <a:sym typeface="Arial"/>
                  </a:rPr>
                  <a:t>Model</a:t>
                </a:r>
              </a:p>
              <a:p>
                <a:pPr lvl="0" algn="ctr"/>
                <a:r>
                  <a:rPr sz="1200">
                    <a:latin typeface="Arial"/>
                    <a:ea typeface="Arial"/>
                    <a:cs typeface="Arial"/>
                    <a:sym typeface="Arial"/>
                  </a:rPr>
                  <a:t>Training</a:t>
                </a:r>
              </a:p>
            </p:txBody>
          </p:sp>
        </p:grpSp>
        <p:sp>
          <p:nvSpPr>
            <p:cNvPr id="200" name="Shape 200"/>
            <p:cNvSpPr/>
            <p:nvPr/>
          </p:nvSpPr>
          <p:spPr>
            <a:xfrm>
              <a:off x="3119098" y="333828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734786" y="2090417"/>
              <a:ext cx="1" cy="21771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734786" y="2832097"/>
              <a:ext cx="1" cy="21771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 flipH="1">
              <a:off x="1387929" y="2332803"/>
              <a:ext cx="632460" cy="23368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 flipH="1">
              <a:off x="1396743" y="2527293"/>
              <a:ext cx="741758" cy="613232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1386296" y="3308163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3127262" y="3316871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4884421" y="3316871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 rot="5400000" flipH="1">
              <a:off x="4652193" y="1770738"/>
              <a:ext cx="827313" cy="171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570" y="0"/>
                  </a:lnTo>
                  <a:lnTo>
                    <a:pt x="5570" y="21600"/>
                  </a:lnTo>
                  <a:lnTo>
                    <a:pt x="2160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 rot="16200000" flipH="1">
              <a:off x="1981660" y="1620899"/>
              <a:ext cx="2881069" cy="30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3727847" y="947817"/>
              <a:ext cx="1697648" cy="4420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lvl="0"/>
              <a:r>
                <a:rPr sz="1200">
                  <a:latin typeface="Arial"/>
                  <a:ea typeface="Arial"/>
                  <a:cs typeface="Arial"/>
                  <a:sym typeface="Arial"/>
                </a:rPr>
                <a:t>b) Input Feature 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  <a:p>
              <a:pPr lvl="0"/>
              <a:r>
                <a:rPr sz="1200">
                  <a:latin typeface="Arial"/>
                  <a:ea typeface="Arial"/>
                  <a:cs typeface="Arial"/>
                  <a:sym typeface="Arial"/>
                </a:rPr>
                <a:t>Extraction</a:t>
              </a:r>
            </a:p>
          </p:txBody>
        </p:sp>
        <p:sp>
          <p:nvSpPr>
            <p:cNvPr id="211" name="Shape 211"/>
            <p:cNvSpPr/>
            <p:nvPr/>
          </p:nvSpPr>
          <p:spPr>
            <a:xfrm>
              <a:off x="1294818" y="1427830"/>
              <a:ext cx="2297650" cy="276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lang="en-US" sz="1200" dirty="0"/>
                <a:t> </a:t>
              </a:r>
              <a:r>
                <a:rPr sz="1200" dirty="0"/>
                <a:t>a) Dynamic Timing Analysis</a:t>
              </a:r>
            </a:p>
          </p:txBody>
        </p:sp>
        <p:grpSp>
          <p:nvGrpSpPr>
            <p:cNvPr id="214" name="Group 214"/>
            <p:cNvGrpSpPr/>
            <p:nvPr/>
          </p:nvGrpSpPr>
          <p:grpSpPr>
            <a:xfrm>
              <a:off x="119986" y="98242"/>
              <a:ext cx="1266310" cy="531224"/>
              <a:chOff x="0" y="0"/>
              <a:chExt cx="1266309" cy="531223"/>
            </a:xfrm>
          </p:grpSpPr>
          <p:sp>
            <p:nvSpPr>
              <p:cNvPr id="212" name="Shape 212"/>
              <p:cNvSpPr/>
              <p:nvPr/>
            </p:nvSpPr>
            <p:spPr>
              <a:xfrm>
                <a:off x="-1" y="-1"/>
                <a:ext cx="1266311" cy="531225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>
                <a:off x="-1" y="44585"/>
                <a:ext cx="1266311" cy="442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Random Data Generator</a:t>
                </a:r>
              </a:p>
            </p:txBody>
          </p:sp>
        </p:grpSp>
        <p:grpSp>
          <p:nvGrpSpPr>
            <p:cNvPr id="217" name="Group 217"/>
            <p:cNvGrpSpPr/>
            <p:nvPr/>
          </p:nvGrpSpPr>
          <p:grpSpPr>
            <a:xfrm>
              <a:off x="5282269" y="1676649"/>
              <a:ext cx="1274583" cy="531224"/>
              <a:chOff x="0" y="0"/>
              <a:chExt cx="1274581" cy="531223"/>
            </a:xfrm>
          </p:grpSpPr>
          <p:sp>
            <p:nvSpPr>
              <p:cNvPr id="215" name="Shape 215"/>
              <p:cNvSpPr/>
              <p:nvPr/>
            </p:nvSpPr>
            <p:spPr>
              <a:xfrm>
                <a:off x="0" y="0"/>
                <a:ext cx="1274582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>
                <a:off x="25931" y="133485"/>
                <a:ext cx="1222719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Dynamic Delay</a:t>
                </a:r>
              </a:p>
            </p:txBody>
          </p:sp>
        </p:grpSp>
        <p:sp>
          <p:nvSpPr>
            <p:cNvPr id="218" name="Shape 218"/>
            <p:cNvSpPr/>
            <p:nvPr/>
          </p:nvSpPr>
          <p:spPr>
            <a:xfrm>
              <a:off x="5900922" y="597246"/>
              <a:ext cx="1" cy="244749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5456459" y="2341825"/>
              <a:ext cx="2297650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200"/>
                <a:t>c) Model Training </a:t>
              </a:r>
            </a:p>
          </p:txBody>
        </p:sp>
        <p:sp>
          <p:nvSpPr>
            <p:cNvPr id="220" name="Shape 220"/>
            <p:cNvSpPr/>
            <p:nvPr/>
          </p:nvSpPr>
          <p:spPr>
            <a:xfrm flipV="1">
              <a:off x="2443643" y="598832"/>
              <a:ext cx="1" cy="206762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1396742" y="363853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4826278" y="331634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4849387" y="1975373"/>
              <a:ext cx="434340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 flipV="1">
              <a:off x="5919560" y="1376533"/>
              <a:ext cx="1" cy="300117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227" name="Group 227"/>
            <p:cNvGrpSpPr/>
            <p:nvPr/>
          </p:nvGrpSpPr>
          <p:grpSpPr>
            <a:xfrm>
              <a:off x="5273560" y="53630"/>
              <a:ext cx="1274583" cy="531224"/>
              <a:chOff x="0" y="0"/>
              <a:chExt cx="1274581" cy="531223"/>
            </a:xfrm>
          </p:grpSpPr>
          <p:sp>
            <p:nvSpPr>
              <p:cNvPr id="225" name="Shape 225"/>
              <p:cNvSpPr/>
              <p:nvPr/>
            </p:nvSpPr>
            <p:spPr>
              <a:xfrm>
                <a:off x="0" y="0"/>
                <a:ext cx="1274582" cy="5312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>
                <a:off x="25931" y="133485"/>
                <a:ext cx="1222719" cy="26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Input Feature</a:t>
                </a:r>
              </a:p>
            </p:txBody>
          </p:sp>
        </p:grpSp>
      </p:grpSp>
      <p:sp>
        <p:nvSpPr>
          <p:cNvPr id="229" name="Shape 229"/>
          <p:cNvSpPr/>
          <p:nvPr/>
        </p:nvSpPr>
        <p:spPr>
          <a:xfrm>
            <a:off x="203007" y="820201"/>
            <a:ext cx="5045508" cy="1471258"/>
          </a:xfrm>
          <a:prstGeom prst="rect">
            <a:avLst/>
          </a:prstGeom>
          <a:solidFill>
            <a:srgbClr val="FFFFFF">
              <a:alpha val="93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0" name="Shape 230"/>
          <p:cNvSpPr/>
          <p:nvPr/>
        </p:nvSpPr>
        <p:spPr>
          <a:xfrm>
            <a:off x="5237140" y="820201"/>
            <a:ext cx="1864861" cy="1580099"/>
          </a:xfrm>
          <a:prstGeom prst="rect">
            <a:avLst/>
          </a:prstGeom>
          <a:solidFill>
            <a:srgbClr val="FFFFFF">
              <a:alpha val="93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aphicFrame>
        <p:nvGraphicFramePr>
          <p:cNvPr id="231" name="Table 231"/>
          <p:cNvGraphicFramePr/>
          <p:nvPr>
            <p:extLst>
              <p:ext uri="{D42A27DB-BD31-4B8C-83A1-F6EECF244321}">
                <p14:modId xmlns:p14="http://schemas.microsoft.com/office/powerpoint/2010/main" val="3193799281"/>
              </p:ext>
            </p:extLst>
          </p:nvPr>
        </p:nvGraphicFramePr>
        <p:xfrm>
          <a:off x="192836" y="4497460"/>
          <a:ext cx="7801596" cy="218742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899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2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527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RTL description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An open-source tool: Flopoco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27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Synthesis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Synopsys Design Compiler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27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Place&amp;Route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Synopsys IC Compiler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92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Gate-level Simulation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Mentor Graphics Modelsim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92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Dynamic Timing Analysis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Python-Written VCD Analysis Script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1" animBg="1" advAuto="0"/>
      <p:bldP spid="230" grpId="2" animBg="1" advAuto="0"/>
      <p:bldP spid="231" grpId="3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1000</Words>
  <Application>Microsoft Office PowerPoint</Application>
  <PresentationFormat>全屏显示(4:3)</PresentationFormat>
  <Paragraphs>300</Paragraphs>
  <Slides>26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Avenir Book</vt:lpstr>
      <vt:lpstr>Avenir Roman</vt:lpstr>
      <vt:lpstr>宋体</vt:lpstr>
      <vt:lpstr>Arial</vt:lpstr>
      <vt:lpstr>Arial Bold</vt:lpstr>
      <vt:lpstr>Calibri</vt:lpstr>
      <vt:lpstr>Cambria Math</vt:lpstr>
      <vt:lpstr>Helvetica</vt:lpstr>
      <vt:lpstr>Wingdings</vt:lpstr>
      <vt:lpstr>Default</vt:lpstr>
      <vt:lpstr>WILD: A Workload-Based Learning Model to Predict Dynamic Delay of Functional Units</vt:lpstr>
      <vt:lpstr>Agenda</vt:lpstr>
      <vt:lpstr>STA-induced Performance Loss</vt:lpstr>
      <vt:lpstr>Instruction-level Dynamic Analysis </vt:lpstr>
      <vt:lpstr>Agenda</vt:lpstr>
      <vt:lpstr>Problem Formulation</vt:lpstr>
      <vt:lpstr>Overview</vt:lpstr>
      <vt:lpstr>Agenda</vt:lpstr>
      <vt:lpstr>Dynamic Timing Analysis</vt:lpstr>
      <vt:lpstr>Dynamic Timing Analysis </vt:lpstr>
      <vt:lpstr>Agenda</vt:lpstr>
      <vt:lpstr>Input Feature Extraction</vt:lpstr>
      <vt:lpstr>Input Feature Extraction</vt:lpstr>
      <vt:lpstr>Input Feature Extraction</vt:lpstr>
      <vt:lpstr>Agenda</vt:lpstr>
      <vt:lpstr>Model Training</vt:lpstr>
      <vt:lpstr>Model Training </vt:lpstr>
      <vt:lpstr>Model Evaluation</vt:lpstr>
      <vt:lpstr>Agenda</vt:lpstr>
      <vt:lpstr>Delay Distribution of FUs </vt:lpstr>
      <vt:lpstr>Model Prediction Accuracy</vt:lpstr>
      <vt:lpstr>Instruction-level Timing Margin Reduction</vt:lpstr>
      <vt:lpstr>Agenda</vt:lpstr>
      <vt:lpstr>Discussions</vt:lpstr>
      <vt:lpstr>Conclusions</vt:lpstr>
      <vt:lpstr>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WILD: A Workload-Based Learning Model to Predict Dynamic Delay of Functional Units</dc:title>
  <cp:lastModifiedBy>Airan Shao</cp:lastModifiedBy>
  <cp:revision>65</cp:revision>
  <dcterms:modified xsi:type="dcterms:W3CDTF">2016-10-04T15:44:15Z</dcterms:modified>
</cp:coreProperties>
</file>