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34"/>
  </p:notesMasterIdLst>
  <p:handoutMasterIdLst>
    <p:handoutMasterId r:id="rId35"/>
  </p:handoutMasterIdLst>
  <p:sldIdLst>
    <p:sldId id="769" r:id="rId2"/>
    <p:sldId id="776" r:id="rId3"/>
    <p:sldId id="820" r:id="rId4"/>
    <p:sldId id="822" r:id="rId5"/>
    <p:sldId id="852" r:id="rId6"/>
    <p:sldId id="863" r:id="rId7"/>
    <p:sldId id="833" r:id="rId8"/>
    <p:sldId id="797" r:id="rId9"/>
    <p:sldId id="823" r:id="rId10"/>
    <p:sldId id="844" r:id="rId11"/>
    <p:sldId id="845" r:id="rId12"/>
    <p:sldId id="771" r:id="rId13"/>
    <p:sldId id="799" r:id="rId14"/>
    <p:sldId id="865" r:id="rId15"/>
    <p:sldId id="866" r:id="rId16"/>
    <p:sldId id="867" r:id="rId17"/>
    <p:sldId id="850" r:id="rId18"/>
    <p:sldId id="801" r:id="rId19"/>
    <p:sldId id="841" r:id="rId20"/>
    <p:sldId id="802" r:id="rId21"/>
    <p:sldId id="842" r:id="rId22"/>
    <p:sldId id="803" r:id="rId23"/>
    <p:sldId id="835" r:id="rId24"/>
    <p:sldId id="805" r:id="rId25"/>
    <p:sldId id="806" r:id="rId26"/>
    <p:sldId id="807" r:id="rId27"/>
    <p:sldId id="808" r:id="rId28"/>
    <p:sldId id="809" r:id="rId29"/>
    <p:sldId id="811" r:id="rId30"/>
    <p:sldId id="813" r:id="rId31"/>
    <p:sldId id="815" r:id="rId32"/>
    <p:sldId id="826" r:id="rId33"/>
  </p:sldIdLst>
  <p:sldSz cx="9144000" cy="6858000" type="screen4x3"/>
  <p:notesSz cx="6400800" cy="8686800"/>
  <p:custDataLst>
    <p:tags r:id="rId3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36">
          <p15:clr>
            <a:srgbClr val="A4A3A4"/>
          </p15:clr>
        </p15:guide>
        <p15:guide id="2" pos="20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3300"/>
    <a:srgbClr val="FFFFFF"/>
    <a:srgbClr val="000000"/>
    <a:srgbClr val="00FDFF"/>
    <a:srgbClr val="928B81"/>
    <a:srgbClr val="009900"/>
    <a:srgbClr val="FF33CC"/>
    <a:srgbClr val="FF6600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86" autoAdjust="0"/>
    <p:restoredTop sz="85497" autoAdjust="0"/>
  </p:normalViewPr>
  <p:slideViewPr>
    <p:cSldViewPr>
      <p:cViewPr varScale="1">
        <p:scale>
          <a:sx n="86" d="100"/>
          <a:sy n="86" d="100"/>
        </p:scale>
        <p:origin x="1627" y="2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105" d="100"/>
          <a:sy n="105" d="100"/>
        </p:scale>
        <p:origin x="3612" y="114"/>
      </p:cViewPr>
      <p:guideLst>
        <p:guide orient="horz" pos="2736"/>
        <p:guide pos="201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773363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86" tIns="43093" rIns="86186" bIns="43093" numCol="1" anchor="t" anchorCtr="0" compatLnSpc="1">
            <a:prstTxWarp prst="textNoShape">
              <a:avLst/>
            </a:prstTxWarp>
          </a:bodyPr>
          <a:lstStyle>
            <a:lvl1pPr defTabSz="860425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625850" y="0"/>
            <a:ext cx="277177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86" tIns="43093" rIns="86186" bIns="43093" numCol="1" anchor="t" anchorCtr="0" compatLnSpc="1">
            <a:prstTxWarp prst="textNoShape">
              <a:avLst/>
            </a:prstTxWarp>
          </a:bodyPr>
          <a:lstStyle>
            <a:lvl1pPr algn="r" defTabSz="860425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0238"/>
            <a:ext cx="2773363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86" tIns="43093" rIns="86186" bIns="43093" numCol="1" anchor="b" anchorCtr="0" compatLnSpc="1">
            <a:prstTxWarp prst="textNoShape">
              <a:avLst/>
            </a:prstTxWarp>
          </a:bodyPr>
          <a:lstStyle>
            <a:lvl1pPr defTabSz="860425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625850" y="8250238"/>
            <a:ext cx="2771775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86" tIns="43093" rIns="86186" bIns="43093" numCol="1" anchor="b" anchorCtr="0" compatLnSpc="1">
            <a:prstTxWarp prst="textNoShape">
              <a:avLst/>
            </a:prstTxWarp>
          </a:bodyPr>
          <a:lstStyle>
            <a:lvl1pPr algn="r" defTabSz="860425">
              <a:defRPr sz="1100"/>
            </a:lvl1pPr>
          </a:lstStyle>
          <a:p>
            <a:fld id="{EFB33CD5-BBE0-4F8A-AADE-E25BD0DA18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5614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773363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86" tIns="43093" rIns="86186" bIns="43093" numCol="1" anchor="t" anchorCtr="0" compatLnSpc="1">
            <a:prstTxWarp prst="textNoShape">
              <a:avLst/>
            </a:prstTxWarp>
          </a:bodyPr>
          <a:lstStyle>
            <a:lvl1pPr defTabSz="860425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625850" y="0"/>
            <a:ext cx="277177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86" tIns="43093" rIns="86186" bIns="43093" numCol="1" anchor="t" anchorCtr="0" compatLnSpc="1">
            <a:prstTxWarp prst="textNoShape">
              <a:avLst/>
            </a:prstTxWarp>
          </a:bodyPr>
          <a:lstStyle>
            <a:lvl1pPr algn="r" defTabSz="860425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28700" y="650875"/>
            <a:ext cx="4343400" cy="3257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39763" y="4124325"/>
            <a:ext cx="5122862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86" tIns="43093" rIns="86186" bIns="430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0238"/>
            <a:ext cx="2773363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86" tIns="43093" rIns="86186" bIns="43093" numCol="1" anchor="b" anchorCtr="0" compatLnSpc="1">
            <a:prstTxWarp prst="textNoShape">
              <a:avLst/>
            </a:prstTxWarp>
          </a:bodyPr>
          <a:lstStyle>
            <a:lvl1pPr defTabSz="860425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625850" y="8250238"/>
            <a:ext cx="2771775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86" tIns="43093" rIns="86186" bIns="43093" numCol="1" anchor="b" anchorCtr="0" compatLnSpc="1">
            <a:prstTxWarp prst="textNoShape">
              <a:avLst/>
            </a:prstTxWarp>
          </a:bodyPr>
          <a:lstStyle>
            <a:lvl1pPr algn="r" defTabSz="860425">
              <a:defRPr sz="1100"/>
            </a:lvl1pPr>
          </a:lstStyle>
          <a:p>
            <a:fld id="{C79584B7-2BCA-4D3D-BB23-AAFB49D365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83125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584B7-2BCA-4D3D-BB23-AAFB49D3653A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85648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584B7-2BCA-4D3D-BB23-AAFB49D3653A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17424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584B7-2BCA-4D3D-BB23-AAFB49D3653A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91620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584B7-2BCA-4D3D-BB23-AAFB49D3653A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28429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584B7-2BCA-4D3D-BB23-AAFB49D3653A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32279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584B7-2BCA-4D3D-BB23-AAFB49D3653A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03046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584B7-2BCA-4D3D-BB23-AAFB49D3653A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69276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584B7-2BCA-4D3D-BB23-AAFB49D3653A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05700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584B7-2BCA-4D3D-BB23-AAFB49D3653A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46383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584B7-2BCA-4D3D-BB23-AAFB49D3653A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86451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584B7-2BCA-4D3D-BB23-AAFB49D3653A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3981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584B7-2BCA-4D3D-BB23-AAFB49D3653A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16885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584B7-2BCA-4D3D-BB23-AAFB49D3653A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00843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584B7-2BCA-4D3D-BB23-AAFB49D3653A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91811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584B7-2BCA-4D3D-BB23-AAFB49D3653A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67664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584B7-2BCA-4D3D-BB23-AAFB49D3653A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59468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584B7-2BCA-4D3D-BB23-AAFB49D3653A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1643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584B7-2BCA-4D3D-BB23-AAFB49D3653A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68868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584B7-2BCA-4D3D-BB23-AAFB49D3653A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43599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584B7-2BCA-4D3D-BB23-AAFB49D3653A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16765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584B7-2BCA-4D3D-BB23-AAFB49D3653A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44410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584B7-2BCA-4D3D-BB23-AAFB49D3653A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7618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584B7-2BCA-4D3D-BB23-AAFB49D3653A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40293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584B7-2BCA-4D3D-BB23-AAFB49D3653A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10427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584B7-2BCA-4D3D-BB23-AAFB49D3653A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31394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584B7-2BCA-4D3D-BB23-AAFB49D3653A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7024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584B7-2BCA-4D3D-BB23-AAFB49D3653A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912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584B7-2BCA-4D3D-BB23-AAFB49D3653A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3725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584B7-2BCA-4D3D-BB23-AAFB49D3653A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5444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584B7-2BCA-4D3D-BB23-AAFB49D3653A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9109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584B7-2BCA-4D3D-BB23-AAFB49D3653A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3700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584B7-2BCA-4D3D-BB23-AAFB49D3653A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3711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black">
          <a:xfrm>
            <a:off x="2006600" y="1287463"/>
            <a:ext cx="4103688" cy="3063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18288" tIns="18288" rIns="18288" bIns="18288" anchor="ctr"/>
          <a:lstStyle/>
          <a:p>
            <a:pPr marL="342900" indent="-342900">
              <a:lnSpc>
                <a:spcPct val="98000"/>
              </a:lnSpc>
              <a:spcBef>
                <a:spcPct val="20000"/>
              </a:spcBef>
              <a:defRPr/>
            </a:pPr>
            <a:r>
              <a:rPr lang="en-US" altLang="en-US" sz="1800" dirty="0">
                <a:solidFill>
                  <a:srgbClr val="FFFFFF"/>
                </a:solidFill>
                <a:latin typeface="Arial" charset="0"/>
                <a:cs typeface="+mn-cs"/>
              </a:rPr>
              <a:t>Stanford University</a:t>
            </a: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black">
          <a:xfrm flipV="1">
            <a:off x="1862138" y="1362075"/>
            <a:ext cx="0" cy="32861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black">
          <a:xfrm>
            <a:off x="6553200" y="6248400"/>
            <a:ext cx="23256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en-US" altLang="en-US" sz="1000">
                <a:solidFill>
                  <a:srgbClr val="FFFFFF"/>
                </a:solidFill>
                <a:latin typeface="Arial" charset="0"/>
                <a:cs typeface="Arial" charset="0"/>
              </a:rPr>
              <a:t>Department of Electrical Engineering</a:t>
            </a:r>
          </a:p>
        </p:txBody>
      </p:sp>
      <p:sp>
        <p:nvSpPr>
          <p:cNvPr id="11" name="Rectangle 5"/>
          <p:cNvSpPr>
            <a:spLocks noChangeArrowheads="1"/>
          </p:cNvSpPr>
          <p:nvPr userDrawn="1"/>
        </p:nvSpPr>
        <p:spPr bwMode="black">
          <a:xfrm>
            <a:off x="5334000" y="6226175"/>
            <a:ext cx="1676400" cy="306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18288" tIns="18288" rIns="18288" bIns="18288" anchor="ctr"/>
          <a:lstStyle/>
          <a:p>
            <a:pPr marL="342900" indent="-342900">
              <a:lnSpc>
                <a:spcPct val="98000"/>
              </a:lnSpc>
              <a:spcBef>
                <a:spcPct val="20000"/>
              </a:spcBef>
              <a:defRPr/>
            </a:pPr>
            <a:r>
              <a:rPr lang="en-US" altLang="en-US" sz="1300" dirty="0" smtClean="0">
                <a:solidFill>
                  <a:srgbClr val="FFFFFF"/>
                </a:solidFill>
                <a:latin typeface="Arial" charset="0"/>
                <a:cs typeface="+mn-cs"/>
              </a:rPr>
              <a:t>11/16/2016</a:t>
            </a:r>
            <a:endParaRPr lang="en-US" altLang="en-US" sz="1300" dirty="0">
              <a:solidFill>
                <a:srgbClr val="FFFFFF"/>
              </a:solidFill>
              <a:latin typeface="Arial" charset="0"/>
              <a:cs typeface="+mn-cs"/>
            </a:endParaRPr>
          </a:p>
        </p:txBody>
      </p:sp>
      <p:sp>
        <p:nvSpPr>
          <p:cNvPr id="311300" name="Rectangle 4"/>
          <p:cNvSpPr>
            <a:spLocks noGrp="1" noChangeArrowheads="1"/>
          </p:cNvSpPr>
          <p:nvPr>
            <p:ph type="ctrTitle"/>
          </p:nvPr>
        </p:nvSpPr>
        <p:spPr bwMode="black">
          <a:xfrm>
            <a:off x="390525" y="2493963"/>
            <a:ext cx="7954963" cy="1470025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en-US"/>
              <a:t>Presentation Title</a:t>
            </a:r>
          </a:p>
        </p:txBody>
      </p:sp>
      <p:sp>
        <p:nvSpPr>
          <p:cNvPr id="311308" name="Rectangle 12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949450" y="4106863"/>
            <a:ext cx="6400800" cy="998537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defRPr b="0">
                <a:solidFill>
                  <a:srgbClr val="918873"/>
                </a:solidFill>
              </a:defRPr>
            </a:lvl1pPr>
          </a:lstStyle>
          <a:p>
            <a:r>
              <a:rPr lang="en-US" altLang="en-US"/>
              <a:t>Presentation Subtitle</a:t>
            </a:r>
            <a:br>
              <a:rPr lang="en-US" altLang="en-US"/>
            </a:br>
            <a:r>
              <a:rPr lang="en-US" altLang="en-US"/>
              <a:t>Subtitle Second Line</a:t>
            </a:r>
          </a:p>
        </p:txBody>
      </p:sp>
      <p:sp>
        <p:nvSpPr>
          <p:cNvPr id="12" name="Rectangle 5"/>
          <p:cNvSpPr>
            <a:spLocks noChangeArrowheads="1"/>
          </p:cNvSpPr>
          <p:nvPr userDrawn="1"/>
        </p:nvSpPr>
        <p:spPr bwMode="black">
          <a:xfrm>
            <a:off x="2006600" y="6217443"/>
            <a:ext cx="2928937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" tIns="18288" rIns="18288" bIns="18288" anchor="ctr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defTabSz="914400" eaLnBrk="1" hangingPunct="1">
              <a:lnSpc>
                <a:spcPct val="98000"/>
              </a:lnSpc>
              <a:spcBef>
                <a:spcPct val="20000"/>
              </a:spcBef>
            </a:pPr>
            <a:r>
              <a:rPr lang="en-US" altLang="en-US" sz="1300" dirty="0" smtClean="0">
                <a:solidFill>
                  <a:srgbClr val="FFFFFF"/>
                </a:solidFill>
              </a:rPr>
              <a:t>Stanford SystemX Alliance</a:t>
            </a:r>
            <a:endParaRPr lang="en-US" altLang="en-US" sz="13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05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66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84925" y="871538"/>
            <a:ext cx="2076450" cy="48069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988" y="871538"/>
            <a:ext cx="6078537" cy="48069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904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88" y="609600"/>
            <a:ext cx="8245475" cy="60801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76413"/>
            <a:ext cx="7775575" cy="1874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803650"/>
            <a:ext cx="7775575" cy="1874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990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88" y="611187"/>
            <a:ext cx="8245475" cy="6842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776413"/>
            <a:ext cx="3811588" cy="1874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9788" y="1776413"/>
            <a:ext cx="3811587" cy="1874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85800" y="3803650"/>
            <a:ext cx="7775575" cy="1874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87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087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76413"/>
            <a:ext cx="3811588" cy="3902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8" y="1776413"/>
            <a:ext cx="3811587" cy="3902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139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488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603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384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6343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0939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7646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ChangeArrowheads="1"/>
          </p:cNvSpPr>
          <p:nvPr/>
        </p:nvSpPr>
        <p:spPr bwMode="blackWhite">
          <a:xfrm>
            <a:off x="0" y="-417514"/>
            <a:ext cx="9140825" cy="384175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endParaRPr lang="en-US"/>
          </a:p>
        </p:txBody>
      </p:sp>
      <p:sp>
        <p:nvSpPr>
          <p:cNvPr id="310275" name="Rectangle 3"/>
          <p:cNvSpPr>
            <a:spLocks noChangeArrowheads="1"/>
          </p:cNvSpPr>
          <p:nvPr/>
        </p:nvSpPr>
        <p:spPr bwMode="blackWhite">
          <a:xfrm>
            <a:off x="0" y="6550025"/>
            <a:ext cx="9140825" cy="3841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49263" y="192086"/>
            <a:ext cx="8245475" cy="646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447801"/>
            <a:ext cx="7775575" cy="423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7" name="Text Box 6"/>
          <p:cNvSpPr txBox="1">
            <a:spLocks noChangeArrowheads="1"/>
          </p:cNvSpPr>
          <p:nvPr userDrawn="1"/>
        </p:nvSpPr>
        <p:spPr bwMode="black">
          <a:xfrm>
            <a:off x="8686800" y="6553200"/>
            <a:ext cx="381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E01C2C9-2250-4010-AC36-A5AC85A5560B}" type="slidenum">
              <a:rPr lang="en-US" altLang="en-US" sz="1200" b="0">
                <a:solidFill>
                  <a:srgbClr val="928B81"/>
                </a:solidFill>
                <a:latin typeface="Calibri" panose="020F0502020204030204" pitchFamily="34" charset="0"/>
              </a:rPr>
              <a:pPr/>
              <a:t>‹#›</a:t>
            </a:fld>
            <a:endParaRPr lang="en-US" altLang="en-US" sz="1200" b="0" dirty="0">
              <a:solidFill>
                <a:srgbClr val="928B81"/>
              </a:solidFill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8" r:id="rId1"/>
    <p:sldLayoutId id="2147484376" r:id="rId2"/>
    <p:sldLayoutId id="2147484377" r:id="rId3"/>
    <p:sldLayoutId id="2147484378" r:id="rId4"/>
    <p:sldLayoutId id="2147484379" r:id="rId5"/>
    <p:sldLayoutId id="2147484380" r:id="rId6"/>
    <p:sldLayoutId id="2147484381" r:id="rId7"/>
    <p:sldLayoutId id="2147484382" r:id="rId8"/>
    <p:sldLayoutId id="2147484383" r:id="rId9"/>
    <p:sldLayoutId id="2147484384" r:id="rId10"/>
    <p:sldLayoutId id="2147484385" r:id="rId11"/>
    <p:sldLayoutId id="2147484386" r:id="rId12"/>
    <p:sldLayoutId id="2147484387" r:id="rId13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918873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918873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918873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918873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918873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918873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918873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918873"/>
          </a:solidFill>
          <a:latin typeface="Arial" charset="0"/>
          <a:cs typeface="Arial" charset="0"/>
        </a:defRPr>
      </a:lvl9pPr>
    </p:titleStyle>
    <p:bodyStyle>
      <a:lvl1pPr marL="341313" indent="-341313" algn="l" rtl="0" eaLnBrk="0" fontAlgn="base" hangingPunct="0">
        <a:spcBef>
          <a:spcPct val="35000"/>
        </a:spcBef>
        <a:spcAft>
          <a:spcPct val="15000"/>
        </a:spcAft>
        <a:buClr>
          <a:srgbClr val="A4001D"/>
        </a:buClr>
        <a:buFont typeface="Wingdings" panose="05000000000000000000" pitchFamily="2" charset="2"/>
        <a:buChar char="§"/>
        <a:defRPr sz="2800" b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73088" indent="-231775" algn="l" rtl="0" eaLnBrk="0" fontAlgn="base" hangingPunct="0">
        <a:spcBef>
          <a:spcPct val="25000"/>
        </a:spcBef>
        <a:spcAft>
          <a:spcPct val="15000"/>
        </a:spcAft>
        <a:buClr>
          <a:srgbClr val="A4001D"/>
        </a:buClr>
        <a:buFont typeface="Arial" panose="020B0604020202020204" pitchFamily="34" charset="0"/>
        <a:buChar char="–"/>
        <a:defRPr sz="2400">
          <a:solidFill>
            <a:schemeClr val="tx1"/>
          </a:solidFill>
          <a:latin typeface="Calibri" panose="020F0502020204030204" pitchFamily="34" charset="0"/>
          <a:cs typeface="+mn-cs"/>
        </a:defRPr>
      </a:lvl2pPr>
      <a:lvl3pPr marL="803275" indent="-230188" algn="l" rtl="0" eaLnBrk="0" fontAlgn="base" hangingPunct="0">
        <a:spcBef>
          <a:spcPct val="20000"/>
        </a:spcBef>
        <a:spcAft>
          <a:spcPct val="0"/>
        </a:spcAft>
        <a:buClr>
          <a:srgbClr val="A4001D"/>
        </a:buClr>
        <a:buChar char="•"/>
        <a:defRPr sz="2400">
          <a:solidFill>
            <a:schemeClr val="tx1"/>
          </a:solidFill>
          <a:latin typeface="Calibri" panose="020F0502020204030204" pitchFamily="34" charset="0"/>
          <a:cs typeface="+mn-cs"/>
        </a:defRPr>
      </a:lvl3pPr>
      <a:lvl4pPr marL="1025525" indent="-222250" algn="l" rtl="0" eaLnBrk="0" fontAlgn="base" hangingPunct="0">
        <a:spcBef>
          <a:spcPct val="20000"/>
        </a:spcBef>
        <a:spcAft>
          <a:spcPct val="0"/>
        </a:spcAft>
        <a:buClr>
          <a:srgbClr val="A4001D"/>
        </a:buClr>
        <a:buFont typeface="Arial" panose="020B0604020202020204" pitchFamily="34" charset="0"/>
        <a:buChar char="–"/>
        <a:defRPr sz="2400">
          <a:solidFill>
            <a:schemeClr val="tx1"/>
          </a:solidFill>
          <a:latin typeface="Calibri" panose="020F0502020204030204" pitchFamily="34" charset="0"/>
          <a:cs typeface="+mn-cs"/>
        </a:defRPr>
      </a:lvl4pPr>
      <a:lvl5pPr marL="1255713" indent="-230188" algn="l" rtl="0" eaLnBrk="0" fontAlgn="base" hangingPunct="0">
        <a:spcBef>
          <a:spcPct val="20000"/>
        </a:spcBef>
        <a:spcAft>
          <a:spcPct val="0"/>
        </a:spcAft>
        <a:buClr>
          <a:srgbClr val="A4001D"/>
        </a:buClr>
        <a:buFont typeface="Arial" panose="020B0604020202020204" pitchFamily="34" charset="0"/>
        <a:buChar char="&gt;"/>
        <a:defRPr sz="2400">
          <a:solidFill>
            <a:schemeClr val="tx1"/>
          </a:solidFill>
          <a:latin typeface="Calibri" panose="020F0502020204030204" pitchFamily="34" charset="0"/>
          <a:cs typeface="+mn-cs"/>
        </a:defRPr>
      </a:lvl5pPr>
      <a:lvl6pPr marL="1600200" indent="-228600" algn="l" rtl="0" fontAlgn="base">
        <a:spcBef>
          <a:spcPct val="20000"/>
        </a:spcBef>
        <a:spcAft>
          <a:spcPct val="0"/>
        </a:spcAft>
        <a:buClr>
          <a:srgbClr val="A4001D"/>
        </a:buClr>
        <a:buFont typeface="Arial" charset="0"/>
        <a:buChar char="&gt;"/>
        <a:defRPr>
          <a:solidFill>
            <a:schemeClr val="tx1"/>
          </a:solidFill>
          <a:latin typeface="+mn-lt"/>
          <a:cs typeface="+mn-cs"/>
        </a:defRPr>
      </a:lvl6pPr>
      <a:lvl7pPr marL="2057400" indent="-228600" algn="l" rtl="0" fontAlgn="base">
        <a:spcBef>
          <a:spcPct val="20000"/>
        </a:spcBef>
        <a:spcAft>
          <a:spcPct val="0"/>
        </a:spcAft>
        <a:buClr>
          <a:srgbClr val="A4001D"/>
        </a:buClr>
        <a:buFont typeface="Arial" charset="0"/>
        <a:buChar char="&gt;"/>
        <a:defRPr>
          <a:solidFill>
            <a:schemeClr val="tx1"/>
          </a:solidFill>
          <a:latin typeface="+mn-lt"/>
          <a:cs typeface="+mn-cs"/>
        </a:defRPr>
      </a:lvl7pPr>
      <a:lvl8pPr marL="2514600" indent="-228600" algn="l" rtl="0" fontAlgn="base">
        <a:spcBef>
          <a:spcPct val="20000"/>
        </a:spcBef>
        <a:spcAft>
          <a:spcPct val="0"/>
        </a:spcAft>
        <a:buClr>
          <a:srgbClr val="A4001D"/>
        </a:buClr>
        <a:buFont typeface="Arial" charset="0"/>
        <a:buChar char="&gt;"/>
        <a:defRPr>
          <a:solidFill>
            <a:schemeClr val="tx1"/>
          </a:solidFill>
          <a:latin typeface="+mn-lt"/>
          <a:cs typeface="+mn-cs"/>
        </a:defRPr>
      </a:lvl8pPr>
      <a:lvl9pPr marL="2971800" indent="-228600" algn="l" rtl="0" fontAlgn="base">
        <a:spcBef>
          <a:spcPct val="20000"/>
        </a:spcBef>
        <a:spcAft>
          <a:spcPct val="0"/>
        </a:spcAft>
        <a:buClr>
          <a:srgbClr val="A4001D"/>
        </a:buClr>
        <a:buFont typeface="Arial" charset="0"/>
        <a:buChar char="&gt;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43.jpeg"/><Relationship Id="rId3" Type="http://schemas.openxmlformats.org/officeDocument/2006/relationships/image" Target="../media/image34.jpeg"/><Relationship Id="rId7" Type="http://schemas.openxmlformats.org/officeDocument/2006/relationships/hyperlink" Target="http://images.google.com/imgres?imgurl=http://www.eeel.nist.gov/812/images/src.jpg&amp;imgrefurl=http://www.eeel.nist.gov/812/exsrc.htm&amp;h=63&amp;w=60&amp;sz=12&amp;tbnid=Qb4gABnkccMJ:&amp;tbnh=63&amp;tbnw=60&amp;start=2&amp;prev=/images?q=Semiconductor+research+corporation+logo&amp;hl=en&amp;lr=" TargetMode="External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1.jpeg"/><Relationship Id="rId5" Type="http://schemas.openxmlformats.org/officeDocument/2006/relationships/image" Target="../media/image36.jpeg"/><Relationship Id="rId10" Type="http://schemas.openxmlformats.org/officeDocument/2006/relationships/image" Target="../media/image40.emf"/><Relationship Id="rId4" Type="http://schemas.openxmlformats.org/officeDocument/2006/relationships/image" Target="../media/image35.jpeg"/><Relationship Id="rId9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3" y="609600"/>
            <a:ext cx="9143999" cy="2667000"/>
          </a:xfrm>
        </p:spPr>
        <p:txBody>
          <a:bodyPr anchor="ctr"/>
          <a:lstStyle/>
          <a:p>
            <a:r>
              <a:rPr lang="en-US" altLang="zh-CN" b="1" dirty="0"/>
              <a:t>Hyperdimensional Computing </a:t>
            </a:r>
            <a:r>
              <a:rPr lang="en-US" altLang="zh-CN" b="1" dirty="0" smtClean="0"/>
              <a:t>with 3D VRRAM In-Memory Kernels: Device-Architecture</a:t>
            </a:r>
            <a:br>
              <a:rPr lang="en-US" altLang="zh-CN" b="1" dirty="0" smtClean="0"/>
            </a:br>
            <a:r>
              <a:rPr lang="en-US" altLang="zh-CN" b="1" dirty="0" smtClean="0"/>
              <a:t>Co-Design for Energy-Efficient, Error-Resilient </a:t>
            </a:r>
            <a:r>
              <a:rPr lang="en-US" altLang="zh-CN" b="1" dirty="0"/>
              <a:t>Language Recognition</a:t>
            </a:r>
            <a:endParaRPr lang="zh-CN" altLang="en-US" b="1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3352800"/>
            <a:ext cx="9143999" cy="3124200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3000" u="sng" dirty="0" smtClean="0">
                <a:solidFill>
                  <a:schemeClr val="tx1"/>
                </a:solidFill>
                <a:ea typeface="新細明體" pitchFamily="18" charset="-120"/>
              </a:rPr>
              <a:t>H. Li</a:t>
            </a:r>
            <a:r>
              <a:rPr lang="en-US" altLang="zh-TW" sz="3000" u="sng" baseline="30000" dirty="0" smtClean="0">
                <a:solidFill>
                  <a:schemeClr val="tx1"/>
                </a:solidFill>
                <a:ea typeface="新細明體" pitchFamily="18" charset="-120"/>
              </a:rPr>
              <a:t>1</a:t>
            </a:r>
            <a:r>
              <a:rPr lang="en-US" altLang="zh-TW" sz="3000" dirty="0" smtClean="0">
                <a:solidFill>
                  <a:schemeClr val="tx1"/>
                </a:solidFill>
                <a:ea typeface="新細明體" pitchFamily="18" charset="-120"/>
              </a:rPr>
              <a:t>, T. Wu</a:t>
            </a:r>
            <a:r>
              <a:rPr lang="en-US" altLang="zh-TW" sz="3000" baseline="30000" dirty="0">
                <a:ea typeface="新細明體" pitchFamily="18" charset="-120"/>
              </a:rPr>
              <a:t>1</a:t>
            </a:r>
            <a:r>
              <a:rPr lang="en-US" altLang="zh-TW" sz="3000" dirty="0" smtClean="0">
                <a:solidFill>
                  <a:schemeClr val="tx1"/>
                </a:solidFill>
                <a:ea typeface="新細明體" pitchFamily="18" charset="-120"/>
              </a:rPr>
              <a:t>, A. Rahimi</a:t>
            </a:r>
            <a:r>
              <a:rPr lang="en-US" altLang="zh-TW" sz="3000" baseline="30000" dirty="0" smtClean="0">
                <a:ea typeface="新細明體" pitchFamily="18" charset="-120"/>
              </a:rPr>
              <a:t>2</a:t>
            </a:r>
            <a:r>
              <a:rPr lang="en-US" altLang="zh-TW" sz="3000" dirty="0" smtClean="0">
                <a:ea typeface="新細明體" pitchFamily="18" charset="-120"/>
              </a:rPr>
              <a:t>, K.-S. Li</a:t>
            </a:r>
            <a:r>
              <a:rPr lang="en-US" altLang="zh-TW" sz="3000" baseline="30000" dirty="0" smtClean="0">
                <a:ea typeface="新細明體" pitchFamily="18" charset="-120"/>
              </a:rPr>
              <a:t>3</a:t>
            </a:r>
            <a:r>
              <a:rPr lang="en-US" altLang="zh-TW" sz="3000" dirty="0" smtClean="0">
                <a:ea typeface="新細明體" pitchFamily="18" charset="-120"/>
              </a:rPr>
              <a:t>, M. Rusch</a:t>
            </a:r>
            <a:r>
              <a:rPr lang="en-US" altLang="zh-TW" sz="3000" baseline="30000" dirty="0" smtClean="0">
                <a:ea typeface="新細明體" pitchFamily="18" charset="-120"/>
              </a:rPr>
              <a:t>2</a:t>
            </a:r>
            <a:r>
              <a:rPr lang="en-US" altLang="zh-TW" sz="3000" dirty="0" smtClean="0">
                <a:ea typeface="新細明體" pitchFamily="18" charset="-120"/>
              </a:rPr>
              <a:t>, C.-H. Lin</a:t>
            </a:r>
            <a:r>
              <a:rPr lang="en-US" altLang="zh-TW" sz="3000" baseline="30000" dirty="0" smtClean="0">
                <a:ea typeface="新細明體" pitchFamily="18" charset="-120"/>
              </a:rPr>
              <a:t>3</a:t>
            </a:r>
            <a:r>
              <a:rPr lang="en-US" altLang="zh-TW" sz="3000" dirty="0" smtClean="0">
                <a:ea typeface="新細明體" pitchFamily="18" charset="-120"/>
              </a:rPr>
              <a:t>,</a:t>
            </a:r>
          </a:p>
          <a:p>
            <a:pPr marL="0" indent="0" algn="ctr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3000" dirty="0" smtClean="0">
                <a:ea typeface="新細明體" pitchFamily="18" charset="-120"/>
              </a:rPr>
              <a:t>J.-L. Hsu</a:t>
            </a:r>
            <a:r>
              <a:rPr lang="en-US" altLang="zh-TW" sz="3000" baseline="30000" dirty="0" smtClean="0">
                <a:ea typeface="新細明體" pitchFamily="18" charset="-120"/>
              </a:rPr>
              <a:t>3</a:t>
            </a:r>
            <a:r>
              <a:rPr lang="en-US" altLang="zh-TW" sz="3000" dirty="0" smtClean="0">
                <a:ea typeface="新細明體" pitchFamily="18" charset="-120"/>
              </a:rPr>
              <a:t>, M. Sabry</a:t>
            </a:r>
            <a:r>
              <a:rPr lang="en-US" altLang="zh-TW" sz="3000" baseline="30000" dirty="0" smtClean="0">
                <a:ea typeface="新細明體" pitchFamily="18" charset="-120"/>
              </a:rPr>
              <a:t>1</a:t>
            </a:r>
            <a:r>
              <a:rPr lang="en-US" altLang="zh-TW" sz="3000" dirty="0" smtClean="0">
                <a:ea typeface="新細明體" pitchFamily="18" charset="-120"/>
              </a:rPr>
              <a:t>, S. B. Eryilmaz</a:t>
            </a:r>
            <a:r>
              <a:rPr lang="en-US" altLang="zh-TW" sz="3000" baseline="30000" dirty="0" smtClean="0">
                <a:ea typeface="新細明體" pitchFamily="18" charset="-120"/>
              </a:rPr>
              <a:t>1</a:t>
            </a:r>
            <a:r>
              <a:rPr lang="en-US" altLang="zh-TW" sz="3000" dirty="0" smtClean="0">
                <a:ea typeface="新細明體" pitchFamily="18" charset="-120"/>
              </a:rPr>
              <a:t>, J. Sohn</a:t>
            </a:r>
            <a:r>
              <a:rPr lang="en-US" altLang="zh-TW" sz="3000" baseline="30000" dirty="0" smtClean="0">
                <a:ea typeface="新細明體" pitchFamily="18" charset="-120"/>
              </a:rPr>
              <a:t>1</a:t>
            </a:r>
            <a:r>
              <a:rPr lang="en-US" altLang="zh-TW" sz="3000" dirty="0" smtClean="0">
                <a:ea typeface="新細明體" pitchFamily="18" charset="-120"/>
              </a:rPr>
              <a:t>, W.-C. Chiu</a:t>
            </a:r>
            <a:r>
              <a:rPr lang="en-US" altLang="zh-TW" sz="3000" baseline="30000" dirty="0" smtClean="0">
                <a:ea typeface="新細明體" pitchFamily="18" charset="-120"/>
              </a:rPr>
              <a:t>3</a:t>
            </a:r>
            <a:r>
              <a:rPr lang="en-US" altLang="zh-TW" sz="3000" dirty="0" smtClean="0">
                <a:ea typeface="新細明體" pitchFamily="18" charset="-120"/>
              </a:rPr>
              <a:t>,</a:t>
            </a:r>
          </a:p>
          <a:p>
            <a:pPr marL="0" indent="0" algn="ctr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3000" dirty="0" smtClean="0">
                <a:ea typeface="新細明體" pitchFamily="18" charset="-120"/>
              </a:rPr>
              <a:t>M.-C. Chen</a:t>
            </a:r>
            <a:r>
              <a:rPr lang="en-US" altLang="zh-TW" sz="3000" baseline="30000" dirty="0" smtClean="0">
                <a:ea typeface="新細明體" pitchFamily="18" charset="-120"/>
              </a:rPr>
              <a:t>3</a:t>
            </a:r>
            <a:r>
              <a:rPr lang="en-US" altLang="zh-TW" sz="3000" dirty="0" smtClean="0">
                <a:ea typeface="新細明體" pitchFamily="18" charset="-120"/>
              </a:rPr>
              <a:t>, T.-T. Wu</a:t>
            </a:r>
            <a:r>
              <a:rPr lang="en-US" altLang="zh-TW" sz="3000" baseline="30000" dirty="0" smtClean="0">
                <a:ea typeface="新細明體" pitchFamily="18" charset="-120"/>
              </a:rPr>
              <a:t>3</a:t>
            </a:r>
            <a:r>
              <a:rPr lang="en-US" altLang="zh-TW" sz="3000" dirty="0" smtClean="0">
                <a:ea typeface="新細明體" pitchFamily="18" charset="-120"/>
              </a:rPr>
              <a:t>, J.-M. Shieh</a:t>
            </a:r>
            <a:r>
              <a:rPr lang="en-US" altLang="zh-TW" sz="3000" baseline="30000" dirty="0" smtClean="0">
                <a:ea typeface="新細明體" pitchFamily="18" charset="-120"/>
              </a:rPr>
              <a:t>3</a:t>
            </a:r>
            <a:r>
              <a:rPr lang="en-US" altLang="zh-TW" sz="3000" dirty="0" smtClean="0">
                <a:ea typeface="新細明體" pitchFamily="18" charset="-120"/>
              </a:rPr>
              <a:t>, W.-K. Yeh</a:t>
            </a:r>
            <a:r>
              <a:rPr lang="en-US" altLang="zh-TW" sz="3000" baseline="30000" dirty="0" smtClean="0">
                <a:ea typeface="新細明體" pitchFamily="18" charset="-120"/>
              </a:rPr>
              <a:t>3</a:t>
            </a:r>
            <a:r>
              <a:rPr lang="en-US" altLang="zh-TW" sz="3000" dirty="0" smtClean="0">
                <a:ea typeface="新細明體" pitchFamily="18" charset="-120"/>
              </a:rPr>
              <a:t>,</a:t>
            </a:r>
          </a:p>
          <a:p>
            <a:pPr marL="0" indent="0" algn="ctr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3000" dirty="0" smtClean="0">
                <a:ea typeface="新細明體" pitchFamily="18" charset="-120"/>
              </a:rPr>
              <a:t>J. M. Rabaey</a:t>
            </a:r>
            <a:r>
              <a:rPr lang="en-US" altLang="zh-TW" sz="3000" baseline="30000" dirty="0" smtClean="0">
                <a:ea typeface="新細明體" pitchFamily="18" charset="-120"/>
              </a:rPr>
              <a:t>2</a:t>
            </a:r>
            <a:r>
              <a:rPr lang="en-US" altLang="zh-TW" sz="3000" dirty="0" smtClean="0">
                <a:ea typeface="新細明體" pitchFamily="18" charset="-120"/>
              </a:rPr>
              <a:t>, S. Mitra</a:t>
            </a:r>
            <a:r>
              <a:rPr lang="en-US" altLang="zh-TW" sz="3000" baseline="30000" dirty="0" smtClean="0">
                <a:ea typeface="新細明體" pitchFamily="18" charset="-120"/>
              </a:rPr>
              <a:t>1</a:t>
            </a:r>
            <a:r>
              <a:rPr lang="en-US" altLang="zh-TW" sz="3000" dirty="0" smtClean="0">
                <a:ea typeface="新細明體" pitchFamily="18" charset="-120"/>
              </a:rPr>
              <a:t>, and </a:t>
            </a:r>
            <a:r>
              <a:rPr lang="en-US" altLang="zh-TW" sz="3000" dirty="0" smtClean="0">
                <a:solidFill>
                  <a:schemeClr val="tx1"/>
                </a:solidFill>
                <a:ea typeface="新細明體" pitchFamily="18" charset="-120"/>
              </a:rPr>
              <a:t>H.-S. P. Wong</a:t>
            </a:r>
            <a:r>
              <a:rPr lang="en-US" altLang="zh-TW" sz="3000" baseline="30000" dirty="0" smtClean="0">
                <a:solidFill>
                  <a:schemeClr val="tx1"/>
                </a:solidFill>
                <a:ea typeface="新細明體" pitchFamily="18" charset="-120"/>
              </a:rPr>
              <a:t>1</a:t>
            </a:r>
            <a:endParaRPr lang="en-US" altLang="zh-TW" sz="3000" dirty="0" smtClean="0">
              <a:solidFill>
                <a:schemeClr val="tx1"/>
              </a:solidFill>
              <a:ea typeface="新細明體" pitchFamily="18" charset="-120"/>
            </a:endParaRPr>
          </a:p>
          <a:p>
            <a:pPr marL="0" indent="0" algn="ctr" eaLnBrk="1" hangingPunct="1">
              <a:spcBef>
                <a:spcPts val="3000"/>
              </a:spcBef>
              <a:spcAft>
                <a:spcPts val="0"/>
              </a:spcAft>
              <a:buNone/>
            </a:pPr>
            <a:r>
              <a:rPr lang="en-US" altLang="zh-TW" baseline="30000" dirty="0" smtClean="0">
                <a:solidFill>
                  <a:schemeClr val="tx1"/>
                </a:solidFill>
                <a:ea typeface="新細明體" pitchFamily="18" charset="-120"/>
              </a:rPr>
              <a:t>1</a:t>
            </a:r>
            <a:r>
              <a:rPr lang="en-US" altLang="zh-TW" dirty="0" smtClean="0">
                <a:solidFill>
                  <a:schemeClr val="tx1"/>
                </a:solidFill>
                <a:ea typeface="新細明體" pitchFamily="18" charset="-120"/>
              </a:rPr>
              <a:t>Stanford University</a:t>
            </a:r>
            <a:r>
              <a:rPr lang="en-US" altLang="zh-CN" dirty="0" smtClean="0">
                <a:solidFill>
                  <a:schemeClr val="tx1"/>
                </a:solidFill>
                <a:ea typeface="新細明體" pitchFamily="18" charset="-120"/>
              </a:rPr>
              <a:t>,</a:t>
            </a:r>
            <a:r>
              <a:rPr lang="zh-CN" altLang="en-US" dirty="0" smtClean="0">
                <a:solidFill>
                  <a:schemeClr val="tx1"/>
                </a:solidFill>
                <a:ea typeface="新細明體" pitchFamily="18" charset="-120"/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  <a:ea typeface="新細明體" pitchFamily="18" charset="-120"/>
              </a:rPr>
              <a:t>USA</a:t>
            </a:r>
            <a:r>
              <a:rPr lang="en-US" altLang="zh-CN" dirty="0" smtClean="0">
                <a:ea typeface="新細明體" pitchFamily="18" charset="-120"/>
              </a:rPr>
              <a:t>;</a:t>
            </a:r>
            <a:r>
              <a:rPr lang="en-US" altLang="zh-TW" dirty="0" smtClean="0">
                <a:ea typeface="新細明體" pitchFamily="18" charset="-120"/>
              </a:rPr>
              <a:t> </a:t>
            </a:r>
            <a:r>
              <a:rPr lang="en-US" altLang="zh-TW" baseline="30000" dirty="0" smtClean="0">
                <a:ea typeface="新細明體" pitchFamily="18" charset="-120"/>
              </a:rPr>
              <a:t>2</a:t>
            </a:r>
            <a:r>
              <a:rPr lang="en-US" altLang="zh-TW" dirty="0" smtClean="0">
                <a:ea typeface="新細明體" pitchFamily="18" charset="-120"/>
              </a:rPr>
              <a:t>UC Berkeley</a:t>
            </a:r>
            <a:r>
              <a:rPr lang="en-US" altLang="zh-CN" dirty="0" smtClean="0">
                <a:ea typeface="新細明體" pitchFamily="18" charset="-120"/>
              </a:rPr>
              <a:t>,</a:t>
            </a:r>
            <a:r>
              <a:rPr lang="zh-CN" altLang="en-US" dirty="0" smtClean="0">
                <a:ea typeface="新細明體" pitchFamily="18" charset="-120"/>
              </a:rPr>
              <a:t> </a:t>
            </a:r>
            <a:r>
              <a:rPr lang="en-US" altLang="zh-CN" dirty="0" smtClean="0">
                <a:ea typeface="新細明體" pitchFamily="18" charset="-120"/>
              </a:rPr>
              <a:t>USA;</a:t>
            </a:r>
            <a:r>
              <a:rPr lang="en-US" altLang="zh-TW" dirty="0" smtClean="0">
                <a:ea typeface="新細明體" pitchFamily="18" charset="-120"/>
              </a:rPr>
              <a:t> </a:t>
            </a:r>
            <a:r>
              <a:rPr lang="en-US" altLang="zh-TW" baseline="30000" dirty="0" smtClean="0">
                <a:ea typeface="新細明體" pitchFamily="18" charset="-120"/>
              </a:rPr>
              <a:t>3</a:t>
            </a:r>
            <a:r>
              <a:rPr lang="en-US" altLang="zh-TW" dirty="0" smtClean="0">
                <a:ea typeface="新細明體" pitchFamily="18" charset="-120"/>
              </a:rPr>
              <a:t>NDL, Taiwan</a:t>
            </a:r>
            <a:endParaRPr lang="en-US" altLang="zh-TW" sz="3200" dirty="0" smtClean="0">
              <a:solidFill>
                <a:schemeClr val="tx1"/>
              </a:solidFill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431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2392906"/>
            <a:ext cx="4557693" cy="362197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249" y="2364331"/>
            <a:ext cx="4210351" cy="350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2086"/>
            <a:ext cx="9144000" cy="646114"/>
          </a:xfrm>
        </p:spPr>
        <p:txBody>
          <a:bodyPr/>
          <a:lstStyle/>
          <a:p>
            <a:r>
              <a:rPr lang="en-US" altLang="zh-CN" dirty="0" smtClean="0"/>
              <a:t>Tuning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Probabilities:</a:t>
            </a:r>
            <a:r>
              <a:rPr lang="zh-CN" altLang="en-US" dirty="0" smtClean="0"/>
              <a:t> </a:t>
            </a:r>
            <a:r>
              <a:rPr lang="en-US" altLang="zh-CN" dirty="0" smtClean="0"/>
              <a:t>Sources for Computation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88305" y="919490"/>
            <a:ext cx="6567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Device-to-device statistics of </a:t>
            </a:r>
            <a:r>
              <a:rPr lang="en-US" sz="2800" i="1" dirty="0" smtClean="0">
                <a:latin typeface="Calibri" charset="0"/>
                <a:ea typeface="Calibri" charset="0"/>
                <a:cs typeface="Calibri" charset="0"/>
              </a:rPr>
              <a:t>P</a:t>
            </a:r>
            <a:r>
              <a:rPr lang="en-US" sz="2800" i="1" baseline="-25000" dirty="0" smtClean="0">
                <a:latin typeface="Calibri" charset="0"/>
                <a:ea typeface="Calibri" charset="0"/>
                <a:cs typeface="Calibri" charset="0"/>
              </a:rPr>
              <a:t>SET</a:t>
            </a:r>
            <a:r>
              <a:rPr lang="en-US" sz="2800" i="1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measured </a:t>
            </a:r>
            <a:endParaRPr lang="en-US" sz="28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279499" y="4899911"/>
            <a:ext cx="257175" cy="25717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1466850" y="3630467"/>
            <a:ext cx="257175" cy="257175"/>
          </a:xfrm>
          <a:prstGeom prst="ellips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828800" y="4075305"/>
            <a:ext cx="257175" cy="257175"/>
          </a:xfrm>
          <a:prstGeom prst="ellipse">
            <a:avLst/>
          </a:prstGeom>
          <a:noFill/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7824788" y="2705100"/>
            <a:ext cx="1081086" cy="254119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410201" y="2622550"/>
            <a:ext cx="1063624" cy="261381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41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2392906"/>
            <a:ext cx="4557693" cy="362197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249" y="2364331"/>
            <a:ext cx="4210351" cy="350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2086"/>
            <a:ext cx="9144000" cy="646114"/>
          </a:xfrm>
        </p:spPr>
        <p:txBody>
          <a:bodyPr/>
          <a:lstStyle/>
          <a:p>
            <a:r>
              <a:rPr lang="en-US" altLang="zh-CN" dirty="0" smtClean="0"/>
              <a:t>Tuning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Probabilities:</a:t>
            </a:r>
            <a:r>
              <a:rPr lang="zh-CN" altLang="en-US" dirty="0" smtClean="0"/>
              <a:t> </a:t>
            </a:r>
            <a:r>
              <a:rPr lang="en-US" altLang="zh-CN" dirty="0" smtClean="0"/>
              <a:t>Sources for Computation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37915" y="919490"/>
            <a:ext cx="82683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Device-to-device statistics of </a:t>
            </a:r>
            <a:r>
              <a:rPr lang="en-US" sz="2800" i="1" dirty="0" smtClean="0">
                <a:latin typeface="Calibri" charset="0"/>
                <a:ea typeface="Calibri" charset="0"/>
                <a:cs typeface="Calibri" charset="0"/>
              </a:rPr>
              <a:t>P</a:t>
            </a:r>
            <a:r>
              <a:rPr lang="en-US" sz="2800" i="1" baseline="-25000" dirty="0" smtClean="0">
                <a:latin typeface="Calibri" charset="0"/>
                <a:ea typeface="Calibri" charset="0"/>
                <a:cs typeface="Calibri" charset="0"/>
              </a:rPr>
              <a:t>SET</a:t>
            </a:r>
            <a:r>
              <a:rPr lang="en-US" sz="2800" i="1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measured &amp; modeled </a:t>
            </a:r>
            <a:endParaRPr lang="en-US" sz="28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9524" y="1534180"/>
            <a:ext cx="9163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en-US" sz="2800" i="1" dirty="0" smtClean="0">
                <a:latin typeface="Calibri" charset="0"/>
                <a:ea typeface="Calibri" charset="0"/>
                <a:cs typeface="Calibri" charset="0"/>
              </a:rPr>
              <a:t>P</a:t>
            </a:r>
            <a:r>
              <a:rPr lang="en-US" sz="2800" i="1" baseline="-25000" dirty="0" smtClean="0">
                <a:latin typeface="Calibri" charset="0"/>
                <a:ea typeface="Calibri" charset="0"/>
                <a:cs typeface="Calibri" charset="0"/>
              </a:rPr>
              <a:t>SET</a:t>
            </a:r>
            <a:r>
              <a:rPr lang="en-US" sz="2800" i="1" dirty="0" smtClean="0">
                <a:latin typeface="Calibri" charset="0"/>
                <a:ea typeface="Calibri" charset="0"/>
                <a:cs typeface="Calibri" charset="0"/>
              </a:rPr>
              <a:t> = 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50% (</a:t>
            </a:r>
            <a:r>
              <a:rPr lang="en-US" altLang="zh-CN" sz="2800" dirty="0" smtClean="0">
                <a:latin typeface="Calibri" charset="0"/>
                <a:ea typeface="Calibri" charset="0"/>
                <a:cs typeface="Calibri" charset="0"/>
              </a:rPr>
              <a:t>± 4% D2D) for random</a:t>
            </a:r>
            <a:r>
              <a:rPr lang="en-US" altLang="zh-CN" sz="28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2800" dirty="0" smtClean="0">
                <a:latin typeface="Calibri" charset="0"/>
                <a:ea typeface="Calibri" charset="0"/>
                <a:cs typeface="Calibri" charset="0"/>
              </a:rPr>
              <a:t>’0’s and ‘1’s for HD vectors</a:t>
            </a:r>
            <a:endParaRPr lang="en-US" sz="28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99901" y="3680666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en-US" altLang="zh-CN" b="1" dirty="0" smtClean="0">
                <a:latin typeface="Arial" panose="020B0604020202020204" pitchFamily="34" charset="0"/>
                <a:cs typeface="Arial" panose="020B0604020202020204" pitchFamily="34" charset="0"/>
              </a:rPr>
              <a:t>50%</a:t>
            </a:r>
            <a:endParaRPr lang="zh-CN" alt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33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99" y="3465247"/>
            <a:ext cx="2871216" cy="23087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4011" y="3456057"/>
            <a:ext cx="2926080" cy="23271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2086"/>
            <a:ext cx="9144000" cy="646114"/>
          </a:xfrm>
        </p:spPr>
        <p:txBody>
          <a:bodyPr/>
          <a:lstStyle/>
          <a:p>
            <a:r>
              <a:rPr lang="en-US" altLang="zh-CN" dirty="0" smtClean="0"/>
              <a:t>In-Memory</a:t>
            </a:r>
            <a:r>
              <a:rPr lang="zh-CN" altLang="en-US" dirty="0" smtClean="0"/>
              <a:t> </a:t>
            </a:r>
            <a:r>
              <a:rPr lang="en-US" altLang="zh-CN" dirty="0" smtClean="0"/>
              <a:t>MAP</a:t>
            </a:r>
            <a:r>
              <a:rPr lang="zh-CN" altLang="en-US" dirty="0" smtClean="0"/>
              <a:t> </a:t>
            </a:r>
            <a:r>
              <a:rPr lang="en-US" altLang="zh-CN" dirty="0" smtClean="0"/>
              <a:t>Kernels</a:t>
            </a:r>
            <a:r>
              <a:rPr lang="zh-CN" altLang="en-US" dirty="0" smtClean="0"/>
              <a:t> </a:t>
            </a:r>
            <a:r>
              <a:rPr lang="en-US" altLang="zh-CN" dirty="0" smtClean="0"/>
              <a:t>using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3D</a:t>
            </a:r>
            <a:r>
              <a:rPr lang="zh-CN" altLang="en-US" dirty="0" smtClean="0"/>
              <a:t> </a:t>
            </a:r>
            <a:r>
              <a:rPr lang="en-US" altLang="zh-CN" dirty="0" smtClean="0"/>
              <a:t>VRRAM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06" y="1066800"/>
            <a:ext cx="8192294" cy="2133600"/>
          </a:xfrm>
        </p:spPr>
        <p:txBody>
          <a:bodyPr/>
          <a:lstStyle/>
          <a:p>
            <a:pPr marL="0" indent="-2286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dirty="0" smtClean="0"/>
              <a:t>Leverage unique structure &amp; properties of VRRAM</a:t>
            </a:r>
          </a:p>
          <a:p>
            <a:pPr marL="0" indent="-2286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dirty="0"/>
              <a:t>MAP </a:t>
            </a:r>
            <a:r>
              <a:rPr lang="en-US" altLang="zh-CN" dirty="0" smtClean="0"/>
              <a:t>kernels: demonstrated on 4-layer 3D VRRAMs</a:t>
            </a:r>
          </a:p>
          <a:p>
            <a:pPr marL="0" indent="-2286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dirty="0" smtClean="0"/>
              <a:t>In-memory HD computing enabled in 3D architecture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7487" y="3295153"/>
            <a:ext cx="2926080" cy="248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68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617" y="1454916"/>
            <a:ext cx="2861768" cy="45079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Multiplication: XOR in 3D VRRAM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05177" y="919490"/>
            <a:ext cx="63337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Boolean logic can be </a:t>
            </a:r>
            <a:r>
              <a:rPr lang="en-US" sz="2800" i="1" dirty="0">
                <a:latin typeface="Calibri" charset="0"/>
                <a:ea typeface="Calibri" charset="0"/>
                <a:cs typeface="Calibri" charset="0"/>
              </a:rPr>
              <a:t>in situ 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programmed</a:t>
            </a:r>
            <a:endParaRPr lang="en-US" sz="28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867382" y="2590800"/>
            <a:ext cx="2811553" cy="5847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altLang="zh-CN" sz="3200" b="1" i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altLang="zh-CN" sz="32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= V</a:t>
            </a:r>
            <a:r>
              <a:rPr lang="en-US" altLang="zh-CN" sz="3200" b="1" i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DD </a:t>
            </a:r>
            <a:r>
              <a:rPr lang="en-US" altLang="zh-CN" sz="32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zh-CN" sz="3200" b="1" i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altLang="zh-CN" sz="3200" b="1" i="1" baseline="-25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endParaRPr lang="zh-CN" altLang="en-US" sz="3200" b="1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5109" y="5943600"/>
            <a:ext cx="5413782" cy="7260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828610" y="4095335"/>
            <a:ext cx="48890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en-US" altLang="zh-CN" sz="2800" b="1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V</a:t>
            </a:r>
            <a:r>
              <a:rPr lang="en-US" altLang="zh-CN" sz="2800" b="1" i="1" baseline="-25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P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altLang="zh-CN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determined by 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A</a:t>
            </a:r>
            <a:r>
              <a:rPr lang="en-US" altLang="zh-CN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’s resistance</a:t>
            </a:r>
            <a:endParaRPr lang="zh-CN" altLang="en-US" sz="2800" b="1" i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2467429" y="3251200"/>
            <a:ext cx="3672114" cy="654676"/>
          </a:xfrm>
          <a:custGeom>
            <a:avLst/>
            <a:gdLst>
              <a:gd name="connsiteX0" fmla="*/ 3672114 w 3672114"/>
              <a:gd name="connsiteY0" fmla="*/ 0 h 654676"/>
              <a:gd name="connsiteX1" fmla="*/ 1959428 w 3672114"/>
              <a:gd name="connsiteY1" fmla="*/ 653143 h 654676"/>
              <a:gd name="connsiteX2" fmla="*/ 0 w 3672114"/>
              <a:gd name="connsiteY2" fmla="*/ 145143 h 654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72114" h="654676">
                <a:moveTo>
                  <a:pt x="3672114" y="0"/>
                </a:moveTo>
                <a:cubicBezTo>
                  <a:pt x="3121780" y="314476"/>
                  <a:pt x="2571447" y="628952"/>
                  <a:pt x="1959428" y="653143"/>
                </a:cubicBezTo>
                <a:cubicBezTo>
                  <a:pt x="1347409" y="677334"/>
                  <a:pt x="673704" y="411238"/>
                  <a:pt x="0" y="145143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76400" y="5375807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altLang="zh-CN" b="1" baseline="-25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altLang="zh-CN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common pillar voltage</a:t>
            </a:r>
            <a:endParaRPr lang="zh-CN" altLang="en-US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96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/>
          <a:srcRect r="40104"/>
          <a:stretch/>
        </p:blipFill>
        <p:spPr>
          <a:xfrm>
            <a:off x="838617" y="1454916"/>
            <a:ext cx="1714083" cy="45079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Multiplication: XOR in 3D VRRAM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05177" y="919490"/>
            <a:ext cx="63337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Boolean logic can be </a:t>
            </a:r>
            <a:r>
              <a:rPr lang="en-US" sz="2800" i="1" dirty="0">
                <a:latin typeface="Calibri" charset="0"/>
                <a:ea typeface="Calibri" charset="0"/>
                <a:cs typeface="Calibri" charset="0"/>
              </a:rPr>
              <a:t>in situ 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programmed</a:t>
            </a:r>
            <a:endParaRPr lang="en-US" sz="28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867382" y="2590800"/>
            <a:ext cx="2811553" cy="5847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i="1" dirty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altLang="zh-CN" sz="3200" b="1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altLang="zh-CN" sz="3200" b="1" i="1" dirty="0">
                <a:latin typeface="Calibri" panose="020F0502020204030204" pitchFamily="34" charset="0"/>
                <a:cs typeface="Calibri" panose="020F0502020204030204" pitchFamily="34" charset="0"/>
              </a:rPr>
              <a:t> &lt; V</a:t>
            </a:r>
            <a:r>
              <a:rPr lang="en-US" altLang="zh-CN" sz="3200" b="1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RESET</a:t>
            </a:r>
            <a:endParaRPr lang="zh-CN" altLang="en-US" sz="3200" b="1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5109" y="5943600"/>
            <a:ext cx="5413782" cy="726025"/>
          </a:xfrm>
          <a:prstGeom prst="rect">
            <a:avLst/>
          </a:prstGeom>
        </p:spPr>
      </p:pic>
      <p:sp>
        <p:nvSpPr>
          <p:cNvPr id="17" name="Freeform 16"/>
          <p:cNvSpPr/>
          <p:nvPr/>
        </p:nvSpPr>
        <p:spPr bwMode="auto">
          <a:xfrm>
            <a:off x="2467429" y="3251200"/>
            <a:ext cx="3672114" cy="654676"/>
          </a:xfrm>
          <a:custGeom>
            <a:avLst/>
            <a:gdLst>
              <a:gd name="connsiteX0" fmla="*/ 3672114 w 3672114"/>
              <a:gd name="connsiteY0" fmla="*/ 0 h 654676"/>
              <a:gd name="connsiteX1" fmla="*/ 1959428 w 3672114"/>
              <a:gd name="connsiteY1" fmla="*/ 653143 h 654676"/>
              <a:gd name="connsiteX2" fmla="*/ 0 w 3672114"/>
              <a:gd name="connsiteY2" fmla="*/ 145143 h 654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72114" h="654676">
                <a:moveTo>
                  <a:pt x="3672114" y="0"/>
                </a:moveTo>
                <a:cubicBezTo>
                  <a:pt x="3121780" y="314476"/>
                  <a:pt x="2571447" y="628952"/>
                  <a:pt x="1959428" y="653143"/>
                </a:cubicBezTo>
                <a:cubicBezTo>
                  <a:pt x="1347409" y="677334"/>
                  <a:pt x="673704" y="411238"/>
                  <a:pt x="0" y="145143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76400" y="5375807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altLang="zh-CN" b="1" baseline="-25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altLang="zh-CN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common pillar voltage</a:t>
            </a:r>
            <a:endParaRPr lang="zh-CN" altLang="en-US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62891" y="4095335"/>
            <a:ext cx="52205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en-US" altLang="zh-CN" sz="2800" b="1" i="1" dirty="0">
                <a:solidFill>
                  <a:srgbClr val="FF0000"/>
                </a:solidFill>
                <a:latin typeface="Calibri" panose="020F0502020204030204" pitchFamily="34" charset="0"/>
              </a:rPr>
              <a:t>C</a:t>
            </a:r>
            <a:r>
              <a:rPr lang="en-US" altLang="zh-CN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’s state (logic output) unchanged</a:t>
            </a:r>
            <a:endParaRPr lang="zh-CN" altLang="en-US" sz="2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31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617" y="1460250"/>
            <a:ext cx="2855249" cy="45079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Multiplication: XOR in 3D VRRAM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05177" y="919490"/>
            <a:ext cx="63337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Boolean logic can be </a:t>
            </a:r>
            <a:r>
              <a:rPr lang="en-US" sz="2800" i="1" dirty="0">
                <a:latin typeface="Calibri" charset="0"/>
                <a:ea typeface="Calibri" charset="0"/>
                <a:cs typeface="Calibri" charset="0"/>
              </a:rPr>
              <a:t>in situ 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programmed</a:t>
            </a:r>
            <a:endParaRPr lang="en-US" sz="28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867382" y="2590800"/>
            <a:ext cx="2811553" cy="5847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altLang="zh-CN" sz="3200" b="1" i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altLang="zh-CN" sz="32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= V</a:t>
            </a:r>
            <a:r>
              <a:rPr lang="en-US" altLang="zh-CN" sz="3200" b="1" i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DD </a:t>
            </a:r>
            <a:r>
              <a:rPr lang="en-US" altLang="zh-CN" sz="32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zh-CN" sz="3200" b="1" i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altLang="zh-CN" sz="3200" b="1" i="1" baseline="-25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endParaRPr lang="zh-CN" altLang="en-US" sz="3200" b="1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5109" y="5943600"/>
            <a:ext cx="5413782" cy="7260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836625" y="4095335"/>
            <a:ext cx="48730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en-US" altLang="zh-CN" sz="2800" b="1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V</a:t>
            </a:r>
            <a:r>
              <a:rPr lang="en-US" altLang="zh-CN" sz="2800" b="1" i="1" baseline="-25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P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altLang="zh-CN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determined by </a:t>
            </a:r>
            <a:r>
              <a:rPr lang="en-US" altLang="zh-CN" sz="2800" b="1" i="1" dirty="0">
                <a:solidFill>
                  <a:srgbClr val="FF0000"/>
                </a:solidFill>
                <a:latin typeface="Calibri" panose="020F0502020204030204" pitchFamily="34" charset="0"/>
              </a:rPr>
              <a:t>B</a:t>
            </a:r>
            <a:r>
              <a:rPr lang="en-US" altLang="zh-CN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’s resistance</a:t>
            </a:r>
            <a:endParaRPr lang="zh-CN" altLang="en-US" sz="2800" b="1" i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2373011" y="3211800"/>
            <a:ext cx="3815227" cy="442026"/>
          </a:xfrm>
          <a:custGeom>
            <a:avLst/>
            <a:gdLst>
              <a:gd name="connsiteX0" fmla="*/ 3672114 w 3672114"/>
              <a:gd name="connsiteY0" fmla="*/ 0 h 654676"/>
              <a:gd name="connsiteX1" fmla="*/ 1959428 w 3672114"/>
              <a:gd name="connsiteY1" fmla="*/ 653143 h 654676"/>
              <a:gd name="connsiteX2" fmla="*/ 0 w 3672114"/>
              <a:gd name="connsiteY2" fmla="*/ 145143 h 654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72114" h="654676">
                <a:moveTo>
                  <a:pt x="3672114" y="0"/>
                </a:moveTo>
                <a:cubicBezTo>
                  <a:pt x="3121780" y="314476"/>
                  <a:pt x="2571447" y="628952"/>
                  <a:pt x="1959428" y="653143"/>
                </a:cubicBezTo>
                <a:cubicBezTo>
                  <a:pt x="1347409" y="677334"/>
                  <a:pt x="673704" y="411238"/>
                  <a:pt x="0" y="145143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76400" y="5375807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altLang="zh-CN" b="1" baseline="-25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altLang="zh-CN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common pillar voltage</a:t>
            </a:r>
            <a:endParaRPr lang="zh-CN" altLang="en-US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15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617" y="1460250"/>
            <a:ext cx="1854031" cy="45079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Multiplication: XOR in 3D VRRAM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05177" y="919490"/>
            <a:ext cx="63337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Boolean logic can be </a:t>
            </a:r>
            <a:r>
              <a:rPr lang="en-US" sz="2800" i="1" dirty="0">
                <a:latin typeface="Calibri" charset="0"/>
                <a:ea typeface="Calibri" charset="0"/>
                <a:cs typeface="Calibri" charset="0"/>
              </a:rPr>
              <a:t>in situ 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programmed</a:t>
            </a:r>
            <a:endParaRPr lang="en-US" sz="28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867382" y="2590800"/>
            <a:ext cx="2811553" cy="5847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i="1" dirty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altLang="zh-CN" sz="3200" b="1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altLang="zh-CN" sz="32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2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&gt; </a:t>
            </a:r>
            <a:r>
              <a:rPr lang="en-US" altLang="zh-CN" sz="3200" b="1" i="1" dirty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altLang="zh-CN" sz="3200" b="1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RESET</a:t>
            </a:r>
            <a:endParaRPr lang="zh-CN" altLang="en-US" sz="3200" b="1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5109" y="5943600"/>
            <a:ext cx="5413782" cy="7260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957523" y="4095335"/>
            <a:ext cx="46312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en-US" altLang="zh-CN" sz="2800" b="1" i="1" dirty="0">
                <a:solidFill>
                  <a:srgbClr val="FF0000"/>
                </a:solidFill>
                <a:latin typeface="Calibri" panose="020F0502020204030204" pitchFamily="34" charset="0"/>
              </a:rPr>
              <a:t>C</a:t>
            </a:r>
            <a:r>
              <a:rPr lang="en-US" altLang="zh-CN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’s state (logic output) flipped</a:t>
            </a:r>
            <a:endParaRPr lang="zh-CN" altLang="en-US" sz="2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2373011" y="3211800"/>
            <a:ext cx="3815227" cy="442026"/>
          </a:xfrm>
          <a:custGeom>
            <a:avLst/>
            <a:gdLst>
              <a:gd name="connsiteX0" fmla="*/ 3672114 w 3672114"/>
              <a:gd name="connsiteY0" fmla="*/ 0 h 654676"/>
              <a:gd name="connsiteX1" fmla="*/ 1959428 w 3672114"/>
              <a:gd name="connsiteY1" fmla="*/ 653143 h 654676"/>
              <a:gd name="connsiteX2" fmla="*/ 0 w 3672114"/>
              <a:gd name="connsiteY2" fmla="*/ 145143 h 654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72114" h="654676">
                <a:moveTo>
                  <a:pt x="3672114" y="0"/>
                </a:moveTo>
                <a:cubicBezTo>
                  <a:pt x="3121780" y="314476"/>
                  <a:pt x="2571447" y="628952"/>
                  <a:pt x="1959428" y="653143"/>
                </a:cubicBezTo>
                <a:cubicBezTo>
                  <a:pt x="1347409" y="677334"/>
                  <a:pt x="673704" y="411238"/>
                  <a:pt x="0" y="145143"/>
                </a:cubicBezTo>
              </a:path>
            </a:pathLst>
          </a:cu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76400" y="5375807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altLang="zh-CN" b="1" baseline="-25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altLang="zh-CN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common pillar voltage</a:t>
            </a:r>
            <a:endParaRPr lang="zh-CN" altLang="en-US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07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Multiplication: XOR in 3D VRRAM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42382" y="919490"/>
            <a:ext cx="7259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Programming XOR logic onto 4-layer 3D VRRAMs</a:t>
            </a:r>
            <a:endParaRPr lang="en-US" sz="28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432" y="1676400"/>
            <a:ext cx="6594183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Multiplication: XOR in 3D VRRAM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8606" y="919490"/>
            <a:ext cx="80868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Robust logic evaluations experimentally demonstrated</a:t>
            </a:r>
            <a:endParaRPr lang="en-US" sz="28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536700"/>
            <a:ext cx="6248400" cy="523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4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679448"/>
            <a:ext cx="6125490" cy="46451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Multiplication: XOR in 3D VRRAM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89401" y="919490"/>
            <a:ext cx="69653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en-US" altLang="zh-CN" sz="2800" dirty="0">
                <a:latin typeface="Calibri" charset="0"/>
                <a:ea typeface="Calibri" charset="0"/>
                <a:cs typeface="Calibri" charset="0"/>
              </a:rPr>
              <a:t>Predicted </a:t>
            </a:r>
            <a:r>
              <a:rPr lang="en-US" altLang="zh-CN" sz="2800" dirty="0" smtClean="0">
                <a:latin typeface="Calibri" charset="0"/>
                <a:ea typeface="Calibri" charset="0"/>
                <a:cs typeface="Calibri" charset="0"/>
              </a:rPr>
              <a:t>bit error rate (BER) </a:t>
            </a:r>
            <a:r>
              <a:rPr lang="en-US" altLang="zh-CN" sz="2800" dirty="0">
                <a:latin typeface="Calibri" charset="0"/>
                <a:ea typeface="Calibri" charset="0"/>
                <a:cs typeface="Calibri" charset="0"/>
              </a:rPr>
              <a:t>@ 260</a:t>
            </a:r>
            <a:r>
              <a:rPr lang="en-US" altLang="zh-CN" sz="2800" dirty="0">
                <a:latin typeface="Calibri" charset="0"/>
                <a:ea typeface="Calibri" charset="0"/>
                <a:cs typeface="Calibri" charset="0"/>
                <a:sym typeface="Symbol" panose="05050102010706020507" pitchFamily="18" charset="2"/>
              </a:rPr>
              <a:t>C</a:t>
            </a:r>
            <a:r>
              <a:rPr lang="en-US" altLang="zh-CN" sz="2800" dirty="0">
                <a:latin typeface="Calibri" charset="0"/>
                <a:ea typeface="Calibri" charset="0"/>
                <a:cs typeface="Calibri" charset="0"/>
              </a:rPr>
              <a:t>: ~ 10</a:t>
            </a:r>
            <a:r>
              <a:rPr lang="en-US" altLang="zh-CN" sz="2800" baseline="30000" dirty="0">
                <a:latin typeface="Calibri" charset="0"/>
                <a:ea typeface="Calibri" charset="0"/>
                <a:cs typeface="Calibri" charset="0"/>
              </a:rPr>
              <a:t>-13</a:t>
            </a:r>
            <a:r>
              <a:rPr lang="en-US" altLang="zh-CN" sz="2800" dirty="0">
                <a:latin typeface="Calibri" charset="0"/>
                <a:ea typeface="Calibri" charset="0"/>
                <a:cs typeface="Calibri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1857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4" t="10537" r="11784"/>
          <a:stretch/>
        </p:blipFill>
        <p:spPr bwMode="auto">
          <a:xfrm>
            <a:off x="307674" y="4511775"/>
            <a:ext cx="4188126" cy="2283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1" y="192086"/>
            <a:ext cx="9144000" cy="646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918873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918873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918873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918873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918873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918873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918873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918873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zh-CN" dirty="0"/>
              <a:t>Cognitive Computing: Cross-Layer </a:t>
            </a:r>
            <a:r>
              <a:rPr lang="en-US" altLang="zh-CN" dirty="0" smtClean="0"/>
              <a:t>Solutions</a:t>
            </a:r>
            <a:endParaRPr lang="zh-CN" altLang="en-US" kern="0" dirty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1" y="3810000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4572000" y="1143000"/>
            <a:ext cx="0" cy="5715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367061" y="1079337"/>
            <a:ext cx="40970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en-US" altLang="zh-CN" sz="2800" b="1" dirty="0" smtClean="0">
                <a:latin typeface="Calibri" panose="020F0502020204030204" pitchFamily="34" charset="0"/>
              </a:rPr>
              <a:t>New computation models</a:t>
            </a:r>
            <a:endParaRPr lang="zh-CN" altLang="en-US" sz="2800" b="1" dirty="0" smtClean="0">
              <a:latin typeface="Calibri" panose="020F0502020204030204" pitchFamily="34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4267200" y="3505200"/>
            <a:ext cx="609600" cy="609600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28651" y="1079337"/>
            <a:ext cx="35335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en-US" altLang="zh-CN" sz="2800" b="1" dirty="0" smtClean="0">
                <a:latin typeface="Calibri" panose="020F0502020204030204" pitchFamily="34" charset="0"/>
              </a:rPr>
              <a:t>Tailored architectures </a:t>
            </a:r>
            <a:endParaRPr lang="zh-CN" altLang="en-US" sz="2800" b="1" dirty="0" smtClean="0">
              <a:latin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1950" y="3886200"/>
            <a:ext cx="44218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en-US" altLang="zh-CN" sz="2800" b="1" dirty="0" smtClean="0">
                <a:latin typeface="Calibri" panose="020F0502020204030204" pitchFamily="34" charset="0"/>
              </a:rPr>
              <a:t>Fine-grained 3D integration  </a:t>
            </a:r>
            <a:endParaRPr lang="zh-CN" altLang="en-US" sz="2800" b="1" dirty="0" smtClean="0">
              <a:latin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66565" y="3886200"/>
            <a:ext cx="40577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en-US" altLang="zh-CN" sz="2800" b="1" dirty="0" smtClean="0">
                <a:latin typeface="Calibri" panose="020F0502020204030204" pitchFamily="34" charset="0"/>
              </a:rPr>
              <a:t>Intrinsic device properties</a:t>
            </a:r>
            <a:endParaRPr lang="zh-CN" altLang="en-US" sz="2800" b="1" dirty="0" smtClean="0">
              <a:latin typeface="Calibri" panose="020F050202020403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4495976"/>
            <a:ext cx="1936884" cy="228582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4643" y="1602557"/>
            <a:ext cx="3694798" cy="206666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7365" y="1614872"/>
            <a:ext cx="2107776" cy="210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29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36" y="2692400"/>
            <a:ext cx="3941064" cy="31343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Addition: Current Summing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8026" y="919490"/>
            <a:ext cx="89280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‘Physically’ adding up ‘0’s and ‘1’s in VRR</a:t>
            </a:r>
            <a:r>
              <a:rPr lang="en-US" altLang="zh-CN" sz="2800" dirty="0">
                <a:latin typeface="Calibri" charset="0"/>
                <a:ea typeface="Calibri" charset="0"/>
                <a:cs typeface="Calibri" charset="0"/>
              </a:rPr>
              <a:t>A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Ms during readout</a:t>
            </a:r>
            <a:endParaRPr lang="en-US" sz="28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" r="1573" b="2204"/>
          <a:stretch/>
        </p:blipFill>
        <p:spPr>
          <a:xfrm>
            <a:off x="4249671" y="1981200"/>
            <a:ext cx="4894329" cy="360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31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Addition: Current Summing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40556" y="919490"/>
            <a:ext cx="8463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en-US" altLang="zh-CN" sz="2800" dirty="0">
                <a:latin typeface="Calibri" charset="0"/>
                <a:ea typeface="Calibri" charset="0"/>
                <a:cs typeface="Calibri" charset="0"/>
              </a:rPr>
              <a:t>Reliability verified: 10</a:t>
            </a:r>
            <a:r>
              <a:rPr lang="en-US" altLang="zh-CN" sz="2800" baseline="30000" dirty="0">
                <a:latin typeface="Calibri" charset="0"/>
                <a:ea typeface="Calibri" charset="0"/>
                <a:cs typeface="Calibri" charset="0"/>
              </a:rPr>
              <a:t>11</a:t>
            </a:r>
            <a:r>
              <a:rPr lang="en-US" altLang="zh-CN" sz="2800" dirty="0">
                <a:latin typeface="Calibri" charset="0"/>
                <a:ea typeface="Calibri" charset="0"/>
                <a:cs typeface="Calibri" charset="0"/>
              </a:rPr>
              <a:t> correct addition cycles measured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676400"/>
            <a:ext cx="6172200" cy="489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34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743200"/>
            <a:ext cx="3495028" cy="2971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Permutation: </a:t>
            </a:r>
            <a:r>
              <a:rPr lang="en-US" altLang="zh-CN" i="1" dirty="0" smtClean="0"/>
              <a:t>in situ </a:t>
            </a:r>
            <a:r>
              <a:rPr lang="en-US" altLang="zh-CN" dirty="0" smtClean="0"/>
              <a:t>bit transfer 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5383" y="919490"/>
            <a:ext cx="69133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Pulsing in-series VRRAMs triggers bit transfer</a:t>
            </a:r>
            <a:endParaRPr lang="en-US" sz="28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3629" y="1442710"/>
            <a:ext cx="5258242" cy="502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29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Wafer-Level Verification of MAP Kernels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14789" y="919490"/>
            <a:ext cx="8714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16 dies and 64 4-L VRRAM pillars (256 RRAM cells in total) measured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789" y="1828800"/>
            <a:ext cx="8776811" cy="384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77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92086"/>
            <a:ext cx="9144000" cy="646114"/>
          </a:xfrm>
        </p:spPr>
        <p:txBody>
          <a:bodyPr/>
          <a:lstStyle/>
          <a:p>
            <a:r>
              <a:rPr lang="en-US" altLang="zh-CN" dirty="0" smtClean="0"/>
              <a:t>Device-Architecture Co-Design</a:t>
            </a:r>
            <a:endParaRPr lang="zh-CN" altLang="en-US" dirty="0"/>
          </a:p>
        </p:txBody>
      </p:sp>
      <p:pic>
        <p:nvPicPr>
          <p:cNvPr id="8" name="Picture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4" b="2529"/>
          <a:stretch/>
        </p:blipFill>
        <p:spPr>
          <a:xfrm>
            <a:off x="914401" y="1066800"/>
            <a:ext cx="7315200" cy="550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89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5" y="1964833"/>
            <a:ext cx="5110816" cy="34747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92086"/>
            <a:ext cx="9144000" cy="646114"/>
          </a:xfrm>
        </p:spPr>
        <p:txBody>
          <a:bodyPr/>
          <a:lstStyle/>
          <a:p>
            <a:r>
              <a:rPr lang="en-US" altLang="zh-CN" dirty="0" smtClean="0"/>
              <a:t>Learning is One-Shot in HD</a:t>
            </a:r>
            <a:endParaRPr lang="zh-CN" alt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304800" y="1981200"/>
            <a:ext cx="3430099" cy="3761053"/>
            <a:chOff x="317255" y="2133600"/>
            <a:chExt cx="3430099" cy="376105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7255" y="2133600"/>
              <a:ext cx="3430099" cy="3070163"/>
            </a:xfrm>
            <a:prstGeom prst="rect">
              <a:avLst/>
            </a:prstGeom>
          </p:spPr>
        </p:pic>
        <p:sp>
          <p:nvSpPr>
            <p:cNvPr id="4" name="Rounded Rectangle 3"/>
            <p:cNvSpPr/>
            <p:nvPr/>
          </p:nvSpPr>
          <p:spPr bwMode="auto">
            <a:xfrm>
              <a:off x="432104" y="5208853"/>
              <a:ext cx="3200400" cy="685800"/>
            </a:xfrm>
            <a:prstGeom prst="round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Wingdings" pitchFamily="2" charset="2"/>
                <a:buNone/>
                <a:tabLst/>
              </a:pPr>
              <a:r>
                <a:rPr lang="en-US" altLang="zh-CN" sz="2000" dirty="0" smtClean="0">
                  <a:latin typeface="Arial" charset="0"/>
                </a:rPr>
                <a:t>Language maps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Wingdings" pitchFamily="2" charset="2"/>
                <a:buNone/>
                <a:tabLst/>
              </a:pPr>
              <a:r>
                <a:rPr lang="en-US" altLang="zh-CN" sz="2000" dirty="0">
                  <a:latin typeface="Arial" charset="0"/>
                </a:rPr>
                <a:t>l</a:t>
              </a:r>
              <a:r>
                <a:rPr lang="en-US" altLang="zh-CN" sz="2000" dirty="0" smtClean="0">
                  <a:latin typeface="Arial" charset="0"/>
                </a:rPr>
                <a:t>earned/stored in VRRAM </a:t>
              </a:r>
              <a:endPara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72878" y="919490"/>
            <a:ext cx="7798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21 sample texts of 21 EU languages used for training</a:t>
            </a:r>
            <a:endParaRPr lang="en-US" sz="28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06400" y="6477000"/>
            <a:ext cx="6731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en-US" sz="1800" dirty="0" smtClean="0">
                <a:latin typeface="Calibri" charset="0"/>
                <a:ea typeface="Calibri" charset="0"/>
                <a:cs typeface="Calibri" charset="0"/>
              </a:rPr>
              <a:t>Training dataset: </a:t>
            </a:r>
            <a:r>
              <a:rPr lang="en-US" sz="1800" dirty="0" err="1" smtClean="0">
                <a:latin typeface="Calibri" charset="0"/>
                <a:ea typeface="Calibri" charset="0"/>
                <a:cs typeface="Calibri" charset="0"/>
              </a:rPr>
              <a:t>Wortschatz</a:t>
            </a:r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800" dirty="0" smtClean="0">
                <a:latin typeface="Calibri" charset="0"/>
                <a:ea typeface="Calibri" charset="0"/>
                <a:cs typeface="Calibri" charset="0"/>
              </a:rPr>
              <a:t>Corpora (U</a:t>
            </a:r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. </a:t>
            </a:r>
            <a:r>
              <a:rPr lang="en-US" sz="1800" dirty="0" err="1" smtClean="0">
                <a:latin typeface="Calibri" charset="0"/>
                <a:ea typeface="Calibri" charset="0"/>
                <a:cs typeface="Calibri" charset="0"/>
              </a:rPr>
              <a:t>Quasthoff</a:t>
            </a:r>
            <a:r>
              <a:rPr lang="en-US" sz="18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800" i="1" dirty="0">
                <a:latin typeface="Calibri" charset="0"/>
                <a:ea typeface="Calibri" charset="0"/>
                <a:cs typeface="Calibri" charset="0"/>
              </a:rPr>
              <a:t>et al.</a:t>
            </a:r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1800" b="1" i="1" dirty="0">
                <a:latin typeface="Calibri" charset="0"/>
                <a:ea typeface="Calibri" charset="0"/>
                <a:cs typeface="Calibri" charset="0"/>
              </a:rPr>
              <a:t>LREC</a:t>
            </a:r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1800" dirty="0" smtClean="0">
                <a:latin typeface="Calibri" charset="0"/>
                <a:ea typeface="Calibri" charset="0"/>
                <a:cs typeface="Calibri" charset="0"/>
              </a:rPr>
              <a:t>2006) </a:t>
            </a:r>
            <a:endParaRPr lang="en-US" sz="18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75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100" y="1562100"/>
            <a:ext cx="6247931" cy="47548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92086"/>
            <a:ext cx="9144000" cy="646114"/>
          </a:xfrm>
        </p:spPr>
        <p:txBody>
          <a:bodyPr/>
          <a:lstStyle/>
          <a:p>
            <a:r>
              <a:rPr lang="en-US" altLang="zh-CN" dirty="0" smtClean="0"/>
              <a:t>Inference Results on Unseen Dataset</a:t>
            </a:r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38606" y="919490"/>
            <a:ext cx="8866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21,000 sentences (1,000 for each language) used for testing</a:t>
            </a:r>
            <a:endParaRPr lang="en-US" sz="28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46376" y="6477000"/>
            <a:ext cx="6451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en-US" sz="1800" dirty="0" smtClean="0">
                <a:latin typeface="Calibri" charset="0"/>
                <a:ea typeface="Calibri" charset="0"/>
                <a:cs typeface="Calibri" charset="0"/>
              </a:rPr>
              <a:t>Test dataset</a:t>
            </a:r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: </a:t>
            </a:r>
            <a:r>
              <a:rPr lang="en-US" sz="1800" dirty="0" err="1">
                <a:latin typeface="Calibri" charset="0"/>
                <a:ea typeface="Calibri" charset="0"/>
                <a:cs typeface="Calibri" charset="0"/>
              </a:rPr>
              <a:t>Europarl</a:t>
            </a:r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 Parallel Corpus (P. Koehn, </a:t>
            </a:r>
            <a:r>
              <a:rPr lang="en-US" sz="1800" b="1" i="1" dirty="0">
                <a:latin typeface="Calibri" charset="0"/>
                <a:ea typeface="Calibri" charset="0"/>
                <a:cs typeface="Calibri" charset="0"/>
              </a:rPr>
              <a:t>MT Summit</a:t>
            </a:r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, 2005) </a:t>
            </a:r>
          </a:p>
        </p:txBody>
      </p:sp>
    </p:spTree>
    <p:extLst>
      <p:ext uri="{BB962C8B-B14F-4D97-AF65-F5344CB8AC3E}">
        <p14:creationId xmlns:p14="http://schemas.microsoft.com/office/powerpoint/2010/main" val="344494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92086"/>
            <a:ext cx="9144000" cy="646114"/>
          </a:xfrm>
        </p:spPr>
        <p:txBody>
          <a:bodyPr/>
          <a:lstStyle/>
          <a:p>
            <a:r>
              <a:rPr lang="en-US" altLang="zh-CN" dirty="0" smtClean="0"/>
              <a:t>Tradeoff Between Accuracy and Circuit Size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4148" y="919490"/>
            <a:ext cx="84959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Higher dimensionality improves accuracy on larger arrays </a:t>
            </a:r>
            <a:endParaRPr lang="en-US" sz="28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2223" y="1565154"/>
            <a:ext cx="6259555" cy="499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02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92086"/>
            <a:ext cx="9144000" cy="646114"/>
          </a:xfrm>
        </p:spPr>
        <p:txBody>
          <a:bodyPr/>
          <a:lstStyle/>
          <a:p>
            <a:r>
              <a:rPr lang="en-US" altLang="zh-CN" dirty="0" smtClean="0"/>
              <a:t>3D Architecture is Area-Efficient</a:t>
            </a:r>
            <a:endParaRPr lang="zh-CN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36231" y="5811560"/>
            <a:ext cx="86715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Benchmark: 28-nm low-power digital CMOS design w/ same HD model [Rahimi16]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3D VRRAM assumptions: 28-nm node, 36 layer, AR=30, trench slope = 89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  <a:sym typeface="Symbol" panose="05050102010706020507" pitchFamily="18" charset="2"/>
              </a:rPr>
              <a:t></a:t>
            </a:r>
            <a:endParaRPr lang="en-US" sz="2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66664" y="6519446"/>
            <a:ext cx="32106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altLang="zh-CN" sz="1600" dirty="0" smtClean="0">
                <a:latin typeface="Calibri" panose="020F0502020204030204" pitchFamily="34" charset="0"/>
              </a:rPr>
              <a:t>A. Rahimi,…, J. Rabaey, </a:t>
            </a:r>
            <a:r>
              <a:rPr lang="en-US" altLang="zh-CN" sz="1600" b="1" i="1" dirty="0" smtClean="0">
                <a:latin typeface="Calibri" panose="020F0502020204030204" pitchFamily="34" charset="0"/>
              </a:rPr>
              <a:t>ISLPED</a:t>
            </a:r>
            <a:r>
              <a:rPr lang="en-US" altLang="zh-CN" sz="1600" dirty="0" smtClean="0">
                <a:latin typeface="Calibri" panose="020F0502020204030204" pitchFamily="34" charset="0"/>
              </a:rPr>
              <a:t>, 2016</a:t>
            </a:r>
            <a:endParaRPr lang="en-US" altLang="zh-CN" sz="1600" dirty="0">
              <a:latin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87" y="1261279"/>
            <a:ext cx="4110432" cy="45502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7219" y="1447800"/>
            <a:ext cx="3839142" cy="42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03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92086"/>
            <a:ext cx="9144000" cy="646114"/>
          </a:xfrm>
        </p:spPr>
        <p:txBody>
          <a:bodyPr/>
          <a:lstStyle/>
          <a:p>
            <a:r>
              <a:rPr lang="en-US" altLang="zh-CN" dirty="0" smtClean="0"/>
              <a:t>HD Computing is Error Resilient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7628" y="919490"/>
            <a:ext cx="90290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RRAMs/CBRAMs having wide range of endurance are feasible</a:t>
            </a:r>
            <a:endParaRPr lang="en-US" sz="28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752600"/>
            <a:ext cx="5883384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37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Deep Learning is Powerful, but...</a:t>
            </a:r>
            <a:endParaRPr lang="zh-CN" alt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15396" y="1066800"/>
            <a:ext cx="8154988" cy="4648200"/>
          </a:xfrm>
        </p:spPr>
        <p:txBody>
          <a:bodyPr/>
          <a:lstStyle/>
          <a:p>
            <a:pPr marL="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dirty="0" smtClean="0"/>
              <a:t>Conventional deep learning</a:t>
            </a:r>
          </a:p>
          <a:p>
            <a:pPr marL="461962" lvl="2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dirty="0"/>
              <a:t>Slow to train iteratively; large amount of data required</a:t>
            </a:r>
          </a:p>
          <a:p>
            <a:pPr marL="461962" lvl="2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dirty="0"/>
              <a:t>Memory bottleneck: energy-hungry in GPU/CPU</a:t>
            </a:r>
          </a:p>
          <a:p>
            <a:pPr marL="461962" lvl="2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dirty="0"/>
              <a:t>Lack of well-defined mathematical rules for optimization</a:t>
            </a:r>
          </a:p>
          <a:p>
            <a:pPr marL="461962" lvl="2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dirty="0" smtClean="0"/>
          </a:p>
          <a:p>
            <a:pPr marL="461962" lvl="2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57564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Conclusions</a:t>
            </a:r>
            <a:endParaRPr lang="zh-CN" alt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0831" y="1219200"/>
            <a:ext cx="8542337" cy="5105400"/>
          </a:xfrm>
        </p:spPr>
        <p:txBody>
          <a:bodyPr/>
          <a:lstStyle/>
          <a:p>
            <a:pPr marL="274320" indent="-27432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zh-CN" sz="3200" dirty="0" smtClean="0"/>
              <a:t>Hyperdimensional computing: a promising model for cognitive processors</a:t>
            </a:r>
          </a:p>
          <a:p>
            <a:pPr marL="274320" indent="-27432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zh-CN" sz="3200" dirty="0" smtClean="0"/>
              <a:t>Non-volatile in-memory MAP kernels experimentally demonstrated</a:t>
            </a:r>
          </a:p>
          <a:p>
            <a:pPr marL="274320" indent="-27432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zh-CN" sz="3200" dirty="0"/>
              <a:t>VRRAM-centric HD </a:t>
            </a:r>
            <a:r>
              <a:rPr lang="en-US" altLang="zh-CN" sz="3200" dirty="0" smtClean="0"/>
              <a:t>architecture explored</a:t>
            </a:r>
          </a:p>
          <a:p>
            <a:pPr marL="506095" lvl="1" indent="-27432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zh-CN" sz="2800" dirty="0" smtClean="0"/>
              <a:t>Energy- and area-efficient using 3D VRRAM </a:t>
            </a:r>
          </a:p>
          <a:p>
            <a:pPr marL="506095" lvl="1" indent="-27432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zh-CN" sz="2800" dirty="0" smtClean="0"/>
              <a:t>Amazingly error resilient: NVM-friendly </a:t>
            </a:r>
          </a:p>
          <a:p>
            <a:pPr marL="506095" lvl="1" indent="-27432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endParaRPr lang="en-US" altLang="zh-CN" sz="2800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endParaRPr lang="en-US" altLang="zh-CN" sz="3200" dirty="0" smtClean="0"/>
          </a:p>
        </p:txBody>
      </p:sp>
    </p:spTree>
    <p:extLst>
      <p:ext uri="{BB962C8B-B14F-4D97-AF65-F5344CB8AC3E}">
        <p14:creationId xmlns:p14="http://schemas.microsoft.com/office/powerpoint/2010/main" val="398674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Acknowledgement</a:t>
            </a:r>
            <a:endParaRPr lang="zh-CN" altLang="en-US" dirty="0"/>
          </a:p>
        </p:txBody>
      </p:sp>
      <p:pic>
        <p:nvPicPr>
          <p:cNvPr id="5" name="Picture 51" descr="C:\Users\hspwong\Downloads\nsf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267" y="2602929"/>
            <a:ext cx="968375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3" descr="C:\Users\hspwong\Documents\hspwong\pwong\tex\logos\STARnet-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366" y="1219200"/>
            <a:ext cx="868363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4" descr="C:\Users\hspwong\Documents\hspwong\pwong\tex\logos\SONIC logo High Res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668" y="1535112"/>
            <a:ext cx="13843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2254824" y="3939870"/>
            <a:ext cx="4798483" cy="673671"/>
            <a:chOff x="2133600" y="4191000"/>
            <a:chExt cx="4798483" cy="673671"/>
          </a:xfrm>
        </p:grpSpPr>
        <p:grpSp>
          <p:nvGrpSpPr>
            <p:cNvPr id="10" name="Group 9"/>
            <p:cNvGrpSpPr/>
            <p:nvPr/>
          </p:nvGrpSpPr>
          <p:grpSpPr>
            <a:xfrm>
              <a:off x="6455827" y="4214052"/>
              <a:ext cx="476256" cy="627567"/>
              <a:chOff x="4902200" y="609600"/>
              <a:chExt cx="304800" cy="401638"/>
            </a:xfrm>
          </p:grpSpPr>
          <p:sp>
            <p:nvSpPr>
              <p:cNvPr id="12" name="Rectangle 16"/>
              <p:cNvSpPr>
                <a:spLocks noChangeAspect="1"/>
              </p:cNvSpPr>
              <p:nvPr/>
            </p:nvSpPr>
            <p:spPr bwMode="auto">
              <a:xfrm rot="1729601">
                <a:off x="4902200" y="609600"/>
                <a:ext cx="184150" cy="165100"/>
              </a:xfrm>
              <a:prstGeom prst="rect">
                <a:avLst/>
              </a:prstGeom>
              <a:noFill/>
              <a:ln w="12700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Rectangle 12"/>
              <p:cNvSpPr>
                <a:spLocks noChangeAspect="1"/>
              </p:cNvSpPr>
              <p:nvPr/>
            </p:nvSpPr>
            <p:spPr bwMode="auto">
              <a:xfrm rot="1740000">
                <a:off x="4956175" y="720725"/>
                <a:ext cx="182563" cy="163513"/>
              </a:xfrm>
              <a:prstGeom prst="rect">
                <a:avLst/>
              </a:prstGeom>
              <a:noFill/>
              <a:ln w="12700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Rectangle 13"/>
              <p:cNvSpPr>
                <a:spLocks noChangeAspect="1"/>
              </p:cNvSpPr>
              <p:nvPr/>
            </p:nvSpPr>
            <p:spPr bwMode="auto">
              <a:xfrm rot="1740000">
                <a:off x="5022850" y="846138"/>
                <a:ext cx="184150" cy="165100"/>
              </a:xfrm>
              <a:prstGeom prst="rect">
                <a:avLst/>
              </a:prstGeom>
              <a:noFill/>
              <a:ln w="12700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00" y="4191000"/>
              <a:ext cx="4258788" cy="673671"/>
            </a:xfrm>
            <a:prstGeom prst="rect">
              <a:avLst/>
            </a:prstGeom>
          </p:spPr>
        </p:pic>
      </p:grpSp>
      <p:pic>
        <p:nvPicPr>
          <p:cNvPr id="15" name="Picture 5" descr="src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097" y="1420018"/>
            <a:ext cx="709612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Darpa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907" y="1379537"/>
            <a:ext cx="111125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0"/>
          <a:srcRect r="15065"/>
          <a:stretch/>
        </p:blipFill>
        <p:spPr>
          <a:xfrm>
            <a:off x="971066" y="4844449"/>
            <a:ext cx="7391400" cy="515160"/>
          </a:xfrm>
          <a:prstGeom prst="rect">
            <a:avLst/>
          </a:prstGeom>
        </p:spPr>
      </p:pic>
      <p:pic>
        <p:nvPicPr>
          <p:cNvPr id="19" name="Picture 2" descr="C:\Users\hspwong\Downloads\nanoHUB needs.jp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44" b="28638"/>
          <a:stretch>
            <a:fillRect/>
          </a:stretch>
        </p:blipFill>
        <p:spPr bwMode="auto">
          <a:xfrm>
            <a:off x="6832578" y="2732729"/>
            <a:ext cx="133032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142366" y="2664324"/>
            <a:ext cx="3023399" cy="898303"/>
            <a:chOff x="2988668" y="2519437"/>
            <a:chExt cx="3023399" cy="89830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8668" y="2519437"/>
              <a:ext cx="1398286" cy="898303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4289036" y="2799311"/>
              <a:ext cx="17230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C00000"/>
                </a:buClr>
              </a:pPr>
              <a:r>
                <a:rPr lang="en-US" sz="1600" b="1" dirty="0" smtClean="0">
                  <a:latin typeface="Calibri" panose="020F0502020204030204" pitchFamily="34" charset="0"/>
                </a:rPr>
                <a:t>E2CDA - ENIGMA</a:t>
              </a:r>
            </a:p>
          </p:txBody>
        </p:sp>
      </p:grp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9" r="13027" b="90813"/>
          <a:stretch/>
        </p:blipFill>
        <p:spPr bwMode="auto">
          <a:xfrm>
            <a:off x="344849" y="5674419"/>
            <a:ext cx="3629586" cy="650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4076484" y="5814844"/>
            <a:ext cx="4622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 smtClean="0">
                <a:latin typeface="Arial" charset="0"/>
                <a:ea typeface="Arial" charset="0"/>
                <a:cs typeface="Arial" charset="0"/>
              </a:rPr>
              <a:t>Ministry of Science and Technology, Taiwan</a:t>
            </a:r>
            <a:endParaRPr lang="zh-CN" altLang="en-US" sz="18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61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End of Talk</a:t>
            </a:r>
            <a:endParaRPr lang="zh-CN" alt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0831" y="1219200"/>
            <a:ext cx="8542337" cy="5105400"/>
          </a:xfrm>
        </p:spPr>
        <p:txBody>
          <a:bodyPr/>
          <a:lstStyle/>
          <a:p>
            <a:pPr marL="274320" indent="-27432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zh-CN" sz="3200" dirty="0"/>
              <a:t>Hyperdimensional computing: a promising model for cognitive processors</a:t>
            </a:r>
          </a:p>
          <a:p>
            <a:pPr marL="274320" indent="-27432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zh-CN" sz="3200" dirty="0"/>
              <a:t>Non-volatile in-memory MAP kernels experimentally demonstrated</a:t>
            </a:r>
          </a:p>
          <a:p>
            <a:pPr marL="274320" indent="-27432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zh-CN" sz="3200" dirty="0"/>
              <a:t>VRRAM-centric HD architecture explored</a:t>
            </a:r>
          </a:p>
          <a:p>
            <a:pPr marL="506095" lvl="1" indent="-27432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zh-CN" sz="2800" dirty="0"/>
              <a:t>Energy- and area-efficient using 3D VRRAM </a:t>
            </a:r>
          </a:p>
          <a:p>
            <a:pPr marL="506095" lvl="1" indent="-27432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zh-CN" sz="2800" dirty="0"/>
              <a:t>Amazingly error resilient: NVM-friendly </a:t>
            </a:r>
          </a:p>
          <a:p>
            <a:pPr marL="506095" lvl="1" indent="-27432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endParaRPr lang="en-US" altLang="zh-CN" sz="2800" dirty="0"/>
          </a:p>
          <a:p>
            <a:pPr marL="274320" indent="-27432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endParaRPr lang="en-US" altLang="zh-CN" sz="3200" dirty="0"/>
          </a:p>
        </p:txBody>
      </p:sp>
    </p:spTree>
    <p:extLst>
      <p:ext uri="{BB962C8B-B14F-4D97-AF65-F5344CB8AC3E}">
        <p14:creationId xmlns:p14="http://schemas.microsoft.com/office/powerpoint/2010/main" val="114769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Exploring New Computation Models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875959" y="6519446"/>
            <a:ext cx="3392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altLang="zh-CN" sz="1600" dirty="0">
                <a:latin typeface="Calibri" panose="020F0502020204030204" pitchFamily="34" charset="0"/>
              </a:rPr>
              <a:t>P. Kanerva, </a:t>
            </a:r>
            <a:r>
              <a:rPr lang="en-US" altLang="zh-CN" sz="1600" b="1" i="1" dirty="0">
                <a:latin typeface="Calibri" panose="020F0502020204030204" pitchFamily="34" charset="0"/>
              </a:rPr>
              <a:t>Cog. </a:t>
            </a:r>
            <a:r>
              <a:rPr lang="en-US" altLang="zh-CN" sz="1600" b="1" i="1" dirty="0" err="1">
                <a:latin typeface="Calibri" panose="020F0502020204030204" pitchFamily="34" charset="0"/>
              </a:rPr>
              <a:t>Comput</a:t>
            </a:r>
            <a:r>
              <a:rPr lang="en-US" altLang="zh-CN" sz="1600" b="1" i="1" dirty="0">
                <a:latin typeface="Calibri" panose="020F0502020204030204" pitchFamily="34" charset="0"/>
              </a:rPr>
              <a:t>.</a:t>
            </a:r>
            <a:r>
              <a:rPr lang="en-US" altLang="zh-CN" sz="1600" dirty="0">
                <a:latin typeface="Calibri" panose="020F0502020204030204" pitchFamily="34" charset="0"/>
              </a:rPr>
              <a:t>,</a:t>
            </a:r>
            <a:r>
              <a:rPr lang="en-US" altLang="zh-CN" sz="1600" b="1" dirty="0">
                <a:latin typeface="Calibri" panose="020F0502020204030204" pitchFamily="34" charset="0"/>
              </a:rPr>
              <a:t> </a:t>
            </a:r>
            <a:r>
              <a:rPr lang="en-US" altLang="zh-CN" sz="1600" dirty="0">
                <a:latin typeface="Calibri" panose="020F0502020204030204" pitchFamily="34" charset="0"/>
              </a:rPr>
              <a:t>p.139, 2009.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15396" y="1066800"/>
            <a:ext cx="8154988" cy="4648200"/>
          </a:xfrm>
        </p:spPr>
        <p:txBody>
          <a:bodyPr/>
          <a:lstStyle/>
          <a:p>
            <a:pPr marL="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dirty="0" smtClean="0"/>
              <a:t>Conventional deep learning</a:t>
            </a:r>
          </a:p>
          <a:p>
            <a:pPr marL="461962" lvl="2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dirty="0" smtClean="0"/>
              <a:t>Slow to train iteratively; large amount of data required</a:t>
            </a:r>
          </a:p>
          <a:p>
            <a:pPr marL="461962" lvl="2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dirty="0"/>
              <a:t>M</a:t>
            </a:r>
            <a:r>
              <a:rPr lang="en-US" altLang="zh-CN" dirty="0" smtClean="0"/>
              <a:t>emory bottleneck: energy-hungry in GPU/CPU</a:t>
            </a:r>
          </a:p>
          <a:p>
            <a:pPr marL="461962" lvl="2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dirty="0" smtClean="0"/>
              <a:t>Lack of well-defined mathematical </a:t>
            </a:r>
            <a:r>
              <a:rPr lang="en-US" altLang="zh-CN" dirty="0"/>
              <a:t>rules for optimization</a:t>
            </a:r>
            <a:endParaRPr lang="en-US" altLang="zh-CN" dirty="0" smtClean="0"/>
          </a:p>
          <a:p>
            <a:pPr marL="461962" lvl="2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dirty="0" smtClean="0"/>
          </a:p>
          <a:p>
            <a:pPr marL="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b="1" dirty="0" smtClean="0"/>
              <a:t>Hyperdimensional (HD) computing</a:t>
            </a:r>
            <a:endParaRPr lang="en-US" altLang="zh-CN" b="1" dirty="0"/>
          </a:p>
          <a:p>
            <a:pPr marL="461962" lvl="2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dirty="0" smtClean="0"/>
              <a:t>A neural-inspired HD vector space model [Kanerva09]</a:t>
            </a:r>
          </a:p>
          <a:p>
            <a:pPr marL="461962" lvl="2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dirty="0" smtClean="0"/>
              <a:t>Holographic representation: error resilient</a:t>
            </a:r>
          </a:p>
          <a:p>
            <a:pPr marL="461962" lvl="2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dirty="0" smtClean="0"/>
              <a:t>Well-defined arithmetic: general-purpose systems</a:t>
            </a:r>
          </a:p>
          <a:p>
            <a:pPr marL="461962" lvl="2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dirty="0" smtClean="0"/>
              <a:t>Capable of one-shot learning: substantially fewer samples</a:t>
            </a:r>
          </a:p>
          <a:p>
            <a:pPr marL="461962" lvl="2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dirty="0" smtClean="0"/>
          </a:p>
          <a:p>
            <a:pPr marL="461962" lvl="2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dirty="0" smtClean="0"/>
          </a:p>
          <a:p>
            <a:pPr marL="461962" lvl="2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dirty="0" smtClean="0"/>
          </a:p>
          <a:p>
            <a:pPr marL="461962" lvl="2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dirty="0" smtClean="0"/>
          </a:p>
          <a:p>
            <a:pPr marL="461962" lvl="2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dirty="0"/>
          </a:p>
          <a:p>
            <a:pPr marL="461962" lvl="2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dirty="0" smtClean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494506" y="3200400"/>
            <a:ext cx="807587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23209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914400"/>
            <a:ext cx="7006000" cy="52669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Hyperdimensional (HD) Computing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875959" y="6519446"/>
            <a:ext cx="3392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altLang="zh-CN" sz="1600" dirty="0">
                <a:latin typeface="Calibri" panose="020F0502020204030204" pitchFamily="34" charset="0"/>
              </a:rPr>
              <a:t>P. Kanerva, </a:t>
            </a:r>
            <a:r>
              <a:rPr lang="en-US" altLang="zh-CN" sz="1600" b="1" i="1" dirty="0">
                <a:latin typeface="Calibri" panose="020F0502020204030204" pitchFamily="34" charset="0"/>
              </a:rPr>
              <a:t>Cog. </a:t>
            </a:r>
            <a:r>
              <a:rPr lang="en-US" altLang="zh-CN" sz="1600" b="1" i="1" dirty="0" err="1">
                <a:latin typeface="Calibri" panose="020F0502020204030204" pitchFamily="34" charset="0"/>
              </a:rPr>
              <a:t>Comput</a:t>
            </a:r>
            <a:r>
              <a:rPr lang="en-US" altLang="zh-CN" sz="1600" b="1" i="1" dirty="0">
                <a:latin typeface="Calibri" panose="020F0502020204030204" pitchFamily="34" charset="0"/>
              </a:rPr>
              <a:t>.</a:t>
            </a:r>
            <a:r>
              <a:rPr lang="en-US" altLang="zh-CN" sz="1600" dirty="0">
                <a:latin typeface="Calibri" panose="020F0502020204030204" pitchFamily="34" charset="0"/>
              </a:rPr>
              <a:t>,</a:t>
            </a:r>
            <a:r>
              <a:rPr lang="en-US" altLang="zh-CN" sz="1600" b="1" dirty="0">
                <a:latin typeface="Calibri" panose="020F0502020204030204" pitchFamily="34" charset="0"/>
              </a:rPr>
              <a:t> </a:t>
            </a:r>
            <a:r>
              <a:rPr lang="en-US" altLang="zh-CN" sz="1600" dirty="0">
                <a:latin typeface="Calibri" panose="020F0502020204030204" pitchFamily="34" charset="0"/>
              </a:rPr>
              <a:t>p.139, 2009.</a:t>
            </a:r>
          </a:p>
        </p:txBody>
      </p:sp>
    </p:spTree>
    <p:extLst>
      <p:ext uri="{BB962C8B-B14F-4D97-AF65-F5344CB8AC3E}">
        <p14:creationId xmlns:p14="http://schemas.microsoft.com/office/powerpoint/2010/main" val="23510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3200" y="917709"/>
            <a:ext cx="7006000" cy="52669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342900" y="778069"/>
            <a:ext cx="8524875" cy="3445878"/>
          </a:xfrm>
          <a:prstGeom prst="rect">
            <a:avLst/>
          </a:prstGeom>
          <a:solidFill>
            <a:srgbClr val="FFFFFF">
              <a:alpha val="89804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42900" y="5187950"/>
            <a:ext cx="7872646" cy="1293396"/>
          </a:xfrm>
          <a:prstGeom prst="rect">
            <a:avLst/>
          </a:prstGeom>
          <a:solidFill>
            <a:srgbClr val="FFFFFF">
              <a:alpha val="89804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Hyperdimensional (HD) Computing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875959" y="6519446"/>
            <a:ext cx="3392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altLang="zh-CN" sz="1600" dirty="0">
                <a:latin typeface="Calibri" panose="020F0502020204030204" pitchFamily="34" charset="0"/>
              </a:rPr>
              <a:t>P. Kanerva, </a:t>
            </a:r>
            <a:r>
              <a:rPr lang="en-US" altLang="zh-CN" sz="1600" b="1" i="1" dirty="0">
                <a:latin typeface="Calibri" panose="020F0502020204030204" pitchFamily="34" charset="0"/>
              </a:rPr>
              <a:t>Cog. </a:t>
            </a:r>
            <a:r>
              <a:rPr lang="en-US" altLang="zh-CN" sz="1600" b="1" i="1" dirty="0" err="1">
                <a:latin typeface="Calibri" panose="020F0502020204030204" pitchFamily="34" charset="0"/>
              </a:rPr>
              <a:t>Comput</a:t>
            </a:r>
            <a:r>
              <a:rPr lang="en-US" altLang="zh-CN" sz="1600" b="1" i="1" dirty="0">
                <a:latin typeface="Calibri" panose="020F0502020204030204" pitchFamily="34" charset="0"/>
              </a:rPr>
              <a:t>.</a:t>
            </a:r>
            <a:r>
              <a:rPr lang="en-US" altLang="zh-CN" sz="1600" dirty="0">
                <a:latin typeface="Calibri" panose="020F0502020204030204" pitchFamily="34" charset="0"/>
              </a:rPr>
              <a:t>,</a:t>
            </a:r>
            <a:r>
              <a:rPr lang="en-US" altLang="zh-CN" sz="1600" b="1" dirty="0">
                <a:latin typeface="Calibri" panose="020F0502020204030204" pitchFamily="34" charset="0"/>
              </a:rPr>
              <a:t> </a:t>
            </a:r>
            <a:r>
              <a:rPr lang="en-US" altLang="zh-CN" sz="1600" dirty="0">
                <a:latin typeface="Calibri" panose="020F0502020204030204" pitchFamily="34" charset="0"/>
              </a:rPr>
              <a:t>p.139, 2009.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1727146" y="1962749"/>
            <a:ext cx="5104154" cy="1828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</a:pPr>
            <a:r>
              <a:rPr lang="en-US" altLang="zh-CN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Key HD operations: MAP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</a:pPr>
            <a:r>
              <a:rPr lang="en-US" altLang="zh-CN" sz="2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Problem</a:t>
            </a:r>
            <a:r>
              <a:rPr lang="en-US" altLang="zh-CN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: memory bottleneck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</a:pPr>
            <a:r>
              <a:rPr lang="en-US" altLang="zh-CN" sz="2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Solution</a:t>
            </a:r>
            <a:r>
              <a:rPr lang="en-US" altLang="zh-CN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: in-memory MAP kernels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Clr>
                <a:schemeClr val="accent2"/>
              </a:buClr>
            </a:pPr>
            <a:r>
              <a:rPr lang="en-US" altLang="zh-CN" sz="2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This work: </a:t>
            </a:r>
            <a:r>
              <a:rPr lang="en-US" altLang="zh-CN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3D VRRAM approach </a:t>
            </a:r>
            <a:endParaRPr kumimoji="0" lang="zh-CN" altLang="en-US" sz="2800" b="1" i="0" u="none" strike="noStrike" cap="none" normalizeH="0" baseline="0" dirty="0" smtClean="0">
              <a:ln>
                <a:noFill/>
              </a:ln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5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3"/>
          <p:cNvSpPr/>
          <p:nvPr/>
        </p:nvSpPr>
        <p:spPr>
          <a:xfrm>
            <a:off x="1449785" y="988267"/>
            <a:ext cx="6854029" cy="31479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2086"/>
            <a:ext cx="9144000" cy="646114"/>
          </a:xfrm>
        </p:spPr>
        <p:txBody>
          <a:bodyPr/>
          <a:lstStyle/>
          <a:p>
            <a:r>
              <a:rPr lang="en-US" altLang="zh-CN" dirty="0" smtClean="0"/>
              <a:t>3D VRRAM Recap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91842" y="685800"/>
            <a:ext cx="53603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VRRAM: </a:t>
            </a:r>
            <a:r>
              <a:rPr lang="en-US" altLang="zh-CN" sz="20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altLang="zh-CN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ertical </a:t>
            </a:r>
            <a:r>
              <a:rPr lang="en-US" altLang="zh-CN" sz="20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altLang="zh-CN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esistive </a:t>
            </a:r>
            <a:r>
              <a:rPr lang="en-US" altLang="zh-CN" sz="20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altLang="zh-CN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andom </a:t>
            </a:r>
            <a:r>
              <a:rPr lang="en-US" altLang="zh-CN" sz="20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altLang="zh-CN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ccess </a:t>
            </a:r>
            <a:r>
              <a:rPr lang="en-US" altLang="zh-CN" sz="20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altLang="zh-CN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emory </a:t>
            </a:r>
            <a:endParaRPr lang="zh-CN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8920" y="6519446"/>
            <a:ext cx="80061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altLang="zh-CN" sz="1600" dirty="0" smtClean="0">
                <a:latin typeface="Calibri" panose="020F0502020204030204" pitchFamily="34" charset="0"/>
              </a:rPr>
              <a:t>H.-Y. Chen,…, H.-S. P. Wong, </a:t>
            </a:r>
            <a:r>
              <a:rPr lang="en-US" altLang="zh-CN" sz="1600" b="1" i="1" dirty="0" smtClean="0">
                <a:latin typeface="Calibri" panose="020F0502020204030204" pitchFamily="34" charset="0"/>
              </a:rPr>
              <a:t>IEDM</a:t>
            </a:r>
            <a:r>
              <a:rPr lang="en-US" altLang="zh-CN" sz="1600" dirty="0" smtClean="0">
                <a:latin typeface="Calibri" panose="020F0502020204030204" pitchFamily="34" charset="0"/>
              </a:rPr>
              <a:t>, 2012;</a:t>
            </a:r>
            <a:r>
              <a:rPr lang="en-US" altLang="zh-CN" sz="1600" b="1" dirty="0">
                <a:latin typeface="Calibri" panose="020F0502020204030204" pitchFamily="34" charset="0"/>
              </a:rPr>
              <a:t> </a:t>
            </a:r>
            <a:r>
              <a:rPr lang="en-US" altLang="zh-CN" sz="1600" dirty="0" smtClean="0">
                <a:latin typeface="Calibri" panose="020F0502020204030204" pitchFamily="34" charset="0"/>
              </a:rPr>
              <a:t>H. Li, K.-S. Li,…, H.-S. P. Wong, </a:t>
            </a:r>
            <a:r>
              <a:rPr lang="en-US" altLang="zh-CN" sz="1600" b="1" i="1" dirty="0" err="1" smtClean="0">
                <a:latin typeface="Calibri" panose="020F0502020204030204" pitchFamily="34" charset="0"/>
              </a:rPr>
              <a:t>Symp</a:t>
            </a:r>
            <a:r>
              <a:rPr lang="en-US" altLang="zh-CN" sz="1600" b="1" i="1" dirty="0" smtClean="0">
                <a:latin typeface="Calibri" panose="020F0502020204030204" pitchFamily="34" charset="0"/>
              </a:rPr>
              <a:t>. VLSI Tech.</a:t>
            </a:r>
            <a:r>
              <a:rPr lang="en-US" altLang="zh-CN" sz="1600" dirty="0" smtClean="0">
                <a:latin typeface="Calibri" panose="020F0502020204030204" pitchFamily="34" charset="0"/>
              </a:rPr>
              <a:t>, 2016</a:t>
            </a:r>
            <a:endParaRPr lang="en-US" altLang="zh-CN" sz="1600" dirty="0">
              <a:latin typeface="Calibri" panose="020F0502020204030204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3581400" y="4136244"/>
            <a:ext cx="609600" cy="35955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24" name="Group 23"/>
          <p:cNvGrpSpPr/>
          <p:nvPr/>
        </p:nvGrpSpPr>
        <p:grpSpPr>
          <a:xfrm>
            <a:off x="4876800" y="4038600"/>
            <a:ext cx="4038599" cy="2309519"/>
            <a:chOff x="4876800" y="4038600"/>
            <a:chExt cx="4038599" cy="2309519"/>
          </a:xfrm>
        </p:grpSpPr>
        <p:grpSp>
          <p:nvGrpSpPr>
            <p:cNvPr id="21" name="Group 20"/>
            <p:cNvGrpSpPr/>
            <p:nvPr/>
          </p:nvGrpSpPr>
          <p:grpSpPr>
            <a:xfrm>
              <a:off x="4876800" y="4038600"/>
              <a:ext cx="4038599" cy="2301899"/>
              <a:chOff x="4876800" y="4038600"/>
              <a:chExt cx="4038599" cy="2301899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4876800" y="4038600"/>
                <a:ext cx="4038599" cy="2301899"/>
                <a:chOff x="4800600" y="4022701"/>
                <a:chExt cx="4038599" cy="2301899"/>
              </a:xfrm>
            </p:grpSpPr>
            <p:pic>
              <p:nvPicPr>
                <p:cNvPr id="13" name="Picture 12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876800" y="4063109"/>
                  <a:ext cx="3864187" cy="2180676"/>
                </a:xfrm>
                <a:prstGeom prst="rect">
                  <a:avLst/>
                </a:prstGeom>
              </p:spPr>
            </p:pic>
            <p:sp>
              <p:nvSpPr>
                <p:cNvPr id="5" name="Rounded Rectangle 4"/>
                <p:cNvSpPr/>
                <p:nvPr/>
              </p:nvSpPr>
              <p:spPr bwMode="auto">
                <a:xfrm>
                  <a:off x="4800600" y="4022701"/>
                  <a:ext cx="4038599" cy="2301899"/>
                </a:xfrm>
                <a:prstGeom prst="roundRect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Tx/>
                    <a:buFont typeface="Wingdings" pitchFamily="2" charset="2"/>
                    <a:buNone/>
                    <a:tabLst/>
                  </a:pPr>
                  <a:endParaRPr kumimoji="0" lang="zh-CN" alt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20" name="TextBox 19"/>
              <p:cNvSpPr txBox="1"/>
              <p:nvPr/>
            </p:nvSpPr>
            <p:spPr>
              <a:xfrm>
                <a:off x="7010400" y="5958491"/>
                <a:ext cx="18402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Clr>
                    <a:srgbClr val="C00000"/>
                  </a:buClr>
                </a:pPr>
                <a:r>
                  <a:rPr lang="en-US" altLang="zh-CN" sz="1800" b="1" i="1" dirty="0" smtClean="0">
                    <a:latin typeface="Calibri" panose="020F0502020204030204" pitchFamily="34" charset="0"/>
                  </a:rPr>
                  <a:t>Used in this work</a:t>
                </a:r>
                <a:endParaRPr lang="zh-CN" altLang="en-US" sz="1800" b="1" i="1" dirty="0" smtClean="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5463352" y="6071120"/>
              <a:ext cx="7088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Clr>
                  <a:srgbClr val="C00000"/>
                </a:buClr>
              </a:pPr>
              <a:r>
                <a:rPr lang="en-US" altLang="zh-CN" sz="1200" b="1" dirty="0" smtClean="0">
                  <a:latin typeface="+mj-lt"/>
                </a:rPr>
                <a:t>FinFET</a:t>
              </a:r>
              <a:endParaRPr lang="zh-CN" altLang="en-US" sz="1200" b="1" dirty="0" smtClean="0">
                <a:latin typeface="+mj-lt"/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966" y="4135257"/>
            <a:ext cx="3314499" cy="221286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 bwMode="auto">
          <a:xfrm>
            <a:off x="1066800" y="4876800"/>
            <a:ext cx="364888" cy="36488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78497" y="5241688"/>
            <a:ext cx="364888" cy="36488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298661" y="5593603"/>
            <a:ext cx="364888" cy="36488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1422799" y="4556350"/>
            <a:ext cx="364888" cy="36488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48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2086"/>
            <a:ext cx="9144000" cy="646114"/>
          </a:xfrm>
        </p:spPr>
        <p:txBody>
          <a:bodyPr/>
          <a:lstStyle/>
          <a:p>
            <a:r>
              <a:rPr lang="en-US" altLang="zh-CN" dirty="0" smtClean="0"/>
              <a:t>Random Vectors: Utilizing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RRAM Stochasticity</a:t>
            </a:r>
            <a:endParaRPr lang="zh-CN" alt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0" y="6400800"/>
            <a:ext cx="4472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altLang="zh-CN" sz="1800" i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SET</a:t>
            </a:r>
            <a:r>
              <a:rPr lang="en-US" altLang="zh-CN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: SET probability (switching from ‘0’ to ‘1’)</a:t>
            </a:r>
            <a:endParaRPr lang="zh-CN" altLang="en-US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1602" y="919490"/>
            <a:ext cx="85609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B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inary bits statistically stored in VRRAMs for computation</a:t>
            </a:r>
            <a:endParaRPr lang="en-US" sz="28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6148" y="1577319"/>
            <a:ext cx="6271699" cy="2895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03775" y="5247887"/>
            <a:ext cx="43364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en-US" altLang="zh-CN" sz="2800" b="1" dirty="0" smtClean="0">
                <a:latin typeface="Calibri" panose="020F0502020204030204" pitchFamily="34" charset="0"/>
              </a:rPr>
              <a:t>1001100111……0100111101</a:t>
            </a:r>
          </a:p>
          <a:p>
            <a:pPr algn="ctr">
              <a:buClr>
                <a:srgbClr val="C00000"/>
              </a:buClr>
            </a:pPr>
            <a:r>
              <a:rPr lang="en-US" altLang="zh-CN" sz="2800" dirty="0">
                <a:latin typeface="Calibri" panose="020F0502020204030204" pitchFamily="34" charset="0"/>
              </a:rPr>
              <a:t>(hyperdimensional </a:t>
            </a:r>
            <a:r>
              <a:rPr lang="en-US" altLang="zh-CN" sz="2800" dirty="0" smtClean="0">
                <a:latin typeface="Calibri" panose="020F0502020204030204" pitchFamily="34" charset="0"/>
              </a:rPr>
              <a:t>vector</a:t>
            </a:r>
            <a:r>
              <a:rPr lang="en-US" altLang="zh-CN" sz="2800" dirty="0">
                <a:latin typeface="Calibri" panose="020F0502020204030204" pitchFamily="34" charset="0"/>
              </a:rPr>
              <a:t>)</a:t>
            </a:r>
            <a:endParaRPr lang="zh-CN" altLang="en-US" sz="2800" dirty="0">
              <a:latin typeface="Calibri" panose="020F0502020204030204" pitchFamily="34" charset="0"/>
            </a:endParaRPr>
          </a:p>
        </p:txBody>
      </p:sp>
      <p:sp>
        <p:nvSpPr>
          <p:cNvPr id="5" name="Right Arrow 4"/>
          <p:cNvSpPr/>
          <p:nvPr/>
        </p:nvSpPr>
        <p:spPr bwMode="auto">
          <a:xfrm rot="5400000">
            <a:off x="4229097" y="4705002"/>
            <a:ext cx="685800" cy="381000"/>
          </a:xfrm>
          <a:prstGeom prst="rightArrow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17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2086"/>
            <a:ext cx="9144000" cy="646114"/>
          </a:xfrm>
        </p:spPr>
        <p:txBody>
          <a:bodyPr/>
          <a:lstStyle/>
          <a:p>
            <a:r>
              <a:rPr lang="en-US" altLang="zh-CN" dirty="0" smtClean="0"/>
              <a:t>Tuning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Probabilities:</a:t>
            </a:r>
            <a:r>
              <a:rPr lang="zh-CN" altLang="en-US" dirty="0" smtClean="0"/>
              <a:t> </a:t>
            </a:r>
            <a:r>
              <a:rPr lang="en-US" altLang="zh-CN" dirty="0" smtClean="0"/>
              <a:t>Sources for Computation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85773" y="919490"/>
            <a:ext cx="79726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</a:pP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Measured </a:t>
            </a:r>
            <a:r>
              <a:rPr lang="en-US" sz="2800" i="1" dirty="0" smtClean="0">
                <a:latin typeface="Calibri" charset="0"/>
                <a:ea typeface="Calibri" charset="0"/>
                <a:cs typeface="Calibri" charset="0"/>
              </a:rPr>
              <a:t>P</a:t>
            </a:r>
            <a:r>
              <a:rPr lang="en-US" sz="2800" i="1" baseline="-25000" dirty="0" smtClean="0">
                <a:latin typeface="Calibri" charset="0"/>
                <a:ea typeface="Calibri" charset="0"/>
                <a:cs typeface="Calibri" charset="0"/>
              </a:rPr>
              <a:t>SET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 dependency: voltage-time relationship</a:t>
            </a:r>
            <a:endParaRPr lang="en-US" sz="28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514475"/>
            <a:ext cx="5829669" cy="485331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446130" y="3371388"/>
            <a:ext cx="10054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en-US" altLang="zh-CN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50%</a:t>
            </a:r>
            <a:endParaRPr lang="zh-CN" alt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400800"/>
            <a:ext cx="4472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altLang="zh-CN" sz="1800" i="1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SET</a:t>
            </a:r>
            <a:r>
              <a:rPr lang="en-US" altLang="zh-CN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: SET probability (switching from ‘0’ to ‘1’)</a:t>
            </a:r>
            <a:endParaRPr lang="zh-CN" altLang="en-US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83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MTOOLS" val="&lt;WMTools ver=&quot;1.0&quot;&gt;&lt;Timings&gt;&lt;Slide id=&quot;257&quot; dur=&quot;1.332&quot;/&gt;&lt;/Timings&gt;&lt;/WMTools&gt;"/>
</p:tagLst>
</file>

<file path=ppt/theme/theme1.xml><?xml version="1.0" encoding="utf-8"?>
<a:theme xmlns:a="http://schemas.openxmlformats.org/drawingml/2006/main" name="1_~Blue Pearl Basic">
  <a:themeElements>
    <a:clrScheme name="1_~Blue Pearl Basic 1">
      <a:dk1>
        <a:srgbClr val="000000"/>
      </a:dk1>
      <a:lt1>
        <a:srgbClr val="FFFFFF"/>
      </a:lt1>
      <a:dk2>
        <a:srgbClr val="7889FB"/>
      </a:dk2>
      <a:lt2>
        <a:srgbClr val="808080"/>
      </a:lt2>
      <a:accent1>
        <a:srgbClr val="7889FB"/>
      </a:accent1>
      <a:accent2>
        <a:srgbClr val="2DB6B3"/>
      </a:accent2>
      <a:accent3>
        <a:srgbClr val="FFFFFF"/>
      </a:accent3>
      <a:accent4>
        <a:srgbClr val="000000"/>
      </a:accent4>
      <a:accent5>
        <a:srgbClr val="BEC4FD"/>
      </a:accent5>
      <a:accent6>
        <a:srgbClr val="28A5A2"/>
      </a:accent6>
      <a:hlink>
        <a:srgbClr val="C0C0C0"/>
      </a:hlink>
      <a:folHlink>
        <a:srgbClr val="D18213"/>
      </a:folHlink>
    </a:clrScheme>
    <a:fontScheme name="1_~Blue Pearl Basic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 marL="285750" indent="-285750">
          <a:buClr>
            <a:srgbClr val="C00000"/>
          </a:buClr>
          <a:buFont typeface="Wingdings" panose="05000000000000000000" pitchFamily="2" charset="2"/>
          <a:buChar char="§"/>
          <a:defRPr dirty="0" smtClean="0">
            <a:latin typeface="Calibri" panose="020F0502020204030204" pitchFamily="34" charset="0"/>
          </a:defRPr>
        </a:defPPr>
      </a:lstStyle>
    </a:txDef>
  </a:objectDefaults>
  <a:extraClrSchemeLst>
    <a:extraClrScheme>
      <a:clrScheme name="1_~Blue Pearl Basic 1">
        <a:dk1>
          <a:srgbClr val="000000"/>
        </a:dk1>
        <a:lt1>
          <a:srgbClr val="FFFFFF"/>
        </a:lt1>
        <a:dk2>
          <a:srgbClr val="7889FB"/>
        </a:dk2>
        <a:lt2>
          <a:srgbClr val="808080"/>
        </a:lt2>
        <a:accent1>
          <a:srgbClr val="7889FB"/>
        </a:accent1>
        <a:accent2>
          <a:srgbClr val="2DB6B3"/>
        </a:accent2>
        <a:accent3>
          <a:srgbClr val="FFFFFF"/>
        </a:accent3>
        <a:accent4>
          <a:srgbClr val="000000"/>
        </a:accent4>
        <a:accent5>
          <a:srgbClr val="BEC4FD"/>
        </a:accent5>
        <a:accent6>
          <a:srgbClr val="28A5A2"/>
        </a:accent6>
        <a:hlink>
          <a:srgbClr val="C0C0C0"/>
        </a:hlink>
        <a:folHlink>
          <a:srgbClr val="D1821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~Blue Pearl Basic 2">
        <a:dk1>
          <a:srgbClr val="808080"/>
        </a:dk1>
        <a:lt1>
          <a:srgbClr val="FFFFFF"/>
        </a:lt1>
        <a:dk2>
          <a:srgbClr val="000000"/>
        </a:dk2>
        <a:lt2>
          <a:srgbClr val="CCCCFF"/>
        </a:lt2>
        <a:accent1>
          <a:srgbClr val="7889FB"/>
        </a:accent1>
        <a:accent2>
          <a:srgbClr val="DFFF66"/>
        </a:accent2>
        <a:accent3>
          <a:srgbClr val="AAAAAA"/>
        </a:accent3>
        <a:accent4>
          <a:srgbClr val="DADADA"/>
        </a:accent4>
        <a:accent5>
          <a:srgbClr val="BEC4FD"/>
        </a:accent5>
        <a:accent6>
          <a:srgbClr val="CAE75C"/>
        </a:accent6>
        <a:hlink>
          <a:srgbClr val="C0C0C0"/>
        </a:hlink>
        <a:folHlink>
          <a:srgbClr val="D1821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23794</TotalTime>
  <Words>955</Words>
  <Application>Microsoft Office PowerPoint</Application>
  <PresentationFormat>On-screen Show (4:3)</PresentationFormat>
  <Paragraphs>162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新細明體</vt:lpstr>
      <vt:lpstr>宋体</vt:lpstr>
      <vt:lpstr>Arial</vt:lpstr>
      <vt:lpstr>Calibri</vt:lpstr>
      <vt:lpstr>Symbol</vt:lpstr>
      <vt:lpstr>Wingdings</vt:lpstr>
      <vt:lpstr>1_~Blue Pearl Basic</vt:lpstr>
      <vt:lpstr>Hyperdimensional Computing with 3D VRRAM In-Memory Kernels: Device-Architecture Co-Design for Energy-Efficient, Error-Resilient Language Recognition</vt:lpstr>
      <vt:lpstr>PowerPoint Presentation</vt:lpstr>
      <vt:lpstr>Deep Learning is Powerful, but...</vt:lpstr>
      <vt:lpstr>Exploring New Computation Models</vt:lpstr>
      <vt:lpstr>Hyperdimensional (HD) Computing</vt:lpstr>
      <vt:lpstr>Hyperdimensional (HD) Computing</vt:lpstr>
      <vt:lpstr>3D VRRAM Recap</vt:lpstr>
      <vt:lpstr>Random Vectors: Utilizing RRAM Stochasticity</vt:lpstr>
      <vt:lpstr>Tuning Probabilities: Sources for Computation</vt:lpstr>
      <vt:lpstr>Tuning Probabilities: Sources for Computation</vt:lpstr>
      <vt:lpstr>Tuning Probabilities: Sources for Computation</vt:lpstr>
      <vt:lpstr>In-Memory MAP Kernels using 3D VRRAM</vt:lpstr>
      <vt:lpstr>Multiplication: XOR in 3D VRRAM</vt:lpstr>
      <vt:lpstr>Multiplication: XOR in 3D VRRAM</vt:lpstr>
      <vt:lpstr>Multiplication: XOR in 3D VRRAM</vt:lpstr>
      <vt:lpstr>Multiplication: XOR in 3D VRRAM</vt:lpstr>
      <vt:lpstr>Multiplication: XOR in 3D VRRAM</vt:lpstr>
      <vt:lpstr>Multiplication: XOR in 3D VRRAM</vt:lpstr>
      <vt:lpstr>Multiplication: XOR in 3D VRRAM</vt:lpstr>
      <vt:lpstr>Addition: Current Summing</vt:lpstr>
      <vt:lpstr>Addition: Current Summing</vt:lpstr>
      <vt:lpstr>Permutation: in situ bit transfer </vt:lpstr>
      <vt:lpstr>Wafer-Level Verification of MAP Kernels</vt:lpstr>
      <vt:lpstr>Device-Architecture Co-Design</vt:lpstr>
      <vt:lpstr>Learning is One-Shot in HD</vt:lpstr>
      <vt:lpstr>Inference Results on Unseen Dataset</vt:lpstr>
      <vt:lpstr>Tradeoff Between Accuracy and Circuit Size</vt:lpstr>
      <vt:lpstr>3D Architecture is Area-Efficient</vt:lpstr>
      <vt:lpstr>HD Computing is Error Resilient</vt:lpstr>
      <vt:lpstr>Conclusions</vt:lpstr>
      <vt:lpstr>Acknowledgement</vt:lpstr>
      <vt:lpstr>End of Talk</vt:lpstr>
    </vt:vector>
  </TitlesOfParts>
  <Company>IBM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Nanoelectronics</dc:title>
  <dc:creator>P Wong</dc:creator>
  <dc:description>Blue Onyx Deluxe, Blue Pearl Deluxe:  Generally for "customer-facing" presentations_x000d_
-  Blue Pearl Deluxe is useful for one-on-one laptop presentations and for easy printing.  Textures on the opening screen carry through the blue bands on text slides._x000d_
-  Blue Onyx Deluxe relies heavily on black for maximum contrast, particularly in projection._x000d_
Blue Onyx Basic, Blue Pearl Basic:  Intended for basic internal presentations.  May also be used for customers._x000d_
-  Blue Onyx Basic uses black throughout for maximum contrast, particularly in projection._x000d_
-  Blue Pearl Basic works well for one-on-one laptop presentations and makes printing easy.</dc:description>
  <cp:lastModifiedBy>Abbas Rahimi</cp:lastModifiedBy>
  <cp:revision>1631</cp:revision>
  <dcterms:created xsi:type="dcterms:W3CDTF">2004-06-29T18:07:57Z</dcterms:created>
  <dcterms:modified xsi:type="dcterms:W3CDTF">2016-12-20T01:02:56Z</dcterms:modified>
</cp:coreProperties>
</file>