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3" r:id="rId4"/>
    <p:sldId id="283" r:id="rId5"/>
    <p:sldId id="274" r:id="rId6"/>
    <p:sldId id="276" r:id="rId7"/>
    <p:sldId id="277" r:id="rId8"/>
    <p:sldId id="284" r:id="rId9"/>
    <p:sldId id="294" r:id="rId10"/>
    <p:sldId id="285" r:id="rId11"/>
    <p:sldId id="286" r:id="rId12"/>
    <p:sldId id="291" r:id="rId13"/>
    <p:sldId id="287" r:id="rId14"/>
    <p:sldId id="288" r:id="rId15"/>
    <p:sldId id="289" r:id="rId16"/>
    <p:sldId id="290" r:id="rId17"/>
    <p:sldId id="293" r:id="rId18"/>
    <p:sldId id="292" r:id="rId19"/>
  </p:sldIdLst>
  <p:sldSz cx="9144000" cy="6858000" type="screen4x3"/>
  <p:notesSz cx="6858000" cy="9144000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3300"/>
    <a:srgbClr val="FFFF66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83923" autoAdjust="0"/>
  </p:normalViewPr>
  <p:slideViewPr>
    <p:cSldViewPr>
      <p:cViewPr varScale="1">
        <p:scale>
          <a:sx n="84" d="100"/>
          <a:sy n="84" d="100"/>
        </p:scale>
        <p:origin x="145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9BA32-1066-4DB1-BDBB-24172BC4732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D5E53-E53D-44C1-B266-6753EB9C0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8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1F906-EECB-4C0B-B30C-90BDFCBEF61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E1BF8-2F75-4406-9476-71BA22ED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4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E1BF8-2F75-4406-9476-71BA22EDAC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0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E1BF8-2F75-4406-9476-71BA22EDAC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0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E1BF8-2F75-4406-9476-71BA22EDAC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0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E1BF8-2F75-4406-9476-71BA22EDAC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4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82296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973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97376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 sz="2400"/>
            </a:lvl1pPr>
            <a:lvl2pPr>
              <a:spcBef>
                <a:spcPts val="20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12604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14400"/>
            <a:ext cx="4041775" cy="12604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97534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813299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DF85-5102-483E-A1BB-B3F8368E0DB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2573-55C1-4F8E-942C-3EA0B3A5E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8" rtl="0" eaLnBrk="1" latinLnBrk="0" hangingPunct="1">
        <a:spcBef>
          <a:spcPts val="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914318" rtl="0" eaLnBrk="1" latinLnBrk="0" hangingPunct="1">
        <a:spcBef>
          <a:spcPts val="2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914318" rtl="0" eaLnBrk="1" latinLnBrk="0" hangingPunct="1"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914318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914318" rtl="0" eaLnBrk="1" latinLnBrk="0" hangingPunct="1">
        <a:spcBef>
          <a:spcPts val="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A Robust and Energy-Efficient Classifier </a:t>
            </a:r>
            <a:r>
              <a:rPr lang="en-US" b="1" dirty="0" smtClean="0">
                <a:solidFill>
                  <a:srgbClr val="FFFFFF"/>
                </a:solidFill>
              </a:rPr>
              <a:t>Using Brain-Inspired </a:t>
            </a:r>
            <a:r>
              <a:rPr lang="en-US" b="1" dirty="0">
                <a:solidFill>
                  <a:srgbClr val="FFFFFF"/>
                </a:solidFill>
              </a:rPr>
              <a:t>Hyperdimensional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Abbas </a:t>
            </a:r>
            <a:r>
              <a:rPr lang="en-US" b="1" dirty="0" err="1" smtClean="0">
                <a:solidFill>
                  <a:srgbClr val="FFFFFF"/>
                </a:solidFill>
              </a:rPr>
              <a:t>Rahimi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Pentti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Kanerva</a:t>
            </a:r>
            <a:r>
              <a:rPr lang="en-US" dirty="0" smtClean="0">
                <a:solidFill>
                  <a:srgbClr val="FFFFFF"/>
                </a:solidFill>
              </a:rPr>
              <a:t>, Jan M. </a:t>
            </a:r>
            <a:r>
              <a:rPr lang="en-US" dirty="0" err="1" smtClean="0">
                <a:solidFill>
                  <a:srgbClr val="FFFFFF"/>
                </a:solidFill>
              </a:rPr>
              <a:t>Rabaey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UC Berkeley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Computing a Language </a:t>
            </a:r>
            <a:r>
              <a:rPr lang="en-US" b="1" dirty="0" smtClean="0">
                <a:solidFill>
                  <a:srgbClr val="FFFFFF"/>
                </a:solidFill>
              </a:rPr>
              <a:t>Profile (2/2)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914400"/>
            <a:ext cx="8915399" cy="5743111"/>
            <a:chOff x="-332439" y="914400"/>
            <a:chExt cx="8915399" cy="5743111"/>
          </a:xfrm>
        </p:grpSpPr>
        <p:sp>
          <p:nvSpPr>
            <p:cNvPr id="4" name="Text Box 1026"/>
            <p:cNvSpPr txBox="1">
              <a:spLocks noChangeArrowheads="1"/>
            </p:cNvSpPr>
            <p:nvPr/>
          </p:nvSpPr>
          <p:spPr bwMode="auto">
            <a:xfrm>
              <a:off x="304799" y="914400"/>
              <a:ext cx="8278161" cy="574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Trigram encoding “the” 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  <a:sym typeface="Wingdings" panose="05000000000000000000" pitchFamily="2" charset="2"/>
                </a:rPr>
                <a:t> </a:t>
              </a:r>
              <a:r>
                <a:rPr lang="el-GR" sz="1800" b="1" dirty="0" smtClean="0">
                  <a:solidFill>
                    <a:srgbClr val="FFFFFF"/>
                  </a:solidFill>
                  <a:latin typeface="+mj-lt"/>
                </a:rPr>
                <a:t>ρ</a:t>
              </a:r>
              <a:r>
                <a:rPr lang="el-GR" sz="1800" b="1" dirty="0">
                  <a:solidFill>
                    <a:srgbClr val="FFFFFF"/>
                  </a:solidFill>
                  <a:latin typeface="+mj-lt"/>
                </a:rPr>
                <a:t> </a:t>
              </a:r>
              <a:r>
                <a:rPr lang="el-GR" sz="1800" b="1" dirty="0" smtClean="0">
                  <a:solidFill>
                    <a:srgbClr val="FFFFFF"/>
                  </a:solidFill>
                  <a:latin typeface="+mj-lt"/>
                </a:rPr>
                <a:t>ρ</a:t>
              </a:r>
              <a:r>
                <a:rPr lang="en-US" sz="1800" b="1" i="1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T * </a:t>
              </a:r>
              <a:r>
                <a:rPr lang="el-GR" sz="1800" b="1" dirty="0" smtClean="0">
                  <a:solidFill>
                    <a:srgbClr val="FFFFFF"/>
                  </a:solidFill>
                  <a:latin typeface="+mj-lt"/>
                </a:rPr>
                <a:t>ρ</a:t>
              </a:r>
              <a:r>
                <a:rPr lang="en-US" sz="1800" b="1" i="1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H</a:t>
              </a:r>
              <a:r>
                <a:rPr lang="en-US" sz="1800" b="1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* </a:t>
              </a:r>
              <a:r>
                <a:rPr lang="en-US" sz="1800" b="1" i="1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</a:t>
              </a:r>
              <a:r>
                <a:rPr lang="en-US" altLang="en-US" sz="1800" b="1" i="1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T</a:t>
              </a: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=  +1 -1 -1 +1 -1 -1 ... +1 +1 -1 -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1 </a:t>
              </a:r>
              <a:r>
                <a:rPr lang="en-US" altLang="en-US" sz="1800" dirty="0" smtClean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+1</a:t>
              </a:r>
              <a:r>
                <a:rPr lang="en-US" altLang="en-US" sz="1800" dirty="0" smtClean="0">
                  <a:solidFill>
                    <a:srgbClr val="00B0F0"/>
                  </a:solidFill>
                  <a:latin typeface="Lucida Sans Typewriter" panose="020B0509030504030204" pitchFamily="49" charset="0"/>
                </a:rPr>
                <a:t> </a:t>
              </a:r>
              <a:r>
                <a:rPr lang="en-US" altLang="en-US" sz="1800" dirty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-1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      /  /  /  /  /  /      /  /  /  / 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</a:t>
              </a:r>
              <a:r>
                <a:rPr lang="en-US" altLang="en-US" sz="1800" dirty="0" smtClean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/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</a:t>
              </a:r>
              <a:r>
                <a:rPr lang="en-US" altLang="en-US" sz="1800" dirty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/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        /  /  /  /  /         /  /  /  </a:t>
              </a:r>
              <a:r>
                <a:rPr lang="en-US" altLang="en-US" sz="1800" dirty="0" smtClean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/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</a:t>
              </a:r>
              <a:r>
                <a:rPr lang="en-US" altLang="en-US" sz="1800" dirty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/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</a:t>
              </a:r>
              <a:r>
                <a:rPr lang="en-US" altLang="en-US" sz="1800" b="1" i="1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H</a:t>
              </a: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=  +1 -1 +1 +1 +1 +1 ... +1 -1 +1 </a:t>
              </a:r>
              <a:r>
                <a:rPr lang="en-US" altLang="en-US" sz="1800" dirty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-</a:t>
              </a:r>
              <a:r>
                <a:rPr lang="en-US" altLang="en-US" sz="1800" dirty="0" smtClean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1 </a:t>
              </a:r>
              <a:r>
                <a:rPr lang="en-US" altLang="en-US" sz="1800" dirty="0" smtClean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+1</a:t>
              </a:r>
              <a:endParaRPr lang="en-US" altLang="en-US" sz="1800" dirty="0">
                <a:solidFill>
                  <a:srgbClr val="FFFF00"/>
                </a:solidFill>
                <a:latin typeface="Lucida Sans Typewriter" panose="020B05090305040302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      /  /  /  /  /  /      /  /  /  </a:t>
              </a:r>
              <a:r>
                <a:rPr lang="en-US" altLang="en-US" sz="1800" dirty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/</a:t>
              </a: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</a:t>
              </a:r>
              <a:r>
                <a:rPr lang="en-US" altLang="en-US" sz="1800" dirty="0" smtClean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/</a:t>
              </a:r>
              <a:endParaRPr lang="en-US" altLang="en-US" sz="1800" dirty="0">
                <a:solidFill>
                  <a:srgbClr val="FFFF00"/>
                </a:solidFill>
                <a:latin typeface="Lucida Sans Typewriter" panose="020B05090305040302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        /  /  /  /  /         /  /  </a:t>
              </a:r>
              <a:r>
                <a:rPr lang="en-US" altLang="en-US" sz="1800" dirty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/</a:t>
              </a: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</a:t>
              </a:r>
              <a:r>
                <a:rPr lang="en-US" altLang="en-US" sz="1800" dirty="0" smtClean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/</a:t>
              </a:r>
              <a:endParaRPr lang="en-US" altLang="en-US" sz="1800" dirty="0">
                <a:solidFill>
                  <a:srgbClr val="FFFFFF"/>
                </a:solidFill>
                <a:latin typeface="Lucida Sans Typewriter" panose="020B05090305040302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</a:t>
              </a:r>
              <a:r>
                <a:rPr lang="en-US" altLang="en-US" sz="1800" b="1" i="1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E</a:t>
              </a: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  =  +1 +1 +1 -1 -1 +1 ... +1 -1 </a:t>
              </a:r>
              <a:r>
                <a:rPr lang="en-US" altLang="en-US" sz="1800" dirty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+1 </a:t>
              </a:r>
              <a:r>
                <a:rPr lang="en-US" altLang="en-US" sz="1800" dirty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+</a:t>
              </a:r>
              <a:r>
                <a:rPr lang="en-US" altLang="en-US" sz="1800" dirty="0" smtClean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1</a:t>
              </a:r>
              <a:endParaRPr lang="en-US" altLang="en-US" sz="1800" dirty="0">
                <a:solidFill>
                  <a:srgbClr val="FFFFFF"/>
                </a:solidFill>
                <a:latin typeface="Lucida Sans Typewriter" panose="020B05090305040302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-----------------------------------------------</a:t>
              </a:r>
              <a:endParaRPr lang="en-US" altLang="en-US" sz="1800" dirty="0">
                <a:solidFill>
                  <a:srgbClr val="FFFFFF"/>
                </a:solidFill>
                <a:latin typeface="Lucida Sans Typewriter" panose="020B05090305040302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“the”=  </a:t>
              </a:r>
              <a:r>
                <a:rPr lang="en-US" altLang="en-US" sz="1800" dirty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+1 +1 -1 +1  .... ... +1 +1 </a:t>
              </a:r>
              <a:r>
                <a:rPr lang="en-US" altLang="en-US" sz="1800" dirty="0">
                  <a:solidFill>
                    <a:srgbClr val="C00000"/>
                  </a:solidFill>
                  <a:latin typeface="Lucida Sans Typewriter" panose="020B0509030504030204" pitchFamily="49" charset="0"/>
                </a:rPr>
                <a:t>-1 </a:t>
              </a:r>
              <a:r>
                <a:rPr lang="en-US" altLang="en-US" sz="1800" dirty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-</a:t>
              </a:r>
              <a:r>
                <a:rPr lang="en-US" altLang="en-US" sz="1800" dirty="0" smtClean="0">
                  <a:solidFill>
                    <a:srgbClr val="FFFF00"/>
                  </a:solidFill>
                  <a:latin typeface="Lucida Sans Typewriter" panose="020B0509030504030204" pitchFamily="49" charset="0"/>
                </a:rPr>
                <a:t>1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 dirty="0" smtClean="0">
                <a:solidFill>
                  <a:srgbClr val="FFFFFF"/>
                </a:solidFill>
                <a:latin typeface="Lucida Sans Typewriter" panose="020B0509030504030204" pitchFamily="49" charset="0"/>
              </a:endParaRPr>
            </a:p>
            <a:p>
              <a:pPr>
                <a:spcBef>
                  <a:spcPct val="0"/>
                </a:spcBef>
                <a:buNone/>
              </a:pP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</a:rPr>
                <a:t>Adding trigrams “the car” 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  <a:sym typeface="Wingdings" panose="05000000000000000000" pitchFamily="2" charset="2"/>
                </a:rPr>
                <a:t> “the” + “he#”+ “</a:t>
              </a:r>
              <a:r>
                <a:rPr lang="en-US" altLang="en-US" sz="1800" dirty="0" err="1" smtClean="0">
                  <a:solidFill>
                    <a:srgbClr val="FFFFFF"/>
                  </a:solidFill>
                  <a:latin typeface="Lucida Sans Typewriter" panose="020B0509030504030204" pitchFamily="49" charset="0"/>
                  <a:sym typeface="Wingdings" panose="05000000000000000000" pitchFamily="2" charset="2"/>
                </a:rPr>
                <a:t>e#c</a:t>
              </a:r>
              <a:r>
                <a:rPr lang="en-US" altLang="en-US" sz="1800" dirty="0" smtClean="0">
                  <a:solidFill>
                    <a:srgbClr val="FFFFFF"/>
                  </a:solidFill>
                  <a:latin typeface="Lucida Sans Typewriter" panose="020B0509030504030204" pitchFamily="49" charset="0"/>
                  <a:sym typeface="Wingdings" panose="05000000000000000000" pitchFamily="2" charset="2"/>
                </a:rPr>
                <a:t>” + …</a:t>
              </a:r>
              <a:endParaRPr lang="en-US" altLang="en-US" sz="1800" dirty="0" smtClean="0">
                <a:solidFill>
                  <a:srgbClr val="FFFFFF"/>
                </a:solidFill>
                <a:latin typeface="Lucida Sans Typewriter" panose="020B0509030504030204" pitchFamily="49" charset="0"/>
              </a:endParaRPr>
            </a:p>
            <a:p>
              <a:pPr marL="0" indent="0">
                <a:buNone/>
              </a:pPr>
              <a:r>
                <a:rPr lang="en-US" altLang="en-US" sz="1800" dirty="0" smtClean="0">
                  <a:latin typeface="Lucida Sans Typewriter" panose="020B0509030504030204" pitchFamily="49" charset="0"/>
                </a:rPr>
                <a:t>“the” =  +1 +1 -1 +1 -1 +1  .... </a:t>
              </a:r>
            </a:p>
            <a:p>
              <a:pPr marL="0" indent="0">
                <a:buNone/>
              </a:pPr>
              <a:r>
                <a:rPr lang="en-US" altLang="en-US" sz="1800" dirty="0" smtClean="0">
                  <a:latin typeface="Lucida Sans Typewriter" panose="020B0509030504030204" pitchFamily="49" charset="0"/>
                </a:rPr>
                <a:t>“he#” =  -1 -1 +1 +1 -1 +1  .... </a:t>
              </a:r>
            </a:p>
            <a:p>
              <a:pPr marL="0" indent="0">
                <a:buNone/>
              </a:pPr>
              <a:r>
                <a:rPr lang="en-US" altLang="en-US" sz="1800" dirty="0" smtClean="0">
                  <a:latin typeface="Lucida Sans Typewriter" panose="020B0509030504030204" pitchFamily="49" charset="0"/>
                </a:rPr>
                <a:t>“</a:t>
              </a:r>
              <a:r>
                <a:rPr lang="en-US" altLang="en-US" sz="1800" dirty="0" err="1" smtClean="0">
                  <a:latin typeface="Lucida Sans Typewriter" panose="020B0509030504030204" pitchFamily="49" charset="0"/>
                </a:rPr>
                <a:t>e#c</a:t>
              </a:r>
              <a:r>
                <a:rPr lang="en-US" altLang="en-US" sz="1800" dirty="0" smtClean="0">
                  <a:latin typeface="Lucida Sans Typewriter" panose="020B0509030504030204" pitchFamily="49" charset="0"/>
                </a:rPr>
                <a:t>” =  -1 -1 +1 +1 +1 -1  .... </a:t>
              </a:r>
            </a:p>
            <a:p>
              <a:pPr marL="0" indent="0">
                <a:buNone/>
              </a:pPr>
              <a:r>
                <a:rPr lang="en-US" altLang="en-US" sz="1800" dirty="0" smtClean="0">
                  <a:latin typeface="Lucida Sans Typewriter" panose="020B0509030504030204" pitchFamily="49" charset="0"/>
                </a:rPr>
                <a:t>“#ca” =  +1 -1 +1 -1 -1 -1  .... </a:t>
              </a:r>
            </a:p>
            <a:p>
              <a:pPr marL="0" indent="0">
                <a:buNone/>
              </a:pPr>
              <a:r>
                <a:rPr lang="en-US" altLang="en-US" sz="1800" dirty="0" smtClean="0">
                  <a:latin typeface="Lucida Sans Typewriter" panose="020B0509030504030204" pitchFamily="49" charset="0"/>
                </a:rPr>
                <a:t>“car” =  -1 +1 +1 -1 -1 +1  .... </a:t>
              </a:r>
            </a:p>
            <a:p>
              <a:pPr marL="0" indent="0">
                <a:buNone/>
              </a:pPr>
              <a:r>
                <a:rPr lang="en-US" altLang="en-US" sz="1800" dirty="0" smtClean="0">
                  <a:latin typeface="Lucida Sans Typewriter" panose="020B0509030504030204" pitchFamily="49" charset="0"/>
                </a:rPr>
                <a:t>--------------------------------</a:t>
              </a:r>
            </a:p>
            <a:p>
              <a:pPr marL="0" indent="0">
                <a:buNone/>
              </a:pPr>
              <a:r>
                <a:rPr lang="en-US" altLang="en-US" sz="1800" dirty="0" smtClean="0">
                  <a:latin typeface="Lucida Sans Typewriter" panose="020B0509030504030204" pitchFamily="49" charset="0"/>
                </a:rPr>
                <a:t>      =  -1 -1 +3 +1 -3 +1  .... </a:t>
              </a:r>
              <a:endParaRPr lang="en-US" altLang="en-US" sz="2800" dirty="0">
                <a:latin typeface="Lucida Sans Typewriter" panose="020B05090305040302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-332439" y="6253601"/>
              <a:ext cx="1439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Lucida Sans Typewriter" panose="020B0509030504030204" pitchFamily="49" charset="0"/>
                </a:rPr>
                <a:t>“the </a:t>
              </a:r>
              <a:r>
                <a:rPr lang="en-US" altLang="en-US" dirty="0" smtClean="0">
                  <a:latin typeface="Lucida Sans Typewriter" panose="020B0509030504030204" pitchFamily="49" charset="0"/>
                </a:rPr>
                <a:t>car”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065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Experimental Setup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Language </a:t>
            </a:r>
            <a:r>
              <a:rPr lang="en-US" dirty="0" smtClean="0">
                <a:solidFill>
                  <a:srgbClr val="FFFFFF"/>
                </a:solidFill>
              </a:rPr>
              <a:t>recognition dataset (21 EU languages)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Train with 1MB of text </a:t>
            </a:r>
            <a:r>
              <a:rPr lang="en-US" dirty="0">
                <a:solidFill>
                  <a:srgbClr val="FFFFFF"/>
                </a:solidFill>
              </a:rPr>
              <a:t>from </a:t>
            </a:r>
            <a:r>
              <a:rPr lang="en-US" dirty="0" err="1">
                <a:solidFill>
                  <a:srgbClr val="FFFFFF"/>
                </a:solidFill>
              </a:rPr>
              <a:t>Wortschatz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Corpora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F"/>
                </a:solidFill>
              </a:rPr>
              <a:t>21,000 test sentences from </a:t>
            </a:r>
            <a:r>
              <a:rPr lang="en-US" dirty="0" err="1" smtClean="0">
                <a:solidFill>
                  <a:srgbClr val="FFFFFF"/>
                </a:solidFill>
              </a:rPr>
              <a:t>Europarl</a:t>
            </a:r>
            <a:r>
              <a:rPr lang="en-US" dirty="0" smtClean="0">
                <a:solidFill>
                  <a:srgbClr val="FFFFFF"/>
                </a:solidFill>
              </a:rPr>
              <a:t> Parallel Corpus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FFFF"/>
                </a:solidFill>
              </a:rPr>
              <a:t>Baseline classifier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FF"/>
                </a:solidFill>
              </a:rPr>
              <a:t>Nearest </a:t>
            </a:r>
            <a:r>
              <a:rPr lang="en-US" b="1" dirty="0">
                <a:solidFill>
                  <a:srgbClr val="FFFFFF"/>
                </a:solidFill>
              </a:rPr>
              <a:t>neighbor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classifier that </a:t>
            </a:r>
            <a:r>
              <a:rPr lang="en-US" dirty="0">
                <a:solidFill>
                  <a:srgbClr val="FFFFFF"/>
                </a:solidFill>
              </a:rPr>
              <a:t>uses histograms of </a:t>
            </a:r>
            <a:r>
              <a:rPr lang="en-US" b="1" dirty="0" smtClean="0">
                <a:solidFill>
                  <a:srgbClr val="FFFFFF"/>
                </a:solidFill>
              </a:rPr>
              <a:t>n-grams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SystemVerilog</a:t>
            </a:r>
            <a:r>
              <a:rPr lang="en-US" dirty="0" smtClean="0">
                <a:solidFill>
                  <a:srgbClr val="FFFFFF"/>
                </a:solidFill>
              </a:rPr>
              <a:t> RTL and MATLAB implementations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FF"/>
                </a:solidFill>
              </a:rPr>
              <a:t>Synopsys Design </a:t>
            </a:r>
            <a:r>
              <a:rPr lang="en-US" i="1" dirty="0">
                <a:solidFill>
                  <a:srgbClr val="FFFFFF"/>
                </a:solidFill>
              </a:rPr>
              <a:t>Compiler</a:t>
            </a:r>
            <a:r>
              <a:rPr lang="en-US" dirty="0">
                <a:solidFill>
                  <a:srgbClr val="FFFFFF"/>
                </a:solidFill>
              </a:rPr>
              <a:t> with </a:t>
            </a:r>
            <a:r>
              <a:rPr lang="en-US" dirty="0" smtClean="0">
                <a:solidFill>
                  <a:srgbClr val="FFFFFF"/>
                </a:solidFill>
              </a:rPr>
              <a:t>TSMC’s 65 nm, LP process, high </a:t>
            </a:r>
            <a:r>
              <a:rPr lang="en-US" dirty="0">
                <a:solidFill>
                  <a:srgbClr val="FFFFFF"/>
                </a:solidFill>
              </a:rPr>
              <a:t>V</a:t>
            </a:r>
            <a:r>
              <a:rPr lang="en-US" baseline="-25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cells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Extracting switching activity using </a:t>
            </a:r>
            <a:r>
              <a:rPr lang="en-US" i="1" dirty="0" err="1" smtClean="0">
                <a:solidFill>
                  <a:srgbClr val="FFFFFF"/>
                </a:solidFill>
              </a:rPr>
              <a:t>ModelSim</a:t>
            </a:r>
            <a:endParaRPr lang="en-US" i="1" dirty="0" smtClean="0">
              <a:solidFill>
                <a:srgbClr val="FFFFFF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Power consumptions using </a:t>
            </a:r>
            <a:r>
              <a:rPr lang="en-US" i="1" dirty="0">
                <a:solidFill>
                  <a:srgbClr val="FFFFFF"/>
                </a:solidFill>
              </a:rPr>
              <a:t>Synopsys </a:t>
            </a:r>
            <a:r>
              <a:rPr lang="en-US" i="1" dirty="0" err="1">
                <a:solidFill>
                  <a:srgbClr val="FFFFFF"/>
                </a:solidFill>
              </a:rPr>
              <a:t>PrimeTime</a:t>
            </a:r>
            <a:r>
              <a:rPr lang="en-US" dirty="0">
                <a:solidFill>
                  <a:srgbClr val="FFFFFF"/>
                </a:solidFill>
              </a:rPr>
              <a:t> at (1.2V, 25C, TT) corner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" y="6019800"/>
            <a:ext cx="88773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Available to download at: </a:t>
            </a:r>
          </a:p>
          <a:p>
            <a:r>
              <a:rPr lang="en-US" sz="22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https</a:t>
            </a:r>
            <a:r>
              <a:rPr lang="en-US" sz="22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://github.com/abbas-rahimi/HDC-Language-Recognition</a:t>
            </a:r>
            <a:endParaRPr lang="en-US" sz="22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Memory-centric </a:t>
            </a:r>
            <a:r>
              <a:rPr lang="en-US" b="1" dirty="0" smtClean="0">
                <a:solidFill>
                  <a:srgbClr val="FFFFFF"/>
                </a:solidFill>
              </a:rPr>
              <a:t>HD Architecture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06144" y="4572000"/>
            <a:ext cx="8229600" cy="2170158"/>
          </a:xfrm>
          <a:prstGeom prst="rect">
            <a:avLst/>
          </a:prstGeom>
        </p:spPr>
        <p:txBody>
          <a:bodyPr vert="horz" lIns="91432" tIns="45716" rIns="91432" bIns="45716" rtlCol="0">
            <a:normAutofit fontScale="92500" lnSpcReduction="10000"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 smtClean="0">
                <a:solidFill>
                  <a:srgbClr val="FFFFFF"/>
                </a:solidFill>
              </a:rPr>
              <a:t>Item memory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FFFFFF"/>
                </a:solidFill>
              </a:rPr>
              <a:t>Bipolar code </a:t>
            </a:r>
            <a:r>
              <a:rPr lang="en-US" sz="18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rgbClr val="FF0000"/>
                </a:solidFill>
              </a:rPr>
              <a:t>Binary dense code</a:t>
            </a:r>
            <a:r>
              <a:rPr lang="en-US" sz="1800" dirty="0" smtClean="0">
                <a:solidFill>
                  <a:srgbClr val="FFFFFF"/>
                </a:solidFill>
              </a:rPr>
              <a:t> {0,1}</a:t>
            </a:r>
            <a:r>
              <a:rPr lang="en-US" sz="1800" baseline="30000" dirty="0" smtClean="0">
                <a:solidFill>
                  <a:srgbClr val="FFFFFF"/>
                </a:solidFill>
              </a:rPr>
              <a:t>10,000</a:t>
            </a:r>
          </a:p>
          <a:p>
            <a:r>
              <a:rPr lang="en-US" sz="1900" dirty="0" smtClean="0">
                <a:solidFill>
                  <a:srgbClr val="FFFFFF"/>
                </a:solidFill>
              </a:rPr>
              <a:t>Encoder MAP operations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FFFFFF"/>
                </a:solidFill>
              </a:rPr>
              <a:t>Multiplication </a:t>
            </a:r>
            <a:r>
              <a:rPr lang="en-US" sz="18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rgbClr val="FF0000"/>
                </a:solidFill>
              </a:rPr>
              <a:t>XOR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FFFFFF"/>
                </a:solidFill>
              </a:rPr>
              <a:t>Addition </a:t>
            </a:r>
            <a:r>
              <a:rPr lang="en-US" sz="18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Majority rule</a:t>
            </a:r>
            <a:r>
              <a:rPr lang="en-US" sz="18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(accumulation and </a:t>
            </a:r>
            <a:r>
              <a:rPr lang="en-US" sz="1800" dirty="0" err="1" smtClean="0">
                <a:solidFill>
                  <a:srgbClr val="FFFFFF"/>
                </a:solidFill>
                <a:sym typeface="Wingdings" panose="05000000000000000000" pitchFamily="2" charset="2"/>
              </a:rPr>
              <a:t>thresholding</a:t>
            </a:r>
            <a:r>
              <a:rPr lang="en-US" sz="1800" dirty="0" smtClean="0">
                <a:solidFill>
                  <a:srgbClr val="FFFFFF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FFFFFF"/>
                </a:solidFill>
                <a:sym typeface="Wingdings" panose="05000000000000000000" pitchFamily="2" charset="2"/>
              </a:rPr>
              <a:t>Permutation  Fixed c</a:t>
            </a:r>
            <a:r>
              <a:rPr lang="en-US" sz="1800" dirty="0" smtClean="0">
                <a:solidFill>
                  <a:srgbClr val="FFFFFF"/>
                </a:solidFill>
              </a:rPr>
              <a:t>yclic </a:t>
            </a:r>
            <a:r>
              <a:rPr lang="en-US" sz="1800" b="1" dirty="0" smtClean="0">
                <a:solidFill>
                  <a:srgbClr val="FF0000"/>
                </a:solidFill>
              </a:rPr>
              <a:t>shift</a:t>
            </a:r>
            <a:r>
              <a:rPr lang="en-US" sz="1800" dirty="0" smtClean="0">
                <a:solidFill>
                  <a:srgbClr val="FFFFFF"/>
                </a:solidFill>
              </a:rPr>
              <a:t> to right by 1 position</a:t>
            </a:r>
          </a:p>
          <a:p>
            <a:r>
              <a:rPr lang="en-US" sz="2200" dirty="0" smtClean="0">
                <a:solidFill>
                  <a:srgbClr val="FFFFFF"/>
                </a:solidFill>
              </a:rPr>
              <a:t>Associative memory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FFFFFF"/>
                </a:solidFill>
              </a:rPr>
              <a:t>Cosine similarity </a:t>
            </a:r>
            <a:r>
              <a:rPr lang="en-US" sz="18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Hamming</a:t>
            </a:r>
            <a:r>
              <a:rPr lang="en-US" sz="18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distance</a:t>
            </a: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8968064" cy="3733800"/>
          </a:xfrm>
        </p:spPr>
      </p:pic>
    </p:spTree>
    <p:extLst>
      <p:ext uri="{BB962C8B-B14F-4D97-AF65-F5344CB8AC3E}">
        <p14:creationId xmlns:p14="http://schemas.microsoft.com/office/powerpoint/2010/main" val="25009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Encoding Trigrams with </a:t>
            </a:r>
            <a:r>
              <a:rPr lang="en-US" b="1" dirty="0" smtClean="0">
                <a:solidFill>
                  <a:srgbClr val="FFFFFF"/>
                </a:solidFill>
              </a:rPr>
              <a:t>Lower Switching Activity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810000"/>
            <a:ext cx="4876800" cy="2971800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60084" y="1178218"/>
            <a:ext cx="4026788" cy="16002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FF"/>
                </a:solidFill>
              </a:rPr>
              <a:t>Hotspot</a:t>
            </a:r>
            <a:r>
              <a:rPr lang="en-US" dirty="0" smtClean="0">
                <a:solidFill>
                  <a:srgbClr val="FFFFFF"/>
                </a:solidFill>
              </a:rPr>
              <a:t>: encoder has </a:t>
            </a:r>
            <a:r>
              <a:rPr lang="en-US" b="1" dirty="0" smtClean="0">
                <a:solidFill>
                  <a:srgbClr val="FF0000"/>
                </a:solidFill>
              </a:rPr>
              <a:t>3X</a:t>
            </a:r>
            <a:r>
              <a:rPr lang="en-US" dirty="0" smtClean="0">
                <a:solidFill>
                  <a:srgbClr val="FFFFFF"/>
                </a:solidFill>
              </a:rPr>
              <a:t> higher switching activity due to shift and XORs</a:t>
            </a:r>
          </a:p>
        </p:txBody>
      </p:sp>
      <p:pic>
        <p:nvPicPr>
          <p:cNvPr id="9" name="Content Placeholder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60" b="30556"/>
          <a:stretch/>
        </p:blipFill>
        <p:spPr>
          <a:xfrm>
            <a:off x="4186872" y="838200"/>
            <a:ext cx="4826000" cy="28956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3670363"/>
            <a:ext cx="4176867" cy="2882837"/>
          </a:xfrm>
          <a:prstGeom prst="rect">
            <a:avLst/>
          </a:prstGeom>
        </p:spPr>
        <p:txBody>
          <a:bodyPr vert="horz" lIns="91432" tIns="45716" rIns="91432" bIns="45716" rtlCol="0">
            <a:noAutofit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rgbClr val="FFFFFF"/>
              </a:solidFill>
              <a:latin typeface="+mj-lt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+mj-lt"/>
              </a:rPr>
              <a:t>Reducing switching in memory: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F"/>
                </a:solidFill>
                <a:latin typeface="+mj-lt"/>
              </a:rPr>
              <a:t>Storing 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hypervectors </a:t>
            </a:r>
            <a:r>
              <a:rPr lang="en-US" dirty="0">
                <a:solidFill>
                  <a:srgbClr val="FFFFFF"/>
                </a:solidFill>
                <a:latin typeface="+mj-lt"/>
              </a:rPr>
              <a:t>in their arrival order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Three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Barrel shifters</a:t>
            </a:r>
            <a:r>
              <a:rPr lang="en-US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rotate them before XORs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21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Classification </a:t>
            </a:r>
            <a:r>
              <a:rPr lang="en-US" b="1" dirty="0" smtClean="0">
                <a:solidFill>
                  <a:srgbClr val="FFFFFF"/>
                </a:solidFill>
              </a:rPr>
              <a:t>Accuracy, Memory, and Energy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057815"/>
              </p:ext>
            </p:extLst>
          </p:nvPr>
        </p:nvGraphicFramePr>
        <p:xfrm>
          <a:off x="4648199" y="4267200"/>
          <a:ext cx="4310461" cy="221249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008938">
                  <a:extLst>
                    <a:ext uri="{9D8B030D-6E8A-4147-A177-3AD203B41FA5}">
                      <a16:colId xmlns:a16="http://schemas.microsoft.com/office/drawing/2014/main" xmlns="" val="4276446867"/>
                    </a:ext>
                  </a:extLst>
                </a:gridCol>
                <a:gridCol w="663302">
                  <a:extLst>
                    <a:ext uri="{9D8B030D-6E8A-4147-A177-3AD203B41FA5}">
                      <a16:colId xmlns:a16="http://schemas.microsoft.com/office/drawing/2014/main" xmlns="" val="1407752212"/>
                    </a:ext>
                  </a:extLst>
                </a:gridCol>
                <a:gridCol w="1017927">
                  <a:extLst>
                    <a:ext uri="{9D8B030D-6E8A-4147-A177-3AD203B41FA5}">
                      <a16:colId xmlns:a16="http://schemas.microsoft.com/office/drawing/2014/main" xmlns="" val="3650153198"/>
                    </a:ext>
                  </a:extLst>
                </a:gridCol>
                <a:gridCol w="663302">
                  <a:extLst>
                    <a:ext uri="{9D8B030D-6E8A-4147-A177-3AD203B41FA5}">
                      <a16:colId xmlns:a16="http://schemas.microsoft.com/office/drawing/2014/main" xmlns="" val="4023308161"/>
                    </a:ext>
                  </a:extLst>
                </a:gridCol>
                <a:gridCol w="956992">
                  <a:extLst>
                    <a:ext uri="{9D8B030D-6E8A-4147-A177-3AD203B41FA5}">
                      <a16:colId xmlns:a16="http://schemas.microsoft.com/office/drawing/2014/main" xmlns="" val="2080412846"/>
                    </a:ext>
                  </a:extLst>
                </a:gridCol>
              </a:tblGrid>
              <a:tr h="31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effectLst/>
                        </a:rPr>
                        <a:t>Accuracy (%)</a:t>
                      </a: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effectLst/>
                        </a:rPr>
                        <a:t>Memory (kB)</a:t>
                      </a: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7931383"/>
                  </a:ext>
                </a:extLst>
              </a:tr>
              <a:tr h="3881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1" i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-grams</a:t>
                      </a:r>
                      <a:endParaRPr lang="en-US" sz="28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HD</a:t>
                      </a:r>
                      <a:endParaRPr lang="en-US" sz="28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Base</a:t>
                      </a:r>
                      <a:endParaRPr lang="en-US" sz="2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HD</a:t>
                      </a:r>
                      <a:endParaRPr lang="en-US" sz="28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Base</a:t>
                      </a:r>
                      <a:endParaRPr lang="en-US" sz="2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636659107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i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=2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93.2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90.9</a:t>
                      </a:r>
                      <a:endParaRPr lang="en-US" sz="20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670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n-US" sz="20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3092180050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i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=3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96.7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97.9</a:t>
                      </a:r>
                      <a:endParaRPr lang="en-US" sz="20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680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532</a:t>
                      </a:r>
                      <a:endParaRPr lang="en-US" sz="20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3943721532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i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=4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97.1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99.2</a:t>
                      </a:r>
                      <a:endParaRPr lang="en-US" sz="20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690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12837</a:t>
                      </a:r>
                      <a:endParaRPr lang="en-US" sz="20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4150701864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i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n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=5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95.0</a:t>
                      </a:r>
                      <a:endParaRPr lang="en-US" sz="20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99.8</a:t>
                      </a:r>
                      <a:endParaRPr lang="en-US" sz="20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700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373092</a:t>
                      </a:r>
                      <a:endParaRPr lang="en-US" sz="20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73025" marR="73025" marT="0" marB="0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5574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290" y="1295400"/>
            <a:ext cx="4829510" cy="25146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27320" y="3657600"/>
            <a:ext cx="4419598" cy="2593499"/>
          </a:xfrm>
          <a:prstGeom prst="rect">
            <a:avLst/>
          </a:prstGeom>
        </p:spPr>
        <p:txBody>
          <a:bodyPr vert="horz" lIns="91432" tIns="45716" rIns="91432" bIns="45716" rtlCol="0">
            <a:normAutofit fontScale="92500" lnSpcReduction="10000"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FFFFFF"/>
                </a:solidFill>
              </a:rPr>
              <a:t>Compared to </a:t>
            </a:r>
            <a:r>
              <a:rPr lang="en-US" sz="2600" b="1" dirty="0" smtClean="0">
                <a:solidFill>
                  <a:srgbClr val="00B0F0"/>
                </a:solidFill>
              </a:rPr>
              <a:t>NN baseline</a:t>
            </a:r>
            <a:r>
              <a:rPr lang="en-US" sz="2600" dirty="0" smtClean="0">
                <a:solidFill>
                  <a:srgbClr val="00B0F0"/>
                </a:solidFill>
              </a:rPr>
              <a:t>:</a:t>
            </a: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FF"/>
                </a:solidFill>
              </a:rPr>
              <a:t>1.2%</a:t>
            </a:r>
            <a:r>
              <a:rPr lang="en-US" dirty="0" smtClean="0">
                <a:solidFill>
                  <a:srgbClr val="FFFFFF"/>
                </a:solidFill>
              </a:rPr>
              <a:t> lower accuracy with </a:t>
            </a:r>
            <a:r>
              <a:rPr lang="en-US" b="1" dirty="0" smtClean="0">
                <a:solidFill>
                  <a:srgbClr val="FF0000"/>
                </a:solidFill>
              </a:rPr>
              <a:t>53% energy saving </a:t>
            </a:r>
            <a:r>
              <a:rPr lang="en-US" dirty="0" smtClean="0">
                <a:solidFill>
                  <a:srgbClr val="FFFFFF"/>
                </a:solidFill>
              </a:rPr>
              <a:t>for </a:t>
            </a:r>
            <a:r>
              <a:rPr lang="en-US" dirty="0">
                <a:solidFill>
                  <a:srgbClr val="FFFFFF"/>
                </a:solidFill>
              </a:rPr>
              <a:t>trigrams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500×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smaller </a:t>
            </a:r>
            <a:r>
              <a:rPr lang="en-US" dirty="0">
                <a:solidFill>
                  <a:srgbClr val="FFFFFF"/>
                </a:solidFill>
              </a:rPr>
              <a:t>memory </a:t>
            </a:r>
            <a:r>
              <a:rPr lang="en-US" dirty="0" smtClean="0">
                <a:solidFill>
                  <a:srgbClr val="FFFFFF"/>
                </a:solidFill>
              </a:rPr>
              <a:t>size for pentagrams</a:t>
            </a: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HD represents </a:t>
            </a:r>
            <a:r>
              <a:rPr lang="en-US" b="1" dirty="0">
                <a:solidFill>
                  <a:srgbClr val="FF0000"/>
                </a:solidFill>
              </a:rPr>
              <a:t>many more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-grams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within the same hardware structure</a:t>
            </a:r>
          </a:p>
          <a:p>
            <a:pPr marL="457200">
              <a:buFont typeface="Wingdings" panose="05000000000000000000" pitchFamily="2" charset="2"/>
              <a:buChar char="§"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503" y="1292701"/>
            <a:ext cx="4558834" cy="2593499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High accuracy with </a:t>
            </a:r>
            <a:r>
              <a:rPr lang="en-US" b="1" dirty="0" smtClean="0">
                <a:solidFill>
                  <a:srgbClr val="FF0000"/>
                </a:solidFill>
              </a:rPr>
              <a:t>binary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components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FFFF"/>
                </a:solidFill>
              </a:rPr>
              <a:t>19× memory reduction for 1.3% lower accuracy (97.4% to 96.7%) </a:t>
            </a:r>
          </a:p>
        </p:txBody>
      </p:sp>
    </p:spTree>
    <p:extLst>
      <p:ext uri="{BB962C8B-B14F-4D97-AF65-F5344CB8AC3E}">
        <p14:creationId xmlns:p14="http://schemas.microsoft.com/office/powerpoint/2010/main" val="40238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Robustness Against Memory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07888"/>
            <a:ext cx="3505200" cy="226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Near </a:t>
            </a:r>
            <a:r>
              <a:rPr lang="en-US" dirty="0">
                <a:solidFill>
                  <a:srgbClr val="FFFFFF"/>
                </a:solidFill>
              </a:rPr>
              <a:t>peek </a:t>
            </a:r>
            <a:r>
              <a:rPr lang="en-US" dirty="0" smtClean="0">
                <a:solidFill>
                  <a:srgbClr val="FFFFFF"/>
                </a:solidFill>
              </a:rPr>
              <a:t>accuracy: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HDC </a:t>
            </a:r>
            <a:r>
              <a:rPr lang="en-US" dirty="0">
                <a:solidFill>
                  <a:srgbClr val="FFFFFF"/>
                </a:solidFill>
              </a:rPr>
              <a:t>tolerates </a:t>
            </a:r>
            <a:r>
              <a:rPr lang="en-US" b="1" dirty="0">
                <a:solidFill>
                  <a:srgbClr val="FF0000"/>
                </a:solidFill>
              </a:rPr>
              <a:t>8.8-fold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probability of </a:t>
            </a:r>
            <a:r>
              <a:rPr lang="en-US" dirty="0">
                <a:solidFill>
                  <a:srgbClr val="FFFFFF"/>
                </a:solidFill>
              </a:rPr>
              <a:t>failure compared to </a:t>
            </a:r>
            <a:r>
              <a:rPr lang="en-US" dirty="0" smtClean="0">
                <a:solidFill>
                  <a:srgbClr val="FFFFFF"/>
                </a:solidFill>
              </a:rPr>
              <a:t>the baseline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912" y="1116360"/>
            <a:ext cx="5196488" cy="322704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191000"/>
            <a:ext cx="8610600" cy="2590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Robustness in low SNR: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Seed hypervectors </a:t>
            </a:r>
            <a:r>
              <a:rPr lang="en-US" dirty="0">
                <a:solidFill>
                  <a:srgbClr val="FFFFFF"/>
                </a:solidFill>
              </a:rPr>
              <a:t>with </a:t>
            </a:r>
            <a:r>
              <a:rPr lang="en-US" b="1" dirty="0" err="1">
                <a:solidFill>
                  <a:srgbClr val="FF0000"/>
                </a:solidFill>
              </a:rPr>
              <a:t>i.i.d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components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MAP operations are nearly </a:t>
            </a:r>
            <a:r>
              <a:rPr lang="en-US" b="1" dirty="0" smtClean="0">
                <a:solidFill>
                  <a:srgbClr val="FF0000"/>
                </a:solidFill>
              </a:rPr>
              <a:t>i.i.d.-preserving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Holographic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FFFF"/>
                </a:solidFill>
              </a:rPr>
              <a:t> a </a:t>
            </a:r>
            <a:r>
              <a:rPr lang="en-US" dirty="0">
                <a:solidFill>
                  <a:srgbClr val="FFFFFF"/>
                </a:solidFill>
              </a:rPr>
              <a:t>failure in a component is not </a:t>
            </a:r>
            <a:r>
              <a:rPr lang="en-US" dirty="0" smtClean="0">
                <a:solidFill>
                  <a:srgbClr val="FFFFFF"/>
                </a:solidFill>
              </a:rPr>
              <a:t>“contagious”</a:t>
            </a:r>
          </a:p>
          <a:p>
            <a:r>
              <a:rPr lang="en-US" dirty="0">
                <a:solidFill>
                  <a:srgbClr val="FFFFFF"/>
                </a:solidFill>
              </a:rPr>
              <a:t>HD </a:t>
            </a:r>
            <a:r>
              <a:rPr lang="en-US" dirty="0" smtClean="0">
                <a:solidFill>
                  <a:srgbClr val="FFFFFF"/>
                </a:solidFill>
              </a:rPr>
              <a:t>algorithm </a:t>
            </a:r>
            <a:r>
              <a:rPr lang="en-US" dirty="0">
                <a:solidFill>
                  <a:srgbClr val="FFFFFF"/>
                </a:solidFill>
              </a:rPr>
              <a:t>is </a:t>
            </a:r>
            <a:r>
              <a:rPr lang="en-US" b="1" dirty="0">
                <a:solidFill>
                  <a:srgbClr val="FF0000"/>
                </a:solidFill>
              </a:rPr>
              <a:t>incremental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with </a:t>
            </a:r>
            <a:r>
              <a:rPr lang="en-US" b="1" dirty="0" smtClean="0">
                <a:solidFill>
                  <a:srgbClr val="FF0000"/>
                </a:solidFill>
              </a:rPr>
              <a:t>no control flow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109385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Summary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2578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 </a:t>
            </a:r>
            <a:r>
              <a:rPr lang="en-US" dirty="0">
                <a:solidFill>
                  <a:srgbClr val="FFFFFF"/>
                </a:solidFill>
              </a:rPr>
              <a:t>robust and energy-efficient </a:t>
            </a:r>
            <a:r>
              <a:rPr lang="en-US" dirty="0" smtClean="0">
                <a:solidFill>
                  <a:srgbClr val="FFFFFF"/>
                </a:solidFill>
              </a:rPr>
              <a:t>design for HD computing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Memory-centric</a:t>
            </a:r>
            <a:r>
              <a:rPr lang="en-US" dirty="0" smtClean="0">
                <a:solidFill>
                  <a:srgbClr val="FFFFFF"/>
                </a:solidFill>
              </a:rPr>
              <a:t>, modular, </a:t>
            </a:r>
            <a:r>
              <a:rPr lang="en-US" dirty="0">
                <a:solidFill>
                  <a:srgbClr val="FFFFFF"/>
                </a:solidFill>
              </a:rPr>
              <a:t>and </a:t>
            </a:r>
            <a:r>
              <a:rPr lang="en-US" dirty="0" smtClean="0">
                <a:solidFill>
                  <a:srgbClr val="FFFFFF"/>
                </a:solidFill>
              </a:rPr>
              <a:t>scalable architecture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Embarrassingly </a:t>
            </a:r>
            <a:r>
              <a:rPr lang="en-US" b="1" dirty="0">
                <a:solidFill>
                  <a:srgbClr val="FF0000"/>
                </a:solidFill>
              </a:rPr>
              <a:t>parallel </a:t>
            </a:r>
            <a:r>
              <a:rPr lang="en-US" b="1" dirty="0" smtClean="0">
                <a:solidFill>
                  <a:srgbClr val="FF0000"/>
                </a:solidFill>
              </a:rPr>
              <a:t>and local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operations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One-shot</a:t>
            </a:r>
            <a:r>
              <a:rPr lang="en-US" dirty="0" smtClean="0">
                <a:solidFill>
                  <a:srgbClr val="FFFFFF"/>
                </a:solidFill>
              </a:rPr>
              <a:t> learning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FFFFFF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Compared to a conventional NN classifier, HD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F"/>
                </a:solidFill>
              </a:rPr>
              <a:t>s</a:t>
            </a:r>
            <a:r>
              <a:rPr lang="en-US" dirty="0" smtClean="0">
                <a:solidFill>
                  <a:srgbClr val="FFFFFF"/>
                </a:solidFill>
              </a:rPr>
              <a:t>aves </a:t>
            </a:r>
            <a:r>
              <a:rPr lang="en-US" b="1" dirty="0" smtClean="0">
                <a:solidFill>
                  <a:srgbClr val="FF0000"/>
                </a:solidFill>
              </a:rPr>
              <a:t>53% energy</a:t>
            </a:r>
            <a:r>
              <a:rPr lang="en-US" dirty="0" smtClean="0">
                <a:solidFill>
                  <a:srgbClr val="FFFFFF"/>
                </a:solidFill>
              </a:rPr>
              <a:t>  (w/o harnessing robustness)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tolerates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8.8-fold</a:t>
            </a:r>
            <a:r>
              <a:rPr lang="en-US" dirty="0">
                <a:solidFill>
                  <a:srgbClr val="FFFFFF"/>
                </a:solidFill>
              </a:rPr>
              <a:t> probability of failure for </a:t>
            </a:r>
            <a:r>
              <a:rPr lang="en-US" dirty="0" smtClean="0">
                <a:solidFill>
                  <a:srgbClr val="FFFFFF"/>
                </a:solidFill>
              </a:rPr>
              <a:t>individual memory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F"/>
                </a:solidFill>
              </a:rPr>
              <a:t>c</a:t>
            </a:r>
            <a:r>
              <a:rPr lang="en-US" dirty="0" smtClean="0">
                <a:solidFill>
                  <a:srgbClr val="FFFFFF"/>
                </a:solidFill>
              </a:rPr>
              <a:t>lassifies </a:t>
            </a:r>
            <a:r>
              <a:rPr lang="en-US" b="1" dirty="0" smtClean="0">
                <a:solidFill>
                  <a:srgbClr val="FF0000"/>
                </a:solidFill>
              </a:rPr>
              <a:t>94%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of sentences </a:t>
            </a:r>
            <a:r>
              <a:rPr lang="en-US" b="1" dirty="0" smtClean="0">
                <a:solidFill>
                  <a:srgbClr val="FF0000"/>
                </a:solidFill>
              </a:rPr>
              <a:t>correctly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(at max. 3% lower than NN)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Acknowledgment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This </a:t>
            </a:r>
            <a:r>
              <a:rPr lang="en-US" dirty="0">
                <a:solidFill>
                  <a:srgbClr val="FFFFFF"/>
                </a:solidFill>
              </a:rPr>
              <a:t>work was supported in part by Systems on Nanoscale Information </a:t>
            </a:r>
            <a:r>
              <a:rPr lang="en-US" dirty="0" err="1">
                <a:solidFill>
                  <a:srgbClr val="FFFFFF"/>
                </a:solidFill>
              </a:rPr>
              <a:t>fabriCs</a:t>
            </a:r>
            <a:r>
              <a:rPr lang="en-US" dirty="0">
                <a:solidFill>
                  <a:srgbClr val="FFFFFF"/>
                </a:solidFill>
              </a:rPr>
              <a:t> (</a:t>
            </a:r>
            <a:r>
              <a:rPr lang="en-US" b="1" dirty="0">
                <a:solidFill>
                  <a:srgbClr val="FFFFFF"/>
                </a:solidFill>
              </a:rPr>
              <a:t>SONIC</a:t>
            </a:r>
            <a:r>
              <a:rPr lang="en-US" dirty="0">
                <a:solidFill>
                  <a:srgbClr val="FFFFFF"/>
                </a:solidFill>
              </a:rPr>
              <a:t>), one of the six </a:t>
            </a:r>
            <a:r>
              <a:rPr lang="en-US" b="1" dirty="0">
                <a:solidFill>
                  <a:srgbClr val="FFFFFF"/>
                </a:solidFill>
              </a:rPr>
              <a:t>SRC </a:t>
            </a:r>
            <a:r>
              <a:rPr lang="en-US" b="1" dirty="0" err="1">
                <a:solidFill>
                  <a:srgbClr val="FFFFFF"/>
                </a:solidFill>
              </a:rPr>
              <a:t>STARnet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Centers, sponsored by MARCO and </a:t>
            </a:r>
            <a:r>
              <a:rPr lang="en-US" dirty="0" smtClean="0">
                <a:solidFill>
                  <a:srgbClr val="FFFFFF"/>
                </a:solidFill>
              </a:rPr>
              <a:t>DARPA.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 descr="STAR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95600"/>
            <a:ext cx="2056312" cy="118238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src.org/image/logo-soni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67200"/>
            <a:ext cx="2056312" cy="118238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Elbow Connector 6"/>
          <p:cNvCxnSpPr>
            <a:stCxn id="1026" idx="2"/>
            <a:endCxn id="1028" idx="1"/>
          </p:cNvCxnSpPr>
          <p:nvPr/>
        </p:nvCxnSpPr>
        <p:spPr>
          <a:xfrm rot="16200000" flipH="1">
            <a:off x="3248073" y="3763064"/>
            <a:ext cx="780410" cy="1410244"/>
          </a:xfrm>
          <a:prstGeom prst="bentConnector2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26" idx="2"/>
          </p:cNvCxnSpPr>
          <p:nvPr/>
        </p:nvCxnSpPr>
        <p:spPr>
          <a:xfrm>
            <a:off x="2933156" y="4077981"/>
            <a:ext cx="0" cy="178941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0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Outline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Background in HD Computing</a:t>
            </a:r>
          </a:p>
          <a:p>
            <a:r>
              <a:rPr lang="en-US" sz="3600" dirty="0" smtClean="0">
                <a:solidFill>
                  <a:srgbClr val="FFFFFF"/>
                </a:solidFill>
              </a:rPr>
              <a:t>Language Recognition as an Example</a:t>
            </a:r>
          </a:p>
          <a:p>
            <a:r>
              <a:rPr lang="en-US" sz="3600" dirty="0" smtClean="0">
                <a:solidFill>
                  <a:srgbClr val="FFFFFF"/>
                </a:solidFill>
              </a:rPr>
              <a:t>HD Memory-centric Architecture</a:t>
            </a:r>
          </a:p>
          <a:p>
            <a:r>
              <a:rPr lang="en-US" sz="3600" dirty="0" smtClean="0">
                <a:solidFill>
                  <a:srgbClr val="FFFFFF"/>
                </a:solidFill>
              </a:rPr>
              <a:t>Experimental Results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rgbClr val="FFFFFF"/>
                </a:solidFill>
              </a:rPr>
              <a:t>Classification Accuracy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rgbClr val="FFFFFF"/>
                </a:solidFill>
              </a:rPr>
              <a:t>Memory footprint and Energy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rgbClr val="FFFFFF"/>
                </a:solidFill>
              </a:rPr>
              <a:t>Robustness</a:t>
            </a:r>
          </a:p>
          <a:p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Brain-inspired Hyperdimensional Computing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90600"/>
            <a:ext cx="4496066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HD computing: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Representation with dimension “much</a:t>
            </a:r>
            <a:r>
              <a:rPr lang="en-US" dirty="0">
                <a:solidFill>
                  <a:srgbClr val="FFFFFF"/>
                </a:solidFill>
              </a:rPr>
              <a:t>” (&gt; 10,000) </a:t>
            </a:r>
            <a:r>
              <a:rPr lang="en-US" b="1" dirty="0">
                <a:solidFill>
                  <a:srgbClr val="FFFFFF"/>
                </a:solidFill>
              </a:rPr>
              <a:t>larger</a:t>
            </a:r>
            <a:r>
              <a:rPr lang="en-US" dirty="0">
                <a:solidFill>
                  <a:srgbClr val="FFFFFF"/>
                </a:solidFill>
              </a:rPr>
              <a:t> than </a:t>
            </a:r>
            <a:r>
              <a:rPr lang="en-US" dirty="0" smtClean="0">
                <a:solidFill>
                  <a:srgbClr val="FFFFFF"/>
                </a:solidFill>
              </a:rPr>
              <a:t>needed to </a:t>
            </a:r>
            <a:r>
              <a:rPr lang="en-US" dirty="0">
                <a:solidFill>
                  <a:srgbClr val="FFFFFF"/>
                </a:solidFill>
              </a:rPr>
              <a:t>cover space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Purely statistical, </a:t>
            </a:r>
            <a:r>
              <a:rPr lang="en-US" dirty="0">
                <a:solidFill>
                  <a:srgbClr val="FFFFFF"/>
                </a:solidFill>
              </a:rPr>
              <a:t>thrives on </a:t>
            </a:r>
            <a:r>
              <a:rPr lang="en-US" b="1" dirty="0">
                <a:solidFill>
                  <a:srgbClr val="FFFFFF"/>
                </a:solidFill>
              </a:rPr>
              <a:t>randomness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Information </a:t>
            </a:r>
            <a:r>
              <a:rPr lang="en-US" dirty="0">
                <a:solidFill>
                  <a:srgbClr val="FFFFFF"/>
                </a:solidFill>
              </a:rPr>
              <a:t>distributed in space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Supports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full algebra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3566" b="6429"/>
          <a:stretch/>
        </p:blipFill>
        <p:spPr>
          <a:xfrm>
            <a:off x="4572000" y="1143000"/>
            <a:ext cx="4457433" cy="2971800"/>
          </a:xfrm>
          <a:prstGeom prst="rect">
            <a:avLst/>
          </a:prstGeom>
          <a:ln w="38100">
            <a:noFill/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75933" y="4191000"/>
            <a:ext cx="8953499" cy="2209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>
            <a:lvl1pPr marL="342870" indent="-34287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83" indent="-285724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98" indent="-228580" algn="l" defTabSz="914318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5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17" indent="-228580" algn="l" defTabSz="914318" rtl="0" eaLnBrk="1" latinLnBrk="0" hangingPunct="1">
              <a:spcBef>
                <a:spcPts val="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76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3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95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54" indent="-228580" algn="l" defTabSz="914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Superb properties: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General </a:t>
            </a:r>
            <a:r>
              <a:rPr lang="en-US" dirty="0" smtClean="0">
                <a:solidFill>
                  <a:srgbClr val="FFFFFF"/>
                </a:solidFill>
              </a:rPr>
              <a:t>and scalable model </a:t>
            </a:r>
            <a:r>
              <a:rPr lang="en-US" dirty="0">
                <a:solidFill>
                  <a:srgbClr val="FFFFFF"/>
                </a:solidFill>
              </a:rPr>
              <a:t>of c</a:t>
            </a:r>
            <a:r>
              <a:rPr lang="en-US" dirty="0" smtClean="0">
                <a:solidFill>
                  <a:srgbClr val="FFFFFF"/>
                </a:solidFill>
              </a:rPr>
              <a:t>omputing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One-shot</a:t>
            </a:r>
            <a:r>
              <a:rPr lang="en-US" dirty="0" smtClean="0">
                <a:solidFill>
                  <a:srgbClr val="FFFFFF"/>
                </a:solidFill>
              </a:rPr>
              <a:t> learning</a:t>
            </a:r>
          </a:p>
          <a:p>
            <a:r>
              <a:rPr lang="en-US" dirty="0">
                <a:solidFill>
                  <a:srgbClr val="FFFFFF"/>
                </a:solidFill>
              </a:rPr>
              <a:t>Memory-centric with </a:t>
            </a:r>
            <a:r>
              <a:rPr lang="en-US" dirty="0" smtClean="0">
                <a:solidFill>
                  <a:srgbClr val="FFFFFF"/>
                </a:solidFill>
              </a:rPr>
              <a:t>embarrassingly </a:t>
            </a:r>
            <a:r>
              <a:rPr lang="en-US" b="1" dirty="0" smtClean="0">
                <a:solidFill>
                  <a:srgbClr val="FFFFFF"/>
                </a:solidFill>
              </a:rPr>
              <a:t>parallel</a:t>
            </a:r>
            <a:r>
              <a:rPr lang="en-US" dirty="0" smtClean="0">
                <a:solidFill>
                  <a:srgbClr val="FFFFFF"/>
                </a:solidFill>
              </a:rPr>
              <a:t> operations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Extremely robust against </a:t>
            </a:r>
            <a:r>
              <a:rPr lang="en-US" b="1" dirty="0" smtClean="0">
                <a:solidFill>
                  <a:srgbClr val="FFFFFF"/>
                </a:solidFill>
              </a:rPr>
              <a:t>most failure mechanisms and noise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" y="6474023"/>
            <a:ext cx="8877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[P</a:t>
            </a:r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. </a:t>
            </a:r>
            <a:r>
              <a:rPr 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Kanerva</a:t>
            </a:r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, An </a:t>
            </a:r>
            <a:r>
              <a:rPr lang="en-US" sz="1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Introduction </a:t>
            </a:r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to </a:t>
            </a:r>
            <a:r>
              <a:rPr lang="en-US" sz="1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Computing </a:t>
            </a:r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in Distributed </a:t>
            </a:r>
            <a:r>
              <a:rPr lang="en-US" sz="1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Representation </a:t>
            </a:r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with High-Dimensional Random Vectors, 2009]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20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What Are Hypervectors</a:t>
            </a:r>
            <a:r>
              <a:rPr lang="en-US" b="1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?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Patterns as basic data representation in contrast to </a:t>
            </a:r>
            <a:r>
              <a:rPr lang="en-US" sz="2800" b="1" dirty="0">
                <a:solidFill>
                  <a:srgbClr val="FF0000"/>
                </a:solidFill>
              </a:rPr>
              <a:t>computing with numbers</a:t>
            </a:r>
            <a:r>
              <a:rPr lang="en-US" sz="2800" b="1" dirty="0" smtClean="0">
                <a:solidFill>
                  <a:srgbClr val="FF0000"/>
                </a:solidFill>
              </a:rPr>
              <a:t>!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600" b="1" dirty="0" err="1" smtClean="0">
                <a:solidFill>
                  <a:srgbClr val="FF0000"/>
                </a:solidFill>
              </a:rPr>
              <a:t>Hypervectors</a:t>
            </a:r>
            <a:r>
              <a:rPr lang="en-US" sz="2600" b="1" dirty="0" smtClean="0">
                <a:solidFill>
                  <a:srgbClr val="FF0000"/>
                </a:solidFill>
              </a:rPr>
              <a:t> are: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FFFFFF"/>
                </a:solidFill>
              </a:rPr>
              <a:t>high-dimensional (e.g., </a:t>
            </a:r>
            <a:r>
              <a:rPr lang="en-US" sz="2600" b="1" dirty="0" smtClean="0">
                <a:solidFill>
                  <a:srgbClr val="FFFFFF"/>
                </a:solidFill>
              </a:rPr>
              <a:t>10,000 dimensions</a:t>
            </a:r>
            <a:r>
              <a:rPr lang="en-US" sz="2600" dirty="0" smtClean="0">
                <a:solidFill>
                  <a:srgbClr val="FFFFFF"/>
                </a:solidFill>
              </a:rPr>
              <a:t>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FFFFFF"/>
                </a:solidFill>
              </a:rPr>
              <a:t>(</a:t>
            </a:r>
            <a:r>
              <a:rPr lang="en-US" sz="2600" dirty="0">
                <a:solidFill>
                  <a:srgbClr val="FFFFFF"/>
                </a:solidFill>
              </a:rPr>
              <a:t>pseudo)random </a:t>
            </a:r>
            <a:r>
              <a:rPr lang="en-US" sz="2600" dirty="0" smtClean="0">
                <a:solidFill>
                  <a:srgbClr val="FFFFFF"/>
                </a:solidFill>
              </a:rPr>
              <a:t>with </a:t>
            </a:r>
            <a:r>
              <a:rPr lang="en-US" sz="2600" b="1" dirty="0" err="1" smtClean="0">
                <a:solidFill>
                  <a:srgbClr val="FFFFFF"/>
                </a:solidFill>
              </a:rPr>
              <a:t>i.i.d</a:t>
            </a:r>
            <a:r>
              <a:rPr lang="en-US" sz="2600" b="1" dirty="0" smtClean="0">
                <a:solidFill>
                  <a:srgbClr val="FFFFFF"/>
                </a:solidFill>
              </a:rPr>
              <a:t>. components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 err="1" smtClean="0">
                <a:solidFill>
                  <a:srgbClr val="FFFFFF"/>
                </a:solidFill>
              </a:rPr>
              <a:t>holographically</a:t>
            </a:r>
            <a:r>
              <a:rPr lang="en-US" sz="2600" dirty="0" smtClean="0">
                <a:solidFill>
                  <a:srgbClr val="FFFFFF"/>
                </a:solidFill>
              </a:rPr>
              <a:t> distributed (i.e., </a:t>
            </a:r>
            <a:r>
              <a:rPr lang="en-US" sz="2600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not </a:t>
            </a:r>
            <a:r>
              <a:rPr lang="en-US" sz="2600" dirty="0" err="1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microcoded</a:t>
            </a:r>
            <a:r>
              <a:rPr lang="en-US" sz="26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sz="2600" b="1" dirty="0" err="1">
                <a:solidFill>
                  <a:srgbClr val="FF0000"/>
                </a:solidFill>
              </a:rPr>
              <a:t>Hypervectors</a:t>
            </a:r>
            <a:r>
              <a:rPr lang="en-US" sz="2600" b="1" dirty="0">
                <a:solidFill>
                  <a:srgbClr val="FF0000"/>
                </a:solidFill>
              </a:rPr>
              <a:t> can: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FFFF"/>
                </a:solidFill>
              </a:rPr>
              <a:t>use various </a:t>
            </a:r>
            <a:r>
              <a:rPr lang="en-US" sz="2400" b="1" dirty="0">
                <a:solidFill>
                  <a:srgbClr val="FFFFFF"/>
                </a:solidFill>
              </a:rPr>
              <a:t>coding</a:t>
            </a:r>
            <a:r>
              <a:rPr lang="en-US" sz="2400" dirty="0">
                <a:solidFill>
                  <a:srgbClr val="FFFFFF"/>
                </a:solidFill>
              </a:rPr>
              <a:t>: dense or sparse, bipolar or binary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FFFF"/>
                </a:solidFill>
              </a:rPr>
              <a:t>be </a:t>
            </a:r>
            <a:r>
              <a:rPr lang="en-US" sz="2400" b="1" dirty="0">
                <a:solidFill>
                  <a:srgbClr val="FFFFFF"/>
                </a:solidFill>
              </a:rPr>
              <a:t>compared</a:t>
            </a:r>
            <a:r>
              <a:rPr lang="en-US" sz="2400" dirty="0">
                <a:solidFill>
                  <a:srgbClr val="FFFFFF"/>
                </a:solidFill>
              </a:rPr>
              <a:t> for similarity using distance metrics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FFFF"/>
                </a:solidFill>
              </a:rPr>
              <a:t>be </a:t>
            </a:r>
            <a:r>
              <a:rPr lang="en-US" sz="2400" b="1" dirty="0">
                <a:solidFill>
                  <a:srgbClr val="FFFFFF"/>
                </a:solidFill>
              </a:rPr>
              <a:t>combined</a:t>
            </a:r>
            <a:r>
              <a:rPr lang="en-US" sz="2400" dirty="0">
                <a:solidFill>
                  <a:srgbClr val="FFFFFF"/>
                </a:solidFill>
              </a:rPr>
              <a:t> using arithmetic operations: multiplication, addition, and permutation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Mapping to Hypervectors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FFFF"/>
                </a:solidFill>
              </a:rPr>
              <a:t>Each </a:t>
            </a:r>
            <a:r>
              <a:rPr lang="en-US" altLang="en-US" b="1" dirty="0" smtClean="0">
                <a:solidFill>
                  <a:srgbClr val="FFFFFF"/>
                </a:solidFill>
              </a:rPr>
              <a:t>symbol</a:t>
            </a:r>
            <a:r>
              <a:rPr lang="en-US" altLang="en-US" dirty="0" smtClean="0">
                <a:solidFill>
                  <a:srgbClr val="FFFFFF"/>
                </a:solidFill>
              </a:rPr>
              <a:t> is represented by a 10,000-</a:t>
            </a:r>
            <a:r>
              <a:rPr lang="en-US" altLang="en-US" i="1" dirty="0" smtClean="0">
                <a:solidFill>
                  <a:srgbClr val="FFFFFF"/>
                </a:solidFill>
              </a:rPr>
              <a:t>D</a:t>
            </a:r>
            <a:r>
              <a:rPr lang="en-US" altLang="en-US" dirty="0" smtClean="0">
                <a:solidFill>
                  <a:srgbClr val="FFFFFF"/>
                </a:solidFill>
              </a:rPr>
              <a:t> hypervector chosen at </a:t>
            </a:r>
            <a:r>
              <a:rPr lang="en-US" altLang="en-US" i="1" dirty="0" smtClean="0">
                <a:solidFill>
                  <a:srgbClr val="FFFFFF"/>
                </a:solidFill>
              </a:rPr>
              <a:t>random: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FFFF"/>
                </a:solidFill>
              </a:rPr>
              <a:t>	</a:t>
            </a:r>
            <a:r>
              <a:rPr lang="en-US" altLang="en-US" b="1" i="1" dirty="0" smtClean="0">
                <a:solidFill>
                  <a:srgbClr val="FFFFFF"/>
                </a:solidFill>
              </a:rPr>
              <a:t>A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=   -1 +1 -1 -1 -1 +1 -1 -1  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</a:t>
            </a:r>
            <a:r>
              <a:rPr lang="en-US" altLang="en-US" b="1" i="1" dirty="0">
                <a:solidFill>
                  <a:srgbClr val="FFFFFF"/>
                </a:solidFill>
              </a:rPr>
              <a:t>B</a:t>
            </a:r>
            <a:r>
              <a:rPr lang="en-US" altLang="en-US" dirty="0">
                <a:solidFill>
                  <a:srgbClr val="FFFFFF"/>
                </a:solidFill>
              </a:rPr>
              <a:t> = </a:t>
            </a:r>
            <a:r>
              <a:rPr lang="en-US" altLang="en-US" dirty="0" smtClean="0">
                <a:solidFill>
                  <a:srgbClr val="FFFFFF"/>
                </a:solidFill>
              </a:rPr>
              <a:t>  +1 -1+1 +1+1 -1 +1 </a:t>
            </a:r>
            <a:r>
              <a:rPr lang="en-US" altLang="en-US" dirty="0">
                <a:solidFill>
                  <a:srgbClr val="FFFFFF"/>
                </a:solidFill>
              </a:rPr>
              <a:t>-1   ...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</a:t>
            </a:r>
            <a:r>
              <a:rPr lang="en-US" altLang="en-US" b="1" i="1" dirty="0">
                <a:solidFill>
                  <a:srgbClr val="FFFFFF"/>
                </a:solidFill>
              </a:rPr>
              <a:t>C</a:t>
            </a:r>
            <a:r>
              <a:rPr lang="en-US" altLang="en-US" dirty="0">
                <a:solidFill>
                  <a:srgbClr val="FFFFFF"/>
                </a:solidFill>
              </a:rPr>
              <a:t> = </a:t>
            </a:r>
            <a:r>
              <a:rPr lang="en-US" altLang="en-US" dirty="0" smtClean="0">
                <a:solidFill>
                  <a:srgbClr val="FFFFFF"/>
                </a:solidFill>
              </a:rPr>
              <a:t>  -</a:t>
            </a:r>
            <a:r>
              <a:rPr lang="en-US" altLang="en-US" dirty="0">
                <a:solidFill>
                  <a:srgbClr val="FFFFFF"/>
                </a:solidFill>
              </a:rPr>
              <a:t>1 -1 -1 +1 +1 -1 +1 -</a:t>
            </a:r>
            <a:r>
              <a:rPr lang="en-US" altLang="en-US" dirty="0" smtClean="0">
                <a:solidFill>
                  <a:srgbClr val="FFFFFF"/>
                </a:solidFill>
              </a:rPr>
              <a:t>1   ...</a:t>
            </a:r>
            <a:endParaRPr lang="en-US" altLang="en-US" dirty="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</a:t>
            </a:r>
            <a:r>
              <a:rPr lang="en-US" altLang="en-US" b="1" i="1" dirty="0" smtClean="0">
                <a:solidFill>
                  <a:srgbClr val="FFFFFF"/>
                </a:solidFill>
              </a:rPr>
              <a:t>D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=   -1 -1 -1 +1 +1 -1 +1 -1  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</a:rPr>
              <a:t>     </a:t>
            </a:r>
            <a:r>
              <a:rPr lang="en-US" altLang="en-US" b="1" i="1" dirty="0">
                <a:solidFill>
                  <a:srgbClr val="FFFFFF"/>
                </a:solidFill>
              </a:rPr>
              <a:t>Z</a:t>
            </a:r>
            <a:r>
              <a:rPr lang="en-US" altLang="en-US" dirty="0">
                <a:solidFill>
                  <a:srgbClr val="FFFFFF"/>
                </a:solidFill>
              </a:rPr>
              <a:t> =   -1 -1 +1 -1 +1 +1 +1 -1   ...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Every letter hypervector is </a:t>
            </a:r>
            <a:r>
              <a:rPr lang="en-US" b="1" dirty="0" smtClean="0">
                <a:solidFill>
                  <a:srgbClr val="FFFFFF"/>
                </a:solidFill>
              </a:rPr>
              <a:t>dissimilar</a:t>
            </a:r>
            <a:r>
              <a:rPr lang="en-US" dirty="0" smtClean="0">
                <a:solidFill>
                  <a:srgbClr val="FFFFFF"/>
                </a:solidFill>
              </a:rPr>
              <a:t> to others, e.g., </a:t>
            </a:r>
            <a:r>
              <a:rPr lang="en-US" b="1" dirty="0" smtClean="0">
                <a:solidFill>
                  <a:srgbClr val="FFFFFF"/>
                </a:solidFill>
              </a:rPr>
              <a:t>⟨</a:t>
            </a:r>
            <a:r>
              <a:rPr lang="en-US" b="1" i="1" dirty="0" smtClean="0">
                <a:solidFill>
                  <a:srgbClr val="FFFFFF"/>
                </a:solidFill>
              </a:rPr>
              <a:t>A</a:t>
            </a:r>
            <a:r>
              <a:rPr lang="en-US" b="1" dirty="0">
                <a:solidFill>
                  <a:srgbClr val="FFFFFF"/>
                </a:solidFill>
              </a:rPr>
              <a:t>, </a:t>
            </a:r>
            <a:r>
              <a:rPr lang="en-US" b="1" i="1" dirty="0">
                <a:solidFill>
                  <a:srgbClr val="FFFFFF"/>
                </a:solidFill>
              </a:rPr>
              <a:t>B</a:t>
            </a:r>
            <a:r>
              <a:rPr lang="en-US" b="1" dirty="0">
                <a:solidFill>
                  <a:srgbClr val="FFFFFF"/>
                </a:solidFill>
              </a:rPr>
              <a:t>⟩ = </a:t>
            </a:r>
            <a:r>
              <a:rPr lang="en-US" b="1" dirty="0" smtClean="0">
                <a:solidFill>
                  <a:srgbClr val="FFFFFF"/>
                </a:solidFill>
              </a:rPr>
              <a:t>0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This assignment is </a:t>
            </a:r>
            <a:r>
              <a:rPr lang="en-US" b="1" dirty="0" smtClean="0">
                <a:solidFill>
                  <a:srgbClr val="FFFFFF"/>
                </a:solidFill>
              </a:rPr>
              <a:t>fixed</a:t>
            </a:r>
            <a:r>
              <a:rPr lang="en-US" dirty="0" smtClean="0">
                <a:solidFill>
                  <a:srgbClr val="FFFFFF"/>
                </a:solidFill>
              </a:rPr>
              <a:t> throughout computation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667000" y="5257800"/>
            <a:ext cx="4114800" cy="972134"/>
            <a:chOff x="2286000" y="5562600"/>
            <a:chExt cx="4114800" cy="972134"/>
          </a:xfrm>
        </p:grpSpPr>
        <p:sp>
          <p:nvSpPr>
            <p:cNvPr id="5" name="Rectangle 4"/>
            <p:cNvSpPr/>
            <p:nvPr/>
          </p:nvSpPr>
          <p:spPr>
            <a:xfrm>
              <a:off x="3657600" y="5562600"/>
              <a:ext cx="1295400" cy="9144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Item Memory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6" name="Straight Arrow Connector 5"/>
            <p:cNvCxnSpPr>
              <a:endCxn id="5" idx="1"/>
            </p:cNvCxnSpPr>
            <p:nvPr/>
          </p:nvCxnSpPr>
          <p:spPr>
            <a:xfrm>
              <a:off x="2895600" y="6019800"/>
              <a:ext cx="762000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953000" y="6019800"/>
              <a:ext cx="990600" cy="0"/>
            </a:xfrm>
            <a:prstGeom prst="straightConnector1">
              <a:avLst/>
            </a:prstGeom>
            <a:ln w="117475">
              <a:solidFill>
                <a:srgbClr val="FFFF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86000" y="5833348"/>
              <a:ext cx="604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“a”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3600" y="5786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FF"/>
                  </a:solidFill>
                </a:rPr>
                <a:t>A</a:t>
              </a:r>
              <a:endParaRPr lang="en-US" sz="24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0" y="604266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53000" y="6165402"/>
              <a:ext cx="84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10,000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3188970" y="5966460"/>
              <a:ext cx="76200" cy="9906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257800" y="5890260"/>
              <a:ext cx="190500" cy="258444"/>
            </a:xfrm>
            <a:prstGeom prst="line">
              <a:avLst/>
            </a:prstGeom>
            <a:ln w="412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26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HD Arithmetic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Autofit/>
          </a:bodyPr>
          <a:lstStyle/>
          <a:p>
            <a:pPr marL="342870" lvl="1" indent="-34287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MAP operations: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</a:rPr>
              <a:t>Multiplication</a:t>
            </a:r>
            <a:r>
              <a:rPr lang="en-US" sz="2600" dirty="0" smtClean="0">
                <a:solidFill>
                  <a:srgbClr val="FF0000"/>
                </a:solidFill>
              </a:rPr>
              <a:t> (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sz="2600" dirty="0">
                <a:solidFill>
                  <a:srgbClr val="FFFFFF"/>
                </a:solidFill>
              </a:rPr>
              <a:t>is good for binding, since product vector is dissimilar to its constituent </a:t>
            </a:r>
            <a:r>
              <a:rPr lang="en-US" sz="2600" dirty="0" smtClean="0">
                <a:solidFill>
                  <a:srgbClr val="FFFFFF"/>
                </a:solidFill>
              </a:rPr>
              <a:t>vectors:  </a:t>
            </a:r>
            <a:br>
              <a:rPr lang="en-US" sz="2600" dirty="0" smtClean="0">
                <a:solidFill>
                  <a:srgbClr val="FFFFFF"/>
                </a:solidFill>
              </a:rPr>
            </a:br>
            <a:r>
              <a:rPr lang="en-US" sz="2600" b="1" dirty="0" smtClean="0">
                <a:solidFill>
                  <a:srgbClr val="FFFFFF"/>
                </a:solidFill>
              </a:rPr>
              <a:t>⟨</a:t>
            </a:r>
            <a:r>
              <a:rPr lang="en-US" sz="2600" b="1" i="1" dirty="0">
                <a:solidFill>
                  <a:srgbClr val="FFFFFF"/>
                </a:solidFill>
              </a:rPr>
              <a:t>A</a:t>
            </a:r>
            <a:r>
              <a:rPr lang="en-US" sz="2600" b="1" i="1" dirty="0">
                <a:solidFill>
                  <a:srgbClr val="FF0000"/>
                </a:solidFill>
              </a:rPr>
              <a:t>*</a:t>
            </a:r>
            <a:r>
              <a:rPr lang="en-US" sz="2600" b="1" i="1" dirty="0">
                <a:solidFill>
                  <a:srgbClr val="FFFFFF"/>
                </a:solidFill>
              </a:rPr>
              <a:t>B</a:t>
            </a:r>
            <a:r>
              <a:rPr lang="en-US" sz="2600" b="1" dirty="0">
                <a:solidFill>
                  <a:srgbClr val="FFFFFF"/>
                </a:solidFill>
              </a:rPr>
              <a:t>, </a:t>
            </a:r>
            <a:r>
              <a:rPr lang="en-US" sz="2600" b="1" i="1" dirty="0">
                <a:solidFill>
                  <a:srgbClr val="FFFFFF"/>
                </a:solidFill>
              </a:rPr>
              <a:t>A</a:t>
            </a:r>
            <a:r>
              <a:rPr lang="en-US" sz="2600" b="1" dirty="0">
                <a:solidFill>
                  <a:srgbClr val="FFFFFF"/>
                </a:solidFill>
              </a:rPr>
              <a:t>⟩=0</a:t>
            </a:r>
            <a:endParaRPr lang="en-US" sz="2600" dirty="0">
              <a:solidFill>
                <a:srgbClr val="FFFFFF"/>
              </a:solidFill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</a:rPr>
              <a:t>Addition (+) </a:t>
            </a:r>
            <a:r>
              <a:rPr lang="en-US" sz="2600" dirty="0" smtClean="0">
                <a:solidFill>
                  <a:srgbClr val="FFFFFF"/>
                </a:solidFill>
              </a:rPr>
              <a:t>is good </a:t>
            </a:r>
            <a:r>
              <a:rPr lang="en-US" sz="2600" dirty="0">
                <a:solidFill>
                  <a:srgbClr val="FFFFFF"/>
                </a:solidFill>
              </a:rPr>
              <a:t>for representing </a:t>
            </a:r>
            <a:r>
              <a:rPr lang="en-US" sz="2600" dirty="0" smtClean="0">
                <a:solidFill>
                  <a:srgbClr val="FFFFFF"/>
                </a:solidFill>
              </a:rPr>
              <a:t>sets, since sum vector is similar </a:t>
            </a:r>
            <a:r>
              <a:rPr lang="en-US" sz="2600" dirty="0">
                <a:solidFill>
                  <a:srgbClr val="FFFFFF"/>
                </a:solidFill>
              </a:rPr>
              <a:t>to its constituent </a:t>
            </a:r>
            <a:r>
              <a:rPr lang="en-US" sz="2600" dirty="0" smtClean="0">
                <a:solidFill>
                  <a:srgbClr val="FFFFFF"/>
                </a:solidFill>
              </a:rPr>
              <a:t>vectors:  </a:t>
            </a:r>
            <a:br>
              <a:rPr lang="en-US" sz="2600" dirty="0" smtClean="0">
                <a:solidFill>
                  <a:srgbClr val="FFFFFF"/>
                </a:solidFill>
              </a:rPr>
            </a:br>
            <a:r>
              <a:rPr lang="en-US" sz="2600" b="1" dirty="0" smtClean="0">
                <a:solidFill>
                  <a:srgbClr val="FFFFFF"/>
                </a:solidFill>
              </a:rPr>
              <a:t>⟨</a:t>
            </a:r>
            <a:r>
              <a:rPr lang="en-US" sz="2600" b="1" i="1" dirty="0" smtClean="0">
                <a:solidFill>
                  <a:srgbClr val="FFFFFF"/>
                </a:solidFill>
              </a:rPr>
              <a:t>A</a:t>
            </a:r>
            <a:r>
              <a:rPr lang="en-US" sz="2600" b="1" i="1" dirty="0" smtClean="0">
                <a:solidFill>
                  <a:srgbClr val="FF0000"/>
                </a:solidFill>
              </a:rPr>
              <a:t>+</a:t>
            </a:r>
            <a:r>
              <a:rPr lang="en-US" sz="2600" b="1" i="1" dirty="0" smtClean="0">
                <a:solidFill>
                  <a:srgbClr val="FFFFFF"/>
                </a:solidFill>
              </a:rPr>
              <a:t>B</a:t>
            </a:r>
            <a:r>
              <a:rPr lang="en-US" sz="2600" b="1" dirty="0" smtClean="0">
                <a:solidFill>
                  <a:srgbClr val="FFFFFF"/>
                </a:solidFill>
              </a:rPr>
              <a:t>, </a:t>
            </a:r>
            <a:r>
              <a:rPr lang="en-US" sz="2600" b="1" i="1" dirty="0" smtClean="0">
                <a:solidFill>
                  <a:srgbClr val="FFFFFF"/>
                </a:solidFill>
              </a:rPr>
              <a:t>A</a:t>
            </a:r>
            <a:r>
              <a:rPr lang="en-US" sz="2600" b="1" dirty="0" smtClean="0">
                <a:solidFill>
                  <a:srgbClr val="FFFFFF"/>
                </a:solidFill>
              </a:rPr>
              <a:t>⟩=0.5</a:t>
            </a:r>
            <a:endParaRPr lang="en-US" sz="2600" dirty="0">
              <a:solidFill>
                <a:srgbClr val="FFFFFF"/>
              </a:solidFill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FF0000"/>
                </a:solidFill>
              </a:rPr>
              <a:t>Permutation (</a:t>
            </a:r>
            <a:r>
              <a:rPr lang="el-GR" sz="2600" b="1" dirty="0">
                <a:solidFill>
                  <a:srgbClr val="FF0000"/>
                </a:solidFill>
              </a:rPr>
              <a:t>ρ</a:t>
            </a:r>
            <a:r>
              <a:rPr lang="en-US" sz="2600" b="1" dirty="0" smtClean="0">
                <a:solidFill>
                  <a:srgbClr val="FF0000"/>
                </a:solidFill>
              </a:rPr>
              <a:t>) </a:t>
            </a:r>
            <a:r>
              <a:rPr lang="en-US" sz="2600" dirty="0" smtClean="0">
                <a:solidFill>
                  <a:srgbClr val="FFFFFF"/>
                </a:solidFill>
              </a:rPr>
              <a:t>is </a:t>
            </a:r>
            <a:r>
              <a:rPr lang="en-US" sz="2600" dirty="0">
                <a:solidFill>
                  <a:srgbClr val="FFFFFF"/>
                </a:solidFill>
              </a:rPr>
              <a:t>good for representing </a:t>
            </a:r>
            <a:r>
              <a:rPr lang="en-US" sz="2600" dirty="0" smtClean="0">
                <a:solidFill>
                  <a:srgbClr val="FFFFFF"/>
                </a:solidFill>
              </a:rPr>
              <a:t>sequences, makes a dissimilar vector by rotating:</a:t>
            </a:r>
            <a:br>
              <a:rPr lang="en-US" sz="2600" dirty="0" smtClean="0">
                <a:solidFill>
                  <a:srgbClr val="FFFFFF"/>
                </a:solidFill>
              </a:rPr>
            </a:b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sz="2600" b="1" dirty="0" smtClean="0">
                <a:solidFill>
                  <a:srgbClr val="FFFFFF"/>
                </a:solidFill>
              </a:rPr>
              <a:t>⟨</a:t>
            </a:r>
            <a:r>
              <a:rPr lang="en-US" sz="2600" b="1" i="1" dirty="0" smtClean="0">
                <a:solidFill>
                  <a:srgbClr val="FFFFFF"/>
                </a:solidFill>
              </a:rPr>
              <a:t>A</a:t>
            </a:r>
            <a:r>
              <a:rPr lang="en-US" sz="2600" b="1" dirty="0" smtClean="0">
                <a:solidFill>
                  <a:srgbClr val="FFFFFF"/>
                </a:solidFill>
              </a:rPr>
              <a:t>, </a:t>
            </a:r>
            <a:r>
              <a:rPr lang="el-GR" sz="2600" b="1" dirty="0" smtClean="0">
                <a:solidFill>
                  <a:srgbClr val="FF0000"/>
                </a:solidFill>
              </a:rPr>
              <a:t>ρ</a:t>
            </a:r>
            <a:r>
              <a:rPr lang="en-US" sz="2600" b="1" i="1" dirty="0" smtClean="0">
                <a:solidFill>
                  <a:srgbClr val="FFFFFF"/>
                </a:solidFill>
              </a:rPr>
              <a:t>A</a:t>
            </a:r>
            <a:r>
              <a:rPr lang="en-US" sz="2600" b="1" dirty="0">
                <a:solidFill>
                  <a:srgbClr val="FFFFFF"/>
                </a:solidFill>
              </a:rPr>
              <a:t>⟩=</a:t>
            </a:r>
            <a:r>
              <a:rPr lang="en-US" sz="2600" b="1" dirty="0" smtClean="0">
                <a:solidFill>
                  <a:srgbClr val="FFFFFF"/>
                </a:solidFill>
              </a:rPr>
              <a:t>0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dirty="0">
                <a:solidFill>
                  <a:srgbClr val="FFFFFF"/>
                </a:solidFill>
              </a:rPr>
              <a:t> and </a:t>
            </a:r>
            <a:r>
              <a:rPr lang="el-GR" sz="2800" b="1" dirty="0">
                <a:solidFill>
                  <a:srgbClr val="FF0000"/>
                </a:solidFill>
              </a:rPr>
              <a:t>ρ</a:t>
            </a:r>
            <a:r>
              <a:rPr lang="en-US" sz="2800" dirty="0">
                <a:solidFill>
                  <a:srgbClr val="FFFFFF"/>
                </a:solidFill>
              </a:rPr>
              <a:t> are invertible and preserve the distance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8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Example Problem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9762"/>
            <a:ext cx="8229600" cy="5361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Identify </a:t>
            </a:r>
            <a:r>
              <a:rPr lang="en-US" altLang="en-US" b="1" dirty="0">
                <a:solidFill>
                  <a:srgbClr val="FF0000"/>
                </a:solidFill>
              </a:rPr>
              <a:t>the language </a:t>
            </a:r>
            <a:r>
              <a:rPr lang="en-US" altLang="en-US" dirty="0">
                <a:solidFill>
                  <a:srgbClr val="FFFFFF"/>
                </a:solidFill>
              </a:rPr>
              <a:t>from a stream of </a:t>
            </a:r>
            <a:r>
              <a:rPr lang="en-US" altLang="en-US" dirty="0" smtClean="0">
                <a:solidFill>
                  <a:srgbClr val="FFFFFF"/>
                </a:solidFill>
              </a:rPr>
              <a:t>letters (n-grams)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725" y="1219200"/>
            <a:ext cx="4333875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2400" dirty="0">
                <a:solidFill>
                  <a:srgbClr val="FFFFFF"/>
                </a:solidFill>
              </a:rPr>
              <a:t>Train with a megabyte of text from each of 21 EU languages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52400" y="2227078"/>
            <a:ext cx="4343400" cy="4419600"/>
            <a:chOff x="152400" y="2362200"/>
            <a:chExt cx="4343400" cy="4419600"/>
          </a:xfrm>
        </p:grpSpPr>
        <p:grpSp>
          <p:nvGrpSpPr>
            <p:cNvPr id="49" name="Group 48"/>
            <p:cNvGrpSpPr/>
            <p:nvPr/>
          </p:nvGrpSpPr>
          <p:grpSpPr>
            <a:xfrm>
              <a:off x="152400" y="2362200"/>
              <a:ext cx="4343400" cy="4419600"/>
              <a:chOff x="152400" y="2362200"/>
              <a:chExt cx="4343400" cy="44196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52400" y="3008531"/>
                <a:ext cx="4343400" cy="3773269"/>
                <a:chOff x="2743200" y="4913531"/>
                <a:chExt cx="4343400" cy="3773269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3657600" y="5105400"/>
                  <a:ext cx="2045970" cy="270748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FFFFFF"/>
                      </a:solidFill>
                    </a:rPr>
                    <a:t>Item Memory</a:t>
                  </a: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8" name="Straight Arrow Connector 7"/>
                <p:cNvCxnSpPr>
                  <a:stCxn id="19" idx="2"/>
                  <a:endCxn id="21" idx="0"/>
                </p:cNvCxnSpPr>
                <p:nvPr/>
              </p:nvCxnSpPr>
              <p:spPr>
                <a:xfrm>
                  <a:off x="4680585" y="6739652"/>
                  <a:ext cx="0" cy="874752"/>
                </a:xfrm>
                <a:prstGeom prst="straightConnector1">
                  <a:avLst/>
                </a:prstGeom>
                <a:ln w="101600">
                  <a:solidFill>
                    <a:srgbClr val="FFFF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2819400" y="765423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i="1" dirty="0" err="1" smtClean="0">
                      <a:solidFill>
                        <a:srgbClr val="FFFFFF"/>
                      </a:solidFill>
                    </a:rPr>
                    <a:t>dutch</a:t>
                  </a:r>
                  <a:endParaRPr lang="en-US" b="1" i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743200" y="8317468"/>
                  <a:ext cx="434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FF"/>
                      </a:solidFill>
                    </a:rPr>
                    <a:t>21×10,000-</a:t>
                  </a:r>
                  <a:r>
                    <a:rPr lang="en-US" i="1" dirty="0" smtClean="0">
                      <a:solidFill>
                        <a:srgbClr val="FFFFFF"/>
                      </a:solidFill>
                    </a:rPr>
                    <a:t>D </a:t>
                  </a:r>
                  <a:r>
                    <a:rPr lang="en-US" b="1" i="1" dirty="0" smtClean="0">
                      <a:solidFill>
                        <a:srgbClr val="FFFF00"/>
                      </a:solidFill>
                    </a:rPr>
                    <a:t>learned</a:t>
                  </a:r>
                  <a:r>
                    <a:rPr lang="en-US" dirty="0" smtClean="0">
                      <a:solidFill>
                        <a:srgbClr val="FFFFFF"/>
                      </a:solidFill>
                    </a:rPr>
                    <a:t> language hypervectors</a:t>
                  </a: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657600" y="6048256"/>
                  <a:ext cx="2045970" cy="691396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FFFFFF"/>
                      </a:solidFill>
                    </a:rPr>
                    <a:t>Encoding:</a:t>
                  </a:r>
                </a:p>
                <a:p>
                  <a:pPr algn="ctr"/>
                  <a:r>
                    <a:rPr lang="en-US" b="1" dirty="0" smtClean="0">
                      <a:solidFill>
                        <a:srgbClr val="FFFFFF"/>
                      </a:solidFill>
                    </a:rPr>
                    <a:t>MAP operations</a:t>
                  </a: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657600" y="7614404"/>
                  <a:ext cx="2045970" cy="691396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FFFF00"/>
                      </a:solidFill>
                    </a:rPr>
                    <a:t>Associative Memory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27" name="Straight Arrow Connector 26"/>
                <p:cNvCxnSpPr>
                  <a:stCxn id="6" idx="2"/>
                  <a:endCxn id="19" idx="0"/>
                </p:cNvCxnSpPr>
                <p:nvPr/>
              </p:nvCxnSpPr>
              <p:spPr>
                <a:xfrm>
                  <a:off x="4680585" y="5376148"/>
                  <a:ext cx="0" cy="672108"/>
                </a:xfrm>
                <a:prstGeom prst="straightConnector1">
                  <a:avLst/>
                </a:prstGeom>
                <a:ln w="101600">
                  <a:solidFill>
                    <a:srgbClr val="FFFF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>
                  <a:off x="4800600" y="5373469"/>
                  <a:ext cx="1981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FFFF"/>
                      </a:solidFill>
                    </a:rPr>
                    <a:t>Letter</a:t>
                  </a:r>
                  <a:r>
                    <a:rPr lang="en-US" dirty="0" smtClean="0">
                      <a:solidFill>
                        <a:srgbClr val="FFFFFF"/>
                      </a:solidFill>
                    </a:rPr>
                    <a:t> hypervector</a:t>
                  </a:r>
                </a:p>
                <a:p>
                  <a:r>
                    <a:rPr lang="en-US" dirty="0" smtClean="0">
                      <a:solidFill>
                        <a:srgbClr val="FFFFFF"/>
                      </a:solidFill>
                    </a:rPr>
                    <a:t>10,000-</a:t>
                  </a:r>
                  <a:r>
                    <a:rPr lang="en-US" i="1" dirty="0" smtClean="0">
                      <a:solidFill>
                        <a:srgbClr val="FFFFFF"/>
                      </a:solidFill>
                    </a:rPr>
                    <a:t>D</a:t>
                  </a:r>
                  <a:endParaRPr lang="en-US" i="1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2895600" y="8077200"/>
                  <a:ext cx="762000" cy="0"/>
                </a:xfrm>
                <a:prstGeom prst="straightConnector1">
                  <a:avLst/>
                </a:prstGeom>
                <a:ln w="38100">
                  <a:solidFill>
                    <a:srgbClr val="FFFF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4718684" y="6735425"/>
                  <a:ext cx="229171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FFFF"/>
                      </a:solidFill>
                    </a:rPr>
                    <a:t>Language</a:t>
                  </a:r>
                  <a:r>
                    <a:rPr lang="en-US" dirty="0" smtClean="0">
                      <a:solidFill>
                        <a:srgbClr val="FFFFFF"/>
                      </a:solidFill>
                    </a:rPr>
                    <a:t> hypervector</a:t>
                  </a:r>
                </a:p>
                <a:p>
                  <a:r>
                    <a:rPr lang="en-US" dirty="0" smtClean="0">
                      <a:solidFill>
                        <a:srgbClr val="FFFFFF"/>
                      </a:solidFill>
                    </a:rPr>
                    <a:t>10,000-</a:t>
                  </a:r>
                  <a:r>
                    <a:rPr lang="en-US" i="1" dirty="0" smtClean="0">
                      <a:solidFill>
                        <a:srgbClr val="FFFFFF"/>
                      </a:solidFill>
                    </a:rPr>
                    <a:t>D</a:t>
                  </a:r>
                  <a:endParaRPr lang="en-US" i="1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0" name="Straight Arrow Connector 49"/>
                <p:cNvCxnSpPr/>
                <p:nvPr/>
              </p:nvCxnSpPr>
              <p:spPr>
                <a:xfrm>
                  <a:off x="4680585" y="4913531"/>
                  <a:ext cx="0" cy="191869"/>
                </a:xfrm>
                <a:prstGeom prst="straightConnector1">
                  <a:avLst/>
                </a:prstGeom>
                <a:ln w="38100">
                  <a:solidFill>
                    <a:srgbClr val="FFFF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TextBox 47"/>
              <p:cNvSpPr txBox="1"/>
              <p:nvPr/>
            </p:nvSpPr>
            <p:spPr>
              <a:xfrm>
                <a:off x="152400" y="2362200"/>
                <a:ext cx="419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Train text: “</a:t>
                </a:r>
                <a:r>
                  <a:rPr lang="nl-NL" dirty="0">
                    <a:solidFill>
                      <a:srgbClr val="FFFFFF"/>
                    </a:solidFill>
                  </a:rPr>
                  <a:t>ik wil hier en daar een greep uit de geschiedenis doen en ga </a:t>
                </a:r>
                <a:r>
                  <a:rPr lang="nl-NL" dirty="0" smtClean="0">
                    <a:solidFill>
                      <a:srgbClr val="FFFFFF"/>
                    </a:solidFill>
                  </a:rPr>
                  <a:t>over...</a:t>
                </a:r>
                <a:r>
                  <a:rPr lang="en-US" i="1" dirty="0" smtClean="0">
                    <a:solidFill>
                      <a:srgbClr val="FFFFFF"/>
                    </a:solidFill>
                  </a:rPr>
                  <a:t>”</a:t>
                </a:r>
                <a:endParaRPr lang="de-DE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152400" y="2362200"/>
              <a:ext cx="4267200" cy="441960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648200" y="1319881"/>
            <a:ext cx="4330066" cy="5326797"/>
            <a:chOff x="4648200" y="1455003"/>
            <a:chExt cx="4330066" cy="5326797"/>
          </a:xfrm>
        </p:grpSpPr>
        <p:sp>
          <p:nvSpPr>
            <p:cNvPr id="58" name="Rectangle 57"/>
            <p:cNvSpPr/>
            <p:nvPr/>
          </p:nvSpPr>
          <p:spPr>
            <a:xfrm>
              <a:off x="4657725" y="1455003"/>
              <a:ext cx="425767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2400" dirty="0">
                  <a:solidFill>
                    <a:srgbClr val="FFFFFF"/>
                  </a:solidFill>
                </a:rPr>
                <a:t>Test with 1,000 sentences from each (from </a:t>
              </a:r>
              <a:r>
                <a:rPr lang="en-US" altLang="en-US" sz="2400" dirty="0" smtClean="0">
                  <a:solidFill>
                    <a:srgbClr val="FFFFFF"/>
                  </a:solidFill>
                </a:rPr>
                <a:t>independent </a:t>
              </a:r>
              <a:r>
                <a:rPr lang="en-US" altLang="en-US" sz="2400" dirty="0">
                  <a:solidFill>
                    <a:srgbClr val="FFFFFF"/>
                  </a:solidFill>
                </a:rPr>
                <a:t>source)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4648200" y="2338685"/>
              <a:ext cx="4330066" cy="4443115"/>
              <a:chOff x="4648200" y="2338685"/>
              <a:chExt cx="4330066" cy="4443115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4648200" y="2338685"/>
                <a:ext cx="4330066" cy="4062115"/>
                <a:chOff x="4648200" y="2338685"/>
                <a:chExt cx="4330066" cy="4062115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5562601" y="3200400"/>
                  <a:ext cx="3415665" cy="3200400"/>
                  <a:chOff x="3657600" y="5105400"/>
                  <a:chExt cx="3352800" cy="3200400"/>
                </a:xfrm>
              </p:grpSpPr>
              <p:sp>
                <p:nvSpPr>
                  <p:cNvPr id="37" name="Rectangle 36"/>
                  <p:cNvSpPr/>
                  <p:nvPr/>
                </p:nvSpPr>
                <p:spPr>
                  <a:xfrm>
                    <a:off x="3657600" y="5105400"/>
                    <a:ext cx="2045970" cy="270748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FFFFFF"/>
                        </a:solidFill>
                      </a:rPr>
                      <a:t>Item Memory</a:t>
                    </a:r>
                    <a:endParaRPr lang="en-US" dirty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8" name="Straight Arrow Connector 37"/>
                  <p:cNvCxnSpPr>
                    <a:stCxn id="41" idx="2"/>
                    <a:endCxn id="42" idx="0"/>
                  </p:cNvCxnSpPr>
                  <p:nvPr/>
                </p:nvCxnSpPr>
                <p:spPr>
                  <a:xfrm>
                    <a:off x="4680585" y="6739652"/>
                    <a:ext cx="0" cy="874752"/>
                  </a:xfrm>
                  <a:prstGeom prst="straightConnector1">
                    <a:avLst/>
                  </a:prstGeom>
                  <a:ln w="101600">
                    <a:solidFill>
                      <a:srgbClr val="FFFFFF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5703568" y="7507069"/>
                    <a:ext cx="1170325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FFFF"/>
                        </a:solidFill>
                      </a:rPr>
                      <a:t>Identified language</a:t>
                    </a:r>
                    <a:endParaRPr lang="en-US" b="1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3657600" y="6048256"/>
                    <a:ext cx="2045970" cy="691396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FFFFFF"/>
                        </a:solidFill>
                      </a:rPr>
                      <a:t>Encoding:</a:t>
                    </a:r>
                    <a:br>
                      <a:rPr lang="en-US" b="1" dirty="0" smtClean="0">
                        <a:solidFill>
                          <a:srgbClr val="FFFFFF"/>
                        </a:solidFill>
                      </a:rPr>
                    </a:br>
                    <a:r>
                      <a:rPr lang="en-US" b="1" dirty="0" smtClean="0">
                        <a:solidFill>
                          <a:srgbClr val="FFFFFF"/>
                        </a:solidFill>
                      </a:rPr>
                      <a:t>MAP operations</a:t>
                    </a:r>
                    <a:endParaRPr lang="en-US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3657600" y="7614404"/>
                    <a:ext cx="2045970" cy="691396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FFFF00"/>
                        </a:solidFill>
                      </a:rPr>
                      <a:t>Associative Memory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p:txBody>
              </p:sp>
              <p:cxnSp>
                <p:nvCxnSpPr>
                  <p:cNvPr id="43" name="Straight Arrow Connector 42"/>
                  <p:cNvCxnSpPr>
                    <a:stCxn id="37" idx="2"/>
                    <a:endCxn id="41" idx="0"/>
                  </p:cNvCxnSpPr>
                  <p:nvPr/>
                </p:nvCxnSpPr>
                <p:spPr>
                  <a:xfrm>
                    <a:off x="4680585" y="5376148"/>
                    <a:ext cx="0" cy="672108"/>
                  </a:xfrm>
                  <a:prstGeom prst="straightConnector1">
                    <a:avLst/>
                  </a:prstGeom>
                  <a:ln w="101600">
                    <a:solidFill>
                      <a:srgbClr val="FFFFFF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4800600" y="5373469"/>
                    <a:ext cx="198120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FFFF"/>
                        </a:solidFill>
                      </a:rPr>
                      <a:t>Letter hypervector</a:t>
                    </a:r>
                  </a:p>
                  <a:p>
                    <a:r>
                      <a:rPr lang="en-US" dirty="0" smtClean="0">
                        <a:solidFill>
                          <a:srgbClr val="FFFFFF"/>
                        </a:solidFill>
                      </a:rPr>
                      <a:t>10,000-</a:t>
                    </a:r>
                    <a:r>
                      <a:rPr lang="en-US" i="1" dirty="0" smtClean="0">
                        <a:solidFill>
                          <a:srgbClr val="FFFFFF"/>
                        </a:solidFill>
                      </a:rPr>
                      <a:t>D</a:t>
                    </a:r>
                    <a:endParaRPr lang="en-US" i="1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4718684" y="6735425"/>
                    <a:ext cx="229171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FFFF"/>
                        </a:solidFill>
                      </a:rPr>
                      <a:t>Text</a:t>
                    </a:r>
                    <a:r>
                      <a:rPr lang="en-US" dirty="0" smtClean="0">
                        <a:solidFill>
                          <a:srgbClr val="FFFFFF"/>
                        </a:solidFill>
                      </a:rPr>
                      <a:t> hypervector</a:t>
                    </a:r>
                  </a:p>
                  <a:p>
                    <a:r>
                      <a:rPr lang="en-US" dirty="0" smtClean="0">
                        <a:solidFill>
                          <a:srgbClr val="FFFFFF"/>
                        </a:solidFill>
                      </a:rPr>
                      <a:t>10,000-</a:t>
                    </a:r>
                    <a:r>
                      <a:rPr lang="en-US" i="1" dirty="0" smtClean="0">
                        <a:solidFill>
                          <a:srgbClr val="FFFFFF"/>
                        </a:solidFill>
                      </a:rPr>
                      <a:t>D</a:t>
                    </a:r>
                    <a:endParaRPr lang="en-US" i="1" dirty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5715000" y="8153400"/>
                    <a:ext cx="762000" cy="0"/>
                  </a:xfrm>
                  <a:prstGeom prst="straightConnector1">
                    <a:avLst/>
                  </a:prstGeom>
                  <a:ln w="38100">
                    <a:solidFill>
                      <a:srgbClr val="FFFFFF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6585585" y="2985016"/>
                  <a:ext cx="0" cy="191869"/>
                </a:xfrm>
                <a:prstGeom prst="straightConnector1">
                  <a:avLst/>
                </a:prstGeom>
                <a:ln w="38100">
                  <a:solidFill>
                    <a:srgbClr val="FFFF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54"/>
                <p:cNvSpPr txBox="1"/>
                <p:nvPr/>
              </p:nvSpPr>
              <p:spPr>
                <a:xfrm>
                  <a:off x="4648200" y="2338685"/>
                  <a:ext cx="41910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FF"/>
                      </a:solidFill>
                    </a:rPr>
                    <a:t>Test sentence: “</a:t>
                  </a:r>
                  <a:r>
                    <a:rPr lang="de-DE" dirty="0">
                      <a:solidFill>
                        <a:srgbClr val="FFFFFF"/>
                      </a:solidFill>
                    </a:rPr>
                    <a:t>daher stimme ich </a:t>
                  </a:r>
                  <a:r>
                    <a:rPr lang="de-DE" dirty="0" smtClean="0">
                      <a:solidFill>
                        <a:srgbClr val="FFFFFF"/>
                      </a:solidFill>
                    </a:rPr>
                    <a:t>gegen anderungsantrag  welcher</a:t>
                  </a:r>
                  <a:r>
                    <a:rPr lang="en-US" i="1" dirty="0" smtClean="0">
                      <a:solidFill>
                        <a:srgbClr val="FFFFFF"/>
                      </a:solidFill>
                    </a:rPr>
                    <a:t>”</a:t>
                  </a:r>
                  <a:endParaRPr lang="de-DE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4648200" y="2362200"/>
                <a:ext cx="4267200" cy="4419600"/>
              </a:xfrm>
              <a:prstGeom prst="rect">
                <a:avLst/>
              </a:prstGeom>
              <a:noFill/>
              <a:ln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55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Its Algebra is General: Architecture Can Be Reused 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716939" y="990600"/>
            <a:ext cx="3522061" cy="4191000"/>
            <a:chOff x="2192939" y="1371600"/>
            <a:chExt cx="3522061" cy="4191000"/>
          </a:xfrm>
        </p:grpSpPr>
        <p:sp>
          <p:nvSpPr>
            <p:cNvPr id="67" name="Rectangle 66"/>
            <p:cNvSpPr/>
            <p:nvPr/>
          </p:nvSpPr>
          <p:spPr>
            <a:xfrm>
              <a:off x="3318429" y="4094692"/>
              <a:ext cx="1283948" cy="80485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FF00"/>
                  </a:solidFill>
                </a:rPr>
                <a:t>Associative memory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68" name="Down Arrow 67"/>
            <p:cNvSpPr/>
            <p:nvPr/>
          </p:nvSpPr>
          <p:spPr>
            <a:xfrm>
              <a:off x="3808297" y="3649791"/>
              <a:ext cx="324556" cy="444902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192939" y="2004477"/>
              <a:ext cx="3398665" cy="29587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284640" y="1371612"/>
              <a:ext cx="1007424" cy="1721975"/>
              <a:chOff x="3791305" y="2285527"/>
              <a:chExt cx="851491" cy="1416342"/>
            </a:xfrm>
          </p:grpSpPr>
          <p:sp>
            <p:nvSpPr>
              <p:cNvPr id="96" name="Down Arrow 95"/>
              <p:cNvSpPr/>
              <p:nvPr/>
            </p:nvSpPr>
            <p:spPr>
              <a:xfrm>
                <a:off x="3810334" y="3354705"/>
                <a:ext cx="274320" cy="347164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883660" y="2285527"/>
                <a:ext cx="449605" cy="341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FFFFFF"/>
                    </a:solidFill>
                  </a:rPr>
                  <a:t>S</a:t>
                </a:r>
                <a:r>
                  <a:rPr lang="en-US" sz="1400" b="1" baseline="-25000" dirty="0" smtClean="0">
                    <a:solidFill>
                      <a:srgbClr val="FFFFFF"/>
                    </a:solidFill>
                  </a:rPr>
                  <a:t>1</a:t>
                </a:r>
                <a:endParaRPr lang="en-US" sz="1400" b="1" baseline="-25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8" name="Straight Arrow Connector 97"/>
              <p:cNvCxnSpPr>
                <a:stCxn id="97" idx="4"/>
                <a:endCxn id="95" idx="0"/>
              </p:cNvCxnSpPr>
              <p:nvPr/>
            </p:nvCxnSpPr>
            <p:spPr>
              <a:xfrm>
                <a:off x="4108463" y="2626916"/>
                <a:ext cx="1753" cy="31757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Line Callout 1 (No Border) 98"/>
              <p:cNvSpPr/>
              <p:nvPr/>
            </p:nvSpPr>
            <p:spPr>
              <a:xfrm>
                <a:off x="4094000" y="2645053"/>
                <a:ext cx="444500" cy="142875"/>
              </a:xfrm>
              <a:prstGeom prst="callout1">
                <a:avLst>
                  <a:gd name="adj1" fmla="val 61528"/>
                  <a:gd name="adj2" fmla="val 16132"/>
                  <a:gd name="adj3" fmla="val 21943"/>
                  <a:gd name="adj4" fmla="val -761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5-bit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Line Callout 1 (No Border) 99"/>
              <p:cNvSpPr/>
              <p:nvPr/>
            </p:nvSpPr>
            <p:spPr>
              <a:xfrm>
                <a:off x="3993849" y="3398961"/>
                <a:ext cx="648947" cy="142875"/>
              </a:xfrm>
              <a:prstGeom prst="callout1">
                <a:avLst>
                  <a:gd name="adj1" fmla="val 63195"/>
                  <a:gd name="adj2" fmla="val 14356"/>
                  <a:gd name="adj3" fmla="val -14723"/>
                  <a:gd name="adj4" fmla="val -27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10K-bit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3791305" y="2944495"/>
                <a:ext cx="637821" cy="4095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FFFF"/>
                    </a:solidFill>
                  </a:rPr>
                  <a:t>Item memory </a:t>
                </a:r>
                <a:endParaRPr lang="en-US" sz="12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1" name="Line Callout 1 (No Border) 70"/>
            <p:cNvSpPr/>
            <p:nvPr/>
          </p:nvSpPr>
          <p:spPr>
            <a:xfrm>
              <a:off x="4049056" y="3732133"/>
              <a:ext cx="767788" cy="173706"/>
            </a:xfrm>
            <a:prstGeom prst="callout1">
              <a:avLst>
                <a:gd name="adj1" fmla="val 63195"/>
                <a:gd name="adj2" fmla="val 14356"/>
                <a:gd name="adj3" fmla="val -14723"/>
                <a:gd name="adj4" fmla="val -270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 smtClean="0">
                  <a:solidFill>
                    <a:srgbClr val="FFFFFF"/>
                  </a:solidFill>
                </a:rPr>
                <a:t>10K-bit</a:t>
              </a:r>
              <a:endParaRPr lang="en-US" sz="1050" b="1" dirty="0">
                <a:solidFill>
                  <a:srgbClr val="FFFFFF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3982944" y="4908173"/>
              <a:ext cx="0" cy="27793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895598" y="5224046"/>
              <a:ext cx="22361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</a:rPr>
                <a:t>Hand gestures: 5 classes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3090414" y="1371600"/>
              <a:ext cx="1007424" cy="1721975"/>
              <a:chOff x="3791305" y="2285527"/>
              <a:chExt cx="851491" cy="1416342"/>
            </a:xfrm>
          </p:grpSpPr>
          <p:sp>
            <p:nvSpPr>
              <p:cNvPr id="90" name="Down Arrow 89"/>
              <p:cNvSpPr/>
              <p:nvPr/>
            </p:nvSpPr>
            <p:spPr>
              <a:xfrm>
                <a:off x="3810334" y="3354705"/>
                <a:ext cx="274320" cy="347164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883660" y="2285527"/>
                <a:ext cx="449605" cy="341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FFFFFF"/>
                    </a:solidFill>
                  </a:rPr>
                  <a:t>S</a:t>
                </a:r>
                <a:r>
                  <a:rPr lang="en-US" sz="1400" b="1" baseline="-25000" dirty="0" smtClean="0">
                    <a:solidFill>
                      <a:srgbClr val="FFFFFF"/>
                    </a:solidFill>
                  </a:rPr>
                  <a:t>2</a:t>
                </a:r>
                <a:endParaRPr lang="en-US" sz="1400" b="1" baseline="-25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2" name="Straight Arrow Connector 91"/>
              <p:cNvCxnSpPr>
                <a:stCxn id="91" idx="4"/>
                <a:endCxn id="89" idx="0"/>
              </p:cNvCxnSpPr>
              <p:nvPr/>
            </p:nvCxnSpPr>
            <p:spPr>
              <a:xfrm>
                <a:off x="4108463" y="2626916"/>
                <a:ext cx="1753" cy="31757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Line Callout 1 (No Border) 92"/>
              <p:cNvSpPr/>
              <p:nvPr/>
            </p:nvSpPr>
            <p:spPr>
              <a:xfrm>
                <a:off x="4094000" y="2645053"/>
                <a:ext cx="444500" cy="142875"/>
              </a:xfrm>
              <a:prstGeom prst="callout1">
                <a:avLst>
                  <a:gd name="adj1" fmla="val 61528"/>
                  <a:gd name="adj2" fmla="val 16132"/>
                  <a:gd name="adj3" fmla="val 21943"/>
                  <a:gd name="adj4" fmla="val -761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5-bit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Line Callout 1 (No Border) 93"/>
              <p:cNvSpPr/>
              <p:nvPr/>
            </p:nvSpPr>
            <p:spPr>
              <a:xfrm>
                <a:off x="3993849" y="3398961"/>
                <a:ext cx="648947" cy="142875"/>
              </a:xfrm>
              <a:prstGeom prst="callout1">
                <a:avLst>
                  <a:gd name="adj1" fmla="val 63195"/>
                  <a:gd name="adj2" fmla="val 14356"/>
                  <a:gd name="adj3" fmla="val -14723"/>
                  <a:gd name="adj4" fmla="val -27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10K-bit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791305" y="2944495"/>
                <a:ext cx="637821" cy="4095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FFFF"/>
                    </a:solidFill>
                  </a:rPr>
                  <a:t>Item memory </a:t>
                </a:r>
                <a:endParaRPr lang="en-US" sz="12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3890537" y="1371604"/>
              <a:ext cx="1007424" cy="1721975"/>
              <a:chOff x="3791305" y="2285527"/>
              <a:chExt cx="851491" cy="1416342"/>
            </a:xfrm>
          </p:grpSpPr>
          <p:sp>
            <p:nvSpPr>
              <p:cNvPr id="84" name="Down Arrow 83"/>
              <p:cNvSpPr/>
              <p:nvPr/>
            </p:nvSpPr>
            <p:spPr>
              <a:xfrm>
                <a:off x="3810334" y="3354705"/>
                <a:ext cx="274320" cy="347164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883660" y="2285527"/>
                <a:ext cx="449605" cy="341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FFFFFF"/>
                    </a:solidFill>
                  </a:rPr>
                  <a:t>S</a:t>
                </a:r>
                <a:r>
                  <a:rPr lang="en-US" sz="1400" b="1" baseline="-25000" dirty="0" smtClean="0">
                    <a:solidFill>
                      <a:srgbClr val="FFFFFF"/>
                    </a:solidFill>
                  </a:rPr>
                  <a:t>3</a:t>
                </a:r>
                <a:endParaRPr lang="en-US" sz="1400" b="1" baseline="-25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6" name="Straight Arrow Connector 85"/>
              <p:cNvCxnSpPr>
                <a:stCxn id="85" idx="4"/>
                <a:endCxn id="83" idx="0"/>
              </p:cNvCxnSpPr>
              <p:nvPr/>
            </p:nvCxnSpPr>
            <p:spPr>
              <a:xfrm>
                <a:off x="4108463" y="2626916"/>
                <a:ext cx="1753" cy="31757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Line Callout 1 (No Border) 86"/>
              <p:cNvSpPr/>
              <p:nvPr/>
            </p:nvSpPr>
            <p:spPr>
              <a:xfrm>
                <a:off x="4094000" y="2645053"/>
                <a:ext cx="444500" cy="142875"/>
              </a:xfrm>
              <a:prstGeom prst="callout1">
                <a:avLst>
                  <a:gd name="adj1" fmla="val 61528"/>
                  <a:gd name="adj2" fmla="val 16132"/>
                  <a:gd name="adj3" fmla="val 21943"/>
                  <a:gd name="adj4" fmla="val -761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5-bit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Line Callout 1 (No Border) 87"/>
              <p:cNvSpPr/>
              <p:nvPr/>
            </p:nvSpPr>
            <p:spPr>
              <a:xfrm>
                <a:off x="3993849" y="3398961"/>
                <a:ext cx="648947" cy="142875"/>
              </a:xfrm>
              <a:prstGeom prst="callout1">
                <a:avLst>
                  <a:gd name="adj1" fmla="val 63195"/>
                  <a:gd name="adj2" fmla="val 14356"/>
                  <a:gd name="adj3" fmla="val -14723"/>
                  <a:gd name="adj4" fmla="val -27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10K-bit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791305" y="2944495"/>
                <a:ext cx="637821" cy="4095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FFFF"/>
                    </a:solidFill>
                  </a:rPr>
                  <a:t>Item memory </a:t>
                </a:r>
                <a:endParaRPr lang="en-US" sz="12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707576" y="1371606"/>
              <a:ext cx="1007424" cy="1721975"/>
              <a:chOff x="3791305" y="2285527"/>
              <a:chExt cx="851491" cy="1416342"/>
            </a:xfrm>
          </p:grpSpPr>
          <p:sp>
            <p:nvSpPr>
              <p:cNvPr id="78" name="Down Arrow 77"/>
              <p:cNvSpPr/>
              <p:nvPr/>
            </p:nvSpPr>
            <p:spPr>
              <a:xfrm>
                <a:off x="3810334" y="3354705"/>
                <a:ext cx="274320" cy="347164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883660" y="2285527"/>
                <a:ext cx="449605" cy="341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FFFFFF"/>
                    </a:solidFill>
                  </a:rPr>
                  <a:t>S</a:t>
                </a:r>
                <a:r>
                  <a:rPr lang="en-US" sz="1400" b="1" baseline="-25000" dirty="0" smtClean="0">
                    <a:solidFill>
                      <a:srgbClr val="FFFFFF"/>
                    </a:solidFill>
                  </a:rPr>
                  <a:t>4</a:t>
                </a:r>
                <a:endParaRPr lang="en-US" sz="1400" b="1" baseline="-250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0" name="Straight Arrow Connector 79"/>
              <p:cNvCxnSpPr>
                <a:stCxn id="79" idx="4"/>
                <a:endCxn id="77" idx="0"/>
              </p:cNvCxnSpPr>
              <p:nvPr/>
            </p:nvCxnSpPr>
            <p:spPr>
              <a:xfrm>
                <a:off x="4108463" y="2626916"/>
                <a:ext cx="1753" cy="31757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Line Callout 1 (No Border) 80"/>
              <p:cNvSpPr/>
              <p:nvPr/>
            </p:nvSpPr>
            <p:spPr>
              <a:xfrm>
                <a:off x="4094000" y="2645053"/>
                <a:ext cx="444500" cy="142875"/>
              </a:xfrm>
              <a:prstGeom prst="callout1">
                <a:avLst>
                  <a:gd name="adj1" fmla="val 61528"/>
                  <a:gd name="adj2" fmla="val 16132"/>
                  <a:gd name="adj3" fmla="val 21943"/>
                  <a:gd name="adj4" fmla="val -761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5-bit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Line Callout 1 (No Border) 81"/>
              <p:cNvSpPr/>
              <p:nvPr/>
            </p:nvSpPr>
            <p:spPr>
              <a:xfrm>
                <a:off x="3993849" y="3398961"/>
                <a:ext cx="648947" cy="142875"/>
              </a:xfrm>
              <a:prstGeom prst="callout1">
                <a:avLst>
                  <a:gd name="adj1" fmla="val 63195"/>
                  <a:gd name="adj2" fmla="val 14356"/>
                  <a:gd name="adj3" fmla="val -14723"/>
                  <a:gd name="adj4" fmla="val -27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 smtClean="0">
                    <a:solidFill>
                      <a:srgbClr val="FFFFFF"/>
                    </a:solidFill>
                  </a:rPr>
                  <a:t>10K-bit</a:t>
                </a:r>
                <a:endParaRPr lang="en-US" sz="105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791305" y="2944495"/>
                <a:ext cx="637821" cy="4095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FFFF"/>
                    </a:solidFill>
                  </a:rPr>
                  <a:t>Item memory </a:t>
                </a:r>
                <a:endParaRPr lang="en-US" sz="12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2261333" y="3115638"/>
              <a:ext cx="3200867" cy="53415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Encoder: MAP operations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600200" y="1018405"/>
            <a:ext cx="2014719" cy="4163195"/>
            <a:chOff x="152398" y="1399405"/>
            <a:chExt cx="2014719" cy="4163195"/>
          </a:xfrm>
        </p:grpSpPr>
        <p:sp>
          <p:nvSpPr>
            <p:cNvPr id="55" name="Rectangle 54"/>
            <p:cNvSpPr/>
            <p:nvPr/>
          </p:nvSpPr>
          <p:spPr>
            <a:xfrm>
              <a:off x="476276" y="4122485"/>
              <a:ext cx="1283948" cy="80485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FF00"/>
                  </a:solidFill>
                </a:rPr>
                <a:t>Associative memory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6" name="Down Arrow 55"/>
            <p:cNvSpPr/>
            <p:nvPr/>
          </p:nvSpPr>
          <p:spPr>
            <a:xfrm>
              <a:off x="955973" y="2699302"/>
              <a:ext cx="324556" cy="422079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57" name="Down Arrow 56"/>
            <p:cNvSpPr/>
            <p:nvPr/>
          </p:nvSpPr>
          <p:spPr>
            <a:xfrm>
              <a:off x="966143" y="3677584"/>
              <a:ext cx="324556" cy="444902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08850" y="1399405"/>
              <a:ext cx="1002968" cy="4150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Letter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4"/>
              <a:endCxn id="53" idx="0"/>
            </p:cNvCxnSpPr>
            <p:nvPr/>
          </p:nvCxnSpPr>
          <p:spPr>
            <a:xfrm>
              <a:off x="1110335" y="1814463"/>
              <a:ext cx="7916" cy="38611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407882" y="2032270"/>
              <a:ext cx="1425566" cy="29587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61" name="Line Callout 1 (No Border) 60"/>
            <p:cNvSpPr/>
            <p:nvPr/>
          </p:nvSpPr>
          <p:spPr>
            <a:xfrm>
              <a:off x="1085917" y="1836513"/>
              <a:ext cx="525901" cy="173706"/>
            </a:xfrm>
            <a:prstGeom prst="callout1">
              <a:avLst>
                <a:gd name="adj1" fmla="val 61528"/>
                <a:gd name="adj2" fmla="val 16132"/>
                <a:gd name="adj3" fmla="val 21943"/>
                <a:gd name="adj4" fmla="val -761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 smtClean="0">
                  <a:solidFill>
                    <a:srgbClr val="FFFFFF"/>
                  </a:solidFill>
                </a:rPr>
                <a:t>8-bit</a:t>
              </a:r>
              <a:endParaRPr lang="en-US" sz="1050" b="1" dirty="0">
                <a:solidFill>
                  <a:srgbClr val="FFFFFF"/>
                </a:solidFill>
              </a:endParaRPr>
            </a:p>
          </p:txBody>
        </p:sp>
        <p:sp>
          <p:nvSpPr>
            <p:cNvPr id="62" name="Line Callout 1 (No Border) 61"/>
            <p:cNvSpPr/>
            <p:nvPr/>
          </p:nvSpPr>
          <p:spPr>
            <a:xfrm>
              <a:off x="1179979" y="2753108"/>
              <a:ext cx="767788" cy="173706"/>
            </a:xfrm>
            <a:prstGeom prst="callout1">
              <a:avLst>
                <a:gd name="adj1" fmla="val 63195"/>
                <a:gd name="adj2" fmla="val 14356"/>
                <a:gd name="adj3" fmla="val -14723"/>
                <a:gd name="adj4" fmla="val -270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 smtClean="0">
                  <a:solidFill>
                    <a:srgbClr val="FFFFFF"/>
                  </a:solidFill>
                </a:rPr>
                <a:t>10K-bit</a:t>
              </a:r>
              <a:endParaRPr lang="en-US" sz="1050" b="1" dirty="0">
                <a:solidFill>
                  <a:srgbClr val="FFFFFF"/>
                </a:solidFill>
              </a:endParaRPr>
            </a:p>
          </p:txBody>
        </p:sp>
        <p:sp>
          <p:nvSpPr>
            <p:cNvPr id="63" name="Line Callout 1 (No Border) 62"/>
            <p:cNvSpPr/>
            <p:nvPr/>
          </p:nvSpPr>
          <p:spPr>
            <a:xfrm>
              <a:off x="1206903" y="3759926"/>
              <a:ext cx="767788" cy="173706"/>
            </a:xfrm>
            <a:prstGeom prst="callout1">
              <a:avLst>
                <a:gd name="adj1" fmla="val 63195"/>
                <a:gd name="adj2" fmla="val 14356"/>
                <a:gd name="adj3" fmla="val -14723"/>
                <a:gd name="adj4" fmla="val -270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 smtClean="0">
                  <a:solidFill>
                    <a:srgbClr val="FFFFFF"/>
                  </a:solidFill>
                </a:rPr>
                <a:t>10K-bit</a:t>
              </a:r>
              <a:endParaRPr lang="en-US" sz="1050" b="1" dirty="0">
                <a:solidFill>
                  <a:srgbClr val="FFFFFF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1140791" y="4935966"/>
              <a:ext cx="0" cy="27793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52398" y="5224046"/>
              <a:ext cx="20147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</a:rPr>
                <a:t>Languages: 21 classes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6134" y="2200572"/>
              <a:ext cx="884234" cy="49795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Item memory 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76276" y="3143431"/>
              <a:ext cx="1283948" cy="53415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Encoder: MAP operations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32413"/>
              </p:ext>
            </p:extLst>
          </p:nvPr>
        </p:nvGraphicFramePr>
        <p:xfrm>
          <a:off x="1645641" y="5284014"/>
          <a:ext cx="5593359" cy="1261872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5131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25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08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17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Applications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i="1" dirty="0" smtClean="0">
                          <a:effectLst/>
                        </a:rPr>
                        <a:t>n</a:t>
                      </a:r>
                      <a:r>
                        <a:rPr lang="en-US" sz="1800" dirty="0" smtClean="0">
                          <a:effectLst/>
                        </a:rPr>
                        <a:t>-grams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HD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solidFill>
                            <a:srgbClr val="00B0F0"/>
                          </a:solidFill>
                          <a:effectLst/>
                        </a:rPr>
                        <a:t>Baseline</a:t>
                      </a:r>
                      <a:endParaRPr lang="en-US" sz="28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Language identification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i="1" dirty="0" smtClean="0">
                          <a:effectLst/>
                        </a:rPr>
                        <a:t>n</a:t>
                      </a:r>
                      <a:r>
                        <a:rPr lang="en-US" sz="1800" dirty="0" smtClean="0">
                          <a:effectLst/>
                        </a:rPr>
                        <a:t>=3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96.7%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00B0F0"/>
                          </a:solidFill>
                          <a:effectLst/>
                        </a:rPr>
                        <a:t>97.9%</a:t>
                      </a:r>
                      <a:endParaRPr lang="en-US" sz="28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Text categorization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i="1" dirty="0" smtClean="0">
                          <a:effectLst/>
                        </a:rPr>
                        <a:t>n</a:t>
                      </a:r>
                      <a:r>
                        <a:rPr lang="en-US" sz="1800" dirty="0" smtClean="0">
                          <a:effectLst/>
                        </a:rPr>
                        <a:t>=5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94.2%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00B0F0"/>
                          </a:solidFill>
                          <a:effectLst/>
                        </a:rPr>
                        <a:t>86.4%</a:t>
                      </a:r>
                      <a:endParaRPr lang="en-US" sz="28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EMG gesture recognition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i="1" dirty="0" smtClean="0">
                          <a:effectLst/>
                        </a:rPr>
                        <a:t>n</a:t>
                      </a:r>
                      <a:r>
                        <a:rPr lang="en-US" sz="1800" dirty="0" smtClean="0">
                          <a:effectLst/>
                        </a:rPr>
                        <a:t>=3,4,5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97.8%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smtClean="0">
                          <a:solidFill>
                            <a:srgbClr val="00B0F0"/>
                          </a:solidFill>
                          <a:effectLst/>
                        </a:rPr>
                        <a:t>89.7%</a:t>
                      </a:r>
                      <a:endParaRPr lang="en-US" sz="28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3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Computing a Language Profile (1/2)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Random projection of the </a:t>
            </a:r>
            <a:r>
              <a:rPr lang="en-US" altLang="en-US" b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letters</a:t>
            </a:r>
            <a:r>
              <a:rPr lang="en-US" altLang="en-US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 to {-1,+1}</a:t>
            </a:r>
            <a:r>
              <a:rPr lang="en-US" altLang="en-US" baseline="30000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10,000</a:t>
            </a:r>
            <a:endParaRPr lang="en-US" altLang="en-US" baseline="30000" dirty="0">
              <a:solidFill>
                <a:srgbClr val="FFFFFF"/>
              </a:solidFill>
              <a:ea typeface="MS PGothic" panose="020B060007020508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>
                <a:solidFill>
                  <a:srgbClr val="FFFFFF"/>
                </a:solidFill>
              </a:rPr>
              <a:t>From </a:t>
            </a:r>
            <a:r>
              <a:rPr lang="en-US" altLang="en-US" b="1" dirty="0" smtClean="0">
                <a:solidFill>
                  <a:srgbClr val="FFFFFF"/>
                </a:solidFill>
              </a:rPr>
              <a:t>letters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to </a:t>
            </a:r>
            <a:r>
              <a:rPr lang="en-US" altLang="en-US" b="1" dirty="0">
                <a:solidFill>
                  <a:srgbClr val="FFFFFF"/>
                </a:solidFill>
              </a:rPr>
              <a:t>t</a:t>
            </a:r>
            <a:r>
              <a:rPr lang="en-US" altLang="en-US" b="1" dirty="0" smtClean="0">
                <a:solidFill>
                  <a:srgbClr val="FFFFFF"/>
                </a:solidFill>
              </a:rPr>
              <a:t>rigrams</a:t>
            </a:r>
            <a:r>
              <a:rPr lang="en-US" altLang="en-US" dirty="0" smtClean="0">
                <a:solidFill>
                  <a:srgbClr val="FFFFFF"/>
                </a:solidFill>
              </a:rPr>
              <a:t> (</a:t>
            </a:r>
            <a:r>
              <a:rPr lang="en-US" altLang="en-US" b="1" dirty="0" smtClean="0">
                <a:solidFill>
                  <a:srgbClr val="FF0000"/>
                </a:solidFill>
              </a:rPr>
              <a:t>rotate</a:t>
            </a:r>
            <a:r>
              <a:rPr lang="en-US" altLang="en-US" dirty="0" smtClean="0">
                <a:solidFill>
                  <a:srgbClr val="FFFFFF"/>
                </a:solidFill>
              </a:rPr>
              <a:t> and </a:t>
            </a:r>
            <a:r>
              <a:rPr lang="en-US" altLang="en-US" b="1" dirty="0" smtClean="0">
                <a:solidFill>
                  <a:srgbClr val="FF0000"/>
                </a:solidFill>
              </a:rPr>
              <a:t>multiply</a:t>
            </a:r>
            <a:r>
              <a:rPr lang="en-US" altLang="en-US" dirty="0" smtClean="0">
                <a:solidFill>
                  <a:srgbClr val="FFFFFF"/>
                </a:solidFill>
              </a:rPr>
              <a:t>)</a:t>
            </a:r>
          </a:p>
          <a:p>
            <a:pPr marL="857213" lvl="1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FFFF"/>
                </a:solidFill>
              </a:rPr>
              <a:t>Trigram: a three</a:t>
            </a:r>
            <a:r>
              <a:rPr lang="en-US" dirty="0" smtClean="0">
                <a:solidFill>
                  <a:srgbClr val="FFFFFF"/>
                </a:solidFill>
              </a:rPr>
              <a:t>-letter sequence</a:t>
            </a:r>
          </a:p>
          <a:p>
            <a:pPr marL="857213" lvl="1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FFFF"/>
                </a:solidFill>
              </a:rPr>
              <a:t>“the” is encoded by </a:t>
            </a:r>
            <a:r>
              <a:rPr lang="el-GR" b="1" dirty="0" smtClean="0">
                <a:solidFill>
                  <a:srgbClr val="FF0000"/>
                </a:solidFill>
              </a:rPr>
              <a:t>ρρ</a:t>
            </a:r>
            <a:r>
              <a:rPr lang="en-US" b="1" i="1" dirty="0" smtClean="0">
                <a:solidFill>
                  <a:srgbClr val="FFFFFF"/>
                </a:solidFill>
              </a:rPr>
              <a:t>T </a:t>
            </a: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l-GR" b="1" dirty="0" smtClean="0">
                <a:solidFill>
                  <a:srgbClr val="FF0000"/>
                </a:solidFill>
              </a:rPr>
              <a:t>ρ</a:t>
            </a:r>
            <a:r>
              <a:rPr lang="en-US" b="1" i="1" dirty="0" smtClean="0">
                <a:solidFill>
                  <a:srgbClr val="FFFFFF"/>
                </a:solidFill>
              </a:rPr>
              <a:t>H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i="1" dirty="0" smtClean="0">
                <a:solidFill>
                  <a:srgbClr val="FFFFFF"/>
                </a:solidFill>
              </a:rPr>
              <a:t>E</a:t>
            </a:r>
            <a:endParaRPr lang="en-US" b="1" i="1" dirty="0">
              <a:solidFill>
                <a:srgbClr val="FFFF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rgbClr val="FFFFFF"/>
                </a:solidFill>
              </a:rPr>
              <a:t>From </a:t>
            </a:r>
            <a:r>
              <a:rPr lang="en-US" altLang="en-US" b="1" dirty="0" smtClean="0">
                <a:solidFill>
                  <a:srgbClr val="FFFFFF"/>
                </a:solidFill>
              </a:rPr>
              <a:t>trigrams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to a </a:t>
            </a:r>
            <a:r>
              <a:rPr lang="en-US" altLang="en-US" b="1" dirty="0" smtClean="0">
                <a:solidFill>
                  <a:srgbClr val="FFFFFF"/>
                </a:solidFill>
              </a:rPr>
              <a:t>language profile</a:t>
            </a:r>
            <a:r>
              <a:rPr lang="en-US" altLang="en-US" dirty="0" smtClean="0">
                <a:solidFill>
                  <a:srgbClr val="FFFFFF"/>
                </a:solidFill>
              </a:rPr>
              <a:t> (</a:t>
            </a:r>
            <a:r>
              <a:rPr lang="en-US" altLang="en-US" b="1" dirty="0" smtClean="0">
                <a:solidFill>
                  <a:srgbClr val="FF0000"/>
                </a:solidFill>
              </a:rPr>
              <a:t>addition</a:t>
            </a:r>
            <a:r>
              <a:rPr lang="en-US" altLang="en-US" dirty="0" smtClean="0">
                <a:solidFill>
                  <a:srgbClr val="FFFFFF"/>
                </a:solidFill>
              </a:rPr>
              <a:t>)</a:t>
            </a:r>
          </a:p>
          <a:p>
            <a:pPr marL="857213" lvl="1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FFFF"/>
                </a:solidFill>
              </a:rPr>
              <a:t>Add </a:t>
            </a:r>
            <a:r>
              <a:rPr lang="en-US" altLang="en-US" dirty="0">
                <a:solidFill>
                  <a:srgbClr val="FFFFFF"/>
                </a:solidFill>
              </a:rPr>
              <a:t>all trigram </a:t>
            </a:r>
            <a:r>
              <a:rPr lang="en-US" altLang="en-US" dirty="0" smtClean="0">
                <a:solidFill>
                  <a:srgbClr val="FFFFFF"/>
                </a:solidFill>
              </a:rPr>
              <a:t>hypervectors </a:t>
            </a:r>
            <a:r>
              <a:rPr lang="en-US" altLang="en-US" dirty="0">
                <a:solidFill>
                  <a:srgbClr val="FFFFFF"/>
                </a:solidFill>
              </a:rPr>
              <a:t>into a single 10,000-</a:t>
            </a:r>
            <a:r>
              <a:rPr lang="en-US" altLang="en-US" i="1" dirty="0">
                <a:solidFill>
                  <a:srgbClr val="FFFFFF"/>
                </a:solidFill>
              </a:rPr>
              <a:t>D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hypervector.</a:t>
            </a:r>
          </a:p>
          <a:p>
            <a:pPr marL="857213" lvl="1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FFFF"/>
                </a:solidFill>
              </a:rPr>
              <a:t>For </a:t>
            </a:r>
            <a:r>
              <a:rPr lang="en-US" altLang="en-US" dirty="0">
                <a:solidFill>
                  <a:srgbClr val="FFFFFF"/>
                </a:solidFill>
              </a:rPr>
              <a:t>example, </a:t>
            </a:r>
            <a:r>
              <a:rPr lang="en-US" altLang="en-US" dirty="0" smtClean="0">
                <a:solidFill>
                  <a:srgbClr val="FFFFFF"/>
                </a:solidFill>
              </a:rPr>
              <a:t>the following trigrams are generated from:</a:t>
            </a:r>
          </a:p>
          <a:p>
            <a:pPr marL="0" indent="0">
              <a:buNone/>
            </a:pPr>
            <a:r>
              <a:rPr lang="en-US" altLang="en-US" sz="2200" dirty="0" smtClean="0">
                <a:solidFill>
                  <a:srgbClr val="FFFFFF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en-US" altLang="en-US" sz="2200" dirty="0" smtClean="0">
                <a:solidFill>
                  <a:srgbClr val="FFFFFF"/>
                </a:solidFill>
              </a:rPr>
              <a:t>            “</a:t>
            </a:r>
            <a:r>
              <a:rPr lang="en-US" altLang="en-US" sz="2200" dirty="0">
                <a:solidFill>
                  <a:srgbClr val="FFFFFF"/>
                </a:solidFill>
              </a:rPr>
              <a:t>T</a:t>
            </a:r>
            <a:r>
              <a:rPr lang="en-US" altLang="en-US" sz="2200" dirty="0" smtClean="0">
                <a:solidFill>
                  <a:srgbClr val="FFFFFF"/>
                </a:solidFill>
              </a:rPr>
              <a:t>he car is ready”</a:t>
            </a:r>
            <a:r>
              <a:rPr lang="en-US" altLang="en-US" sz="2200" b="1" dirty="0" smtClean="0">
                <a:solidFill>
                  <a:srgbClr val="FFFFFF"/>
                </a:solidFill>
              </a:rPr>
              <a:t/>
            </a:r>
            <a:br>
              <a:rPr lang="en-US" altLang="en-US" sz="2200" b="1" dirty="0" smtClean="0">
                <a:solidFill>
                  <a:srgbClr val="FFFFFF"/>
                </a:solidFill>
              </a:rPr>
            </a:br>
            <a:r>
              <a:rPr lang="en-US" altLang="en-US" sz="2200" dirty="0" smtClean="0">
                <a:solidFill>
                  <a:srgbClr val="FFFFFF"/>
                </a:solidFill>
              </a:rPr>
              <a:t>             the he# </a:t>
            </a:r>
            <a:r>
              <a:rPr lang="en-US" altLang="en-US" sz="2200" dirty="0" err="1" smtClean="0">
                <a:solidFill>
                  <a:srgbClr val="FFFFFF"/>
                </a:solidFill>
              </a:rPr>
              <a:t>e#c</a:t>
            </a:r>
            <a:r>
              <a:rPr lang="en-US" altLang="en-US" sz="2200" dirty="0" smtClean="0">
                <a:solidFill>
                  <a:srgbClr val="FFFFFF"/>
                </a:solidFill>
              </a:rPr>
              <a:t> #ca car </a:t>
            </a:r>
            <a:r>
              <a:rPr lang="en-US" altLang="en-US" sz="2200" dirty="0" err="1" smtClean="0">
                <a:solidFill>
                  <a:srgbClr val="FFFFFF"/>
                </a:solidFill>
              </a:rPr>
              <a:t>ar</a:t>
            </a:r>
            <a:r>
              <a:rPr lang="en-US" altLang="en-US" sz="2200" dirty="0" smtClean="0">
                <a:solidFill>
                  <a:srgbClr val="FFFFFF"/>
                </a:solidFill>
              </a:rPr>
              <a:t># </a:t>
            </a:r>
            <a:r>
              <a:rPr lang="en-US" altLang="en-US" sz="2200" dirty="0" err="1" smtClean="0">
                <a:solidFill>
                  <a:srgbClr val="FFFFFF"/>
                </a:solidFill>
              </a:rPr>
              <a:t>r#i</a:t>
            </a:r>
            <a:r>
              <a:rPr lang="en-US" altLang="en-US" sz="2200" dirty="0" smtClean="0">
                <a:solidFill>
                  <a:srgbClr val="FFFFFF"/>
                </a:solidFill>
              </a:rPr>
              <a:t> #is </a:t>
            </a:r>
            <a:r>
              <a:rPr lang="en-US" altLang="en-US" sz="2200" dirty="0" err="1" smtClean="0">
                <a:solidFill>
                  <a:srgbClr val="FFFFFF"/>
                </a:solidFill>
              </a:rPr>
              <a:t>is</a:t>
            </a:r>
            <a:r>
              <a:rPr lang="en-US" altLang="en-US" sz="2200" dirty="0" smtClean="0">
                <a:solidFill>
                  <a:srgbClr val="FFFFFF"/>
                </a:solidFill>
              </a:rPr>
              <a:t># </a:t>
            </a:r>
            <a:r>
              <a:rPr lang="en-US" altLang="en-US" sz="2200" dirty="0" err="1" smtClean="0">
                <a:solidFill>
                  <a:srgbClr val="FFFFFF"/>
                </a:solidFill>
              </a:rPr>
              <a:t>s#r</a:t>
            </a:r>
            <a:r>
              <a:rPr lang="en-US" altLang="en-US" sz="2200" dirty="0" smtClean="0">
                <a:solidFill>
                  <a:srgbClr val="FFFFFF"/>
                </a:solidFill>
              </a:rPr>
              <a:t> #re rea </a:t>
            </a:r>
            <a:r>
              <a:rPr lang="en-US" altLang="en-US" sz="2200" dirty="0" err="1" smtClean="0">
                <a:solidFill>
                  <a:srgbClr val="FFFFFF"/>
                </a:solidFill>
              </a:rPr>
              <a:t>ead</a:t>
            </a:r>
            <a:r>
              <a:rPr lang="en-US" altLang="en-US" sz="2200" dirty="0" smtClean="0">
                <a:solidFill>
                  <a:srgbClr val="FFFFFF"/>
                </a:solidFill>
              </a:rPr>
              <a:t> </a:t>
            </a:r>
            <a:r>
              <a:rPr lang="en-US" altLang="en-US" sz="2200" dirty="0" err="1" smtClean="0">
                <a:solidFill>
                  <a:srgbClr val="FFFFFF"/>
                </a:solidFill>
              </a:rPr>
              <a:t>ady</a:t>
            </a:r>
            <a:endParaRPr lang="en-US" altLang="en-US" sz="22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altLang="en-US" sz="2200" dirty="0" smtClean="0">
                <a:solidFill>
                  <a:srgbClr val="FFFFFF"/>
                </a:solidFill>
              </a:rPr>
              <a:t> </a:t>
            </a:r>
            <a:endParaRPr lang="en-US" altLang="en-US" dirty="0" smtClean="0">
              <a:solidFill>
                <a:srgbClr val="FFFFFF"/>
              </a:solidFill>
            </a:endParaRPr>
          </a:p>
          <a:p>
            <a:pPr marL="857213" lvl="1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FFFFFF"/>
                </a:solidFill>
              </a:rPr>
              <a:t>A megabyte of text produces a profile whose components are integers with mean = 0 and standard deviation = 1,000</a:t>
            </a:r>
            <a:endParaRPr lang="en-US" altLang="en-US" sz="1800" dirty="0">
              <a:solidFill>
                <a:srgbClr val="FFFFFF"/>
              </a:solidFill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7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nergy-Saving">
      <a:dk1>
        <a:srgbClr val="000000"/>
      </a:dk1>
      <a:lt1>
        <a:srgbClr val="D7D7D7"/>
      </a:lt1>
      <a:dk2>
        <a:srgbClr val="000000"/>
      </a:dk2>
      <a:lt2>
        <a:srgbClr val="D7D7D7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8B1C33-1571-459A-95AD-9F0F452774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Energy and paper-saving presentation</Template>
  <TotalTime>1084</TotalTime>
  <Words>1187</Words>
  <Application>Microsoft Office PowerPoint</Application>
  <PresentationFormat>On-screen Show (4:3)</PresentationFormat>
  <Paragraphs>244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Lucida Sans Typewriter</vt:lpstr>
      <vt:lpstr>Wingdings</vt:lpstr>
      <vt:lpstr>Office Theme</vt:lpstr>
      <vt:lpstr>A Robust and Energy-Efficient Classifier Using Brain-Inspired Hyperdimensional Computing</vt:lpstr>
      <vt:lpstr>Outline</vt:lpstr>
      <vt:lpstr>Brain-inspired Hyperdimensional Computing</vt:lpstr>
      <vt:lpstr>What Are Hypervectors?</vt:lpstr>
      <vt:lpstr>Mapping to Hypervectors</vt:lpstr>
      <vt:lpstr>HD Arithmetic</vt:lpstr>
      <vt:lpstr>Example Problem</vt:lpstr>
      <vt:lpstr>Its Algebra is General: Architecture Can Be Reused </vt:lpstr>
      <vt:lpstr>Computing a Language Profile (1/2)</vt:lpstr>
      <vt:lpstr>Computing a Language Profile (2/2)</vt:lpstr>
      <vt:lpstr>Experimental Setup</vt:lpstr>
      <vt:lpstr>Memory-centric HD Architecture</vt:lpstr>
      <vt:lpstr>Encoding Trigrams with Lower Switching Activity</vt:lpstr>
      <vt:lpstr>Classification Accuracy, Memory, and Energy</vt:lpstr>
      <vt:lpstr>Robustness Against Memory Errors</vt:lpstr>
      <vt:lpstr>Summary</vt:lpstr>
      <vt:lpstr>Acknowledgment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Energy-Saving Template</dc:title>
  <dc:creator>Abbas</dc:creator>
  <cp:keywords/>
  <cp:lastModifiedBy>Abbas Rahimi</cp:lastModifiedBy>
  <cp:revision>168</cp:revision>
  <dcterms:created xsi:type="dcterms:W3CDTF">2016-06-16T18:23:28Z</dcterms:created>
  <dcterms:modified xsi:type="dcterms:W3CDTF">2016-12-20T01:05:16Z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TC102872799990</vt:lpwstr>
  </property>
</Properties>
</file>