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17" r:id="rId1"/>
  </p:sldMasterIdLst>
  <p:notesMasterIdLst>
    <p:notesMasterId r:id="rId23"/>
  </p:notesMasterIdLst>
  <p:handoutMasterIdLst>
    <p:handoutMasterId r:id="rId24"/>
  </p:handoutMasterIdLst>
  <p:sldIdLst>
    <p:sldId id="514" r:id="rId2"/>
    <p:sldId id="484" r:id="rId3"/>
    <p:sldId id="441" r:id="rId4"/>
    <p:sldId id="482" r:id="rId5"/>
    <p:sldId id="531" r:id="rId6"/>
    <p:sldId id="503" r:id="rId7"/>
    <p:sldId id="532" r:id="rId8"/>
    <p:sldId id="515" r:id="rId9"/>
    <p:sldId id="517" r:id="rId10"/>
    <p:sldId id="524" r:id="rId11"/>
    <p:sldId id="525" r:id="rId12"/>
    <p:sldId id="518" r:id="rId13"/>
    <p:sldId id="526" r:id="rId14"/>
    <p:sldId id="457" r:id="rId15"/>
    <p:sldId id="523" r:id="rId16"/>
    <p:sldId id="520" r:id="rId17"/>
    <p:sldId id="521" r:id="rId18"/>
    <p:sldId id="522" r:id="rId19"/>
    <p:sldId id="528" r:id="rId20"/>
    <p:sldId id="530" r:id="rId21"/>
    <p:sldId id="392" r:id="rId22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BBDE4BC-1A1C-4D9E-97CB-5CD49B493464}">
          <p14:sldIdLst>
            <p14:sldId id="514"/>
            <p14:sldId id="484"/>
            <p14:sldId id="441"/>
            <p14:sldId id="482"/>
            <p14:sldId id="531"/>
            <p14:sldId id="503"/>
            <p14:sldId id="532"/>
            <p14:sldId id="515"/>
            <p14:sldId id="517"/>
            <p14:sldId id="524"/>
            <p14:sldId id="525"/>
            <p14:sldId id="518"/>
            <p14:sldId id="526"/>
            <p14:sldId id="457"/>
            <p14:sldId id="523"/>
            <p14:sldId id="520"/>
            <p14:sldId id="521"/>
            <p14:sldId id="522"/>
            <p14:sldId id="528"/>
            <p14:sldId id="530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a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6699FF"/>
    <a:srgbClr val="CCFFCC"/>
    <a:srgbClr val="99CCFF"/>
    <a:srgbClr val="FFCC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615" autoAdjust="0"/>
  </p:normalViewPr>
  <p:slideViewPr>
    <p:cSldViewPr>
      <p:cViewPr varScale="1">
        <p:scale>
          <a:sx n="66" d="100"/>
          <a:sy n="66" d="100"/>
        </p:scale>
        <p:origin x="1310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168"/>
        <p:guide pos="29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8440" cy="344091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1"/>
            <a:ext cx="4028440" cy="344091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36529"/>
            <a:ext cx="4028440" cy="344091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536529"/>
            <a:ext cx="4028440" cy="344091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fld id="{C4366310-90F9-43C1-A560-E3504D23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9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11" y="1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7" y="3268861"/>
            <a:ext cx="7437118" cy="309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36529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11" y="6536529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fld id="{D8DECBBE-1070-4AA7-9D5F-66365638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94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790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0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non-volatile memory</a:t>
            </a:r>
          </a:p>
          <a:p>
            <a:r>
              <a:rPr lang="en-US" dirty="0" smtClean="0"/>
              <a:t>Which</a:t>
            </a:r>
            <a:r>
              <a:rPr lang="en-US" baseline="0" dirty="0" smtClean="0"/>
              <a:t> non-volatile did u use?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Define VOS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NVM, why?!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Focuse</a:t>
            </a:r>
            <a:r>
              <a:rPr lang="en-US" dirty="0" smtClean="0"/>
              <a:t> on tunable</a:t>
            </a:r>
          </a:p>
        </p:txBody>
      </p:sp>
    </p:spTree>
    <p:extLst>
      <p:ext uri="{BB962C8B-B14F-4D97-AF65-F5344CB8AC3E}">
        <p14:creationId xmlns:p14="http://schemas.microsoft.com/office/powerpoint/2010/main" val="49690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add MASC within each floating point unit; it consists of TCAM and 1t-1r memory.  If</a:t>
            </a:r>
            <a:r>
              <a:rPr lang="en-US" baseline="0" dirty="0"/>
              <a:t> data is found in MASC TCAM, we clock gate the CPU.  The search is done in 1 cycle of FPU.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4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CELL!!!!!!!!!!!!!!!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02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145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273552"/>
            <a:ext cx="7315200" cy="832104"/>
          </a:xfrm>
        </p:spPr>
        <p:txBody>
          <a:bodyPr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381000" y="987552"/>
            <a:ext cx="6934200" cy="1901952"/>
          </a:xfrm>
        </p:spPr>
        <p:txBody>
          <a:bodyPr>
            <a:normAutofit/>
          </a:bodyPr>
          <a:lstStyle>
            <a:lvl1pPr algn="l">
              <a:defRPr sz="4200" b="0">
                <a:ln w="6350"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79E89C-793A-40E2-BFB1-FC03FF8F9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2" name="Picture 43" descr="se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971800"/>
            <a:ext cx="172630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 userDrawn="1"/>
        </p:nvSpPr>
        <p:spPr>
          <a:xfrm>
            <a:off x="8153400" y="228600"/>
            <a:ext cx="990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D7BECB-0B30-4A9E-99C2-199CA6C56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9E2C6-74EC-4BF6-9DA3-9AB87A4A2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2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232BDA-50A9-4D9B-8833-E5A8EC88AB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157BB3-1E77-4EDE-83E1-3718882A3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419A09-C217-4C18-B34A-C1D632033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00344-9706-4CAD-A289-BCCCDB4A3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"/>
          <p:cNvSpPr/>
          <p:nvPr userDrawn="1"/>
        </p:nvSpPr>
        <p:spPr>
          <a:xfrm>
            <a:off x="7848600" y="152400"/>
            <a:ext cx="228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1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67179C-5111-442A-9B60-70B3A2520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543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" name="Footer Placeholder 3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Slide Number Placeholder 36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4F8EFB6-6ED2-477B-BB4C-86911F985B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3" descr="see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228600"/>
            <a:ext cx="104589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4"/>
          <p:cNvSpPr txBox="1"/>
          <p:nvPr userDrawn="1"/>
        </p:nvSpPr>
        <p:spPr>
          <a:xfrm>
            <a:off x="76200" y="6400800"/>
            <a:ext cx="2895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sz="14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System Energy Efficiency </a:t>
            </a:r>
            <a:r>
              <a:rPr kumimoji="0" lang="en-US" sz="1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Lab</a:t>
            </a:r>
          </a:p>
          <a:p>
            <a:pPr>
              <a:defRPr/>
            </a:pPr>
            <a:r>
              <a:rPr kumimoji="0" lang="en-US" sz="1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seelab.ucsd.edu</a:t>
            </a:r>
            <a:endParaRPr kumimoji="0" lang="en-US" sz="1400" dirty="0">
              <a:solidFill>
                <a:schemeClr val="accent1">
                  <a:lumMod val="50000"/>
                </a:schemeClr>
              </a:solidFill>
              <a:latin typeface="Constantia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Arial" charset="0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200">
          <a:solidFill>
            <a:schemeClr val="tx1"/>
          </a:solidFill>
          <a:latin typeface="Arial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3581400"/>
            <a:ext cx="4762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5950" algn="ctr">
              <a:tabLst>
                <a:tab pos="1069975" algn="l"/>
              </a:tabLst>
            </a:pPr>
            <a:endParaRPr kumimoji="0" lang="en-US" altLang="ko-KR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algn="ctr">
              <a:tabLst>
                <a:tab pos="1069975" algn="l"/>
              </a:tabLst>
            </a:pPr>
            <a:r>
              <a:rPr lang="en-US" sz="24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San Diego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algn="ctr">
              <a:tabLst>
                <a:tab pos="1069975" algn="l"/>
              </a:tabLst>
            </a:pPr>
            <a:r>
              <a:rPr lang="en-US" sz="28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California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Berekely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algn="ctr">
              <a:tabLst>
                <a:tab pos="1069975" algn="l"/>
              </a:tabLst>
            </a:pPr>
            <a:endParaRPr kumimoji="0" lang="en-US" altLang="ko-KR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21" y="28956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0" lvl="0" algn="ctr">
              <a:tabLst>
                <a:tab pos="1069975" algn="l"/>
              </a:tabLst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Mohsen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Imani</a:t>
            </a:r>
            <a:r>
              <a:rPr lang="en-US" sz="32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Yeseong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</a:t>
            </a:r>
            <a:r>
              <a:rPr lang="en-US" sz="3200" b="1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Abbas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Rahimi</a:t>
            </a:r>
            <a:r>
              <a:rPr lang="en-US" sz="32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Tajana S.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Rosing</a:t>
            </a:r>
            <a:r>
              <a:rPr lang="en-US" sz="32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lvl="0" algn="ctr">
              <a:tabLst>
                <a:tab pos="1069975" algn="l"/>
              </a:tabLst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" y="4590703"/>
            <a:ext cx="1770402" cy="165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Image result for UCS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4885499"/>
            <a:ext cx="1447800" cy="11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98" y="636725"/>
            <a:ext cx="69285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ACAM: Approximate Computing Based on Adaptive Associative Memory with Online Learning</a:t>
            </a:r>
          </a:p>
        </p:txBody>
      </p:sp>
      <p:pic>
        <p:nvPicPr>
          <p:cNvPr id="20482" name="Picture 2" descr="http://www.berkeley.edu/brand/img/logos/primary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5029200"/>
            <a:ext cx="39014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TD-LRU Learning </a:t>
            </a:r>
            <a:endParaRPr lang="en-US" dirty="0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600" y="4609053"/>
            <a:ext cx="3279233" cy="1791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743200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2743200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2743200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2743200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2743200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96200" y="2743200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38600" y="1447800"/>
            <a:ext cx="1066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Image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162800" y="30022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39187" y="30022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5387" y="30022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24400" y="21336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219200" y="342900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22394" y="342900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65394" y="34406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00600" y="342900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79994" y="342900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924800" y="342900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870" y="3352800"/>
                <a:ext cx="585930" cy="429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0" y="3352800"/>
                <a:ext cx="585930" cy="429669"/>
              </a:xfrm>
              <a:prstGeom prst="rect">
                <a:avLst/>
              </a:prstGeom>
              <a:blipFill>
                <a:blip r:embed="rId4"/>
                <a:stretch>
                  <a:fillRect r="-824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75955" y="4532853"/>
                <a:ext cx="1343445" cy="1867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𝑺𝒊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...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55" y="4532853"/>
                <a:ext cx="1343445" cy="1867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2819400" y="5447253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28600" y="5257800"/>
            <a:ext cx="1148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=0.35</a:t>
            </a:r>
            <a:endParaRPr lang="en-US" sz="2000" b="1" i="1" baseline="-250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321850" y="5486399"/>
            <a:ext cx="25190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ultiply 42"/>
          <p:cNvSpPr/>
          <p:nvPr/>
        </p:nvSpPr>
        <p:spPr>
          <a:xfrm>
            <a:off x="3429000" y="3429000"/>
            <a:ext cx="6096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7848600" y="3352800"/>
            <a:ext cx="6096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1143000" y="3429000"/>
            <a:ext cx="6096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9200" y="3886200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505200" y="3886200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209800" y="388620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Reset 0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48200" y="388620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 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943600" y="388620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 0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001000" y="3886200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781800" y="4495800"/>
                <a:ext cx="1906419" cy="2172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𝑺𝒊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...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sup>
                                      </m:sSub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495800"/>
                <a:ext cx="1906419" cy="21729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6200" y="3886200"/>
                <a:ext cx="585352" cy="379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𝑺𝒊</m:t>
                        </m:r>
                      </m:sup>
                    </m:sSubSup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86200"/>
                <a:ext cx="585352" cy="379463"/>
              </a:xfrm>
              <a:prstGeom prst="rect">
                <a:avLst/>
              </a:prstGeom>
              <a:blipFill>
                <a:blip r:embed="rId7"/>
                <a:stretch>
                  <a:fillRect l="-2083" t="-6452" r="-833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228600" y="5410200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endParaRPr lang="en-US" sz="2000" b="1" i="1" baseline="-250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219200" y="56388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524000" y="4648200"/>
                <a:ext cx="1932773" cy="1865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p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...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648200"/>
                <a:ext cx="1932773" cy="1865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Multiply 58"/>
          <p:cNvSpPr/>
          <p:nvPr/>
        </p:nvSpPr>
        <p:spPr>
          <a:xfrm>
            <a:off x="2819400" y="4572000"/>
            <a:ext cx="6096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1" grpId="0"/>
      <p:bldP spid="31" grpId="1"/>
      <p:bldP spid="39" grpId="0"/>
      <p:bldP spid="39" grpId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8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TD-LRU Learning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47800"/>
                <a:ext cx="8229600" cy="4724400"/>
              </a:xfrm>
            </p:spPr>
            <p:txBody>
              <a:bodyPr/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top K states change, we start approximate profiling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allocated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associative memory from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take 2x more number of rows than those of another image state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47800"/>
                <a:ext cx="8229600" cy="4724400"/>
              </a:xfrm>
              <a:blipFill>
                <a:blip r:embed="rId3"/>
                <a:stretch>
                  <a:fillRect l="-148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86600" y="1524000"/>
                <a:ext cx="1665264" cy="817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p>
                        <m:sSub>
                          <m:sSub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24000"/>
                <a:ext cx="1665264" cy="817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474284"/>
              </p:ext>
            </p:extLst>
          </p:nvPr>
        </p:nvGraphicFramePr>
        <p:xfrm>
          <a:off x="1371600" y="3200400"/>
          <a:ext cx="6836961" cy="319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Visio" r:id="rId5" imgW="7292314" imgH="3592761" progId="Visio.Drawing.11">
                  <p:embed/>
                </p:oleObj>
              </mc:Choice>
              <mc:Fallback>
                <p:oleObj name="Visio" r:id="rId5" imgW="7292314" imgH="3592761" progId="Visio.Drawing.11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3589" b="4404"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6836961" cy="3197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0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Profiler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7244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 frequent operand patterns in an approximated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profiling overhead at the expense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oncurrent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exploits a bloom filter,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 functions to generate an input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-bits vector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positive error: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as a number of operands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have a same signature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(1-e</a:t>
            </a:r>
            <a:r>
              <a:rPr lang="en-US" sz="28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-nk/m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10272"/>
              </p:ext>
            </p:extLst>
          </p:nvPr>
        </p:nvGraphicFramePr>
        <p:xfrm>
          <a:off x="1295400" y="5257800"/>
          <a:ext cx="7239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755046075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64029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31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n: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degree of memberships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09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Larger  accuracy 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 Energy 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6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hash functions	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Larger  accuracy   Energy 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endParaRPr lang="en-US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61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60K different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signatures of 128-bit length, we can profile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pattern operands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memory space than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profiling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Acceptable error 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5.3%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5419"/>
            <a:ext cx="8229600" cy="47244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 GPUs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Multi2Sim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AMD Southern Islands GPU, Radeon HD 7970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applications: Sobel, Robert, Sharpen, Shift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FPU ASIC flow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FPUs generated 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FloPoCo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and mapped using a 45-nm TSMC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for power and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clock period based on TCAM delay: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Synopsys Design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Compiler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estimation: Synopsys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PrimeTime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(1.0V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pPr>
              <a:defRPr/>
            </a:pPr>
            <a:fld id="{4AD7BECB-0B30-4A9E-99C2-199CA6C5648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953000"/>
            <a:ext cx="8458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r>
              <a:rPr kumimoji="0"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ACAM </a:t>
            </a:r>
            <a:r>
              <a:rPr kumimoji="0"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flow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rgbClr val="C0504D"/>
              </a:buClr>
              <a:buSzPct val="70000"/>
              <a:buFont typeface="Wingdings" pitchFamily="2" charset="2"/>
              <a:buChar char="l"/>
            </a:pPr>
            <a:r>
              <a:rPr kumimoji="0" lang="en-U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Transistor-level HSPICE simulations for power and delay using </a:t>
            </a:r>
            <a:r>
              <a:rPr kumimoji="0" lang="en-US" sz="20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5T-4MTJ</a:t>
            </a:r>
            <a:r>
              <a:rPr kumimoji="0" lang="en-U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TCAM cell </a:t>
            </a:r>
            <a:r>
              <a:rPr lang="en-US" sz="16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lang="en-US" sz="1600" i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Hanyu</a:t>
            </a:r>
            <a:r>
              <a:rPr lang="en-US" sz="16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DATE’15</a:t>
            </a:r>
            <a:r>
              <a:rPr lang="en-US" sz="1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410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pPr>
              <a:defRPr/>
            </a:pPr>
            <a:fld id="{4AD7BECB-0B30-4A9E-99C2-199CA6C5648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250" y="1447800"/>
            <a:ext cx="877454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Trade-off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FPU and TCAM energy consumption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point: tradeoff between FPU and TCAM consumption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saving compared to GPU alone: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786" y="2807123"/>
            <a:ext cx="4535014" cy="295751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7348600" flipH="1">
            <a:off x="5640882" y="3380152"/>
            <a:ext cx="356915" cy="1098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3913668" flipH="1">
            <a:off x="7832379" y="3301476"/>
            <a:ext cx="352888" cy="962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20003">
            <a:off x="5410208" y="3268868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Hit Rate </a:t>
            </a:r>
            <a:r>
              <a:rPr lang="en-US" sz="1600" b="1" dirty="0">
                <a:sym typeface="Wingdings" panose="05000000000000000000" pitchFamily="2" charset="2"/>
              </a:rPr>
              <a:t>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FPU Energy 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 rot="19173580">
            <a:off x="6821387" y="3515559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TCAM Energy </a:t>
            </a:r>
            <a:r>
              <a:rPr lang="en-US" sz="1600" b="1" dirty="0">
                <a:sym typeface="Wingdings" panose="05000000000000000000" pitchFamily="2" charset="2"/>
              </a:rPr>
              <a:t>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737" y="2514600"/>
            <a:ext cx="4256304" cy="22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617631"/>
            <a:ext cx="3308868" cy="12403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819400"/>
            <a:ext cx="3810000" cy="27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868363"/>
          </a:xfrm>
        </p:spPr>
        <p:txBody>
          <a:bodyPr/>
          <a:lstStyle/>
          <a:p>
            <a:r>
              <a:rPr lang="en-US" dirty="0" smtClean="0"/>
              <a:t>Hit Rate </a:t>
            </a:r>
            <a:r>
              <a:rPr lang="en-US" dirty="0" err="1" smtClean="0"/>
              <a:t>Comparasion</a:t>
            </a:r>
            <a:r>
              <a:rPr lang="en-US" dirty="0" smtClean="0"/>
              <a:t> Offline/Online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Offline Profiling:</a:t>
            </a:r>
            <a:r>
              <a:rPr lang="en-US" sz="2000" dirty="0" smtClean="0"/>
              <a:t> sampling data based on the offline observation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cannot </a:t>
            </a:r>
            <a:r>
              <a:rPr lang="en-US" sz="2000" dirty="0"/>
              <a:t>identify the proper images to be </a:t>
            </a:r>
            <a:r>
              <a:rPr lang="en-US" sz="2000" dirty="0" smtClean="0"/>
              <a:t>profiled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/>
              <a:t>low hit </a:t>
            </a:r>
            <a:r>
              <a:rPr lang="en-US" sz="2000" dirty="0" smtClean="0"/>
              <a:t>rate</a:t>
            </a:r>
          </a:p>
          <a:p>
            <a:r>
              <a:rPr lang="en-US" sz="2000" b="1" dirty="0" smtClean="0"/>
              <a:t>Online profiling:</a:t>
            </a:r>
            <a:r>
              <a:rPr lang="en-US" sz="2000" dirty="0" smtClean="0"/>
              <a:t> adaptively </a:t>
            </a:r>
            <a:r>
              <a:rPr lang="en-US" sz="2000" dirty="0"/>
              <a:t>update pre-stored the TCAM values in time by considering the data locality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Frequent </a:t>
            </a:r>
            <a:r>
              <a:rPr lang="en-US" sz="2000" dirty="0"/>
              <a:t>profiling until the selected images are good-enough to represent the dataset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7870"/>
          <a:stretch/>
        </p:blipFill>
        <p:spPr>
          <a:xfrm>
            <a:off x="1600200" y="3581399"/>
            <a:ext cx="6096000" cy="26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868363"/>
          </a:xfrm>
        </p:spPr>
        <p:txBody>
          <a:bodyPr/>
          <a:lstStyle/>
          <a:p>
            <a:r>
              <a:rPr lang="en-US" sz="3200" dirty="0"/>
              <a:t> Hit Rate &amp; Energy Saving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/>
              <a:t>learning and profiling energy is </a:t>
            </a:r>
            <a:r>
              <a:rPr lang="en-US" sz="2000" dirty="0" smtClean="0"/>
              <a:t>fixed (in fix dataset)</a:t>
            </a:r>
          </a:p>
          <a:p>
            <a:r>
              <a:rPr lang="en-US" sz="1800" dirty="0" smtClean="0"/>
              <a:t>Minimum energy is in small TCAM </a:t>
            </a:r>
            <a:r>
              <a:rPr lang="en-US" sz="1800" dirty="0" smtClean="0">
                <a:sym typeface="Wingdings" panose="05000000000000000000" pitchFamily="2" charset="2"/>
              </a:rPr>
              <a:t> thus online learning is important!</a:t>
            </a:r>
            <a:endParaRPr lang="en-US" sz="1800" dirty="0" smtClean="0"/>
          </a:p>
          <a:p>
            <a:r>
              <a:rPr lang="en-US" sz="1800" dirty="0"/>
              <a:t>ACAM saves 2.9x more energy on average than </a:t>
            </a:r>
            <a:r>
              <a:rPr lang="en-US" sz="1800" dirty="0" smtClean="0"/>
              <a:t>offline profiling</a:t>
            </a:r>
            <a:endParaRPr lang="en-US" sz="18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7628"/>
          <a:stretch/>
        </p:blipFill>
        <p:spPr>
          <a:xfrm>
            <a:off x="1371600" y="2667000"/>
            <a:ext cx="6248400" cy="272512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5304"/>
              </p:ext>
            </p:extLst>
          </p:nvPr>
        </p:nvGraphicFramePr>
        <p:xfrm>
          <a:off x="1953587" y="5791200"/>
          <a:ext cx="4523413" cy="792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28013">
                  <a:extLst>
                    <a:ext uri="{9D8B030D-6E8A-4147-A177-3AD203B41FA5}">
                      <a16:colId xmlns:a16="http://schemas.microsoft.com/office/drawing/2014/main" val="25201946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75686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GPU + Online ACAM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35%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GPU + Offline ACAM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600" y="5410200"/>
            <a:ext cx="445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energy saving over 4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846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 Different Dataset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dataset: </a:t>
            </a:r>
          </a:p>
          <a:p>
            <a:pPr lvl="1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hit rate difference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online and offline techniques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Offline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overtaken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energy saving due to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profiling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 dataset: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Offline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profiling cannot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high-frequency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ACAM hit rate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learning adaptive update the TCAM based on the temporal locality</a:t>
            </a:r>
          </a:p>
          <a:p>
            <a:pPr marL="344487" lvl="1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3115" t="-6437" r="3115" b="48111"/>
          <a:stretch/>
        </p:blipFill>
        <p:spPr>
          <a:xfrm>
            <a:off x="1143000" y="2971800"/>
            <a:ext cx="7162800" cy="320706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5912"/>
              </p:ext>
            </p:extLst>
          </p:nvPr>
        </p:nvGraphicFramePr>
        <p:xfrm>
          <a:off x="1371600" y="6248400"/>
          <a:ext cx="7086600" cy="381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115">
                  <a:extLst>
                    <a:ext uri="{9D8B030D-6E8A-4147-A177-3AD203B41FA5}">
                      <a16:colId xmlns:a16="http://schemas.microsoft.com/office/drawing/2014/main" val="2520194638"/>
                    </a:ext>
                  </a:extLst>
                </a:gridCol>
                <a:gridCol w="6836485">
                  <a:extLst>
                    <a:ext uri="{9D8B030D-6E8A-4147-A177-3AD203B41FA5}">
                      <a16:colId xmlns:a16="http://schemas.microsoft.com/office/drawing/2014/main" val="24756861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profiling: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3.3x higher energy saving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over 4 applications</a:t>
                      </a:r>
                      <a:endParaRPr lang="en-US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2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ACAM Robustness to Dataset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GPGPU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difference metric for the random and locality dataset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learning makes better decisions for image selections based on the locality</a:t>
            </a:r>
          </a:p>
          <a:p>
            <a:pPr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learning still outperforms 2.1x over offline profiling </a:t>
            </a:r>
          </a:p>
          <a:p>
            <a:pPr marL="0" indent="0" algn="just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000262"/>
              </p:ext>
            </p:extLst>
          </p:nvPr>
        </p:nvGraphicFramePr>
        <p:xfrm>
          <a:off x="4114800" y="1905000"/>
          <a:ext cx="2971800" cy="49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6" name="Equation" r:id="rId3" imgW="1180588" imgH="190417" progId="Equation.DSMT4">
                  <p:embed/>
                </p:oleObj>
              </mc:Choice>
              <mc:Fallback>
                <p:oleObj name="Equation" r:id="rId3" imgW="1180588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05000"/>
                        <a:ext cx="2971800" cy="496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34764"/>
              </p:ext>
            </p:extLst>
          </p:nvPr>
        </p:nvGraphicFramePr>
        <p:xfrm>
          <a:off x="1143000" y="4724400"/>
          <a:ext cx="7467598" cy="166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238">
                  <a:extLst>
                    <a:ext uri="{9D8B030D-6E8A-4147-A177-3AD203B41FA5}">
                      <a16:colId xmlns:a16="http://schemas.microsoft.com/office/drawing/2014/main" val="3457585712"/>
                    </a:ext>
                  </a:extLst>
                </a:gridCol>
                <a:gridCol w="1165178">
                  <a:extLst>
                    <a:ext uri="{9D8B030D-6E8A-4147-A177-3AD203B41FA5}">
                      <a16:colId xmlns:a16="http://schemas.microsoft.com/office/drawing/2014/main" val="3173520531"/>
                    </a:ext>
                  </a:extLst>
                </a:gridCol>
                <a:gridCol w="1165178">
                  <a:extLst>
                    <a:ext uri="{9D8B030D-6E8A-4147-A177-3AD203B41FA5}">
                      <a16:colId xmlns:a16="http://schemas.microsoft.com/office/drawing/2014/main" val="2642253633"/>
                    </a:ext>
                  </a:extLst>
                </a:gridCol>
                <a:gridCol w="1017291">
                  <a:extLst>
                    <a:ext uri="{9D8B030D-6E8A-4147-A177-3AD203B41FA5}">
                      <a16:colId xmlns:a16="http://schemas.microsoft.com/office/drawing/2014/main" val="2067117212"/>
                    </a:ext>
                  </a:extLst>
                </a:gridCol>
                <a:gridCol w="1017291">
                  <a:extLst>
                    <a:ext uri="{9D8B030D-6E8A-4147-A177-3AD203B41FA5}">
                      <a16:colId xmlns:a16="http://schemas.microsoft.com/office/drawing/2014/main" val="3219411341"/>
                    </a:ext>
                  </a:extLst>
                </a:gridCol>
                <a:gridCol w="965007">
                  <a:extLst>
                    <a:ext uri="{9D8B030D-6E8A-4147-A177-3AD203B41FA5}">
                      <a16:colId xmlns:a16="http://schemas.microsoft.com/office/drawing/2014/main" val="3659057181"/>
                    </a:ext>
                  </a:extLst>
                </a:gridCol>
                <a:gridCol w="866415">
                  <a:extLst>
                    <a:ext uri="{9D8B030D-6E8A-4147-A177-3AD203B41FA5}">
                      <a16:colId xmlns:a16="http://schemas.microsoft.com/office/drawing/2014/main" val="918405726"/>
                    </a:ext>
                  </a:extLst>
                </a:gridCol>
              </a:tblGrid>
              <a:tr h="2767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 size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85248"/>
                  </a:ext>
                </a:extLst>
              </a:tr>
              <a:tr h="27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3608329"/>
                  </a:ext>
                </a:extLst>
              </a:tr>
              <a:tr h="276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8216253"/>
                  </a:ext>
                </a:extLst>
              </a:tr>
              <a:tr h="276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Sobel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924879"/>
                  </a:ext>
                </a:extLst>
              </a:tr>
              <a:tr h="276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Sharpen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24753"/>
                  </a:ext>
                </a:extLst>
              </a:tr>
              <a:tr h="276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Shift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648335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895600" y="4572000"/>
            <a:ext cx="3962400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81400" y="4191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difference increase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2425" y="1371468"/>
            <a:ext cx="8486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Billions-trillions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interconnected devices (large scale problem)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 zettabytes of data generated in 2015,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2020!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Battery powered  tight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energy efficiency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requirements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34" y="2672850"/>
            <a:ext cx="3695866" cy="24325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43400" y="2771455"/>
            <a:ext cx="770297" cy="2105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105400"/>
            <a:ext cx="753257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Approximate computing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gets results faster, at lower energy cost and with sufficient accuracy!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791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Inaccuracy is inherent =&gt; most applications do not need exact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machine learning, speech recognition, search, graphics,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73303" y="2771455"/>
            <a:ext cx="770297" cy="2105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5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Robert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7984829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Associative memory exploits data locality to reduce the redundant computations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workload with large dataset, it is essential to use online profiling. 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framework learns the workload and dramatically update the ACAM values based on recent represented data. </a:t>
            </a:r>
            <a:endParaRPr lang="en-US" sz="27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 GPGPU energy savings on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3.3X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search energy consumption vs.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techniques.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Associative Memory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13741" y="2956693"/>
            <a:ext cx="3590096" cy="5334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 Pipeline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28119" y="4013969"/>
            <a:ext cx="2177191" cy="84772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up Table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724399" y="4013968"/>
            <a:ext cx="1079437" cy="84772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537466" y="3251968"/>
            <a:ext cx="67627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61316" y="4223518"/>
            <a:ext cx="3524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861315" y="3251968"/>
            <a:ext cx="0" cy="1509305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274220" y="3490093"/>
            <a:ext cx="0" cy="5143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405311" y="4242568"/>
            <a:ext cx="31908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803836" y="4271143"/>
            <a:ext cx="444564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803836" y="3261493"/>
            <a:ext cx="444564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424828" y="3785368"/>
            <a:ext cx="75226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240417" y="2995391"/>
            <a:ext cx="152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operands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3380184" y="3545739"/>
            <a:ext cx="191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 gating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425" y="1371468"/>
            <a:ext cx="8715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Associative memories: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promising solution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reduce energy consumption of parallel processors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Prestores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high frequency patterns and their corresponding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98384" y="2956692"/>
            <a:ext cx="207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computation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4602" y="4857690"/>
            <a:ext cx="162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52425" y="5564487"/>
            <a:ext cx="833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low area, low energy consumption, high performance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861315" y="4761273"/>
            <a:ext cx="3524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861315" y="4608873"/>
            <a:ext cx="3524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861315" y="4380273"/>
            <a:ext cx="3524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248400" y="4004443"/>
            <a:ext cx="0" cy="266701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248400" y="3251968"/>
            <a:ext cx="0" cy="266701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248400" y="3785368"/>
            <a:ext cx="176428" cy="23186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145675" y="3953918"/>
            <a:ext cx="3721725" cy="956854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6162" y="3945849"/>
            <a:ext cx="191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Ternary Content 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13423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21" grpId="0"/>
      <p:bldP spid="322" grpId="0"/>
      <p:bldP spid="59" grpId="0"/>
      <p:bldP spid="60" grpId="0"/>
      <p:bldP spid="61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3700" y="1447799"/>
            <a:ext cx="2590800" cy="755649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efficient computation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088" y="2430961"/>
            <a:ext cx="2324100" cy="78213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efficient computing units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420935"/>
            <a:ext cx="5410200" cy="792164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Associative memory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(“Computation with memory”)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69340" y="3589764"/>
            <a:ext cx="2289290" cy="73458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CMOS-based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Ullah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TCAS’12] [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Pagiamtzis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ISSCC’06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Arsovski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JSSC’03]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600450"/>
            <a:ext cx="2549905" cy="819150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NVM-based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[Li ISSCC’14], [Chang ISSCC’15], [Huang VLSIC’14] [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Govindaraj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LPED’15]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1658" y="5167841"/>
            <a:ext cx="2209800" cy="1080559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Exact/Approximate matching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[Zhang DAET’15],[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Rahimi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DAC’14]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138956"/>
            <a:ext cx="2549905" cy="1109444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Memoization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omputing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Associative Computing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ISCA’13] ,[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Rahimi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DATE’15] [Imani DATE’16],[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Sharad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DAC’13]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1822448"/>
            <a:ext cx="0" cy="5984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47800" y="1825623"/>
            <a:ext cx="1485900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14975" y="1822448"/>
            <a:ext cx="581025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05525" y="1822448"/>
            <a:ext cx="0" cy="5984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10225" y="3213098"/>
            <a:ext cx="0" cy="749302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1"/>
          </p:cNvCxnSpPr>
          <p:nvPr/>
        </p:nvCxnSpPr>
        <p:spPr>
          <a:xfrm>
            <a:off x="5603053" y="5693677"/>
            <a:ext cx="797746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10225" y="3962400"/>
            <a:ext cx="79057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257800" y="3962400"/>
            <a:ext cx="35242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223509" y="5693678"/>
            <a:ext cx="38671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672439" y="4419600"/>
            <a:ext cx="1278265" cy="6286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Memristor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00799" y="4419600"/>
            <a:ext cx="1143001" cy="6286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MTJ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610225" y="3962400"/>
            <a:ext cx="0" cy="1731278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932" y="76200"/>
            <a:ext cx="3308868" cy="12403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1" y="2191356"/>
            <a:ext cx="4953000" cy="29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47" grpId="0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Associative Memory Energy Solution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5323" y="2286000"/>
            <a:ext cx="2286000" cy="558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74409" y="3103490"/>
            <a:ext cx="1278354" cy="642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profiling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82114" y="4080058"/>
            <a:ext cx="1489686" cy="6428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of profiling?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2819400"/>
            <a:ext cx="0" cy="2959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25626" y="3775258"/>
            <a:ext cx="0" cy="26905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18323" y="2160782"/>
            <a:ext cx="0" cy="13876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276600" y="1444396"/>
            <a:ext cx="2286000" cy="558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Solution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343400" y="1994013"/>
            <a:ext cx="0" cy="18872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209800" y="2133600"/>
            <a:ext cx="4419600" cy="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410200" y="2286000"/>
            <a:ext cx="2286000" cy="558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efficient TCAM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620877" y="2147233"/>
            <a:ext cx="0" cy="13876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867400" y="3317255"/>
            <a:ext cx="1371600" cy="584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activity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467600" y="3317255"/>
            <a:ext cx="1447800" cy="584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Overscaling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391400" y="4191000"/>
            <a:ext cx="1524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553200" y="3095971"/>
            <a:ext cx="0" cy="24459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187714" y="3017399"/>
            <a:ext cx="0" cy="26905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76800" y="3048000"/>
            <a:ext cx="33528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203540" y="3925053"/>
            <a:ext cx="0" cy="24459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544677" y="2842228"/>
            <a:ext cx="0" cy="18872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541431"/>
            <a:ext cx="3308868" cy="12403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91200" y="3962400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Imani, DATE’16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Imani, ISQED’16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14130" y="4800600"/>
            <a:ext cx="15000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Rahimi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DATE’15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Imani, TETC’16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Imani, DATE’16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91000" y="3301818"/>
            <a:ext cx="1371600" cy="584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NVM TCAM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876800" y="3048000"/>
            <a:ext cx="0" cy="24459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962400" y="3962400"/>
            <a:ext cx="17062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ISCA’13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Yavits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TACO’14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Sharad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DAC’13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DAET’15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868363"/>
          </a:xfrm>
        </p:spPr>
        <p:txBody>
          <a:bodyPr/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for Approximate Design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AMD Radeon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 7970 device from Southern Islands family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compute units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SIMD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</a:p>
          <a:p>
            <a:pPr lvl="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cores (parallel lanes)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2048 stream cores per device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design power: 300W!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73361" y="4248150"/>
            <a:ext cx="2880320" cy="2550760"/>
            <a:chOff x="2987824" y="878240"/>
            <a:chExt cx="2880320" cy="2550760"/>
          </a:xfrm>
        </p:grpSpPr>
        <p:grpSp>
          <p:nvGrpSpPr>
            <p:cNvPr id="9" name="Group 8"/>
            <p:cNvGrpSpPr/>
            <p:nvPr/>
          </p:nvGrpSpPr>
          <p:grpSpPr>
            <a:xfrm>
              <a:off x="2987824" y="878240"/>
              <a:ext cx="2880320" cy="2550760"/>
              <a:chOff x="2555775" y="836712"/>
              <a:chExt cx="2880320" cy="2550760"/>
            </a:xfrm>
          </p:grpSpPr>
          <p:sp>
            <p:nvSpPr>
              <p:cNvPr id="17" name="Rectangle 16"/>
              <p:cNvSpPr/>
              <p:nvPr/>
            </p:nvSpPr>
            <p:spPr>
              <a:xfrm rot="16200000" flipV="1">
                <a:off x="3125904" y="1077280"/>
                <a:ext cx="2172109" cy="24482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 rot="16200000">
                <a:off x="3385889" y="1323700"/>
                <a:ext cx="1652145" cy="2304256"/>
                <a:chOff x="3830106" y="865201"/>
                <a:chExt cx="1652145" cy="2304256"/>
              </a:xfrm>
            </p:grpSpPr>
            <p:sp>
              <p:nvSpPr>
                <p:cNvPr id="27" name="Rectangle 26"/>
                <p:cNvSpPr/>
                <p:nvPr/>
              </p:nvSpPr>
              <p:spPr>
                <a:xfrm rot="5400000">
                  <a:off x="2815211" y="1880096"/>
                  <a:ext cx="2304256" cy="2744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Local Memory</a:t>
                  </a:r>
                  <a:endParaRPr 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 rot="5400000">
                  <a:off x="5354235" y="1025223"/>
                  <a:ext cx="0" cy="25603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>
                <a:off x="3059831" y="1299240"/>
                <a:ext cx="2304256" cy="3302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Wavefront Scheduler</a:t>
                </a:r>
                <a:endParaRPr 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87823" y="836712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Unit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2555775" y="1227232"/>
                <a:ext cx="432048" cy="648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55775" y="2595384"/>
                <a:ext cx="432048" cy="7920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 rot="16200000">
                <a:off x="2946740" y="2040085"/>
                <a:ext cx="822566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SIMD Unit 1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3522801" y="2040085"/>
                <a:ext cx="822566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SIMD Unit 2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4098865" y="2040085"/>
                <a:ext cx="822566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SIMD Unit 3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4674929" y="2040085"/>
                <a:ext cx="822566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SIMD Unit 4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355976" y="1700808"/>
              <a:ext cx="0" cy="256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932040" y="1700808"/>
              <a:ext cx="0" cy="256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508104" y="1700808"/>
              <a:ext cx="0" cy="256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779912" y="2793876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55976" y="2780928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932040" y="2780928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508104" y="2780928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52400" y="4237105"/>
            <a:ext cx="3017520" cy="2583012"/>
            <a:chOff x="66863" y="867195"/>
            <a:chExt cx="3017520" cy="2583012"/>
          </a:xfrm>
        </p:grpSpPr>
        <p:grpSp>
          <p:nvGrpSpPr>
            <p:cNvPr id="30" name="Group 29"/>
            <p:cNvGrpSpPr/>
            <p:nvPr/>
          </p:nvGrpSpPr>
          <p:grpSpPr>
            <a:xfrm>
              <a:off x="66863" y="867195"/>
              <a:ext cx="3017520" cy="2583012"/>
              <a:chOff x="66863" y="867195"/>
              <a:chExt cx="3017520" cy="2583012"/>
            </a:xfrm>
          </p:grpSpPr>
          <p:sp>
            <p:nvSpPr>
              <p:cNvPr id="32" name="Rectangle 31"/>
              <p:cNvSpPr/>
              <p:nvPr/>
            </p:nvSpPr>
            <p:spPr>
              <a:xfrm rot="16200000" flipV="1">
                <a:off x="478343" y="844167"/>
                <a:ext cx="2194560" cy="3017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64272" y="867195"/>
                <a:ext cx="2823552" cy="2494563"/>
                <a:chOff x="164272" y="795187"/>
                <a:chExt cx="2823552" cy="2494563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164272" y="795187"/>
                  <a:ext cx="2823552" cy="2494563"/>
                  <a:chOff x="216742" y="943104"/>
                  <a:chExt cx="2197007" cy="2036829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228600" y="1363980"/>
                    <a:ext cx="2185149" cy="228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Ultra-threaded Dispatcher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216742" y="1843125"/>
                    <a:ext cx="8523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Compute Unit 1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1539687" y="1843125"/>
                    <a:ext cx="874061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Compute Unit 32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284630" y="2751333"/>
                    <a:ext cx="2073090" cy="228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Global Memory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1" name="Straight Arrow Connector 40"/>
                  <p:cNvCxnSpPr/>
                  <p:nvPr/>
                </p:nvCxnSpPr>
                <p:spPr>
                  <a:xfrm>
                    <a:off x="676836" y="2368646"/>
                    <a:ext cx="0" cy="37330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1965513" y="2376523"/>
                    <a:ext cx="0" cy="37330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28600" y="943104"/>
                    <a:ext cx="2185149" cy="326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Compute Device</a:t>
                    </a:r>
                    <a:endPara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2411760" y="1600081"/>
                  <a:ext cx="0" cy="30175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745485" y="1604985"/>
                  <a:ext cx="0" cy="30175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TextBox 30"/>
            <p:cNvSpPr txBox="1"/>
            <p:nvPr/>
          </p:nvSpPr>
          <p:spPr>
            <a:xfrm>
              <a:off x="1331640" y="20608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81673" y="4191000"/>
            <a:ext cx="3033861" cy="2607910"/>
            <a:chOff x="5868144" y="779562"/>
            <a:chExt cx="3033861" cy="2607910"/>
          </a:xfrm>
        </p:grpSpPr>
        <p:grpSp>
          <p:nvGrpSpPr>
            <p:cNvPr id="45" name="Group 44"/>
            <p:cNvGrpSpPr/>
            <p:nvPr/>
          </p:nvGrpSpPr>
          <p:grpSpPr>
            <a:xfrm>
              <a:off x="5868144" y="779562"/>
              <a:ext cx="3033861" cy="2607910"/>
              <a:chOff x="5868145" y="779562"/>
              <a:chExt cx="3033861" cy="2607910"/>
            </a:xfrm>
          </p:grpSpPr>
          <p:sp>
            <p:nvSpPr>
              <p:cNvPr id="54" name="Rectangle 53"/>
              <p:cNvSpPr/>
              <p:nvPr/>
            </p:nvSpPr>
            <p:spPr>
              <a:xfrm rot="16200000" flipV="1">
                <a:off x="6497444" y="992435"/>
                <a:ext cx="2197785" cy="2592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 rot="16200000">
                <a:off x="6894649" y="1413455"/>
                <a:ext cx="1347395" cy="2392268"/>
                <a:chOff x="3598750" y="865205"/>
                <a:chExt cx="1445406" cy="2392268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4642587" y="865205"/>
                  <a:ext cx="401569" cy="4320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IF/ID</a:t>
                  </a:r>
                  <a:endParaRPr 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5400000">
                  <a:off x="2935891" y="2320148"/>
                  <a:ext cx="1600184" cy="2744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Vector/Scalar RF</a:t>
                  </a:r>
                  <a:endPara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6309718" y="779562"/>
                <a:ext cx="259228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SIMD Unit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5868145" y="1172338"/>
                <a:ext cx="432048" cy="77497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868145" y="2739400"/>
                <a:ext cx="432048" cy="648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 rot="16200000">
                <a:off x="7816883" y="2003850"/>
                <a:ext cx="268499" cy="15736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Stream Core 16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rot="16200000">
                <a:off x="7073800" y="2693625"/>
                <a:ext cx="0" cy="1990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 rot="16200000">
              <a:off x="7816883" y="616166"/>
              <a:ext cx="268499" cy="1573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Stream Core 1</a:t>
              </a:r>
              <a:endPara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6200000">
              <a:off x="7073800" y="1308477"/>
              <a:ext cx="0" cy="1990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16200000">
              <a:off x="7816883" y="976205"/>
              <a:ext cx="268499" cy="1573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Stream Core 2</a:t>
              </a:r>
              <a:endPara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6200000">
              <a:off x="7073800" y="1675029"/>
              <a:ext cx="0" cy="180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 rot="16200000">
              <a:off x="7816883" y="1336245"/>
              <a:ext cx="268499" cy="1573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Stream Core 3</a:t>
              </a:r>
              <a:endPara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804248" y="2125557"/>
              <a:ext cx="3657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782743" y="2348880"/>
              <a:ext cx="461665" cy="3693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979218" y="1395540"/>
              <a:ext cx="0" cy="1408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>
            <a:stCxn id="46" idx="3"/>
          </p:cNvCxnSpPr>
          <p:nvPr/>
        </p:nvCxnSpPr>
        <p:spPr>
          <a:xfrm flipH="1" flipV="1">
            <a:off x="7796272" y="3962400"/>
            <a:ext cx="168390" cy="717799"/>
          </a:xfrm>
          <a:prstGeom prst="straightConnector1">
            <a:avLst/>
          </a:prstGeom>
          <a:ln w="476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04598" y="3290891"/>
            <a:ext cx="2172390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 Units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 Units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9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87" y="1524000"/>
            <a:ext cx="5506825" cy="50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of Proposed Online Profiling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learning: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finds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of interest from input dataset based on pixel similarities (most represented data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state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machine: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images of interest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by keeping track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number of repeated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Associative memory: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reduce the redundant computations beside processor cores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747261"/>
              </p:ext>
            </p:extLst>
          </p:nvPr>
        </p:nvGraphicFramePr>
        <p:xfrm>
          <a:off x="1981200" y="3048000"/>
          <a:ext cx="6324600" cy="325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" name="Visio" r:id="rId3" imgW="7490908" imgH="3779377" progId="Visio.Drawing.11">
                  <p:embed/>
                </p:oleObj>
              </mc:Choice>
              <mc:Fallback>
                <p:oleObj name="Visio" r:id="rId3" imgW="7490908" imgH="377937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6324600" cy="3250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4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Learning Algorithm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Temporal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 (TD)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learning</a:t>
                </a:r>
              </a:p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TD-LRU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maintains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states, representing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image groups of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interest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reword value for the pixel similarity </a:t>
                </a:r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balances the impact of the obtained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reward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TD-LRU considers the images with less than a threshold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reward as non-seen images</a:t>
                </a:r>
                <a:endParaRPr lang="en-US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345752"/>
              </p:ext>
            </p:extLst>
          </p:nvPr>
        </p:nvGraphicFramePr>
        <p:xfrm>
          <a:off x="914400" y="3352800"/>
          <a:ext cx="7162800" cy="335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" name="Visio" r:id="rId4" imgW="7292314" imgH="3592761" progId="Visio.Drawing.11">
                  <p:embed/>
                </p:oleObj>
              </mc:Choice>
              <mc:Fallback>
                <p:oleObj name="Visio" r:id="rId4" imgW="7292314" imgH="359276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3589" b="4404"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162800" cy="3350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86400" y="1447800"/>
                <a:ext cx="2163220" cy="429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447800"/>
                <a:ext cx="2163220" cy="429926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41614</TotalTime>
  <Words>1157</Words>
  <Application>Microsoft Office PowerPoint</Application>
  <PresentationFormat>On-screen Show (4:3)</PresentationFormat>
  <Paragraphs>272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Cambria Math</vt:lpstr>
      <vt:lpstr>Constantia</vt:lpstr>
      <vt:lpstr>굴림</vt:lpstr>
      <vt:lpstr>Times New Roman</vt:lpstr>
      <vt:lpstr>Wingdings</vt:lpstr>
      <vt:lpstr>Network</vt:lpstr>
      <vt:lpstr>Visio</vt:lpstr>
      <vt:lpstr>Equation</vt:lpstr>
      <vt:lpstr>PowerPoint Presentation</vt:lpstr>
      <vt:lpstr>Motivation</vt:lpstr>
      <vt:lpstr>Associative Memory</vt:lpstr>
      <vt:lpstr>Related Work</vt:lpstr>
      <vt:lpstr>Associative Memory Energy Solution</vt:lpstr>
      <vt:lpstr>Base GPU Architecture for Approximate Design </vt:lpstr>
      <vt:lpstr>Associative Memory Integration</vt:lpstr>
      <vt:lpstr>Framework of Proposed Online Profiling </vt:lpstr>
      <vt:lpstr>Online Learning Algorithm </vt:lpstr>
      <vt:lpstr>TD-LRU Learning </vt:lpstr>
      <vt:lpstr>TD-LRU Learning </vt:lpstr>
      <vt:lpstr>Approximate Profiler</vt:lpstr>
      <vt:lpstr>Approximate Profiler</vt:lpstr>
      <vt:lpstr>Experimental Setup</vt:lpstr>
      <vt:lpstr>Results: GPU Energy Consumption</vt:lpstr>
      <vt:lpstr>Hit Rate Comparasion Offline/Online </vt:lpstr>
      <vt:lpstr> Hit Rate &amp; Energy Saving Comparison</vt:lpstr>
      <vt:lpstr>Energy in Different Dataset Size</vt:lpstr>
      <vt:lpstr>ACAM Robustness to Dataset </vt:lpstr>
      <vt:lpstr>Quality Comparison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tajana</dc:creator>
  <cp:lastModifiedBy>Mohsen Imani</cp:lastModifiedBy>
  <cp:revision>4631</cp:revision>
  <cp:lastPrinted>2016-05-11T17:59:48Z</cp:lastPrinted>
  <dcterms:created xsi:type="dcterms:W3CDTF">2011-02-28T18:54:52Z</dcterms:created>
  <dcterms:modified xsi:type="dcterms:W3CDTF">2016-12-22T02:34:58Z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