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7" r:id="rId2"/>
    <p:sldId id="554" r:id="rId3"/>
    <p:sldId id="708" r:id="rId4"/>
    <p:sldId id="712" r:id="rId5"/>
    <p:sldId id="565" r:id="rId6"/>
    <p:sldId id="637" r:id="rId7"/>
    <p:sldId id="638" r:id="rId8"/>
    <p:sldId id="455" r:id="rId9"/>
    <p:sldId id="656" r:id="rId10"/>
    <p:sldId id="657" r:id="rId11"/>
    <p:sldId id="658" r:id="rId12"/>
    <p:sldId id="659" r:id="rId13"/>
    <p:sldId id="660" r:id="rId14"/>
    <p:sldId id="688" r:id="rId15"/>
    <p:sldId id="710" r:id="rId16"/>
    <p:sldId id="711" r:id="rId17"/>
    <p:sldId id="661" r:id="rId18"/>
    <p:sldId id="662" r:id="rId19"/>
    <p:sldId id="687" r:id="rId20"/>
    <p:sldId id="653" r:id="rId21"/>
    <p:sldId id="654" r:id="rId22"/>
    <p:sldId id="655" r:id="rId23"/>
    <p:sldId id="557" r:id="rId24"/>
    <p:sldId id="471" r:id="rId25"/>
    <p:sldId id="569" r:id="rId26"/>
    <p:sldId id="643" r:id="rId27"/>
    <p:sldId id="665" r:id="rId28"/>
    <p:sldId id="666" r:id="rId29"/>
    <p:sldId id="667" r:id="rId30"/>
    <p:sldId id="668" r:id="rId31"/>
    <p:sldId id="669" r:id="rId32"/>
    <p:sldId id="631" r:id="rId33"/>
    <p:sldId id="670" r:id="rId34"/>
    <p:sldId id="704" r:id="rId35"/>
    <p:sldId id="705" r:id="rId36"/>
    <p:sldId id="706" r:id="rId37"/>
    <p:sldId id="707" r:id="rId38"/>
    <p:sldId id="699" r:id="rId39"/>
    <p:sldId id="714" r:id="rId40"/>
    <p:sldId id="721" r:id="rId41"/>
    <p:sldId id="722" r:id="rId42"/>
    <p:sldId id="672" r:id="rId43"/>
    <p:sldId id="575" r:id="rId44"/>
    <p:sldId id="709" r:id="rId45"/>
    <p:sldId id="674" r:id="rId46"/>
    <p:sldId id="675" r:id="rId47"/>
    <p:sldId id="723" r:id="rId48"/>
    <p:sldId id="581" r:id="rId49"/>
    <p:sldId id="553" r:id="rId50"/>
    <p:sldId id="636" r:id="rId51"/>
    <p:sldId id="724" r:id="rId52"/>
    <p:sldId id="514" r:id="rId53"/>
    <p:sldId id="593" r:id="rId54"/>
    <p:sldId id="518" r:id="rId55"/>
    <p:sldId id="691" r:id="rId56"/>
    <p:sldId id="682" r:id="rId57"/>
    <p:sldId id="628" r:id="rId58"/>
    <p:sldId id="727" r:id="rId59"/>
    <p:sldId id="595" r:id="rId60"/>
    <p:sldId id="627" r:id="rId61"/>
    <p:sldId id="728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82A6894-8109-9D43-9B7D-CBF9155EE4C2}">
          <p14:sldIdLst>
            <p14:sldId id="257"/>
            <p14:sldId id="554"/>
            <p14:sldId id="708"/>
            <p14:sldId id="712"/>
            <p14:sldId id="565"/>
            <p14:sldId id="637"/>
            <p14:sldId id="638"/>
            <p14:sldId id="455"/>
            <p14:sldId id="656"/>
            <p14:sldId id="657"/>
            <p14:sldId id="658"/>
            <p14:sldId id="659"/>
            <p14:sldId id="660"/>
            <p14:sldId id="688"/>
            <p14:sldId id="710"/>
            <p14:sldId id="711"/>
            <p14:sldId id="661"/>
            <p14:sldId id="662"/>
            <p14:sldId id="687"/>
            <p14:sldId id="653"/>
            <p14:sldId id="654"/>
            <p14:sldId id="655"/>
            <p14:sldId id="557"/>
            <p14:sldId id="471"/>
            <p14:sldId id="569"/>
            <p14:sldId id="643"/>
            <p14:sldId id="665"/>
            <p14:sldId id="666"/>
            <p14:sldId id="667"/>
            <p14:sldId id="668"/>
            <p14:sldId id="669"/>
            <p14:sldId id="631"/>
            <p14:sldId id="670"/>
            <p14:sldId id="704"/>
            <p14:sldId id="705"/>
            <p14:sldId id="706"/>
            <p14:sldId id="707"/>
            <p14:sldId id="699"/>
            <p14:sldId id="714"/>
            <p14:sldId id="721"/>
            <p14:sldId id="722"/>
            <p14:sldId id="672"/>
            <p14:sldId id="575"/>
            <p14:sldId id="709"/>
            <p14:sldId id="674"/>
            <p14:sldId id="675"/>
            <p14:sldId id="723"/>
            <p14:sldId id="581"/>
            <p14:sldId id="553"/>
            <p14:sldId id="636"/>
            <p14:sldId id="724"/>
            <p14:sldId id="514"/>
            <p14:sldId id="593"/>
            <p14:sldId id="518"/>
            <p14:sldId id="691"/>
            <p14:sldId id="682"/>
            <p14:sldId id="628"/>
            <p14:sldId id="727"/>
            <p14:sldId id="595"/>
            <p14:sldId id="627"/>
            <p14:sldId id="72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432FF"/>
    <a:srgbClr val="FFFFFF"/>
    <a:srgbClr val="008F00"/>
    <a:srgbClr val="00FDFF"/>
    <a:srgbClr val="FF0000"/>
    <a:srgbClr val="00FA00"/>
    <a:srgbClr val="FF40FF"/>
    <a:srgbClr val="C0504D"/>
    <a:srgbClr val="76D6FF"/>
    <a:srgbClr val="D7DD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42"/>
    <p:restoredTop sz="87440"/>
  </p:normalViewPr>
  <p:slideViewPr>
    <p:cSldViewPr snapToGrid="0">
      <p:cViewPr>
        <p:scale>
          <a:sx n="66" d="100"/>
          <a:sy n="66" d="100"/>
        </p:scale>
        <p:origin x="1974" y="1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306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tonyfwu\Box%20Sync\SONIC\HD%20Simulation%20Resul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tonyfwu\Box%20Sync\SONIC\HD%20Simulation%20Resul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tonyfwu\Box%20Sync\SONIC\HD%20Simulation%20Resul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tonyfwu\Box%20Sync\SONIC\HD%20Simulation%20Result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tonyfwu\Box%20Sync\SONIC\Olfactory\Testing\FInal\Simulation_vs_Actual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tonyfwu\Box%20Sync\SONIC\HD%20Power%202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tonyfwu\Box%20Sync\SONIC\HD%20Power%202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38100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xVal>
            <c:numRef>
              <c:f>Sheet2!$A$13:$A$18</c:f>
              <c:numCache>
                <c:formatCode>General</c:formatCode>
                <c:ptCount val="6"/>
                <c:pt idx="0">
                  <c:v>0.2</c:v>
                </c:pt>
                <c:pt idx="1">
                  <c:v>0.3</c:v>
                </c:pt>
                <c:pt idx="2">
                  <c:v>0.5</c:v>
                </c:pt>
                <c:pt idx="3">
                  <c:v>1</c:v>
                </c:pt>
                <c:pt idx="4">
                  <c:v>1.3</c:v>
                </c:pt>
                <c:pt idx="5">
                  <c:v>2</c:v>
                </c:pt>
              </c:numCache>
            </c:numRef>
          </c:xVal>
          <c:yVal>
            <c:numRef>
              <c:f>Sheet2!$D$13:$D$18</c:f>
              <c:numCache>
                <c:formatCode>General</c:formatCode>
                <c:ptCount val="6"/>
                <c:pt idx="0">
                  <c:v>74</c:v>
                </c:pt>
                <c:pt idx="1">
                  <c:v>80</c:v>
                </c:pt>
                <c:pt idx="2">
                  <c:v>90</c:v>
                </c:pt>
                <c:pt idx="3">
                  <c:v>95</c:v>
                </c:pt>
                <c:pt idx="4">
                  <c:v>97</c:v>
                </c:pt>
                <c:pt idx="5">
                  <c:v>98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53465504"/>
        <c:axId val="-153471488"/>
      </c:scatterChart>
      <c:valAx>
        <c:axId val="-153465504"/>
        <c:scaling>
          <c:orientation val="minMax"/>
          <c:max val="2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53471488"/>
        <c:crosses val="autoZero"/>
        <c:crossBetween val="midCat"/>
        <c:majorUnit val="1"/>
      </c:valAx>
      <c:valAx>
        <c:axId val="-153471488"/>
        <c:scaling>
          <c:orientation val="minMax"/>
          <c:max val="100"/>
          <c:min val="75"/>
        </c:scaling>
        <c:delete val="1"/>
        <c:axPos val="l"/>
        <c:numFmt formatCode="General" sourceLinked="1"/>
        <c:majorTickMark val="none"/>
        <c:minorTickMark val="none"/>
        <c:tickLblPos val="nextTo"/>
        <c:crossAx val="-153465504"/>
        <c:crosses val="autoZero"/>
        <c:crossBetween val="midCat"/>
        <c:majorUnit val="2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38100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xVal>
            <c:numRef>
              <c:f>Sheet2!$A$13:$A$18</c:f>
              <c:numCache>
                <c:formatCode>General</c:formatCode>
                <c:ptCount val="6"/>
                <c:pt idx="0">
                  <c:v>0.2</c:v>
                </c:pt>
                <c:pt idx="1">
                  <c:v>0.3</c:v>
                </c:pt>
                <c:pt idx="2">
                  <c:v>0.5</c:v>
                </c:pt>
                <c:pt idx="3">
                  <c:v>1</c:v>
                </c:pt>
                <c:pt idx="4">
                  <c:v>1.3</c:v>
                </c:pt>
                <c:pt idx="5">
                  <c:v>2</c:v>
                </c:pt>
              </c:numCache>
            </c:numRef>
          </c:xVal>
          <c:yVal>
            <c:numRef>
              <c:f>Sheet2!$D$13:$D$18</c:f>
              <c:numCache>
                <c:formatCode>General</c:formatCode>
                <c:ptCount val="6"/>
                <c:pt idx="0">
                  <c:v>74</c:v>
                </c:pt>
                <c:pt idx="1">
                  <c:v>80</c:v>
                </c:pt>
                <c:pt idx="2">
                  <c:v>90</c:v>
                </c:pt>
                <c:pt idx="3">
                  <c:v>95</c:v>
                </c:pt>
                <c:pt idx="4">
                  <c:v>97</c:v>
                </c:pt>
                <c:pt idx="5">
                  <c:v>98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53458432"/>
        <c:axId val="-153464960"/>
      </c:scatterChart>
      <c:valAx>
        <c:axId val="-153458432"/>
        <c:scaling>
          <c:orientation val="minMax"/>
          <c:max val="2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53464960"/>
        <c:crosses val="autoZero"/>
        <c:crossBetween val="midCat"/>
        <c:majorUnit val="1"/>
      </c:valAx>
      <c:valAx>
        <c:axId val="-153464960"/>
        <c:scaling>
          <c:orientation val="minMax"/>
          <c:max val="100"/>
          <c:min val="75"/>
        </c:scaling>
        <c:delete val="1"/>
        <c:axPos val="l"/>
        <c:numFmt formatCode="General" sourceLinked="1"/>
        <c:majorTickMark val="none"/>
        <c:minorTickMark val="none"/>
        <c:tickLblPos val="nextTo"/>
        <c:crossAx val="-153458432"/>
        <c:crosses val="autoZero"/>
        <c:crossBetween val="midCat"/>
        <c:majorUnit val="2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38100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xVal>
            <c:numRef>
              <c:f>Sheet2!$A$13:$A$18</c:f>
              <c:numCache>
                <c:formatCode>General</c:formatCode>
                <c:ptCount val="6"/>
                <c:pt idx="0">
                  <c:v>0.2</c:v>
                </c:pt>
                <c:pt idx="1">
                  <c:v>0.3</c:v>
                </c:pt>
                <c:pt idx="2">
                  <c:v>0.5</c:v>
                </c:pt>
                <c:pt idx="3">
                  <c:v>1</c:v>
                </c:pt>
                <c:pt idx="4">
                  <c:v>1.3</c:v>
                </c:pt>
                <c:pt idx="5">
                  <c:v>2</c:v>
                </c:pt>
              </c:numCache>
            </c:numRef>
          </c:xVal>
          <c:yVal>
            <c:numRef>
              <c:f>Sheet2!$D$13:$D$18</c:f>
              <c:numCache>
                <c:formatCode>General</c:formatCode>
                <c:ptCount val="6"/>
                <c:pt idx="0">
                  <c:v>74</c:v>
                </c:pt>
                <c:pt idx="1">
                  <c:v>80</c:v>
                </c:pt>
                <c:pt idx="2">
                  <c:v>90</c:v>
                </c:pt>
                <c:pt idx="3">
                  <c:v>95</c:v>
                </c:pt>
                <c:pt idx="4">
                  <c:v>97</c:v>
                </c:pt>
                <c:pt idx="5">
                  <c:v>98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53464416"/>
        <c:axId val="-153473664"/>
      </c:scatterChart>
      <c:valAx>
        <c:axId val="-153464416"/>
        <c:scaling>
          <c:orientation val="minMax"/>
          <c:max val="2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53473664"/>
        <c:crosses val="autoZero"/>
        <c:crossBetween val="midCat"/>
        <c:majorUnit val="1"/>
      </c:valAx>
      <c:valAx>
        <c:axId val="-153473664"/>
        <c:scaling>
          <c:orientation val="minMax"/>
          <c:max val="100"/>
          <c:min val="75"/>
        </c:scaling>
        <c:delete val="1"/>
        <c:axPos val="l"/>
        <c:numFmt formatCode="General" sourceLinked="1"/>
        <c:majorTickMark val="none"/>
        <c:minorTickMark val="none"/>
        <c:tickLblPos val="nextTo"/>
        <c:crossAx val="-153464416"/>
        <c:crosses val="autoZero"/>
        <c:crossBetween val="midCat"/>
        <c:majorUnit val="2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38100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xVal>
            <c:numRef>
              <c:f>Sheet2!$A$13:$A$18</c:f>
              <c:numCache>
                <c:formatCode>General</c:formatCode>
                <c:ptCount val="6"/>
                <c:pt idx="0">
                  <c:v>0.2</c:v>
                </c:pt>
                <c:pt idx="1">
                  <c:v>0.3</c:v>
                </c:pt>
                <c:pt idx="2">
                  <c:v>0.5</c:v>
                </c:pt>
                <c:pt idx="3">
                  <c:v>1</c:v>
                </c:pt>
                <c:pt idx="4">
                  <c:v>1.3</c:v>
                </c:pt>
                <c:pt idx="5">
                  <c:v>2</c:v>
                </c:pt>
              </c:numCache>
            </c:numRef>
          </c:xVal>
          <c:yVal>
            <c:numRef>
              <c:f>Sheet2!$D$13:$D$18</c:f>
              <c:numCache>
                <c:formatCode>General</c:formatCode>
                <c:ptCount val="6"/>
                <c:pt idx="0">
                  <c:v>74</c:v>
                </c:pt>
                <c:pt idx="1">
                  <c:v>80</c:v>
                </c:pt>
                <c:pt idx="2">
                  <c:v>90</c:v>
                </c:pt>
                <c:pt idx="3">
                  <c:v>95</c:v>
                </c:pt>
                <c:pt idx="4">
                  <c:v>97</c:v>
                </c:pt>
                <c:pt idx="5">
                  <c:v>98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53463872"/>
        <c:axId val="-153469856"/>
      </c:scatterChart>
      <c:valAx>
        <c:axId val="-153463872"/>
        <c:scaling>
          <c:orientation val="minMax"/>
          <c:max val="2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53469856"/>
        <c:crosses val="autoZero"/>
        <c:crossBetween val="midCat"/>
        <c:majorUnit val="1"/>
      </c:valAx>
      <c:valAx>
        <c:axId val="-153469856"/>
        <c:scaling>
          <c:orientation val="minMax"/>
          <c:max val="100"/>
          <c:min val="75"/>
        </c:scaling>
        <c:delete val="1"/>
        <c:axPos val="l"/>
        <c:numFmt formatCode="General" sourceLinked="1"/>
        <c:majorTickMark val="none"/>
        <c:minorTickMark val="none"/>
        <c:tickLblPos val="nextTo"/>
        <c:crossAx val="-153463872"/>
        <c:crosses val="autoZero"/>
        <c:crossBetween val="midCat"/>
        <c:majorUnit val="2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87970253718299"/>
          <c:y val="0.15169297500154499"/>
          <c:w val="0.762398075240595"/>
          <c:h val="0.59054523333181197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Software</c:v>
                </c:pt>
              </c:strCache>
            </c:strRef>
          </c:tx>
          <c:spPr>
            <a:ln w="3175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rgbClr val="0432FF"/>
              </a:solidFill>
              <a:ln w="9525">
                <a:noFill/>
              </a:ln>
              <a:effectLst/>
            </c:spPr>
          </c:marker>
          <c:xVal>
            <c:numRef>
              <c:f>Sheet1!$A$2:$A$8</c:f>
              <c:numCache>
                <c:formatCode>General</c:formatCode>
                <c:ptCount val="7"/>
                <c:pt idx="0">
                  <c:v>128</c:v>
                </c:pt>
                <c:pt idx="1">
                  <c:v>256</c:v>
                </c:pt>
                <c:pt idx="2">
                  <c:v>512</c:v>
                </c:pt>
                <c:pt idx="3">
                  <c:v>1024</c:v>
                </c:pt>
                <c:pt idx="4">
                  <c:v>2048</c:v>
                </c:pt>
                <c:pt idx="5">
                  <c:v>4096</c:v>
                </c:pt>
                <c:pt idx="6">
                  <c:v>8192</c:v>
                </c:pt>
              </c:numCache>
            </c:numRef>
          </c:xVal>
          <c:yVal>
            <c:numRef>
              <c:f>Sheet1!$B$2:$B$8</c:f>
              <c:numCache>
                <c:formatCode>General</c:formatCode>
                <c:ptCount val="7"/>
                <c:pt idx="0">
                  <c:v>95.7</c:v>
                </c:pt>
                <c:pt idx="1">
                  <c:v>97.7</c:v>
                </c:pt>
                <c:pt idx="2">
                  <c:v>98.65</c:v>
                </c:pt>
                <c:pt idx="3">
                  <c:v>99.01</c:v>
                </c:pt>
                <c:pt idx="4">
                  <c:v>99.22</c:v>
                </c:pt>
                <c:pt idx="5">
                  <c:v>99.38</c:v>
                </c:pt>
                <c:pt idx="6">
                  <c:v>99.38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This Work</c:v>
                </c:pt>
              </c:strCache>
            </c:strRef>
          </c:tx>
          <c:spPr>
            <a:ln w="3175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Sheet1!$A$2:$A$8</c:f>
              <c:numCache>
                <c:formatCode>General</c:formatCode>
                <c:ptCount val="7"/>
                <c:pt idx="0">
                  <c:v>128</c:v>
                </c:pt>
                <c:pt idx="1">
                  <c:v>256</c:v>
                </c:pt>
                <c:pt idx="2">
                  <c:v>512</c:v>
                </c:pt>
                <c:pt idx="3">
                  <c:v>1024</c:v>
                </c:pt>
                <c:pt idx="4">
                  <c:v>2048</c:v>
                </c:pt>
                <c:pt idx="5">
                  <c:v>4096</c:v>
                </c:pt>
                <c:pt idx="6">
                  <c:v>8192</c:v>
                </c:pt>
              </c:numCache>
            </c:numRef>
          </c:xVal>
          <c:yVal>
            <c:numRef>
              <c:f>Sheet1!$C$2:$C$8</c:f>
              <c:numCache>
                <c:formatCode>General</c:formatCode>
                <c:ptCount val="7"/>
                <c:pt idx="0">
                  <c:v>76</c:v>
                </c:pt>
                <c:pt idx="1">
                  <c:v>83.68</c:v>
                </c:pt>
                <c:pt idx="2">
                  <c:v>88.13</c:v>
                </c:pt>
                <c:pt idx="3">
                  <c:v>90.62</c:v>
                </c:pt>
                <c:pt idx="4">
                  <c:v>95.79</c:v>
                </c:pt>
                <c:pt idx="5">
                  <c:v>97.02</c:v>
                </c:pt>
                <c:pt idx="6">
                  <c:v>98.19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53466592"/>
        <c:axId val="-153463328"/>
      </c:scatterChart>
      <c:valAx>
        <c:axId val="-153466592"/>
        <c:scaling>
          <c:logBase val="2"/>
          <c:orientation val="minMax"/>
          <c:min val="128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r>
                  <a:rPr lang="en-US" dirty="0" smtClean="0"/>
                  <a:t>HD</a:t>
                </a:r>
                <a:r>
                  <a:rPr lang="en-US" baseline="0" dirty="0" smtClean="0"/>
                  <a:t> Vector</a:t>
                </a:r>
                <a:r>
                  <a:rPr lang="en-US" dirty="0" smtClean="0"/>
                  <a:t> </a:t>
                </a:r>
                <a:r>
                  <a:rPr lang="en-US" dirty="0"/>
                  <a:t>Dimension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349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53463328"/>
        <c:crosses val="autoZero"/>
        <c:crossBetween val="midCat"/>
        <c:majorUnit val="4"/>
      </c:valAx>
      <c:valAx>
        <c:axId val="-153463328"/>
        <c:scaling>
          <c:orientation val="minMax"/>
          <c:max val="100"/>
          <c:min val="5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349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53466592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tx1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'Comparison (2)'!$G$49</c:f>
              <c:strCache>
                <c:ptCount val="1"/>
                <c:pt idx="0">
                  <c:v>Classify</c:v>
                </c:pt>
              </c:strCache>
            </c:strRef>
          </c:tx>
          <c:spPr>
            <a:solidFill>
              <a:srgbClr val="008F00"/>
            </a:solidFill>
            <a:ln>
              <a:noFill/>
            </a:ln>
            <a:effectLst/>
          </c:spPr>
          <c:invertIfNegative val="0"/>
          <c:cat>
            <c:strRef>
              <c:f>'Comparison (2)'!$F$50:$F$51</c:f>
              <c:strCache>
                <c:ptCount val="2"/>
                <c:pt idx="0">
                  <c:v>Silicon</c:v>
                </c:pt>
                <c:pt idx="1">
                  <c:v>Monolithic 3D</c:v>
                </c:pt>
              </c:strCache>
            </c:strRef>
          </c:cat>
          <c:val>
            <c:numRef>
              <c:f>'Comparison (2)'!$G$50:$G$51</c:f>
              <c:numCache>
                <c:formatCode>General</c:formatCode>
                <c:ptCount val="2"/>
                <c:pt idx="0">
                  <c:v>0.09</c:v>
                </c:pt>
                <c:pt idx="1">
                  <c:v>4.1804391217564896E-3</c:v>
                </c:pt>
              </c:numCache>
            </c:numRef>
          </c:val>
        </c:ser>
        <c:ser>
          <c:idx val="1"/>
          <c:order val="1"/>
          <c:tx>
            <c:strRef>
              <c:f>'Comparison (2)'!$H$49</c:f>
              <c:strCache>
                <c:ptCount val="1"/>
                <c:pt idx="0">
                  <c:v>Projection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'Comparison (2)'!$F$50:$F$51</c:f>
              <c:strCache>
                <c:ptCount val="2"/>
                <c:pt idx="0">
                  <c:v>Silicon</c:v>
                </c:pt>
                <c:pt idx="1">
                  <c:v>Monolithic 3D</c:v>
                </c:pt>
              </c:strCache>
            </c:strRef>
          </c:cat>
          <c:val>
            <c:numRef>
              <c:f>'Comparison (2)'!$H$50:$H$51</c:f>
              <c:numCache>
                <c:formatCode>General</c:formatCode>
                <c:ptCount val="2"/>
                <c:pt idx="0">
                  <c:v>0.3</c:v>
                </c:pt>
                <c:pt idx="1">
                  <c:v>1.38477045908184E-2</c:v>
                </c:pt>
              </c:numCache>
            </c:numRef>
          </c:val>
        </c:ser>
        <c:ser>
          <c:idx val="2"/>
          <c:order val="2"/>
          <c:tx>
            <c:strRef>
              <c:f>'Comparison (2)'!$I$49</c:f>
              <c:strCache>
                <c:ptCount val="1"/>
                <c:pt idx="0">
                  <c:v>Encoding</c:v>
                </c:pt>
              </c:strCache>
            </c:strRef>
          </c:tx>
          <c:spPr>
            <a:solidFill>
              <a:srgbClr val="0432FF"/>
            </a:solidFill>
            <a:ln>
              <a:noFill/>
            </a:ln>
            <a:effectLst/>
          </c:spPr>
          <c:invertIfNegative val="0"/>
          <c:cat>
            <c:strRef>
              <c:f>'Comparison (2)'!$F$50:$F$51</c:f>
              <c:strCache>
                <c:ptCount val="2"/>
                <c:pt idx="0">
                  <c:v>Silicon</c:v>
                </c:pt>
                <c:pt idx="1">
                  <c:v>Monolithic 3D</c:v>
                </c:pt>
              </c:strCache>
            </c:strRef>
          </c:cat>
          <c:val>
            <c:numRef>
              <c:f>'Comparison (2)'!$I$50:$I$51</c:f>
              <c:numCache>
                <c:formatCode>General</c:formatCode>
                <c:ptCount val="2"/>
                <c:pt idx="0">
                  <c:v>0.61</c:v>
                </c:pt>
                <c:pt idx="1">
                  <c:v>0.112349301397206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53469312"/>
        <c:axId val="-153462784"/>
      </c:barChart>
      <c:catAx>
        <c:axId val="-153469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53462784"/>
        <c:crosses val="autoZero"/>
        <c:auto val="1"/>
        <c:lblAlgn val="ctr"/>
        <c:lblOffset val="100"/>
        <c:noMultiLvlLbl val="0"/>
      </c:catAx>
      <c:valAx>
        <c:axId val="-153462784"/>
        <c:scaling>
          <c:orientation val="minMax"/>
          <c:max val="1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53469312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'Comparison (2)'!$G$49</c:f>
              <c:strCache>
                <c:ptCount val="1"/>
                <c:pt idx="0">
                  <c:v>Classify</c:v>
                </c:pt>
              </c:strCache>
            </c:strRef>
          </c:tx>
          <c:spPr>
            <a:solidFill>
              <a:srgbClr val="008F00"/>
            </a:solidFill>
            <a:ln>
              <a:noFill/>
            </a:ln>
            <a:effectLst/>
          </c:spPr>
          <c:invertIfNegative val="0"/>
          <c:cat>
            <c:strRef>
              <c:f>'Comparison (2)'!$F$50:$F$51</c:f>
              <c:strCache>
                <c:ptCount val="2"/>
                <c:pt idx="0">
                  <c:v>Silicon</c:v>
                </c:pt>
                <c:pt idx="1">
                  <c:v>Monolithic 3D</c:v>
                </c:pt>
              </c:strCache>
            </c:strRef>
          </c:cat>
          <c:val>
            <c:numRef>
              <c:f>'Comparison (2)'!$G$52:$G$53</c:f>
              <c:numCache>
                <c:formatCode>General</c:formatCode>
                <c:ptCount val="2"/>
                <c:pt idx="0">
                  <c:v>7.8740157480314907E-3</c:v>
                </c:pt>
                <c:pt idx="1">
                  <c:v>1.72882581294105E-3</c:v>
                </c:pt>
              </c:numCache>
            </c:numRef>
          </c:val>
        </c:ser>
        <c:ser>
          <c:idx val="1"/>
          <c:order val="1"/>
          <c:tx>
            <c:strRef>
              <c:f>'Comparison (2)'!$H$49</c:f>
              <c:strCache>
                <c:ptCount val="1"/>
                <c:pt idx="0">
                  <c:v>Projection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'Comparison (2)'!$F$50:$F$51</c:f>
              <c:strCache>
                <c:ptCount val="2"/>
                <c:pt idx="0">
                  <c:v>Silicon</c:v>
                </c:pt>
                <c:pt idx="1">
                  <c:v>Monolithic 3D</c:v>
                </c:pt>
              </c:strCache>
            </c:strRef>
          </c:cat>
          <c:val>
            <c:numRef>
              <c:f>'Comparison (2)'!$H$52:$H$53</c:f>
              <c:numCache>
                <c:formatCode>General</c:formatCode>
                <c:ptCount val="2"/>
              </c:numCache>
            </c:numRef>
          </c:val>
        </c:ser>
        <c:ser>
          <c:idx val="2"/>
          <c:order val="2"/>
          <c:tx>
            <c:strRef>
              <c:f>'Comparison (2)'!$I$49</c:f>
              <c:strCache>
                <c:ptCount val="1"/>
                <c:pt idx="0">
                  <c:v>Encoding</c:v>
                </c:pt>
              </c:strCache>
            </c:strRef>
          </c:tx>
          <c:spPr>
            <a:solidFill>
              <a:srgbClr val="0432FF"/>
            </a:solidFill>
            <a:ln>
              <a:noFill/>
            </a:ln>
            <a:effectLst/>
          </c:spPr>
          <c:invertIfNegative val="0"/>
          <c:cat>
            <c:strRef>
              <c:f>'Comparison (2)'!$F$50:$F$51</c:f>
              <c:strCache>
                <c:ptCount val="2"/>
                <c:pt idx="0">
                  <c:v>Silicon</c:v>
                </c:pt>
                <c:pt idx="1">
                  <c:v>Monolithic 3D</c:v>
                </c:pt>
              </c:strCache>
            </c:strRef>
          </c:cat>
          <c:val>
            <c:numRef>
              <c:f>'Comparison (2)'!$I$52:$I$53</c:f>
              <c:numCache>
                <c:formatCode>General</c:formatCode>
                <c:ptCount val="2"/>
                <c:pt idx="0">
                  <c:v>0.99212598425196796</c:v>
                </c:pt>
                <c:pt idx="1">
                  <c:v>0.21783205243057199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53462240"/>
        <c:axId val="-153473120"/>
      </c:barChart>
      <c:catAx>
        <c:axId val="-153462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53473120"/>
        <c:crosses val="autoZero"/>
        <c:auto val="1"/>
        <c:lblAlgn val="ctr"/>
        <c:lblOffset val="100"/>
        <c:noMultiLvlLbl val="0"/>
      </c:catAx>
      <c:valAx>
        <c:axId val="-153473120"/>
        <c:scaling>
          <c:orientation val="minMax"/>
          <c:max val="1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53462240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4CEDF4-5C68-4297-82C6-6A3F95B7082D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3C285-BCF8-4C7E-BBE4-3CE7CF449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11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01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642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395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385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4840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0247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35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625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157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803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25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848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ABB1B3-35AD-4548-948B-3264DD9D172D}" type="slidenum">
              <a:rPr lang="ko-KR" altLang="en-US" smtClean="0"/>
              <a:pPr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345292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ABB1B3-35AD-4548-948B-3264DD9D172D}" type="slidenum">
              <a:rPr lang="ko-KR" altLang="en-US" smtClean="0"/>
              <a:pPr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471681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ABB1B3-35AD-4548-948B-3264DD9D172D}" type="slidenum">
              <a:rPr lang="ko-KR" altLang="en-US" smtClean="0"/>
              <a:pPr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097784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ABB1B3-35AD-4548-948B-3264DD9D172D}" type="slidenum">
              <a:rPr lang="ko-KR" altLang="en-US" smtClean="0"/>
              <a:pPr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050710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012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1841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1021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903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687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486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572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1988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818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263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826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461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217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763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084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7082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41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872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346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6803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929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525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097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7288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373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4823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2FE80-5821-4105-8161-F4E6D9C7392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55637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2FE80-5821-4105-8161-F4E6D9C7392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4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3351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2FE80-5821-4105-8161-F4E6D9C7392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9810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104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8275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606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2FE80-5821-4105-8161-F4E6D9C7392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5621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4247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588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5268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5462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68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68378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7879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30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43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190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C285-BCF8-4C7E-BBE4-3CE7CF44922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48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04801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0574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39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6318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>
                <a:latin typeface="Arial" charset="0"/>
                <a:ea typeface="Arial" charset="0"/>
                <a:cs typeface="Arial" charset="0"/>
              </a:defRPr>
            </a:lvl1pPr>
            <a:lvl2pPr marL="742932" indent="-285744">
              <a:buClr>
                <a:schemeClr val="tx1"/>
              </a:buClr>
              <a:buFont typeface="Wingdings" charset="2"/>
              <a:buChar char="§"/>
              <a:defRPr sz="3200">
                <a:latin typeface="Arial" charset="0"/>
                <a:ea typeface="Arial" charset="0"/>
                <a:cs typeface="Arial" charset="0"/>
              </a:defRPr>
            </a:lvl2pPr>
            <a:lvl3pPr>
              <a:buClr>
                <a:schemeClr val="tx1"/>
              </a:buCl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chemeClr val="tx1"/>
              </a:buCl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chemeClr val="tx1"/>
              </a:buCl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62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18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>
                <a:latin typeface="Arial" charset="0"/>
                <a:ea typeface="Arial" charset="0"/>
                <a:cs typeface="Arial" charset="0"/>
              </a:defRPr>
            </a:lvl1pPr>
            <a:lvl2pPr marL="742932" indent="-285744">
              <a:buClr>
                <a:schemeClr val="tx1"/>
              </a:buClr>
              <a:buFont typeface="Wingdings" charset="2"/>
              <a:buChar char="§"/>
              <a:defRPr sz="3200">
                <a:latin typeface="Arial" charset="0"/>
                <a:ea typeface="Arial" charset="0"/>
                <a:cs typeface="Arial" charset="0"/>
              </a:defRPr>
            </a:lvl2pPr>
            <a:lvl3pPr>
              <a:buClr>
                <a:schemeClr val="tx1"/>
              </a:buCl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chemeClr val="tx1"/>
              </a:buCl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chemeClr val="tx1"/>
              </a:buCl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87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91"/>
          <p:cNvSpPr txBox="1">
            <a:spLocks noChangeArrowheads="1"/>
          </p:cNvSpPr>
          <p:nvPr userDrawn="1"/>
        </p:nvSpPr>
        <p:spPr bwMode="auto">
          <a:xfrm>
            <a:off x="3149600" y="6519446"/>
            <a:ext cx="73152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ctr"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en-US" sz="800" b="1" i="1" dirty="0" smtClean="0">
                <a:cs typeface="Arial" charset="0"/>
              </a:rPr>
              <a:t>31.3: Brain-Inspired Computing Exploiting Carbon Nanotube FETs and Resistive RAM: </a:t>
            </a:r>
            <a:r>
              <a:rPr lang="en-US" sz="800" b="1" i="1" dirty="0" err="1" smtClean="0">
                <a:cs typeface="Arial" charset="0"/>
              </a:rPr>
              <a:t>Hyperdimensional</a:t>
            </a:r>
            <a:r>
              <a:rPr lang="en-US" sz="800" b="1" i="1" dirty="0" smtClean="0">
                <a:cs typeface="Arial" charset="0"/>
              </a:rPr>
              <a:t> Computing Case Study </a:t>
            </a:r>
            <a:endParaRPr lang="en-US" sz="800" b="1" i="1" dirty="0">
              <a:ea typeface="SimSun" pitchFamily="2"/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0" y="6553201"/>
            <a:ext cx="3454400" cy="32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0" marR="0" indent="0" algn="l" defTabSz="914400" rtl="1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1" lang="en-US" sz="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© </a:t>
            </a:r>
            <a:r>
              <a:rPr kumimoji="1" lang="en-US" sz="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2018</a:t>
            </a:r>
            <a:r>
              <a:rPr kumimoji="1" lang="en-US" sz="800" b="1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en-US" sz="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IEEE </a:t>
            </a:r>
          </a:p>
          <a:p>
            <a:pPr marL="0" marR="0" indent="0" algn="l" defTabSz="914400" rtl="1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1" lang="en-US" sz="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International Solid-State Circuits Conference</a:t>
            </a:r>
          </a:p>
        </p:txBody>
      </p:sp>
      <p:sp>
        <p:nvSpPr>
          <p:cNvPr id="13" name="Slide Number Placeholder 1"/>
          <p:cNvSpPr txBox="1">
            <a:spLocks/>
          </p:cNvSpPr>
          <p:nvPr userDrawn="1"/>
        </p:nvSpPr>
        <p:spPr bwMode="auto">
          <a:xfrm>
            <a:off x="10460568" y="6629400"/>
            <a:ext cx="1731433" cy="20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r" rtl="1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2F4D2785-A076-4F3E-A175-152D0C56177B}" type="slidenum">
              <a:rPr kumimoji="1" lang="en-US" sz="800" b="1" i="1">
                <a:solidFill>
                  <a:srgbClr val="000000"/>
                </a:solidFill>
                <a:latin typeface="Arial" pitchFamily="34" charset="0"/>
                <a:ea typeface="HY헤드라인M"/>
                <a:cs typeface="Arial" pitchFamily="34" charset="0"/>
              </a:rPr>
              <a:pPr algn="r" rtl="1"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‹#›</a:t>
            </a:fld>
            <a:r>
              <a:rPr kumimoji="1" lang="en-US" sz="800" b="1" i="1" dirty="0">
                <a:solidFill>
                  <a:srgbClr val="000000"/>
                </a:solidFill>
                <a:latin typeface="Arial" pitchFamily="34" charset="0"/>
                <a:ea typeface="HY헤드라인M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5528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image" Target="../media/image25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tif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13" Type="http://schemas.openxmlformats.org/officeDocument/2006/relationships/image" Target="../media/image67.emf"/><Relationship Id="rId3" Type="http://schemas.openxmlformats.org/officeDocument/2006/relationships/image" Target="../media/image57.emf"/><Relationship Id="rId7" Type="http://schemas.openxmlformats.org/officeDocument/2006/relationships/image" Target="../media/image61.emf"/><Relationship Id="rId12" Type="http://schemas.openxmlformats.org/officeDocument/2006/relationships/image" Target="../media/image66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11" Type="http://schemas.openxmlformats.org/officeDocument/2006/relationships/image" Target="../media/image65.emf"/><Relationship Id="rId5" Type="http://schemas.openxmlformats.org/officeDocument/2006/relationships/image" Target="../media/image59.emf"/><Relationship Id="rId10" Type="http://schemas.openxmlformats.org/officeDocument/2006/relationships/image" Target="../media/image64.emf"/><Relationship Id="rId4" Type="http://schemas.openxmlformats.org/officeDocument/2006/relationships/image" Target="../media/image58.emf"/><Relationship Id="rId9" Type="http://schemas.openxmlformats.org/officeDocument/2006/relationships/image" Target="../media/image63.emf"/><Relationship Id="rId14" Type="http://schemas.openxmlformats.org/officeDocument/2006/relationships/image" Target="../media/image68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tiff"/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914401"/>
            <a:ext cx="10744200" cy="2057399"/>
          </a:xfrm>
        </p:spPr>
        <p:txBody>
          <a:bodyPr/>
          <a:lstStyle/>
          <a:p>
            <a:r>
              <a:rPr lang="en-US" sz="4000" dirty="0"/>
              <a:t>Brain-Inspired Computing Exploiting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Carbon </a:t>
            </a:r>
            <a:r>
              <a:rPr lang="en-US" sz="4000" dirty="0"/>
              <a:t>Nanotube FETs and Resistive RAM: </a:t>
            </a:r>
            <a:r>
              <a:rPr lang="en-US" sz="4000" dirty="0" err="1"/>
              <a:t>Hyperdimensional</a:t>
            </a:r>
            <a:r>
              <a:rPr lang="en-US" sz="4000" dirty="0"/>
              <a:t> Computing Case Study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424020"/>
            <a:ext cx="10134600" cy="1752600"/>
          </a:xfrm>
        </p:spPr>
        <p:txBody>
          <a:bodyPr/>
          <a:lstStyle/>
          <a:p>
            <a:r>
              <a:rPr lang="en-US" u="sng" dirty="0" smtClean="0">
                <a:solidFill>
                  <a:schemeClr val="tx1"/>
                </a:solidFill>
              </a:rPr>
              <a:t>T. F. Wu</a:t>
            </a:r>
            <a:r>
              <a:rPr lang="en-US" dirty="0" smtClean="0">
                <a:solidFill>
                  <a:schemeClr val="tx1"/>
                </a:solidFill>
              </a:rPr>
              <a:t>, H. Li, P.-C. Huang, A. </a:t>
            </a:r>
            <a:r>
              <a:rPr lang="en-US" dirty="0" err="1" smtClean="0">
                <a:solidFill>
                  <a:schemeClr val="tx1"/>
                </a:solidFill>
              </a:rPr>
              <a:t>Rahimi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J. M. </a:t>
            </a:r>
            <a:r>
              <a:rPr lang="en-US" dirty="0" err="1" smtClean="0">
                <a:solidFill>
                  <a:schemeClr val="tx1"/>
                </a:solidFill>
              </a:rPr>
              <a:t>Rabaey</a:t>
            </a:r>
            <a:r>
              <a:rPr lang="en-US" dirty="0" smtClean="0">
                <a:solidFill>
                  <a:schemeClr val="tx1"/>
                </a:solidFill>
              </a:rPr>
              <a:t>, H.-S. P. Wong, M. M. </a:t>
            </a:r>
            <a:r>
              <a:rPr lang="en-US" dirty="0" err="1" smtClean="0">
                <a:solidFill>
                  <a:schemeClr val="tx1"/>
                </a:solidFill>
              </a:rPr>
              <a:t>Shulaker</a:t>
            </a:r>
            <a:r>
              <a:rPr lang="en-US" dirty="0" smtClean="0">
                <a:solidFill>
                  <a:schemeClr val="tx1"/>
                </a:solidFill>
              </a:rPr>
              <a:t>, S. </a:t>
            </a:r>
            <a:r>
              <a:rPr lang="en-US" dirty="0" err="1" smtClean="0">
                <a:solidFill>
                  <a:schemeClr val="tx1"/>
                </a:solidFill>
              </a:rPr>
              <a:t>Mitra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4858" y="678094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19" descr="SU_BlockStree_2color_db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9872" y="4955816"/>
            <a:ext cx="750727" cy="1132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5335" y="4943115"/>
            <a:ext cx="1504928" cy="120394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0" y="4953000"/>
            <a:ext cx="1143000" cy="113919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9451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EB9CCA-B6BD-49E6-B626-13774E1CB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18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HD Computing: Mapping Phase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F84F7B9-B683-45D2-A92D-76EEAD3EEA46}"/>
              </a:ext>
            </a:extLst>
          </p:cNvPr>
          <p:cNvSpPr/>
          <p:nvPr/>
        </p:nvSpPr>
        <p:spPr>
          <a:xfrm>
            <a:off x="638175" y="1285876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AFA55E0-B721-440B-AB36-71E3E9122C25}"/>
              </a:ext>
            </a:extLst>
          </p:cNvPr>
          <p:cNvSpPr/>
          <p:nvPr/>
        </p:nvSpPr>
        <p:spPr>
          <a:xfrm>
            <a:off x="1522834" y="1285876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b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DDF447E-823E-499A-816F-19DE8A5AF669}"/>
              </a:ext>
            </a:extLst>
          </p:cNvPr>
          <p:cNvSpPr/>
          <p:nvPr/>
        </p:nvSpPr>
        <p:spPr>
          <a:xfrm>
            <a:off x="2366607" y="1285876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90D8EB2-4071-493E-B21E-0042A11A0318}"/>
              </a:ext>
            </a:extLst>
          </p:cNvPr>
          <p:cNvSpPr/>
          <p:nvPr/>
        </p:nvSpPr>
        <p:spPr>
          <a:xfrm>
            <a:off x="4675174" y="1285876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_</a:t>
            </a:r>
            <a:endParaRPr lang="en-US" sz="2800" dirty="0">
              <a:solidFill>
                <a:sysClr val="windowText" lastClr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Double Bracket 13">
            <a:extLst>
              <a:ext uri="{FF2B5EF4-FFF2-40B4-BE49-F238E27FC236}">
                <a16:creationId xmlns:a16="http://schemas.microsoft.com/office/drawing/2014/main" xmlns="" id="{DC9EB514-B369-4A5E-9F54-382BC053F4F1}"/>
              </a:ext>
            </a:extLst>
          </p:cNvPr>
          <p:cNvSpPr/>
          <p:nvPr/>
        </p:nvSpPr>
        <p:spPr>
          <a:xfrm>
            <a:off x="736707" y="2438400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15" name="Double Bracket 14">
            <a:extLst>
              <a:ext uri="{FF2B5EF4-FFF2-40B4-BE49-F238E27FC236}">
                <a16:creationId xmlns:a16="http://schemas.microsoft.com/office/drawing/2014/main" xmlns="" id="{2EAC21A6-2837-45BE-8C9A-4ECC247CB7D9}"/>
              </a:ext>
            </a:extLst>
          </p:cNvPr>
          <p:cNvSpPr/>
          <p:nvPr/>
        </p:nvSpPr>
        <p:spPr>
          <a:xfrm>
            <a:off x="1621366" y="2438400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</p:txBody>
      </p:sp>
      <p:sp>
        <p:nvSpPr>
          <p:cNvPr id="16" name="Double Bracket 15">
            <a:extLst>
              <a:ext uri="{FF2B5EF4-FFF2-40B4-BE49-F238E27FC236}">
                <a16:creationId xmlns:a16="http://schemas.microsoft.com/office/drawing/2014/main" xmlns="" id="{097539C2-646D-4DC4-83F4-A5DEF65E0DB8}"/>
              </a:ext>
            </a:extLst>
          </p:cNvPr>
          <p:cNvSpPr/>
          <p:nvPr/>
        </p:nvSpPr>
        <p:spPr>
          <a:xfrm>
            <a:off x="2506025" y="2438400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18" name="Double Bracket 17">
            <a:extLst>
              <a:ext uri="{FF2B5EF4-FFF2-40B4-BE49-F238E27FC236}">
                <a16:creationId xmlns:a16="http://schemas.microsoft.com/office/drawing/2014/main" xmlns="" id="{5F5082D1-8516-4780-BEE5-458ACE943875}"/>
              </a:ext>
            </a:extLst>
          </p:cNvPr>
          <p:cNvSpPr/>
          <p:nvPr/>
        </p:nvSpPr>
        <p:spPr>
          <a:xfrm>
            <a:off x="4773706" y="2438400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440DD57-C603-4D4D-9C26-FEE856B6EDE7}"/>
              </a:ext>
            </a:extLst>
          </p:cNvPr>
          <p:cNvSpPr txBox="1"/>
          <p:nvPr/>
        </p:nvSpPr>
        <p:spPr>
          <a:xfrm>
            <a:off x="3397020" y="1259184"/>
            <a:ext cx="902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D7D1EA4-F5DF-42ED-AC82-E80293BCF760}"/>
              </a:ext>
            </a:extLst>
          </p:cNvPr>
          <p:cNvSpPr txBox="1"/>
          <p:nvPr/>
        </p:nvSpPr>
        <p:spPr>
          <a:xfrm>
            <a:off x="3390684" y="3724276"/>
            <a:ext cx="902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9563" y="5716540"/>
            <a:ext cx="5184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charset="0"/>
                <a:ea typeface="Arial" charset="0"/>
                <a:cs typeface="Arial" charset="0"/>
              </a:rPr>
              <a:t>Hyperdimensional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 (HD) vectors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05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4" grpId="0" animBg="1"/>
      <p:bldP spid="15" grpId="0" animBg="1"/>
      <p:bldP spid="16" grpId="0" animBg="1"/>
      <p:bldP spid="18" grpId="0" animBg="1"/>
      <p:bldP spid="17" grpId="0"/>
      <p:bldP spid="23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EB9CCA-B6BD-49E6-B626-13774E1CB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18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HD Computing: Mapping Phase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B72EEDC-1EB5-4D44-89A5-F5EAAAEBCCC8}"/>
              </a:ext>
            </a:extLst>
          </p:cNvPr>
          <p:cNvSpPr/>
          <p:nvPr/>
        </p:nvSpPr>
        <p:spPr>
          <a:xfrm>
            <a:off x="638175" y="1285876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42CC207-4EC7-4950-9630-974D7AB57396}"/>
              </a:ext>
            </a:extLst>
          </p:cNvPr>
          <p:cNvSpPr/>
          <p:nvPr/>
        </p:nvSpPr>
        <p:spPr>
          <a:xfrm>
            <a:off x="1522834" y="1285876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b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9ABABE1-9D10-44B5-9CC9-F5C14D036B1A}"/>
              </a:ext>
            </a:extLst>
          </p:cNvPr>
          <p:cNvSpPr/>
          <p:nvPr/>
        </p:nvSpPr>
        <p:spPr>
          <a:xfrm>
            <a:off x="2366607" y="1285876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c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3018E04-D404-4A0A-9439-9E70341FE1A0}"/>
              </a:ext>
            </a:extLst>
          </p:cNvPr>
          <p:cNvSpPr/>
          <p:nvPr/>
        </p:nvSpPr>
        <p:spPr>
          <a:xfrm>
            <a:off x="4675174" y="1285876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_</a:t>
            </a:r>
            <a:endParaRPr lang="en-US" sz="2800" dirty="0">
              <a:solidFill>
                <a:sysClr val="windowText" lastClr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Double Bracket 24">
            <a:extLst>
              <a:ext uri="{FF2B5EF4-FFF2-40B4-BE49-F238E27FC236}">
                <a16:creationId xmlns:a16="http://schemas.microsoft.com/office/drawing/2014/main" xmlns="" id="{A4AD74B0-2069-4935-9BF9-D0C03FB42A32}"/>
              </a:ext>
            </a:extLst>
          </p:cNvPr>
          <p:cNvSpPr/>
          <p:nvPr/>
        </p:nvSpPr>
        <p:spPr>
          <a:xfrm>
            <a:off x="736707" y="2438400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26" name="Double Bracket 25">
            <a:extLst>
              <a:ext uri="{FF2B5EF4-FFF2-40B4-BE49-F238E27FC236}">
                <a16:creationId xmlns:a16="http://schemas.microsoft.com/office/drawing/2014/main" xmlns="" id="{19BBD045-F175-4C1E-B8BE-CF056A9F41D3}"/>
              </a:ext>
            </a:extLst>
          </p:cNvPr>
          <p:cNvSpPr/>
          <p:nvPr/>
        </p:nvSpPr>
        <p:spPr>
          <a:xfrm>
            <a:off x="1621366" y="2438400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</p:txBody>
      </p:sp>
      <p:sp>
        <p:nvSpPr>
          <p:cNvPr id="27" name="Double Bracket 26">
            <a:extLst>
              <a:ext uri="{FF2B5EF4-FFF2-40B4-BE49-F238E27FC236}">
                <a16:creationId xmlns:a16="http://schemas.microsoft.com/office/drawing/2014/main" xmlns="" id="{61626403-AEC5-4AA0-BAE7-B8A6BBB44E97}"/>
              </a:ext>
            </a:extLst>
          </p:cNvPr>
          <p:cNvSpPr/>
          <p:nvPr/>
        </p:nvSpPr>
        <p:spPr>
          <a:xfrm>
            <a:off x="2506025" y="2438400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28" name="Double Bracket 27">
            <a:extLst>
              <a:ext uri="{FF2B5EF4-FFF2-40B4-BE49-F238E27FC236}">
                <a16:creationId xmlns:a16="http://schemas.microsoft.com/office/drawing/2014/main" xmlns="" id="{5F85301E-B55A-4FF4-9F1B-0FBBADCF379B}"/>
              </a:ext>
            </a:extLst>
          </p:cNvPr>
          <p:cNvSpPr/>
          <p:nvPr/>
        </p:nvSpPr>
        <p:spPr>
          <a:xfrm>
            <a:off x="4773706" y="2438400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17284F5-2953-4E8F-A018-11E884AC16A8}"/>
              </a:ext>
            </a:extLst>
          </p:cNvPr>
          <p:cNvSpPr txBox="1"/>
          <p:nvPr/>
        </p:nvSpPr>
        <p:spPr>
          <a:xfrm>
            <a:off x="3397020" y="1259184"/>
            <a:ext cx="902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56B9942-0A23-4625-B9C5-25622B396339}"/>
              </a:ext>
            </a:extLst>
          </p:cNvPr>
          <p:cNvSpPr txBox="1"/>
          <p:nvPr/>
        </p:nvSpPr>
        <p:spPr>
          <a:xfrm>
            <a:off x="3390684" y="3724276"/>
            <a:ext cx="902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9563" y="5716540"/>
            <a:ext cx="5184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charset="0"/>
                <a:ea typeface="Arial" charset="0"/>
                <a:cs typeface="Arial" charset="0"/>
              </a:rPr>
              <a:t>Hyperdimensional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 (HD) vectors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96C741B-0069-44E3-9801-AC590793799D}"/>
              </a:ext>
            </a:extLst>
          </p:cNvPr>
          <p:cNvSpPr txBox="1"/>
          <p:nvPr/>
        </p:nvSpPr>
        <p:spPr>
          <a:xfrm>
            <a:off x="5791200" y="2057400"/>
            <a:ext cx="66298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Random projection</a:t>
            </a:r>
          </a:p>
          <a:p>
            <a:pPr marL="640080" lvl="1" indent="-457200">
              <a:buFont typeface="Arial" charset="0"/>
              <a:buChar char="•"/>
            </a:pPr>
            <a:r>
              <a:rPr lang="en-US" sz="3200" dirty="0"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Alphabet </a:t>
            </a:r>
            <a:r>
              <a:rPr lang="en-US" sz="3200" dirty="0"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27 HD vectors</a:t>
            </a:r>
          </a:p>
          <a:p>
            <a:pPr lvl="1"/>
            <a:endParaRPr lang="en-US" sz="3200" dirty="0">
              <a:latin typeface="Arial" panose="020B0604020202020204" pitchFamily="34" charset="0"/>
              <a:ea typeface="Helvetica Neue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High dimensionality: ~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kbits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ea typeface="Helvetica Neue" charset="0"/>
              <a:cs typeface="Arial" panose="020B0604020202020204" pitchFamily="34" charset="0"/>
            </a:endParaRPr>
          </a:p>
          <a:p>
            <a:pPr marL="640080" lvl="1" indent="-457200">
              <a:buFont typeface="Arial" charset="0"/>
              <a:buChar char="•"/>
            </a:pPr>
            <a:r>
              <a:rPr lang="en-US" sz="3200" dirty="0"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Resilient to errors</a:t>
            </a:r>
          </a:p>
          <a:p>
            <a:pPr lvl="1"/>
            <a:endParaRPr lang="en-US" sz="3200" dirty="0">
              <a:latin typeface="Arial" panose="020B0604020202020204" pitchFamily="34" charset="0"/>
              <a:ea typeface="Helvetica Neue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54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EB9CCA-B6BD-49E6-B626-13774E1CB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HD Computing: Training Phase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F84F7B9-B683-45D2-A92D-76EEAD3EEA46}"/>
              </a:ext>
            </a:extLst>
          </p:cNvPr>
          <p:cNvSpPr/>
          <p:nvPr/>
        </p:nvSpPr>
        <p:spPr>
          <a:xfrm>
            <a:off x="154001" y="914400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AFA55E0-B721-440B-AB36-71E3E9122C25}"/>
              </a:ext>
            </a:extLst>
          </p:cNvPr>
          <p:cNvSpPr/>
          <p:nvPr/>
        </p:nvSpPr>
        <p:spPr>
          <a:xfrm>
            <a:off x="1038660" y="914400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DDF447E-823E-499A-816F-19DE8A5AF669}"/>
              </a:ext>
            </a:extLst>
          </p:cNvPr>
          <p:cNvSpPr/>
          <p:nvPr/>
        </p:nvSpPr>
        <p:spPr>
          <a:xfrm>
            <a:off x="1882433" y="914400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4A84681-467A-4C4C-A0C0-00B53982CC00}"/>
              </a:ext>
            </a:extLst>
          </p:cNvPr>
          <p:cNvSpPr/>
          <p:nvPr/>
        </p:nvSpPr>
        <p:spPr>
          <a:xfrm>
            <a:off x="2745256" y="914400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90D8EB2-4071-493E-B21E-0042A11A0318}"/>
              </a:ext>
            </a:extLst>
          </p:cNvPr>
          <p:cNvSpPr/>
          <p:nvPr/>
        </p:nvSpPr>
        <p:spPr>
          <a:xfrm>
            <a:off x="3608079" y="914400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o</a:t>
            </a:r>
          </a:p>
        </p:txBody>
      </p:sp>
      <p:sp>
        <p:nvSpPr>
          <p:cNvPr id="14" name="Double Bracket 13">
            <a:extLst>
              <a:ext uri="{FF2B5EF4-FFF2-40B4-BE49-F238E27FC236}">
                <a16:creationId xmlns:a16="http://schemas.microsoft.com/office/drawing/2014/main" xmlns="" id="{DC9EB514-B369-4A5E-9F54-382BC053F4F1}"/>
              </a:ext>
            </a:extLst>
          </p:cNvPr>
          <p:cNvSpPr/>
          <p:nvPr/>
        </p:nvSpPr>
        <p:spPr>
          <a:xfrm>
            <a:off x="252533" y="2066924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15" name="Double Bracket 14">
            <a:extLst>
              <a:ext uri="{FF2B5EF4-FFF2-40B4-BE49-F238E27FC236}">
                <a16:creationId xmlns:a16="http://schemas.microsoft.com/office/drawing/2014/main" xmlns="" id="{2EAC21A6-2837-45BE-8C9A-4ECC247CB7D9}"/>
              </a:ext>
            </a:extLst>
          </p:cNvPr>
          <p:cNvSpPr/>
          <p:nvPr/>
        </p:nvSpPr>
        <p:spPr>
          <a:xfrm>
            <a:off x="1137192" y="2066924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</p:txBody>
      </p:sp>
      <p:sp>
        <p:nvSpPr>
          <p:cNvPr id="16" name="Double Bracket 15">
            <a:extLst>
              <a:ext uri="{FF2B5EF4-FFF2-40B4-BE49-F238E27FC236}">
                <a16:creationId xmlns:a16="http://schemas.microsoft.com/office/drawing/2014/main" xmlns="" id="{097539C2-646D-4DC4-83F4-A5DEF65E0DB8}"/>
              </a:ext>
            </a:extLst>
          </p:cNvPr>
          <p:cNvSpPr/>
          <p:nvPr/>
        </p:nvSpPr>
        <p:spPr>
          <a:xfrm>
            <a:off x="2021851" y="2066924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18" name="Double Bracket 17">
            <a:extLst>
              <a:ext uri="{FF2B5EF4-FFF2-40B4-BE49-F238E27FC236}">
                <a16:creationId xmlns:a16="http://schemas.microsoft.com/office/drawing/2014/main" xmlns="" id="{5F5082D1-8516-4780-BEE5-458ACE943875}"/>
              </a:ext>
            </a:extLst>
          </p:cNvPr>
          <p:cNvSpPr/>
          <p:nvPr/>
        </p:nvSpPr>
        <p:spPr>
          <a:xfrm>
            <a:off x="3720201" y="2066924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19" name="Double Bracket 18">
            <a:extLst>
              <a:ext uri="{FF2B5EF4-FFF2-40B4-BE49-F238E27FC236}">
                <a16:creationId xmlns:a16="http://schemas.microsoft.com/office/drawing/2014/main" xmlns="" id="{76392006-F0BB-4A01-B65C-3062C50190CB}"/>
              </a:ext>
            </a:extLst>
          </p:cNvPr>
          <p:cNvSpPr/>
          <p:nvPr/>
        </p:nvSpPr>
        <p:spPr>
          <a:xfrm>
            <a:off x="2841456" y="2066924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EFC76161-C32D-4A5A-82D6-CEBCD69BFBD8}"/>
              </a:ext>
            </a:extLst>
          </p:cNvPr>
          <p:cNvSpPr txBox="1"/>
          <p:nvPr/>
        </p:nvSpPr>
        <p:spPr>
          <a:xfrm>
            <a:off x="4298663" y="882149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…………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96C741B-0069-44E3-9801-AC590793799D}"/>
              </a:ext>
            </a:extLst>
          </p:cNvPr>
          <p:cNvSpPr txBox="1"/>
          <p:nvPr/>
        </p:nvSpPr>
        <p:spPr>
          <a:xfrm>
            <a:off x="538767" y="5568139"/>
            <a:ext cx="3302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 smtClean="0"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English text sample</a:t>
            </a:r>
            <a:endParaRPr lang="en-US" sz="2800" i="1" dirty="0">
              <a:latin typeface="Arial" panose="020B0604020202020204" pitchFamily="34" charset="0"/>
              <a:ea typeface="Helvetica Neue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08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EB9CCA-B6BD-49E6-B626-13774E1CB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HD Computing: Training Phase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F84F7B9-B683-45D2-A92D-76EEAD3EEA46}"/>
              </a:ext>
            </a:extLst>
          </p:cNvPr>
          <p:cNvSpPr/>
          <p:nvPr/>
        </p:nvSpPr>
        <p:spPr>
          <a:xfrm>
            <a:off x="154001" y="914400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AFA55E0-B721-440B-AB36-71E3E9122C25}"/>
              </a:ext>
            </a:extLst>
          </p:cNvPr>
          <p:cNvSpPr/>
          <p:nvPr/>
        </p:nvSpPr>
        <p:spPr>
          <a:xfrm>
            <a:off x="1038660" y="914400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DDF447E-823E-499A-816F-19DE8A5AF669}"/>
              </a:ext>
            </a:extLst>
          </p:cNvPr>
          <p:cNvSpPr/>
          <p:nvPr/>
        </p:nvSpPr>
        <p:spPr>
          <a:xfrm>
            <a:off x="1882433" y="914400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4A84681-467A-4C4C-A0C0-00B53982CC00}"/>
              </a:ext>
            </a:extLst>
          </p:cNvPr>
          <p:cNvSpPr/>
          <p:nvPr/>
        </p:nvSpPr>
        <p:spPr>
          <a:xfrm>
            <a:off x="2745256" y="914400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90D8EB2-4071-493E-B21E-0042A11A0318}"/>
              </a:ext>
            </a:extLst>
          </p:cNvPr>
          <p:cNvSpPr/>
          <p:nvPr/>
        </p:nvSpPr>
        <p:spPr>
          <a:xfrm>
            <a:off x="3608079" y="914400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o</a:t>
            </a:r>
          </a:p>
        </p:txBody>
      </p:sp>
      <p:sp>
        <p:nvSpPr>
          <p:cNvPr id="14" name="Double Bracket 13">
            <a:extLst>
              <a:ext uri="{FF2B5EF4-FFF2-40B4-BE49-F238E27FC236}">
                <a16:creationId xmlns:a16="http://schemas.microsoft.com/office/drawing/2014/main" xmlns="" id="{DC9EB514-B369-4A5E-9F54-382BC053F4F1}"/>
              </a:ext>
            </a:extLst>
          </p:cNvPr>
          <p:cNvSpPr/>
          <p:nvPr/>
        </p:nvSpPr>
        <p:spPr>
          <a:xfrm>
            <a:off x="252533" y="2066924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15" name="Double Bracket 14">
            <a:extLst>
              <a:ext uri="{FF2B5EF4-FFF2-40B4-BE49-F238E27FC236}">
                <a16:creationId xmlns:a16="http://schemas.microsoft.com/office/drawing/2014/main" xmlns="" id="{2EAC21A6-2837-45BE-8C9A-4ECC247CB7D9}"/>
              </a:ext>
            </a:extLst>
          </p:cNvPr>
          <p:cNvSpPr/>
          <p:nvPr/>
        </p:nvSpPr>
        <p:spPr>
          <a:xfrm>
            <a:off x="1137192" y="2066924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</p:txBody>
      </p:sp>
      <p:sp>
        <p:nvSpPr>
          <p:cNvPr id="16" name="Double Bracket 15">
            <a:extLst>
              <a:ext uri="{FF2B5EF4-FFF2-40B4-BE49-F238E27FC236}">
                <a16:creationId xmlns:a16="http://schemas.microsoft.com/office/drawing/2014/main" xmlns="" id="{097539C2-646D-4DC4-83F4-A5DEF65E0DB8}"/>
              </a:ext>
            </a:extLst>
          </p:cNvPr>
          <p:cNvSpPr/>
          <p:nvPr/>
        </p:nvSpPr>
        <p:spPr>
          <a:xfrm>
            <a:off x="2021851" y="2066924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18" name="Double Bracket 17">
            <a:extLst>
              <a:ext uri="{FF2B5EF4-FFF2-40B4-BE49-F238E27FC236}">
                <a16:creationId xmlns:a16="http://schemas.microsoft.com/office/drawing/2014/main" xmlns="" id="{5F5082D1-8516-4780-BEE5-458ACE943875}"/>
              </a:ext>
            </a:extLst>
          </p:cNvPr>
          <p:cNvSpPr/>
          <p:nvPr/>
        </p:nvSpPr>
        <p:spPr>
          <a:xfrm>
            <a:off x="3720201" y="2066924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19" name="Double Bracket 18">
            <a:extLst>
              <a:ext uri="{FF2B5EF4-FFF2-40B4-BE49-F238E27FC236}">
                <a16:creationId xmlns:a16="http://schemas.microsoft.com/office/drawing/2014/main" xmlns="" id="{76392006-F0BB-4A01-B65C-3062C50190CB}"/>
              </a:ext>
            </a:extLst>
          </p:cNvPr>
          <p:cNvSpPr/>
          <p:nvPr/>
        </p:nvSpPr>
        <p:spPr>
          <a:xfrm>
            <a:off x="2841456" y="2066924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EFC76161-C32D-4A5A-82D6-CEBCD69BFBD8}"/>
              </a:ext>
            </a:extLst>
          </p:cNvPr>
          <p:cNvSpPr txBox="1"/>
          <p:nvPr/>
        </p:nvSpPr>
        <p:spPr>
          <a:xfrm>
            <a:off x="4298663" y="882149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…………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96C741B-0069-44E3-9801-AC590793799D}"/>
              </a:ext>
            </a:extLst>
          </p:cNvPr>
          <p:cNvSpPr txBox="1"/>
          <p:nvPr/>
        </p:nvSpPr>
        <p:spPr>
          <a:xfrm>
            <a:off x="431815" y="5568139"/>
            <a:ext cx="351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 smtClean="0"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Training text: English</a:t>
            </a:r>
            <a:endParaRPr lang="en-US" sz="2800" i="1" dirty="0">
              <a:latin typeface="Arial" panose="020B0604020202020204" pitchFamily="34" charset="0"/>
              <a:ea typeface="Helvetica Neue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84A9764-8923-4F0D-B8B9-FC5ADCC49537}"/>
              </a:ext>
            </a:extLst>
          </p:cNvPr>
          <p:cNvGrpSpPr/>
          <p:nvPr/>
        </p:nvGrpSpPr>
        <p:grpSpPr>
          <a:xfrm>
            <a:off x="4800600" y="2119637"/>
            <a:ext cx="3536654" cy="2618726"/>
            <a:chOff x="4728794" y="2143985"/>
            <a:chExt cx="3810100" cy="28212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D0D85838-8B0F-4748-97DC-DA4D1CCDABDF}"/>
                </a:ext>
              </a:extLst>
            </p:cNvPr>
            <p:cNvSpPr/>
            <p:nvPr/>
          </p:nvSpPr>
          <p:spPr>
            <a:xfrm>
              <a:off x="4728794" y="2747810"/>
              <a:ext cx="3810100" cy="2217375"/>
            </a:xfrm>
            <a:prstGeom prst="rect">
              <a:avLst/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u="sng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M</a:t>
              </a:r>
              <a:r>
                <a:rPr lang="en-US" sz="24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ultiply</a:t>
              </a:r>
              <a:r>
                <a:rPr lang="en-US" sz="2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: Bitwise XOR</a:t>
              </a:r>
            </a:p>
            <a:p>
              <a:pPr algn="ctr"/>
              <a:endPara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en-US" sz="2400" b="1" u="sng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A</a:t>
              </a:r>
              <a:r>
                <a:rPr lang="en-US" sz="24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ccumulation</a:t>
              </a:r>
            </a:p>
            <a:p>
              <a:pPr algn="ctr"/>
              <a:endPara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en-US" sz="2400" b="1" u="sng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</a:t>
              </a:r>
              <a:r>
                <a:rPr lang="en-US" sz="24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ermute</a:t>
              </a:r>
              <a:r>
                <a:rPr lang="en-US" sz="2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: Circular Shift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66BE8C9-6187-424F-BC40-EA8E885E7316}"/>
                </a:ext>
              </a:extLst>
            </p:cNvPr>
            <p:cNvSpPr txBox="1"/>
            <p:nvPr/>
          </p:nvSpPr>
          <p:spPr>
            <a:xfrm>
              <a:off x="5368113" y="2143985"/>
              <a:ext cx="25314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HD Encoder</a:t>
              </a:r>
            </a:p>
          </p:txBody>
        </p:sp>
      </p:grpSp>
      <p:sp>
        <p:nvSpPr>
          <p:cNvPr id="23" name="Right Arrow 16">
            <a:extLst>
              <a:ext uri="{FF2B5EF4-FFF2-40B4-BE49-F238E27FC236}">
                <a16:creationId xmlns:a16="http://schemas.microsoft.com/office/drawing/2014/main" xmlns="" id="{A52313A5-714E-4F19-8948-BFC0363A57AD}"/>
              </a:ext>
            </a:extLst>
          </p:cNvPr>
          <p:cNvSpPr/>
          <p:nvPr/>
        </p:nvSpPr>
        <p:spPr>
          <a:xfrm>
            <a:off x="4330561" y="3313629"/>
            <a:ext cx="470039" cy="723364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16">
            <a:extLst>
              <a:ext uri="{FF2B5EF4-FFF2-40B4-BE49-F238E27FC236}">
                <a16:creationId xmlns:a16="http://schemas.microsoft.com/office/drawing/2014/main" xmlns="" id="{2D447565-E334-4202-8A40-A478A5DE63D3}"/>
              </a:ext>
            </a:extLst>
          </p:cNvPr>
          <p:cNvSpPr/>
          <p:nvPr/>
        </p:nvSpPr>
        <p:spPr>
          <a:xfrm>
            <a:off x="8534399" y="3313629"/>
            <a:ext cx="414189" cy="723364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uble Bracket 24">
            <a:extLst>
              <a:ext uri="{FF2B5EF4-FFF2-40B4-BE49-F238E27FC236}">
                <a16:creationId xmlns:a16="http://schemas.microsoft.com/office/drawing/2014/main" xmlns="" id="{E0C64E3A-31DB-4B13-B1C8-C73BC1447918}"/>
              </a:ext>
            </a:extLst>
          </p:cNvPr>
          <p:cNvSpPr/>
          <p:nvPr/>
        </p:nvSpPr>
        <p:spPr>
          <a:xfrm>
            <a:off x="9104562" y="2066924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26" name="Right Arrow 16">
            <a:extLst>
              <a:ext uri="{FF2B5EF4-FFF2-40B4-BE49-F238E27FC236}">
                <a16:creationId xmlns:a16="http://schemas.microsoft.com/office/drawing/2014/main" xmlns="" id="{C94EC6B1-D7AC-4372-AAC6-272527566165}"/>
              </a:ext>
            </a:extLst>
          </p:cNvPr>
          <p:cNvSpPr/>
          <p:nvPr/>
        </p:nvSpPr>
        <p:spPr>
          <a:xfrm>
            <a:off x="9847213" y="3313629"/>
            <a:ext cx="414189" cy="723364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C12498C-EF80-48B7-8B0F-21AA5501DD43}"/>
              </a:ext>
            </a:extLst>
          </p:cNvPr>
          <p:cNvSpPr txBox="1"/>
          <p:nvPr/>
        </p:nvSpPr>
        <p:spPr>
          <a:xfrm>
            <a:off x="10162277" y="3138190"/>
            <a:ext cx="20297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8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Classifier</a:t>
            </a:r>
          </a:p>
          <a:p>
            <a:pPr algn="ctr"/>
            <a:r>
              <a:rPr lang="en-US" sz="3200" b="1" dirty="0" smtClean="0">
                <a:solidFill>
                  <a:srgbClr val="008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en-US" sz="3200" b="1" dirty="0">
              <a:solidFill>
                <a:srgbClr val="008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9CBF523-EDA7-40FA-B6B9-AC6DB52BEA41}"/>
              </a:ext>
            </a:extLst>
          </p:cNvPr>
          <p:cNvSpPr txBox="1"/>
          <p:nvPr/>
        </p:nvSpPr>
        <p:spPr>
          <a:xfrm>
            <a:off x="6418661" y="5568139"/>
            <a:ext cx="5789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 smtClean="0"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HD Vector: </a:t>
            </a:r>
            <a:r>
              <a:rPr lang="en-US" sz="2800" i="1" u="sng" dirty="0" smtClean="0"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entire English language</a:t>
            </a:r>
            <a:endParaRPr lang="en-US" sz="2800" i="1" u="sng" dirty="0">
              <a:latin typeface="Arial" panose="020B0604020202020204" pitchFamily="34" charset="0"/>
              <a:ea typeface="Helvetica Neue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C12498C-EF80-48B7-8B0F-21AA5501DD43}"/>
              </a:ext>
            </a:extLst>
          </p:cNvPr>
          <p:cNvSpPr txBox="1"/>
          <p:nvPr/>
        </p:nvSpPr>
        <p:spPr>
          <a:xfrm>
            <a:off x="10270977" y="2545522"/>
            <a:ext cx="1710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Store in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76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EB9CCA-B6BD-49E6-B626-13774E1CB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HD Computing: Training Phase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F84F7B9-B683-45D2-A92D-76EEAD3EEA46}"/>
              </a:ext>
            </a:extLst>
          </p:cNvPr>
          <p:cNvSpPr/>
          <p:nvPr/>
        </p:nvSpPr>
        <p:spPr>
          <a:xfrm>
            <a:off x="154001" y="914400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AFA55E0-B721-440B-AB36-71E3E9122C25}"/>
              </a:ext>
            </a:extLst>
          </p:cNvPr>
          <p:cNvSpPr/>
          <p:nvPr/>
        </p:nvSpPr>
        <p:spPr>
          <a:xfrm>
            <a:off x="1038660" y="914400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o</a:t>
            </a:r>
            <a:endParaRPr lang="en-US" sz="2800" dirty="0">
              <a:solidFill>
                <a:sysClr val="windowText" lastClr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DDF447E-823E-499A-816F-19DE8A5AF669}"/>
              </a:ext>
            </a:extLst>
          </p:cNvPr>
          <p:cNvSpPr/>
          <p:nvPr/>
        </p:nvSpPr>
        <p:spPr>
          <a:xfrm>
            <a:off x="1882433" y="914400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4A84681-467A-4C4C-A0C0-00B53982CC00}"/>
              </a:ext>
            </a:extLst>
          </p:cNvPr>
          <p:cNvSpPr/>
          <p:nvPr/>
        </p:nvSpPr>
        <p:spPr>
          <a:xfrm>
            <a:off x="2745256" y="914400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endParaRPr lang="en-US" sz="2800" dirty="0">
              <a:solidFill>
                <a:sysClr val="windowText" lastClr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90D8EB2-4071-493E-B21E-0042A11A0318}"/>
              </a:ext>
            </a:extLst>
          </p:cNvPr>
          <p:cNvSpPr/>
          <p:nvPr/>
        </p:nvSpPr>
        <p:spPr>
          <a:xfrm>
            <a:off x="3608079" y="914400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_</a:t>
            </a:r>
            <a:endParaRPr lang="en-US" sz="2800" dirty="0">
              <a:solidFill>
                <a:sysClr val="windowText" lastClr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Double Bracket 13">
            <a:extLst>
              <a:ext uri="{FF2B5EF4-FFF2-40B4-BE49-F238E27FC236}">
                <a16:creationId xmlns:a16="http://schemas.microsoft.com/office/drawing/2014/main" xmlns="" id="{DC9EB514-B369-4A5E-9F54-382BC053F4F1}"/>
              </a:ext>
            </a:extLst>
          </p:cNvPr>
          <p:cNvSpPr/>
          <p:nvPr/>
        </p:nvSpPr>
        <p:spPr>
          <a:xfrm>
            <a:off x="252533" y="2066924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15" name="Double Bracket 14">
            <a:extLst>
              <a:ext uri="{FF2B5EF4-FFF2-40B4-BE49-F238E27FC236}">
                <a16:creationId xmlns:a16="http://schemas.microsoft.com/office/drawing/2014/main" xmlns="" id="{2EAC21A6-2837-45BE-8C9A-4ECC247CB7D9}"/>
              </a:ext>
            </a:extLst>
          </p:cNvPr>
          <p:cNvSpPr/>
          <p:nvPr/>
        </p:nvSpPr>
        <p:spPr>
          <a:xfrm>
            <a:off x="1137192" y="2066924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16" name="Double Bracket 15">
            <a:extLst>
              <a:ext uri="{FF2B5EF4-FFF2-40B4-BE49-F238E27FC236}">
                <a16:creationId xmlns:a16="http://schemas.microsoft.com/office/drawing/2014/main" xmlns="" id="{097539C2-646D-4DC4-83F4-A5DEF65E0DB8}"/>
              </a:ext>
            </a:extLst>
          </p:cNvPr>
          <p:cNvSpPr/>
          <p:nvPr/>
        </p:nvSpPr>
        <p:spPr>
          <a:xfrm>
            <a:off x="2021851" y="2066924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18" name="Double Bracket 17">
            <a:extLst>
              <a:ext uri="{FF2B5EF4-FFF2-40B4-BE49-F238E27FC236}">
                <a16:creationId xmlns:a16="http://schemas.microsoft.com/office/drawing/2014/main" xmlns="" id="{5F5082D1-8516-4780-BEE5-458ACE943875}"/>
              </a:ext>
            </a:extLst>
          </p:cNvPr>
          <p:cNvSpPr/>
          <p:nvPr/>
        </p:nvSpPr>
        <p:spPr>
          <a:xfrm>
            <a:off x="3720201" y="2066924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0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19" name="Double Bracket 18">
            <a:extLst>
              <a:ext uri="{FF2B5EF4-FFF2-40B4-BE49-F238E27FC236}">
                <a16:creationId xmlns:a16="http://schemas.microsoft.com/office/drawing/2014/main" xmlns="" id="{76392006-F0BB-4A01-B65C-3062C50190CB}"/>
              </a:ext>
            </a:extLst>
          </p:cNvPr>
          <p:cNvSpPr/>
          <p:nvPr/>
        </p:nvSpPr>
        <p:spPr>
          <a:xfrm>
            <a:off x="2841456" y="2066924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0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EFC76161-C32D-4A5A-82D6-CEBCD69BFBD8}"/>
              </a:ext>
            </a:extLst>
          </p:cNvPr>
          <p:cNvSpPr txBox="1"/>
          <p:nvPr/>
        </p:nvSpPr>
        <p:spPr>
          <a:xfrm>
            <a:off x="4298663" y="882149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…………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96C741B-0069-44E3-9801-AC590793799D}"/>
              </a:ext>
            </a:extLst>
          </p:cNvPr>
          <p:cNvSpPr txBox="1"/>
          <p:nvPr/>
        </p:nvSpPr>
        <p:spPr>
          <a:xfrm>
            <a:off x="561366" y="5568139"/>
            <a:ext cx="3636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Training text: </a:t>
            </a:r>
            <a:r>
              <a:rPr lang="en-US" sz="2800" i="1" dirty="0" smtClean="0"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Spanish</a:t>
            </a:r>
            <a:endParaRPr lang="en-US" sz="2800" i="1" dirty="0">
              <a:latin typeface="Arial" panose="020B0604020202020204" pitchFamily="34" charset="0"/>
              <a:ea typeface="Helvetica Neue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84A9764-8923-4F0D-B8B9-FC5ADCC49537}"/>
              </a:ext>
            </a:extLst>
          </p:cNvPr>
          <p:cNvGrpSpPr/>
          <p:nvPr/>
        </p:nvGrpSpPr>
        <p:grpSpPr>
          <a:xfrm>
            <a:off x="4800600" y="2119637"/>
            <a:ext cx="3536654" cy="2618726"/>
            <a:chOff x="4728794" y="2143985"/>
            <a:chExt cx="3810100" cy="28212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D0D85838-8B0F-4748-97DC-DA4D1CCDABDF}"/>
                </a:ext>
              </a:extLst>
            </p:cNvPr>
            <p:cNvSpPr/>
            <p:nvPr/>
          </p:nvSpPr>
          <p:spPr>
            <a:xfrm>
              <a:off x="4728794" y="2747810"/>
              <a:ext cx="3810100" cy="2217375"/>
            </a:xfrm>
            <a:prstGeom prst="rect">
              <a:avLst/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u="sng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M</a:t>
              </a:r>
              <a:r>
                <a:rPr lang="en-US" sz="24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ultiply</a:t>
              </a:r>
              <a:r>
                <a:rPr lang="en-US" sz="2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: Bitwise XOR</a:t>
              </a:r>
            </a:p>
            <a:p>
              <a:pPr algn="ctr"/>
              <a:endPara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en-US" sz="2400" b="1" u="sng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A</a:t>
              </a:r>
              <a:r>
                <a:rPr lang="en-US" sz="24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ccumulation</a:t>
              </a:r>
            </a:p>
            <a:p>
              <a:pPr algn="ctr"/>
              <a:endPara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en-US" sz="2400" b="1" u="sng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</a:t>
              </a:r>
              <a:r>
                <a:rPr lang="en-US" sz="24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ermute</a:t>
              </a:r>
              <a:r>
                <a:rPr lang="en-US" sz="2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: Circular Shift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66BE8C9-6187-424F-BC40-EA8E885E7316}"/>
                </a:ext>
              </a:extLst>
            </p:cNvPr>
            <p:cNvSpPr txBox="1"/>
            <p:nvPr/>
          </p:nvSpPr>
          <p:spPr>
            <a:xfrm>
              <a:off x="5368113" y="2143985"/>
              <a:ext cx="25314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HD Encoder</a:t>
              </a:r>
            </a:p>
          </p:txBody>
        </p:sp>
      </p:grpSp>
      <p:sp>
        <p:nvSpPr>
          <p:cNvPr id="23" name="Right Arrow 16">
            <a:extLst>
              <a:ext uri="{FF2B5EF4-FFF2-40B4-BE49-F238E27FC236}">
                <a16:creationId xmlns:a16="http://schemas.microsoft.com/office/drawing/2014/main" xmlns="" id="{A52313A5-714E-4F19-8948-BFC0363A57AD}"/>
              </a:ext>
            </a:extLst>
          </p:cNvPr>
          <p:cNvSpPr/>
          <p:nvPr/>
        </p:nvSpPr>
        <p:spPr>
          <a:xfrm>
            <a:off x="4330561" y="3313629"/>
            <a:ext cx="470039" cy="723364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16">
            <a:extLst>
              <a:ext uri="{FF2B5EF4-FFF2-40B4-BE49-F238E27FC236}">
                <a16:creationId xmlns:a16="http://schemas.microsoft.com/office/drawing/2014/main" xmlns="" id="{2D447565-E334-4202-8A40-A478A5DE63D3}"/>
              </a:ext>
            </a:extLst>
          </p:cNvPr>
          <p:cNvSpPr/>
          <p:nvPr/>
        </p:nvSpPr>
        <p:spPr>
          <a:xfrm>
            <a:off x="8534399" y="3313629"/>
            <a:ext cx="414189" cy="723364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uble Bracket 24">
            <a:extLst>
              <a:ext uri="{FF2B5EF4-FFF2-40B4-BE49-F238E27FC236}">
                <a16:creationId xmlns:a16="http://schemas.microsoft.com/office/drawing/2014/main" xmlns="" id="{E0C64E3A-31DB-4B13-B1C8-C73BC1447918}"/>
              </a:ext>
            </a:extLst>
          </p:cNvPr>
          <p:cNvSpPr/>
          <p:nvPr/>
        </p:nvSpPr>
        <p:spPr>
          <a:xfrm>
            <a:off x="9104562" y="2066924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26" name="Right Arrow 16">
            <a:extLst>
              <a:ext uri="{FF2B5EF4-FFF2-40B4-BE49-F238E27FC236}">
                <a16:creationId xmlns:a16="http://schemas.microsoft.com/office/drawing/2014/main" xmlns="" id="{C94EC6B1-D7AC-4372-AAC6-272527566165}"/>
              </a:ext>
            </a:extLst>
          </p:cNvPr>
          <p:cNvSpPr/>
          <p:nvPr/>
        </p:nvSpPr>
        <p:spPr>
          <a:xfrm>
            <a:off x="9847213" y="3313629"/>
            <a:ext cx="414189" cy="723364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9CBF523-EDA7-40FA-B6B9-AC6DB52BEA41}"/>
              </a:ext>
            </a:extLst>
          </p:cNvPr>
          <p:cNvSpPr txBox="1"/>
          <p:nvPr/>
        </p:nvSpPr>
        <p:spPr>
          <a:xfrm>
            <a:off x="6358549" y="5568139"/>
            <a:ext cx="5910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 smtClean="0"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HD Vector: </a:t>
            </a:r>
            <a:r>
              <a:rPr lang="en-US" sz="2800" i="1" u="sng" dirty="0" smtClean="0"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entire Spanish language</a:t>
            </a:r>
            <a:endParaRPr lang="en-US" sz="2800" i="1" u="sng" dirty="0">
              <a:latin typeface="Arial" panose="020B0604020202020204" pitchFamily="34" charset="0"/>
              <a:ea typeface="Helvetica Neue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C12498C-EF80-48B7-8B0F-21AA5501DD43}"/>
              </a:ext>
            </a:extLst>
          </p:cNvPr>
          <p:cNvSpPr txBox="1"/>
          <p:nvPr/>
        </p:nvSpPr>
        <p:spPr>
          <a:xfrm>
            <a:off x="10162277" y="3138190"/>
            <a:ext cx="20297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8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Classifier</a:t>
            </a:r>
          </a:p>
          <a:p>
            <a:pPr algn="ctr"/>
            <a:r>
              <a:rPr lang="en-US" sz="3200" b="1" dirty="0" smtClean="0">
                <a:solidFill>
                  <a:srgbClr val="008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en-US" sz="3200" b="1" dirty="0">
              <a:solidFill>
                <a:srgbClr val="008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C12498C-EF80-48B7-8B0F-21AA5501DD43}"/>
              </a:ext>
            </a:extLst>
          </p:cNvPr>
          <p:cNvSpPr txBox="1"/>
          <p:nvPr/>
        </p:nvSpPr>
        <p:spPr>
          <a:xfrm>
            <a:off x="10270977" y="2545522"/>
            <a:ext cx="1710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Store in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66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4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EB9CCA-B6BD-49E6-B626-13774E1CB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HD Computing: Training Phase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F84F7B9-B683-45D2-A92D-76EEAD3EEA46}"/>
              </a:ext>
            </a:extLst>
          </p:cNvPr>
          <p:cNvSpPr/>
          <p:nvPr/>
        </p:nvSpPr>
        <p:spPr>
          <a:xfrm>
            <a:off x="154001" y="914400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endParaRPr lang="en-US" sz="2800" dirty="0">
              <a:solidFill>
                <a:sysClr val="windowText" lastClr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AFA55E0-B721-440B-AB36-71E3E9122C25}"/>
              </a:ext>
            </a:extLst>
          </p:cNvPr>
          <p:cNvSpPr/>
          <p:nvPr/>
        </p:nvSpPr>
        <p:spPr>
          <a:xfrm>
            <a:off x="1038660" y="914400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i</a:t>
            </a:r>
            <a:endParaRPr lang="en-US" sz="2800" dirty="0">
              <a:solidFill>
                <a:sysClr val="windowText" lastClr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DDF447E-823E-499A-816F-19DE8A5AF669}"/>
              </a:ext>
            </a:extLst>
          </p:cNvPr>
          <p:cNvSpPr/>
          <p:nvPr/>
        </p:nvSpPr>
        <p:spPr>
          <a:xfrm>
            <a:off x="1882433" y="914400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endParaRPr lang="en-US" sz="2800" dirty="0">
              <a:solidFill>
                <a:sysClr val="windowText" lastClr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4A84681-467A-4C4C-A0C0-00B53982CC00}"/>
              </a:ext>
            </a:extLst>
          </p:cNvPr>
          <p:cNvSpPr/>
          <p:nvPr/>
        </p:nvSpPr>
        <p:spPr>
          <a:xfrm>
            <a:off x="2745256" y="914400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o</a:t>
            </a:r>
            <a:endParaRPr lang="en-US" sz="2800" dirty="0">
              <a:solidFill>
                <a:sysClr val="windowText" lastClr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90D8EB2-4071-493E-B21E-0042A11A0318}"/>
              </a:ext>
            </a:extLst>
          </p:cNvPr>
          <p:cNvSpPr/>
          <p:nvPr/>
        </p:nvSpPr>
        <p:spPr>
          <a:xfrm>
            <a:off x="3608079" y="914400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_</a:t>
            </a:r>
            <a:endParaRPr lang="en-US" sz="2800" dirty="0">
              <a:solidFill>
                <a:sysClr val="windowText" lastClr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Double Bracket 13">
            <a:extLst>
              <a:ext uri="{FF2B5EF4-FFF2-40B4-BE49-F238E27FC236}">
                <a16:creationId xmlns:a16="http://schemas.microsoft.com/office/drawing/2014/main" xmlns="" id="{DC9EB514-B369-4A5E-9F54-382BC053F4F1}"/>
              </a:ext>
            </a:extLst>
          </p:cNvPr>
          <p:cNvSpPr/>
          <p:nvPr/>
        </p:nvSpPr>
        <p:spPr>
          <a:xfrm>
            <a:off x="252533" y="2066924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0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15" name="Double Bracket 14">
            <a:extLst>
              <a:ext uri="{FF2B5EF4-FFF2-40B4-BE49-F238E27FC236}">
                <a16:creationId xmlns:a16="http://schemas.microsoft.com/office/drawing/2014/main" xmlns="" id="{2EAC21A6-2837-45BE-8C9A-4ECC247CB7D9}"/>
              </a:ext>
            </a:extLst>
          </p:cNvPr>
          <p:cNvSpPr/>
          <p:nvPr/>
        </p:nvSpPr>
        <p:spPr>
          <a:xfrm>
            <a:off x="1137192" y="2066924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0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0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0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Double Bracket 15">
            <a:extLst>
              <a:ext uri="{FF2B5EF4-FFF2-40B4-BE49-F238E27FC236}">
                <a16:creationId xmlns:a16="http://schemas.microsoft.com/office/drawing/2014/main" xmlns="" id="{097539C2-646D-4DC4-83F4-A5DEF65E0DB8}"/>
              </a:ext>
            </a:extLst>
          </p:cNvPr>
          <p:cNvSpPr/>
          <p:nvPr/>
        </p:nvSpPr>
        <p:spPr>
          <a:xfrm>
            <a:off x="2021851" y="2066924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</p:txBody>
      </p:sp>
      <p:sp>
        <p:nvSpPr>
          <p:cNvPr id="18" name="Double Bracket 17">
            <a:extLst>
              <a:ext uri="{FF2B5EF4-FFF2-40B4-BE49-F238E27FC236}">
                <a16:creationId xmlns:a16="http://schemas.microsoft.com/office/drawing/2014/main" xmlns="" id="{5F5082D1-8516-4780-BEE5-458ACE943875}"/>
              </a:ext>
            </a:extLst>
          </p:cNvPr>
          <p:cNvSpPr/>
          <p:nvPr/>
        </p:nvSpPr>
        <p:spPr>
          <a:xfrm>
            <a:off x="3720201" y="2066924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0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19" name="Double Bracket 18">
            <a:extLst>
              <a:ext uri="{FF2B5EF4-FFF2-40B4-BE49-F238E27FC236}">
                <a16:creationId xmlns:a16="http://schemas.microsoft.com/office/drawing/2014/main" xmlns="" id="{76392006-F0BB-4A01-B65C-3062C50190CB}"/>
              </a:ext>
            </a:extLst>
          </p:cNvPr>
          <p:cNvSpPr/>
          <p:nvPr/>
        </p:nvSpPr>
        <p:spPr>
          <a:xfrm>
            <a:off x="2841456" y="2066924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EFC76161-C32D-4A5A-82D6-CEBCD69BFBD8}"/>
              </a:ext>
            </a:extLst>
          </p:cNvPr>
          <p:cNvSpPr txBox="1"/>
          <p:nvPr/>
        </p:nvSpPr>
        <p:spPr>
          <a:xfrm>
            <a:off x="4298663" y="882149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…………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96C741B-0069-44E3-9801-AC590793799D}"/>
              </a:ext>
            </a:extLst>
          </p:cNvPr>
          <p:cNvSpPr txBox="1"/>
          <p:nvPr/>
        </p:nvSpPr>
        <p:spPr>
          <a:xfrm>
            <a:off x="731287" y="5568139"/>
            <a:ext cx="3296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Training text: </a:t>
            </a:r>
            <a:r>
              <a:rPr lang="en-US" sz="2800" i="1" dirty="0" smtClean="0"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Italian</a:t>
            </a:r>
            <a:endParaRPr lang="en-US" sz="2800" i="1" dirty="0">
              <a:latin typeface="Arial" panose="020B0604020202020204" pitchFamily="34" charset="0"/>
              <a:ea typeface="Helvetica Neue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84A9764-8923-4F0D-B8B9-FC5ADCC49537}"/>
              </a:ext>
            </a:extLst>
          </p:cNvPr>
          <p:cNvGrpSpPr/>
          <p:nvPr/>
        </p:nvGrpSpPr>
        <p:grpSpPr>
          <a:xfrm>
            <a:off x="4800600" y="2119637"/>
            <a:ext cx="3536654" cy="2618726"/>
            <a:chOff x="4728794" y="2143985"/>
            <a:chExt cx="3810100" cy="28212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D0D85838-8B0F-4748-97DC-DA4D1CCDABDF}"/>
                </a:ext>
              </a:extLst>
            </p:cNvPr>
            <p:cNvSpPr/>
            <p:nvPr/>
          </p:nvSpPr>
          <p:spPr>
            <a:xfrm>
              <a:off x="4728794" y="2747810"/>
              <a:ext cx="3810100" cy="2217375"/>
            </a:xfrm>
            <a:prstGeom prst="rect">
              <a:avLst/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u="sng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M</a:t>
              </a:r>
              <a:r>
                <a:rPr lang="en-US" sz="24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ultiply</a:t>
              </a:r>
              <a:r>
                <a:rPr lang="en-US" sz="2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: Bitwise XOR</a:t>
              </a:r>
            </a:p>
            <a:p>
              <a:pPr algn="ctr"/>
              <a:endPara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en-US" sz="2400" b="1" u="sng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A</a:t>
              </a:r>
              <a:r>
                <a:rPr lang="en-US" sz="24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ccumulation</a:t>
              </a:r>
            </a:p>
            <a:p>
              <a:pPr algn="ctr"/>
              <a:endPara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en-US" sz="2400" b="1" u="sng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</a:t>
              </a:r>
              <a:r>
                <a:rPr lang="en-US" sz="24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ermute</a:t>
              </a:r>
              <a:r>
                <a:rPr lang="en-US" sz="2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: Circular Shift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66BE8C9-6187-424F-BC40-EA8E885E7316}"/>
                </a:ext>
              </a:extLst>
            </p:cNvPr>
            <p:cNvSpPr txBox="1"/>
            <p:nvPr/>
          </p:nvSpPr>
          <p:spPr>
            <a:xfrm>
              <a:off x="5368113" y="2143985"/>
              <a:ext cx="25314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HD Encoder</a:t>
              </a:r>
            </a:p>
          </p:txBody>
        </p:sp>
      </p:grpSp>
      <p:sp>
        <p:nvSpPr>
          <p:cNvPr id="23" name="Right Arrow 16">
            <a:extLst>
              <a:ext uri="{FF2B5EF4-FFF2-40B4-BE49-F238E27FC236}">
                <a16:creationId xmlns:a16="http://schemas.microsoft.com/office/drawing/2014/main" xmlns="" id="{A52313A5-714E-4F19-8948-BFC0363A57AD}"/>
              </a:ext>
            </a:extLst>
          </p:cNvPr>
          <p:cNvSpPr/>
          <p:nvPr/>
        </p:nvSpPr>
        <p:spPr>
          <a:xfrm>
            <a:off x="4330561" y="3313629"/>
            <a:ext cx="470039" cy="723364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16">
            <a:extLst>
              <a:ext uri="{FF2B5EF4-FFF2-40B4-BE49-F238E27FC236}">
                <a16:creationId xmlns:a16="http://schemas.microsoft.com/office/drawing/2014/main" xmlns="" id="{2D447565-E334-4202-8A40-A478A5DE63D3}"/>
              </a:ext>
            </a:extLst>
          </p:cNvPr>
          <p:cNvSpPr/>
          <p:nvPr/>
        </p:nvSpPr>
        <p:spPr>
          <a:xfrm>
            <a:off x="8534399" y="3313629"/>
            <a:ext cx="414189" cy="723364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uble Bracket 24">
            <a:extLst>
              <a:ext uri="{FF2B5EF4-FFF2-40B4-BE49-F238E27FC236}">
                <a16:creationId xmlns:a16="http://schemas.microsoft.com/office/drawing/2014/main" xmlns="" id="{E0C64E3A-31DB-4B13-B1C8-C73BC1447918}"/>
              </a:ext>
            </a:extLst>
          </p:cNvPr>
          <p:cNvSpPr/>
          <p:nvPr/>
        </p:nvSpPr>
        <p:spPr>
          <a:xfrm>
            <a:off x="9104562" y="2066924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0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0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0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Right Arrow 16">
            <a:extLst>
              <a:ext uri="{FF2B5EF4-FFF2-40B4-BE49-F238E27FC236}">
                <a16:creationId xmlns:a16="http://schemas.microsoft.com/office/drawing/2014/main" xmlns="" id="{C94EC6B1-D7AC-4372-AAC6-272527566165}"/>
              </a:ext>
            </a:extLst>
          </p:cNvPr>
          <p:cNvSpPr/>
          <p:nvPr/>
        </p:nvSpPr>
        <p:spPr>
          <a:xfrm>
            <a:off x="9847213" y="3313629"/>
            <a:ext cx="414189" cy="723364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9CBF523-EDA7-40FA-B6B9-AC6DB52BEA41}"/>
              </a:ext>
            </a:extLst>
          </p:cNvPr>
          <p:cNvSpPr txBox="1"/>
          <p:nvPr/>
        </p:nvSpPr>
        <p:spPr>
          <a:xfrm>
            <a:off x="6528469" y="5568139"/>
            <a:ext cx="5570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 smtClean="0"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HD Vector: </a:t>
            </a:r>
            <a:r>
              <a:rPr lang="en-US" sz="2800" i="1" u="sng" dirty="0" smtClean="0"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entire Italian</a:t>
            </a:r>
            <a:r>
              <a:rPr lang="en-US" sz="2800" i="1" u="sng" dirty="0"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 </a:t>
            </a:r>
            <a:r>
              <a:rPr lang="en-US" sz="2800" i="1" u="sng" dirty="0" smtClean="0"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language</a:t>
            </a:r>
            <a:endParaRPr lang="en-US" sz="2800" i="1" u="sng" dirty="0">
              <a:latin typeface="Arial" panose="020B0604020202020204" pitchFamily="34" charset="0"/>
              <a:ea typeface="Helvetica Neue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C12498C-EF80-48B7-8B0F-21AA5501DD43}"/>
              </a:ext>
            </a:extLst>
          </p:cNvPr>
          <p:cNvSpPr txBox="1"/>
          <p:nvPr/>
        </p:nvSpPr>
        <p:spPr>
          <a:xfrm>
            <a:off x="10162277" y="3138190"/>
            <a:ext cx="20297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8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Classifier</a:t>
            </a:r>
          </a:p>
          <a:p>
            <a:pPr algn="ctr"/>
            <a:r>
              <a:rPr lang="en-US" sz="3200" b="1" dirty="0" smtClean="0">
                <a:solidFill>
                  <a:srgbClr val="008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en-US" sz="3200" b="1" dirty="0">
              <a:solidFill>
                <a:srgbClr val="008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C12498C-EF80-48B7-8B0F-21AA5501DD43}"/>
              </a:ext>
            </a:extLst>
          </p:cNvPr>
          <p:cNvSpPr txBox="1"/>
          <p:nvPr/>
        </p:nvSpPr>
        <p:spPr>
          <a:xfrm>
            <a:off x="10270977" y="2545522"/>
            <a:ext cx="1710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Store in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71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EB9CCA-B6BD-49E6-B626-13774E1CB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HD Computing: Training Phase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F84F7B9-B683-45D2-A92D-76EEAD3EEA46}"/>
              </a:ext>
            </a:extLst>
          </p:cNvPr>
          <p:cNvSpPr/>
          <p:nvPr/>
        </p:nvSpPr>
        <p:spPr>
          <a:xfrm>
            <a:off x="154001" y="914400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AFA55E0-B721-440B-AB36-71E3E9122C25}"/>
              </a:ext>
            </a:extLst>
          </p:cNvPr>
          <p:cNvSpPr/>
          <p:nvPr/>
        </p:nvSpPr>
        <p:spPr>
          <a:xfrm>
            <a:off x="1038660" y="914400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endParaRPr lang="en-US" sz="2800" dirty="0">
              <a:solidFill>
                <a:sysClr val="windowText" lastClr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DDF447E-823E-499A-816F-19DE8A5AF669}"/>
              </a:ext>
            </a:extLst>
          </p:cNvPr>
          <p:cNvSpPr/>
          <p:nvPr/>
        </p:nvSpPr>
        <p:spPr>
          <a:xfrm>
            <a:off x="1882433" y="914400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4A84681-467A-4C4C-A0C0-00B53982CC00}"/>
              </a:ext>
            </a:extLst>
          </p:cNvPr>
          <p:cNvSpPr/>
          <p:nvPr/>
        </p:nvSpPr>
        <p:spPr>
          <a:xfrm>
            <a:off x="2745256" y="914400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90D8EB2-4071-493E-B21E-0042A11A0318}"/>
              </a:ext>
            </a:extLst>
          </p:cNvPr>
          <p:cNvSpPr/>
          <p:nvPr/>
        </p:nvSpPr>
        <p:spPr>
          <a:xfrm>
            <a:off x="3608079" y="914400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_</a:t>
            </a:r>
            <a:endParaRPr lang="en-US" sz="2800" dirty="0">
              <a:solidFill>
                <a:sysClr val="windowText" lastClr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Double Bracket 13">
            <a:extLst>
              <a:ext uri="{FF2B5EF4-FFF2-40B4-BE49-F238E27FC236}">
                <a16:creationId xmlns:a16="http://schemas.microsoft.com/office/drawing/2014/main" xmlns="" id="{DC9EB514-B369-4A5E-9F54-382BC053F4F1}"/>
              </a:ext>
            </a:extLst>
          </p:cNvPr>
          <p:cNvSpPr/>
          <p:nvPr/>
        </p:nvSpPr>
        <p:spPr>
          <a:xfrm>
            <a:off x="252533" y="2066924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15" name="Double Bracket 14">
            <a:extLst>
              <a:ext uri="{FF2B5EF4-FFF2-40B4-BE49-F238E27FC236}">
                <a16:creationId xmlns:a16="http://schemas.microsoft.com/office/drawing/2014/main" xmlns="" id="{2EAC21A6-2837-45BE-8C9A-4ECC247CB7D9}"/>
              </a:ext>
            </a:extLst>
          </p:cNvPr>
          <p:cNvSpPr/>
          <p:nvPr/>
        </p:nvSpPr>
        <p:spPr>
          <a:xfrm>
            <a:off x="1137192" y="2066924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</p:txBody>
      </p:sp>
      <p:sp>
        <p:nvSpPr>
          <p:cNvPr id="16" name="Double Bracket 15">
            <a:extLst>
              <a:ext uri="{FF2B5EF4-FFF2-40B4-BE49-F238E27FC236}">
                <a16:creationId xmlns:a16="http://schemas.microsoft.com/office/drawing/2014/main" xmlns="" id="{097539C2-646D-4DC4-83F4-A5DEF65E0DB8}"/>
              </a:ext>
            </a:extLst>
          </p:cNvPr>
          <p:cNvSpPr/>
          <p:nvPr/>
        </p:nvSpPr>
        <p:spPr>
          <a:xfrm>
            <a:off x="2021851" y="2066924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18" name="Double Bracket 17">
            <a:extLst>
              <a:ext uri="{FF2B5EF4-FFF2-40B4-BE49-F238E27FC236}">
                <a16:creationId xmlns:a16="http://schemas.microsoft.com/office/drawing/2014/main" xmlns="" id="{5F5082D1-8516-4780-BEE5-458ACE943875}"/>
              </a:ext>
            </a:extLst>
          </p:cNvPr>
          <p:cNvSpPr/>
          <p:nvPr/>
        </p:nvSpPr>
        <p:spPr>
          <a:xfrm>
            <a:off x="3720201" y="2066924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0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19" name="Double Bracket 18">
            <a:extLst>
              <a:ext uri="{FF2B5EF4-FFF2-40B4-BE49-F238E27FC236}">
                <a16:creationId xmlns:a16="http://schemas.microsoft.com/office/drawing/2014/main" xmlns="" id="{76392006-F0BB-4A01-B65C-3062C50190CB}"/>
              </a:ext>
            </a:extLst>
          </p:cNvPr>
          <p:cNvSpPr/>
          <p:nvPr/>
        </p:nvSpPr>
        <p:spPr>
          <a:xfrm>
            <a:off x="2841456" y="2066924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EFC76161-C32D-4A5A-82D6-CEBCD69BFBD8}"/>
              </a:ext>
            </a:extLst>
          </p:cNvPr>
          <p:cNvSpPr txBox="1"/>
          <p:nvPr/>
        </p:nvSpPr>
        <p:spPr>
          <a:xfrm>
            <a:off x="4298663" y="882149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…………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96C741B-0069-44E3-9801-AC590793799D}"/>
              </a:ext>
            </a:extLst>
          </p:cNvPr>
          <p:cNvSpPr txBox="1"/>
          <p:nvPr/>
        </p:nvSpPr>
        <p:spPr>
          <a:xfrm>
            <a:off x="561366" y="5568139"/>
            <a:ext cx="363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Training text: </a:t>
            </a:r>
            <a:r>
              <a:rPr lang="en-US" sz="2800" i="1" dirty="0" smtClean="0"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German</a:t>
            </a:r>
            <a:endParaRPr lang="en-US" sz="2800" i="1" dirty="0">
              <a:latin typeface="Arial" panose="020B0604020202020204" pitchFamily="34" charset="0"/>
              <a:ea typeface="Helvetica Neue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84A9764-8923-4F0D-B8B9-FC5ADCC49537}"/>
              </a:ext>
            </a:extLst>
          </p:cNvPr>
          <p:cNvGrpSpPr/>
          <p:nvPr/>
        </p:nvGrpSpPr>
        <p:grpSpPr>
          <a:xfrm>
            <a:off x="4800600" y="2119637"/>
            <a:ext cx="3536654" cy="2618726"/>
            <a:chOff x="4728794" y="2143985"/>
            <a:chExt cx="3810100" cy="28212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D0D85838-8B0F-4748-97DC-DA4D1CCDABDF}"/>
                </a:ext>
              </a:extLst>
            </p:cNvPr>
            <p:cNvSpPr/>
            <p:nvPr/>
          </p:nvSpPr>
          <p:spPr>
            <a:xfrm>
              <a:off x="4728794" y="2747810"/>
              <a:ext cx="3810100" cy="2217375"/>
            </a:xfrm>
            <a:prstGeom prst="rect">
              <a:avLst/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u="sng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M</a:t>
              </a:r>
              <a:r>
                <a:rPr lang="en-US" sz="24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ultiply</a:t>
              </a:r>
              <a:r>
                <a:rPr lang="en-US" sz="2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: Bitwise XOR</a:t>
              </a:r>
            </a:p>
            <a:p>
              <a:pPr algn="ctr"/>
              <a:endPara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en-US" sz="2400" b="1" u="sng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A</a:t>
              </a:r>
              <a:r>
                <a:rPr lang="en-US" sz="24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ccumulation</a:t>
              </a:r>
            </a:p>
            <a:p>
              <a:pPr algn="ctr"/>
              <a:endPara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en-US" sz="2400" b="1" u="sng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</a:t>
              </a:r>
              <a:r>
                <a:rPr lang="en-US" sz="24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ermute</a:t>
              </a:r>
              <a:r>
                <a:rPr lang="en-US" sz="2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: Circular Shift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66BE8C9-6187-424F-BC40-EA8E885E7316}"/>
                </a:ext>
              </a:extLst>
            </p:cNvPr>
            <p:cNvSpPr txBox="1"/>
            <p:nvPr/>
          </p:nvSpPr>
          <p:spPr>
            <a:xfrm>
              <a:off x="5368113" y="2143985"/>
              <a:ext cx="25314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HD Encoder</a:t>
              </a:r>
            </a:p>
          </p:txBody>
        </p:sp>
      </p:grpSp>
      <p:sp>
        <p:nvSpPr>
          <p:cNvPr id="23" name="Right Arrow 16">
            <a:extLst>
              <a:ext uri="{FF2B5EF4-FFF2-40B4-BE49-F238E27FC236}">
                <a16:creationId xmlns:a16="http://schemas.microsoft.com/office/drawing/2014/main" xmlns="" id="{A52313A5-714E-4F19-8948-BFC0363A57AD}"/>
              </a:ext>
            </a:extLst>
          </p:cNvPr>
          <p:cNvSpPr/>
          <p:nvPr/>
        </p:nvSpPr>
        <p:spPr>
          <a:xfrm>
            <a:off x="4330561" y="3313629"/>
            <a:ext cx="470039" cy="723364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16">
            <a:extLst>
              <a:ext uri="{FF2B5EF4-FFF2-40B4-BE49-F238E27FC236}">
                <a16:creationId xmlns:a16="http://schemas.microsoft.com/office/drawing/2014/main" xmlns="" id="{2D447565-E334-4202-8A40-A478A5DE63D3}"/>
              </a:ext>
            </a:extLst>
          </p:cNvPr>
          <p:cNvSpPr/>
          <p:nvPr/>
        </p:nvSpPr>
        <p:spPr>
          <a:xfrm>
            <a:off x="8534399" y="3313629"/>
            <a:ext cx="414189" cy="723364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uble Bracket 24">
            <a:extLst>
              <a:ext uri="{FF2B5EF4-FFF2-40B4-BE49-F238E27FC236}">
                <a16:creationId xmlns:a16="http://schemas.microsoft.com/office/drawing/2014/main" xmlns="" id="{E0C64E3A-31DB-4B13-B1C8-C73BC1447918}"/>
              </a:ext>
            </a:extLst>
          </p:cNvPr>
          <p:cNvSpPr/>
          <p:nvPr/>
        </p:nvSpPr>
        <p:spPr>
          <a:xfrm>
            <a:off x="9104562" y="2066924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0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0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Right Arrow 16">
            <a:extLst>
              <a:ext uri="{FF2B5EF4-FFF2-40B4-BE49-F238E27FC236}">
                <a16:creationId xmlns:a16="http://schemas.microsoft.com/office/drawing/2014/main" xmlns="" id="{C94EC6B1-D7AC-4372-AAC6-272527566165}"/>
              </a:ext>
            </a:extLst>
          </p:cNvPr>
          <p:cNvSpPr/>
          <p:nvPr/>
        </p:nvSpPr>
        <p:spPr>
          <a:xfrm>
            <a:off x="9847213" y="3313629"/>
            <a:ext cx="414189" cy="723364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9CBF523-EDA7-40FA-B6B9-AC6DB52BEA41}"/>
              </a:ext>
            </a:extLst>
          </p:cNvPr>
          <p:cNvSpPr txBox="1"/>
          <p:nvPr/>
        </p:nvSpPr>
        <p:spPr>
          <a:xfrm>
            <a:off x="6358550" y="5568139"/>
            <a:ext cx="5910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 smtClean="0"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HD Vector: entire German language</a:t>
            </a:r>
            <a:endParaRPr lang="en-US" sz="2800" i="1" dirty="0">
              <a:latin typeface="Arial" panose="020B0604020202020204" pitchFamily="34" charset="0"/>
              <a:ea typeface="Helvetica Neue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C12498C-EF80-48B7-8B0F-21AA5501DD43}"/>
              </a:ext>
            </a:extLst>
          </p:cNvPr>
          <p:cNvSpPr txBox="1"/>
          <p:nvPr/>
        </p:nvSpPr>
        <p:spPr>
          <a:xfrm>
            <a:off x="10162277" y="3138190"/>
            <a:ext cx="20297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8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Classifier</a:t>
            </a:r>
          </a:p>
          <a:p>
            <a:pPr algn="ctr"/>
            <a:r>
              <a:rPr lang="en-US" sz="3200" b="1" dirty="0" smtClean="0">
                <a:solidFill>
                  <a:srgbClr val="008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en-US" sz="3200" b="1" dirty="0">
              <a:solidFill>
                <a:srgbClr val="008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C12498C-EF80-48B7-8B0F-21AA5501DD43}"/>
              </a:ext>
            </a:extLst>
          </p:cNvPr>
          <p:cNvSpPr txBox="1"/>
          <p:nvPr/>
        </p:nvSpPr>
        <p:spPr>
          <a:xfrm>
            <a:off x="10270977" y="2545522"/>
            <a:ext cx="1710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Store in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47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EB9CCA-B6BD-49E6-B626-13774E1CB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HD Computing: Inference Phase</a:t>
            </a:r>
            <a:endParaRPr lang="en-US" b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F84F7B9-B683-45D2-A92D-76EEAD3EEA46}"/>
              </a:ext>
            </a:extLst>
          </p:cNvPr>
          <p:cNvSpPr/>
          <p:nvPr/>
        </p:nvSpPr>
        <p:spPr>
          <a:xfrm>
            <a:off x="154001" y="914400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AFA55E0-B721-440B-AB36-71E3E9122C25}"/>
              </a:ext>
            </a:extLst>
          </p:cNvPr>
          <p:cNvSpPr/>
          <p:nvPr/>
        </p:nvSpPr>
        <p:spPr>
          <a:xfrm>
            <a:off x="1038660" y="914400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DDF447E-823E-499A-816F-19DE8A5AF669}"/>
              </a:ext>
            </a:extLst>
          </p:cNvPr>
          <p:cNvSpPr/>
          <p:nvPr/>
        </p:nvSpPr>
        <p:spPr>
          <a:xfrm>
            <a:off x="1882433" y="914400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4A84681-467A-4C4C-A0C0-00B53982CC00}"/>
              </a:ext>
            </a:extLst>
          </p:cNvPr>
          <p:cNvSpPr/>
          <p:nvPr/>
        </p:nvSpPr>
        <p:spPr>
          <a:xfrm>
            <a:off x="2745256" y="914400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i</a:t>
            </a:r>
            <a:endParaRPr lang="en-US" sz="2800" dirty="0">
              <a:solidFill>
                <a:sysClr val="windowText" lastClr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90D8EB2-4071-493E-B21E-0042A11A0318}"/>
              </a:ext>
            </a:extLst>
          </p:cNvPr>
          <p:cNvSpPr/>
          <p:nvPr/>
        </p:nvSpPr>
        <p:spPr>
          <a:xfrm>
            <a:off x="3608079" y="914400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n</a:t>
            </a:r>
          </a:p>
        </p:txBody>
      </p:sp>
      <p:sp>
        <p:nvSpPr>
          <p:cNvPr id="14" name="Double Bracket 13">
            <a:extLst>
              <a:ext uri="{FF2B5EF4-FFF2-40B4-BE49-F238E27FC236}">
                <a16:creationId xmlns:a16="http://schemas.microsoft.com/office/drawing/2014/main" xmlns="" id="{DC9EB514-B369-4A5E-9F54-382BC053F4F1}"/>
              </a:ext>
            </a:extLst>
          </p:cNvPr>
          <p:cNvSpPr/>
          <p:nvPr/>
        </p:nvSpPr>
        <p:spPr>
          <a:xfrm>
            <a:off x="252533" y="2066924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</p:txBody>
      </p:sp>
      <p:sp>
        <p:nvSpPr>
          <p:cNvPr id="15" name="Double Bracket 14">
            <a:extLst>
              <a:ext uri="{FF2B5EF4-FFF2-40B4-BE49-F238E27FC236}">
                <a16:creationId xmlns:a16="http://schemas.microsoft.com/office/drawing/2014/main" xmlns="" id="{2EAC21A6-2837-45BE-8C9A-4ECC247CB7D9}"/>
              </a:ext>
            </a:extLst>
          </p:cNvPr>
          <p:cNvSpPr/>
          <p:nvPr/>
        </p:nvSpPr>
        <p:spPr>
          <a:xfrm>
            <a:off x="1137192" y="2066924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</p:txBody>
      </p:sp>
      <p:sp>
        <p:nvSpPr>
          <p:cNvPr id="16" name="Double Bracket 15">
            <a:extLst>
              <a:ext uri="{FF2B5EF4-FFF2-40B4-BE49-F238E27FC236}">
                <a16:creationId xmlns:a16="http://schemas.microsoft.com/office/drawing/2014/main" xmlns="" id="{097539C2-646D-4DC4-83F4-A5DEF65E0DB8}"/>
              </a:ext>
            </a:extLst>
          </p:cNvPr>
          <p:cNvSpPr/>
          <p:nvPr/>
        </p:nvSpPr>
        <p:spPr>
          <a:xfrm>
            <a:off x="2021851" y="2066924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18" name="Double Bracket 17">
            <a:extLst>
              <a:ext uri="{FF2B5EF4-FFF2-40B4-BE49-F238E27FC236}">
                <a16:creationId xmlns:a16="http://schemas.microsoft.com/office/drawing/2014/main" xmlns="" id="{5F5082D1-8516-4780-BEE5-458ACE943875}"/>
              </a:ext>
            </a:extLst>
          </p:cNvPr>
          <p:cNvSpPr/>
          <p:nvPr/>
        </p:nvSpPr>
        <p:spPr>
          <a:xfrm>
            <a:off x="3720201" y="2066924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19" name="Double Bracket 18">
            <a:extLst>
              <a:ext uri="{FF2B5EF4-FFF2-40B4-BE49-F238E27FC236}">
                <a16:creationId xmlns:a16="http://schemas.microsoft.com/office/drawing/2014/main" xmlns="" id="{76392006-F0BB-4A01-B65C-3062C50190CB}"/>
              </a:ext>
            </a:extLst>
          </p:cNvPr>
          <p:cNvSpPr/>
          <p:nvPr/>
        </p:nvSpPr>
        <p:spPr>
          <a:xfrm>
            <a:off x="2841456" y="2066924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</p:txBody>
      </p:sp>
      <p:sp>
        <p:nvSpPr>
          <p:cNvPr id="48" name="Double Bracket 47">
            <a:extLst>
              <a:ext uri="{FF2B5EF4-FFF2-40B4-BE49-F238E27FC236}">
                <a16:creationId xmlns:a16="http://schemas.microsoft.com/office/drawing/2014/main" xmlns="" id="{DE08A2F8-0F00-451F-B152-7D3E9C114418}"/>
              </a:ext>
            </a:extLst>
          </p:cNvPr>
          <p:cNvSpPr/>
          <p:nvPr/>
        </p:nvSpPr>
        <p:spPr>
          <a:xfrm>
            <a:off x="9104562" y="2066924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EFC76161-C32D-4A5A-82D6-CEBCD69BFBD8}"/>
              </a:ext>
            </a:extLst>
          </p:cNvPr>
          <p:cNvSpPr txBox="1"/>
          <p:nvPr/>
        </p:nvSpPr>
        <p:spPr>
          <a:xfrm>
            <a:off x="4298663" y="882149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…………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9CE2E958-CE37-4628-A65C-963AC4263D4D}"/>
              </a:ext>
            </a:extLst>
          </p:cNvPr>
          <p:cNvGrpSpPr/>
          <p:nvPr/>
        </p:nvGrpSpPr>
        <p:grpSpPr>
          <a:xfrm>
            <a:off x="9996654" y="1388534"/>
            <a:ext cx="1040298" cy="4171282"/>
            <a:chOff x="9986378" y="1353272"/>
            <a:chExt cx="1040298" cy="4171282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xmlns="" id="{06E56BB0-4F14-4328-89CF-213B43E369BF}"/>
                </a:ext>
              </a:extLst>
            </p:cNvPr>
            <p:cNvGrpSpPr/>
            <p:nvPr/>
          </p:nvGrpSpPr>
          <p:grpSpPr>
            <a:xfrm>
              <a:off x="9986378" y="1433944"/>
              <a:ext cx="1040295" cy="4090610"/>
              <a:chOff x="10547063" y="1539924"/>
              <a:chExt cx="707116" cy="3770488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xmlns="" id="{3EEB1CC0-1DE6-4025-8279-A06F046EEB95}"/>
                  </a:ext>
                </a:extLst>
              </p:cNvPr>
              <p:cNvSpPr/>
              <p:nvPr/>
            </p:nvSpPr>
            <p:spPr>
              <a:xfrm>
                <a:off x="10547063" y="1539924"/>
                <a:ext cx="707116" cy="3770488"/>
              </a:xfrm>
              <a:prstGeom prst="roundRect">
                <a:avLst/>
              </a:prstGeom>
              <a:noFill/>
              <a:ln>
                <a:solidFill>
                  <a:srgbClr val="00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8F00"/>
                  </a:solidFill>
                </a:endParaRP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xmlns="" id="{95B36739-4E55-4496-8641-5D464ED1B2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96600" y="1539924"/>
                <a:ext cx="0" cy="3762825"/>
              </a:xfrm>
              <a:prstGeom prst="line">
                <a:avLst/>
              </a:prstGeom>
              <a:ln w="38100">
                <a:solidFill>
                  <a:srgbClr val="008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D9B41F9C-3917-4C2B-85FC-3C581B766B07}"/>
                </a:ext>
              </a:extLst>
            </p:cNvPr>
            <p:cNvSpPr txBox="1"/>
            <p:nvPr/>
          </p:nvSpPr>
          <p:spPr>
            <a:xfrm rot="16200000">
              <a:off x="8178322" y="3174460"/>
              <a:ext cx="41655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smtClean="0">
                  <a:solidFill>
                    <a:srgbClr val="008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HD Vector for  English</a:t>
              </a:r>
              <a:endParaRPr lang="en-US" sz="2800" b="1" dirty="0">
                <a:solidFill>
                  <a:srgbClr val="008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294B7483-B936-43CC-97A2-F49ABCB4A96A}"/>
                </a:ext>
              </a:extLst>
            </p:cNvPr>
            <p:cNvSpPr txBox="1"/>
            <p:nvPr/>
          </p:nvSpPr>
          <p:spPr>
            <a:xfrm rot="16200000">
              <a:off x="8707666" y="3182927"/>
              <a:ext cx="41148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8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HD </a:t>
              </a:r>
              <a:r>
                <a:rPr lang="en-US" sz="2800" b="1" smtClean="0">
                  <a:solidFill>
                    <a:srgbClr val="008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Vector for Spanish</a:t>
              </a:r>
              <a:endParaRPr lang="en-US" sz="2800" b="1" dirty="0">
                <a:solidFill>
                  <a:srgbClr val="008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" name="Arc 66">
            <a:extLst>
              <a:ext uri="{FF2B5EF4-FFF2-40B4-BE49-F238E27FC236}">
                <a16:creationId xmlns:a16="http://schemas.microsoft.com/office/drawing/2014/main" xmlns="" id="{3593B970-7C2B-442A-8C81-B775CFBB9C1D}"/>
              </a:ext>
            </a:extLst>
          </p:cNvPr>
          <p:cNvSpPr/>
          <p:nvPr/>
        </p:nvSpPr>
        <p:spPr>
          <a:xfrm rot="16379845">
            <a:off x="9777254" y="1704058"/>
            <a:ext cx="575596" cy="1000285"/>
          </a:xfrm>
          <a:prstGeom prst="arc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rc 68">
            <a:extLst>
              <a:ext uri="{FF2B5EF4-FFF2-40B4-BE49-F238E27FC236}">
                <a16:creationId xmlns:a16="http://schemas.microsoft.com/office/drawing/2014/main" xmlns="" id="{26E0F28D-D1BE-438D-96FB-7FBE799BB5D7}"/>
              </a:ext>
            </a:extLst>
          </p:cNvPr>
          <p:cNvSpPr/>
          <p:nvPr/>
        </p:nvSpPr>
        <p:spPr>
          <a:xfrm rot="16379845">
            <a:off x="10777788" y="415073"/>
            <a:ext cx="633110" cy="2960747"/>
          </a:xfrm>
          <a:prstGeom prst="arc">
            <a:avLst>
              <a:gd name="adj1" fmla="val 16200000"/>
              <a:gd name="adj2" fmla="val 1849029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EC7F1C2B-9917-4434-BAC3-C4F3FDD4B645}"/>
              </a:ext>
            </a:extLst>
          </p:cNvPr>
          <p:cNvSpPr txBox="1"/>
          <p:nvPr/>
        </p:nvSpPr>
        <p:spPr>
          <a:xfrm>
            <a:off x="5394036" y="2119637"/>
            <a:ext cx="2349783" cy="5428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 Encoder</a:t>
            </a:r>
          </a:p>
        </p:txBody>
      </p:sp>
      <p:sp>
        <p:nvSpPr>
          <p:cNvPr id="39" name="Right Arrow 16">
            <a:extLst>
              <a:ext uri="{FF2B5EF4-FFF2-40B4-BE49-F238E27FC236}">
                <a16:creationId xmlns:a16="http://schemas.microsoft.com/office/drawing/2014/main" xmlns="" id="{D91AA8F8-E960-4CCE-A6B4-F4F314E25A42}"/>
              </a:ext>
            </a:extLst>
          </p:cNvPr>
          <p:cNvSpPr/>
          <p:nvPr/>
        </p:nvSpPr>
        <p:spPr>
          <a:xfrm>
            <a:off x="4330561" y="3313629"/>
            <a:ext cx="470039" cy="723364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16">
            <a:extLst>
              <a:ext uri="{FF2B5EF4-FFF2-40B4-BE49-F238E27FC236}">
                <a16:creationId xmlns:a16="http://schemas.microsoft.com/office/drawing/2014/main" xmlns="" id="{D93DAE17-4CE1-4B76-A71F-04F9F9032EE0}"/>
              </a:ext>
            </a:extLst>
          </p:cNvPr>
          <p:cNvSpPr/>
          <p:nvPr/>
        </p:nvSpPr>
        <p:spPr>
          <a:xfrm>
            <a:off x="8534399" y="3313629"/>
            <a:ext cx="414189" cy="723364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D2737E0-1840-4158-BA46-67E73D4D3573}"/>
              </a:ext>
            </a:extLst>
          </p:cNvPr>
          <p:cNvSpPr txBox="1"/>
          <p:nvPr/>
        </p:nvSpPr>
        <p:spPr>
          <a:xfrm>
            <a:off x="218137" y="5534273"/>
            <a:ext cx="4892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T</a:t>
            </a:r>
            <a:r>
              <a:rPr lang="en-US" sz="2800" i="1" dirty="0" smtClean="0"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est sentence: infer language</a:t>
            </a:r>
            <a:endParaRPr lang="en-US" sz="2800" i="1" dirty="0">
              <a:latin typeface="Arial" panose="020B0604020202020204" pitchFamily="34" charset="0"/>
              <a:ea typeface="Helvetica Neue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8980DEFE-6CA5-4B03-83DD-E012C8AC9057}"/>
              </a:ext>
            </a:extLst>
          </p:cNvPr>
          <p:cNvGrpSpPr/>
          <p:nvPr/>
        </p:nvGrpSpPr>
        <p:grpSpPr>
          <a:xfrm>
            <a:off x="4800600" y="2119637"/>
            <a:ext cx="3536654" cy="2618726"/>
            <a:chOff x="4728794" y="2143985"/>
            <a:chExt cx="3810100" cy="282120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7B6AA7D1-4754-45C1-91D1-3E8B0C8118C4}"/>
                </a:ext>
              </a:extLst>
            </p:cNvPr>
            <p:cNvSpPr/>
            <p:nvPr/>
          </p:nvSpPr>
          <p:spPr>
            <a:xfrm>
              <a:off x="4728794" y="2747810"/>
              <a:ext cx="3810100" cy="2217375"/>
            </a:xfrm>
            <a:prstGeom prst="rect">
              <a:avLst/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u="sng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M</a:t>
              </a:r>
              <a:r>
                <a:rPr lang="en-US" sz="24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ultiply</a:t>
              </a:r>
              <a:r>
                <a:rPr lang="en-US" sz="2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: Bitwise XOR</a:t>
              </a:r>
            </a:p>
            <a:p>
              <a:pPr algn="ctr"/>
              <a:endPara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en-US" sz="2400" b="1" u="sng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A</a:t>
              </a:r>
              <a:r>
                <a:rPr lang="en-US" sz="24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ccumulation</a:t>
              </a:r>
            </a:p>
            <a:p>
              <a:pPr algn="ctr"/>
              <a:endPara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en-US" sz="2400" b="1" u="sng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</a:t>
              </a:r>
              <a:r>
                <a:rPr lang="en-US" sz="24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ermute</a:t>
              </a:r>
              <a:r>
                <a:rPr lang="en-US" sz="2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: Circular Shift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0633D2AA-711C-409F-8C73-27119A6D9419}"/>
                </a:ext>
              </a:extLst>
            </p:cNvPr>
            <p:cNvSpPr txBox="1"/>
            <p:nvPr/>
          </p:nvSpPr>
          <p:spPr>
            <a:xfrm>
              <a:off x="5368113" y="2143985"/>
              <a:ext cx="25314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HD Encoder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B92E5DCE-430E-44F0-A850-53021865288C}"/>
              </a:ext>
            </a:extLst>
          </p:cNvPr>
          <p:cNvSpPr txBox="1"/>
          <p:nvPr/>
        </p:nvSpPr>
        <p:spPr>
          <a:xfrm>
            <a:off x="7583771" y="5565333"/>
            <a:ext cx="46826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Associative search/compare</a:t>
            </a:r>
          </a:p>
          <a:p>
            <a:pPr algn="ctr"/>
            <a:r>
              <a:rPr lang="en-US" sz="2800" i="1" dirty="0"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(via Hamming distance)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C12498C-EF80-48B7-8B0F-21AA5501DD43}"/>
              </a:ext>
            </a:extLst>
          </p:cNvPr>
          <p:cNvSpPr txBox="1"/>
          <p:nvPr/>
        </p:nvSpPr>
        <p:spPr>
          <a:xfrm>
            <a:off x="8161867" y="902990"/>
            <a:ext cx="4030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8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Classifier Memory</a:t>
            </a:r>
            <a:endParaRPr lang="en-US" sz="3200" b="1" dirty="0">
              <a:solidFill>
                <a:srgbClr val="008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4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EB9CCA-B6BD-49E6-B626-13774E1CB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HD Computing: Inference Phase</a:t>
            </a:r>
            <a:endParaRPr lang="en-US" b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F84F7B9-B683-45D2-A92D-76EEAD3EEA46}"/>
              </a:ext>
            </a:extLst>
          </p:cNvPr>
          <p:cNvSpPr/>
          <p:nvPr/>
        </p:nvSpPr>
        <p:spPr>
          <a:xfrm>
            <a:off x="154001" y="914400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AFA55E0-B721-440B-AB36-71E3E9122C25}"/>
              </a:ext>
            </a:extLst>
          </p:cNvPr>
          <p:cNvSpPr/>
          <p:nvPr/>
        </p:nvSpPr>
        <p:spPr>
          <a:xfrm>
            <a:off x="1038660" y="914400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DDF447E-823E-499A-816F-19DE8A5AF669}"/>
              </a:ext>
            </a:extLst>
          </p:cNvPr>
          <p:cNvSpPr/>
          <p:nvPr/>
        </p:nvSpPr>
        <p:spPr>
          <a:xfrm>
            <a:off x="1882433" y="914400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4A84681-467A-4C4C-A0C0-00B53982CC00}"/>
              </a:ext>
            </a:extLst>
          </p:cNvPr>
          <p:cNvSpPr/>
          <p:nvPr/>
        </p:nvSpPr>
        <p:spPr>
          <a:xfrm>
            <a:off x="2745256" y="914400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i</a:t>
            </a:r>
            <a:endParaRPr lang="en-US" sz="2800" dirty="0">
              <a:solidFill>
                <a:sysClr val="windowText" lastClr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90D8EB2-4071-493E-B21E-0042A11A0318}"/>
              </a:ext>
            </a:extLst>
          </p:cNvPr>
          <p:cNvSpPr/>
          <p:nvPr/>
        </p:nvSpPr>
        <p:spPr>
          <a:xfrm>
            <a:off x="3608079" y="914400"/>
            <a:ext cx="615173" cy="625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n</a:t>
            </a:r>
          </a:p>
        </p:txBody>
      </p:sp>
      <p:sp>
        <p:nvSpPr>
          <p:cNvPr id="14" name="Double Bracket 13">
            <a:extLst>
              <a:ext uri="{FF2B5EF4-FFF2-40B4-BE49-F238E27FC236}">
                <a16:creationId xmlns:a16="http://schemas.microsoft.com/office/drawing/2014/main" xmlns="" id="{DC9EB514-B369-4A5E-9F54-382BC053F4F1}"/>
              </a:ext>
            </a:extLst>
          </p:cNvPr>
          <p:cNvSpPr/>
          <p:nvPr/>
        </p:nvSpPr>
        <p:spPr>
          <a:xfrm>
            <a:off x="252533" y="2066924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</p:txBody>
      </p:sp>
      <p:sp>
        <p:nvSpPr>
          <p:cNvPr id="15" name="Double Bracket 14">
            <a:extLst>
              <a:ext uri="{FF2B5EF4-FFF2-40B4-BE49-F238E27FC236}">
                <a16:creationId xmlns:a16="http://schemas.microsoft.com/office/drawing/2014/main" xmlns="" id="{2EAC21A6-2837-45BE-8C9A-4ECC247CB7D9}"/>
              </a:ext>
            </a:extLst>
          </p:cNvPr>
          <p:cNvSpPr/>
          <p:nvPr/>
        </p:nvSpPr>
        <p:spPr>
          <a:xfrm>
            <a:off x="1137192" y="2066924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</p:txBody>
      </p:sp>
      <p:sp>
        <p:nvSpPr>
          <p:cNvPr id="16" name="Double Bracket 15">
            <a:extLst>
              <a:ext uri="{FF2B5EF4-FFF2-40B4-BE49-F238E27FC236}">
                <a16:creationId xmlns:a16="http://schemas.microsoft.com/office/drawing/2014/main" xmlns="" id="{097539C2-646D-4DC4-83F4-A5DEF65E0DB8}"/>
              </a:ext>
            </a:extLst>
          </p:cNvPr>
          <p:cNvSpPr/>
          <p:nvPr/>
        </p:nvSpPr>
        <p:spPr>
          <a:xfrm>
            <a:off x="2021851" y="2066924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18" name="Double Bracket 17">
            <a:extLst>
              <a:ext uri="{FF2B5EF4-FFF2-40B4-BE49-F238E27FC236}">
                <a16:creationId xmlns:a16="http://schemas.microsoft.com/office/drawing/2014/main" xmlns="" id="{5F5082D1-8516-4780-BEE5-458ACE943875}"/>
              </a:ext>
            </a:extLst>
          </p:cNvPr>
          <p:cNvSpPr/>
          <p:nvPr/>
        </p:nvSpPr>
        <p:spPr>
          <a:xfrm>
            <a:off x="3720201" y="2066924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19" name="Double Bracket 18">
            <a:extLst>
              <a:ext uri="{FF2B5EF4-FFF2-40B4-BE49-F238E27FC236}">
                <a16:creationId xmlns:a16="http://schemas.microsoft.com/office/drawing/2014/main" xmlns="" id="{76392006-F0BB-4A01-B65C-3062C50190CB}"/>
              </a:ext>
            </a:extLst>
          </p:cNvPr>
          <p:cNvSpPr/>
          <p:nvPr/>
        </p:nvSpPr>
        <p:spPr>
          <a:xfrm>
            <a:off x="2841456" y="2066924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</p:txBody>
      </p:sp>
      <p:sp>
        <p:nvSpPr>
          <p:cNvPr id="48" name="Double Bracket 47">
            <a:extLst>
              <a:ext uri="{FF2B5EF4-FFF2-40B4-BE49-F238E27FC236}">
                <a16:creationId xmlns:a16="http://schemas.microsoft.com/office/drawing/2014/main" xmlns="" id="{DE08A2F8-0F00-451F-B152-7D3E9C114418}"/>
              </a:ext>
            </a:extLst>
          </p:cNvPr>
          <p:cNvSpPr/>
          <p:nvPr/>
        </p:nvSpPr>
        <p:spPr>
          <a:xfrm>
            <a:off x="9104562" y="2066924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EFC76161-C32D-4A5A-82D6-CEBCD69BFBD8}"/>
              </a:ext>
            </a:extLst>
          </p:cNvPr>
          <p:cNvSpPr txBox="1"/>
          <p:nvPr/>
        </p:nvSpPr>
        <p:spPr>
          <a:xfrm>
            <a:off x="4298663" y="882149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…………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F7EC1517-5019-43C5-9017-1AEE3238B7FD}"/>
              </a:ext>
            </a:extLst>
          </p:cNvPr>
          <p:cNvSpPr/>
          <p:nvPr/>
        </p:nvSpPr>
        <p:spPr>
          <a:xfrm>
            <a:off x="4800600" y="2680126"/>
            <a:ext cx="3536654" cy="2058237"/>
          </a:xfrm>
          <a:prstGeom prst="rect">
            <a:avLst/>
          </a:prstGeom>
          <a:solidFill>
            <a:srgbClr val="0432FF"/>
          </a:solidFill>
          <a:ln>
            <a:noFill/>
          </a:ln>
          <a:effectLst>
            <a:glow rad="762000">
              <a:srgbClr val="FFFF00">
                <a:alpha val="63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ultiply</a:t>
            </a: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Bitwise XOR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400" b="1" u="sng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ccumulation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400" b="1" u="sng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ermute</a:t>
            </a: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Circular Shift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EC7F1C2B-9917-4434-BAC3-C4F3FDD4B645}"/>
              </a:ext>
            </a:extLst>
          </p:cNvPr>
          <p:cNvSpPr txBox="1"/>
          <p:nvPr/>
        </p:nvSpPr>
        <p:spPr>
          <a:xfrm>
            <a:off x="5394036" y="2119637"/>
            <a:ext cx="2349783" cy="5428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 Encoder</a:t>
            </a:r>
          </a:p>
        </p:txBody>
      </p:sp>
      <p:sp>
        <p:nvSpPr>
          <p:cNvPr id="39" name="Right Arrow 16">
            <a:extLst>
              <a:ext uri="{FF2B5EF4-FFF2-40B4-BE49-F238E27FC236}">
                <a16:creationId xmlns:a16="http://schemas.microsoft.com/office/drawing/2014/main" xmlns="" id="{D91AA8F8-E960-4CCE-A6B4-F4F314E25A42}"/>
              </a:ext>
            </a:extLst>
          </p:cNvPr>
          <p:cNvSpPr/>
          <p:nvPr/>
        </p:nvSpPr>
        <p:spPr>
          <a:xfrm>
            <a:off x="4330561" y="3313629"/>
            <a:ext cx="470039" cy="723364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16">
            <a:extLst>
              <a:ext uri="{FF2B5EF4-FFF2-40B4-BE49-F238E27FC236}">
                <a16:creationId xmlns:a16="http://schemas.microsoft.com/office/drawing/2014/main" xmlns="" id="{D93DAE17-4CE1-4B76-A71F-04F9F9032EE0}"/>
              </a:ext>
            </a:extLst>
          </p:cNvPr>
          <p:cNvSpPr/>
          <p:nvPr/>
        </p:nvSpPr>
        <p:spPr>
          <a:xfrm>
            <a:off x="8534399" y="3313629"/>
            <a:ext cx="414189" cy="723364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92E5DCE-430E-44F0-A850-53021865288C}"/>
              </a:ext>
            </a:extLst>
          </p:cNvPr>
          <p:cNvSpPr txBox="1"/>
          <p:nvPr/>
        </p:nvSpPr>
        <p:spPr>
          <a:xfrm>
            <a:off x="7583771" y="5565333"/>
            <a:ext cx="46826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Associative search/compare</a:t>
            </a:r>
          </a:p>
          <a:p>
            <a:pPr algn="ctr"/>
            <a:r>
              <a:rPr lang="en-US" sz="2800" i="1" dirty="0"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(via Hamming distance)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C12498C-EF80-48B7-8B0F-21AA5501DD43}"/>
              </a:ext>
            </a:extLst>
          </p:cNvPr>
          <p:cNvSpPr txBox="1"/>
          <p:nvPr/>
        </p:nvSpPr>
        <p:spPr>
          <a:xfrm>
            <a:off x="8161867" y="902990"/>
            <a:ext cx="4030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8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Classifier Memory</a:t>
            </a:r>
            <a:endParaRPr lang="en-US" sz="3200" b="1" dirty="0">
              <a:solidFill>
                <a:srgbClr val="008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D2737E0-1840-4158-BA46-67E73D4D3573}"/>
              </a:ext>
            </a:extLst>
          </p:cNvPr>
          <p:cNvSpPr txBox="1"/>
          <p:nvPr/>
        </p:nvSpPr>
        <p:spPr>
          <a:xfrm>
            <a:off x="218137" y="5534273"/>
            <a:ext cx="4892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T</a:t>
            </a:r>
            <a:r>
              <a:rPr lang="en-US" sz="2800" i="1" smtClean="0"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est sentence: infer language</a:t>
            </a:r>
            <a:endParaRPr lang="en-US" sz="2800" i="1" dirty="0">
              <a:latin typeface="Arial" panose="020B0604020202020204" pitchFamily="34" charset="0"/>
              <a:ea typeface="Helvetica Neue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9CE2E958-CE37-4628-A65C-963AC4263D4D}"/>
              </a:ext>
            </a:extLst>
          </p:cNvPr>
          <p:cNvGrpSpPr/>
          <p:nvPr/>
        </p:nvGrpSpPr>
        <p:grpSpPr>
          <a:xfrm>
            <a:off x="9996654" y="1388534"/>
            <a:ext cx="1040298" cy="4171282"/>
            <a:chOff x="9986378" y="1353272"/>
            <a:chExt cx="1040298" cy="417128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06E56BB0-4F14-4328-89CF-213B43E369BF}"/>
                </a:ext>
              </a:extLst>
            </p:cNvPr>
            <p:cNvGrpSpPr/>
            <p:nvPr/>
          </p:nvGrpSpPr>
          <p:grpSpPr>
            <a:xfrm>
              <a:off x="9986378" y="1433944"/>
              <a:ext cx="1040295" cy="4090610"/>
              <a:chOff x="10547063" y="1539924"/>
              <a:chExt cx="707116" cy="3770488"/>
            </a:xfrm>
          </p:grpSpPr>
          <p:sp>
            <p:nvSpPr>
              <p:cNvPr id="51" name="Rectangle: Rounded Corners 52">
                <a:extLst>
                  <a:ext uri="{FF2B5EF4-FFF2-40B4-BE49-F238E27FC236}">
                    <a16:creationId xmlns:a16="http://schemas.microsoft.com/office/drawing/2014/main" xmlns="" id="{3EEB1CC0-1DE6-4025-8279-A06F046EEB95}"/>
                  </a:ext>
                </a:extLst>
              </p:cNvPr>
              <p:cNvSpPr/>
              <p:nvPr/>
            </p:nvSpPr>
            <p:spPr>
              <a:xfrm>
                <a:off x="10547063" y="1539924"/>
                <a:ext cx="707116" cy="3770488"/>
              </a:xfrm>
              <a:prstGeom prst="roundRect">
                <a:avLst/>
              </a:prstGeom>
              <a:noFill/>
              <a:ln>
                <a:solidFill>
                  <a:srgbClr val="00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8F00"/>
                  </a:solidFill>
                </a:endParaRPr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xmlns="" id="{95B36739-4E55-4496-8641-5D464ED1B2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96600" y="1539924"/>
                <a:ext cx="0" cy="3762825"/>
              </a:xfrm>
              <a:prstGeom prst="line">
                <a:avLst/>
              </a:prstGeom>
              <a:ln w="38100">
                <a:solidFill>
                  <a:srgbClr val="008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D9B41F9C-3917-4C2B-85FC-3C581B766B07}"/>
                </a:ext>
              </a:extLst>
            </p:cNvPr>
            <p:cNvSpPr txBox="1"/>
            <p:nvPr/>
          </p:nvSpPr>
          <p:spPr>
            <a:xfrm rot="16200000">
              <a:off x="8178322" y="3174460"/>
              <a:ext cx="41655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smtClean="0">
                  <a:solidFill>
                    <a:srgbClr val="008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HD Vector for  English</a:t>
              </a:r>
              <a:endParaRPr lang="en-US" sz="2800" b="1" dirty="0">
                <a:solidFill>
                  <a:srgbClr val="008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294B7483-B936-43CC-97A2-F49ABCB4A96A}"/>
                </a:ext>
              </a:extLst>
            </p:cNvPr>
            <p:cNvSpPr txBox="1"/>
            <p:nvPr/>
          </p:nvSpPr>
          <p:spPr>
            <a:xfrm rot="16200000">
              <a:off x="8707666" y="3182927"/>
              <a:ext cx="41148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8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HD </a:t>
              </a:r>
              <a:r>
                <a:rPr lang="en-US" sz="2800" b="1" smtClean="0">
                  <a:solidFill>
                    <a:srgbClr val="008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Vector for Spanish</a:t>
              </a:r>
              <a:endParaRPr lang="en-US" sz="2800" b="1" dirty="0">
                <a:solidFill>
                  <a:srgbClr val="008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Arc 52">
            <a:extLst>
              <a:ext uri="{FF2B5EF4-FFF2-40B4-BE49-F238E27FC236}">
                <a16:creationId xmlns:a16="http://schemas.microsoft.com/office/drawing/2014/main" xmlns="" id="{3593B970-7C2B-442A-8C81-B775CFBB9C1D}"/>
              </a:ext>
            </a:extLst>
          </p:cNvPr>
          <p:cNvSpPr/>
          <p:nvPr/>
        </p:nvSpPr>
        <p:spPr>
          <a:xfrm rot="16379845">
            <a:off x="9777254" y="1704058"/>
            <a:ext cx="575596" cy="1000285"/>
          </a:xfrm>
          <a:prstGeom prst="arc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Arc 53">
            <a:extLst>
              <a:ext uri="{FF2B5EF4-FFF2-40B4-BE49-F238E27FC236}">
                <a16:creationId xmlns:a16="http://schemas.microsoft.com/office/drawing/2014/main" xmlns="" id="{26E0F28D-D1BE-438D-96FB-7FBE799BB5D7}"/>
              </a:ext>
            </a:extLst>
          </p:cNvPr>
          <p:cNvSpPr/>
          <p:nvPr/>
        </p:nvSpPr>
        <p:spPr>
          <a:xfrm rot="16379845">
            <a:off x="10777788" y="415073"/>
            <a:ext cx="633110" cy="2960747"/>
          </a:xfrm>
          <a:prstGeom prst="arc">
            <a:avLst>
              <a:gd name="adj1" fmla="val 16200000"/>
              <a:gd name="adj2" fmla="val 1849029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62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3">
            <a:extLst>
              <a:ext uri="{FF2B5EF4-FFF2-40B4-BE49-F238E27FC236}">
                <a16:creationId xmlns:a16="http://schemas.microsoft.com/office/drawing/2014/main" xmlns="" id="{9E1DC562-0E62-419B-8383-0ED757ABD9CE}"/>
              </a:ext>
            </a:extLst>
          </p:cNvPr>
          <p:cNvSpPr/>
          <p:nvPr/>
        </p:nvSpPr>
        <p:spPr bwMode="auto">
          <a:xfrm>
            <a:off x="4205095" y="979356"/>
            <a:ext cx="3789089" cy="5421444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36" name="Rounded Rectangle 33">
            <a:extLst>
              <a:ext uri="{FF2B5EF4-FFF2-40B4-BE49-F238E27FC236}">
                <a16:creationId xmlns:a16="http://schemas.microsoft.com/office/drawing/2014/main" xmlns="" id="{9E1DC562-0E62-419B-8383-0ED757ABD9CE}"/>
              </a:ext>
            </a:extLst>
          </p:cNvPr>
          <p:cNvSpPr/>
          <p:nvPr/>
        </p:nvSpPr>
        <p:spPr bwMode="auto">
          <a:xfrm>
            <a:off x="228600" y="979356"/>
            <a:ext cx="3789089" cy="5421444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67AFCF-ED7E-4712-8ABF-C485805BB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18"/>
            <a:ext cx="10972800" cy="1143000"/>
          </a:xfrm>
        </p:spPr>
        <p:txBody>
          <a:bodyPr/>
          <a:lstStyle/>
          <a:p>
            <a:r>
              <a:rPr lang="en-US" dirty="0"/>
              <a:t>Inside the Box: HD MAP Kernels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48E9F05-EDBB-4C1C-BE87-A58E4A11D28D}"/>
              </a:ext>
            </a:extLst>
          </p:cNvPr>
          <p:cNvSpPr txBox="1"/>
          <p:nvPr/>
        </p:nvSpPr>
        <p:spPr>
          <a:xfrm>
            <a:off x="942048" y="1239589"/>
            <a:ext cx="2342308" cy="954107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ermute: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circular shift</a:t>
            </a:r>
            <a:endParaRPr lang="en-US" sz="2800" b="1" u="sng" dirty="0">
              <a:solidFill>
                <a:srgbClr val="FF0000"/>
              </a:solidFill>
              <a:latin typeface="Arial" panose="020B0604020202020204" pitchFamily="34" charset="0"/>
              <a:ea typeface="Helvetica Neue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056A8FE-594F-4155-85F9-77D6BD8A7DFA}"/>
              </a:ext>
            </a:extLst>
          </p:cNvPr>
          <p:cNvGrpSpPr/>
          <p:nvPr/>
        </p:nvGrpSpPr>
        <p:grpSpPr>
          <a:xfrm>
            <a:off x="1128380" y="2443375"/>
            <a:ext cx="1969643" cy="3346368"/>
            <a:chOff x="1687957" y="2033122"/>
            <a:chExt cx="1969643" cy="3346368"/>
          </a:xfrm>
        </p:grpSpPr>
        <p:sp>
          <p:nvSpPr>
            <p:cNvPr id="5" name="Double Bracket 4">
              <a:extLst>
                <a:ext uri="{FF2B5EF4-FFF2-40B4-BE49-F238E27FC236}">
                  <a16:creationId xmlns:a16="http://schemas.microsoft.com/office/drawing/2014/main" xmlns="" id="{88780FE6-3B31-4CA9-B3D1-17BD036CD10F}"/>
                </a:ext>
              </a:extLst>
            </p:cNvPr>
            <p:cNvSpPr/>
            <p:nvPr/>
          </p:nvSpPr>
          <p:spPr>
            <a:xfrm>
              <a:off x="3010893" y="2033122"/>
              <a:ext cx="418107" cy="3235825"/>
            </a:xfrm>
            <a:prstGeom prst="bracketPair">
              <a:avLst/>
            </a:prstGeom>
            <a:solidFill>
              <a:srgbClr val="D7DDEB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0</a:t>
              </a:r>
            </a:p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1</a:t>
              </a:r>
            </a:p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0</a:t>
              </a:r>
            </a:p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1</a:t>
              </a:r>
            </a:p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.</a:t>
              </a:r>
            </a:p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.</a:t>
              </a:r>
            </a:p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.</a:t>
              </a:r>
            </a:p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0</a:t>
              </a:r>
            </a:p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0</a:t>
              </a:r>
            </a:p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1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529AD1EB-1ED3-41F0-BEAB-5F10027594A1}"/>
                </a:ext>
              </a:extLst>
            </p:cNvPr>
            <p:cNvCxnSpPr/>
            <p:nvPr/>
          </p:nvCxnSpPr>
          <p:spPr>
            <a:xfrm>
              <a:off x="2174678" y="2333973"/>
              <a:ext cx="818654" cy="22302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Double Bracket 7">
              <a:extLst>
                <a:ext uri="{FF2B5EF4-FFF2-40B4-BE49-F238E27FC236}">
                  <a16:creationId xmlns:a16="http://schemas.microsoft.com/office/drawing/2014/main" xmlns="" id="{88780FE6-3B31-4CA9-B3D1-17BD036CD10F}"/>
                </a:ext>
              </a:extLst>
            </p:cNvPr>
            <p:cNvSpPr/>
            <p:nvPr/>
          </p:nvSpPr>
          <p:spPr>
            <a:xfrm>
              <a:off x="1687957" y="2033122"/>
              <a:ext cx="418107" cy="3235825"/>
            </a:xfrm>
            <a:prstGeom prst="bracketPair">
              <a:avLst/>
            </a:prstGeom>
            <a:solidFill>
              <a:srgbClr val="D7DDEB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Arial" charset="0"/>
                  <a:ea typeface="Arial" charset="0"/>
                  <a:cs typeface="Arial" charset="0"/>
                </a:rPr>
                <a:t>1</a:t>
              </a:r>
            </a:p>
            <a:p>
              <a:pPr algn="ctr"/>
              <a:r>
                <a:rPr lang="en-US" sz="2000" b="1" dirty="0">
                  <a:latin typeface="Arial" charset="0"/>
                  <a:ea typeface="Arial" charset="0"/>
                  <a:cs typeface="Arial" charset="0"/>
                </a:rPr>
                <a:t>0</a:t>
              </a:r>
            </a:p>
            <a:p>
              <a:pPr algn="ctr"/>
              <a:r>
                <a:rPr lang="en-US" sz="2000" b="1" dirty="0">
                  <a:latin typeface="Arial" charset="0"/>
                  <a:ea typeface="Arial" charset="0"/>
                  <a:cs typeface="Arial" charset="0"/>
                </a:rPr>
                <a:t>1</a:t>
              </a:r>
            </a:p>
            <a:p>
              <a:pPr algn="ctr"/>
              <a:r>
                <a:rPr lang="en-US" sz="2000" b="1" dirty="0">
                  <a:latin typeface="Arial" charset="0"/>
                  <a:ea typeface="Arial" charset="0"/>
                  <a:cs typeface="Arial" charset="0"/>
                </a:rPr>
                <a:t>0</a:t>
              </a:r>
            </a:p>
            <a:p>
              <a:pPr algn="ctr"/>
              <a:r>
                <a:rPr lang="en-US" sz="2000" b="1" dirty="0">
                  <a:latin typeface="Arial" charset="0"/>
                  <a:ea typeface="Arial" charset="0"/>
                  <a:cs typeface="Arial" charset="0"/>
                </a:rPr>
                <a:t>.</a:t>
              </a:r>
            </a:p>
            <a:p>
              <a:pPr algn="ctr"/>
              <a:r>
                <a:rPr lang="en-US" sz="2000" b="1" dirty="0">
                  <a:latin typeface="Arial" charset="0"/>
                  <a:ea typeface="Arial" charset="0"/>
                  <a:cs typeface="Arial" charset="0"/>
                </a:rPr>
                <a:t>.</a:t>
              </a:r>
            </a:p>
            <a:p>
              <a:pPr algn="ctr"/>
              <a:r>
                <a:rPr lang="en-US" sz="2000" b="1" dirty="0">
                  <a:latin typeface="Arial" charset="0"/>
                  <a:ea typeface="Arial" charset="0"/>
                  <a:cs typeface="Arial" charset="0"/>
                </a:rPr>
                <a:t>.</a:t>
              </a:r>
            </a:p>
            <a:p>
              <a:pPr algn="ctr"/>
              <a:r>
                <a:rPr lang="en-US" sz="2000" b="1" dirty="0">
                  <a:latin typeface="Arial" charset="0"/>
                  <a:ea typeface="Arial" charset="0"/>
                  <a:cs typeface="Arial" charset="0"/>
                </a:rPr>
                <a:t>0</a:t>
              </a:r>
            </a:p>
            <a:p>
              <a:pPr algn="ctr"/>
              <a:r>
                <a:rPr lang="en-US" sz="2000" b="1" dirty="0">
                  <a:latin typeface="Arial" charset="0"/>
                  <a:ea typeface="Arial" charset="0"/>
                  <a:cs typeface="Arial" charset="0"/>
                </a:rPr>
                <a:t>1</a:t>
              </a:r>
            </a:p>
            <a:p>
              <a:pPr algn="ctr"/>
              <a:r>
                <a:rPr lang="en-US" sz="2000" b="1" dirty="0">
                  <a:latin typeface="Arial" charset="0"/>
                  <a:ea typeface="Arial" charset="0"/>
                  <a:cs typeface="Arial" charset="0"/>
                </a:rPr>
                <a:t>0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xmlns="" id="{529AD1EB-1ED3-41F0-BEAB-5F10027594A1}"/>
                </a:ext>
              </a:extLst>
            </p:cNvPr>
            <p:cNvCxnSpPr/>
            <p:nvPr/>
          </p:nvCxnSpPr>
          <p:spPr>
            <a:xfrm>
              <a:off x="2174678" y="2667541"/>
              <a:ext cx="818654" cy="21771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xmlns="" id="{529AD1EB-1ED3-41F0-BEAB-5F10027594A1}"/>
                </a:ext>
              </a:extLst>
            </p:cNvPr>
            <p:cNvCxnSpPr/>
            <p:nvPr/>
          </p:nvCxnSpPr>
          <p:spPr>
            <a:xfrm>
              <a:off x="2174678" y="2951992"/>
              <a:ext cx="818654" cy="21771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xmlns="" id="{529AD1EB-1ED3-41F0-BEAB-5F10027594A1}"/>
                </a:ext>
              </a:extLst>
            </p:cNvPr>
            <p:cNvCxnSpPr/>
            <p:nvPr/>
          </p:nvCxnSpPr>
          <p:spPr>
            <a:xfrm>
              <a:off x="2174678" y="3224854"/>
              <a:ext cx="818654" cy="21771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xmlns="" id="{529AD1EB-1ED3-41F0-BEAB-5F10027594A1}"/>
                </a:ext>
              </a:extLst>
            </p:cNvPr>
            <p:cNvCxnSpPr/>
            <p:nvPr/>
          </p:nvCxnSpPr>
          <p:spPr>
            <a:xfrm>
              <a:off x="2149151" y="4165741"/>
              <a:ext cx="818654" cy="21771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xmlns="" id="{529AD1EB-1ED3-41F0-BEAB-5F10027594A1}"/>
                </a:ext>
              </a:extLst>
            </p:cNvPr>
            <p:cNvCxnSpPr/>
            <p:nvPr/>
          </p:nvCxnSpPr>
          <p:spPr>
            <a:xfrm>
              <a:off x="2192239" y="4459779"/>
              <a:ext cx="818654" cy="21771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xmlns="" id="{529AD1EB-1ED3-41F0-BEAB-5F10027594A1}"/>
                </a:ext>
              </a:extLst>
            </p:cNvPr>
            <p:cNvCxnSpPr/>
            <p:nvPr/>
          </p:nvCxnSpPr>
          <p:spPr>
            <a:xfrm>
              <a:off x="2149151" y="4749107"/>
              <a:ext cx="818654" cy="21771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2"/>
            <p:cNvGrpSpPr/>
            <p:nvPr/>
          </p:nvGrpSpPr>
          <p:grpSpPr>
            <a:xfrm>
              <a:off x="2133600" y="2244296"/>
              <a:ext cx="1524000" cy="3135194"/>
              <a:chOff x="1828800" y="2278098"/>
              <a:chExt cx="1524000" cy="3135194"/>
            </a:xfrm>
          </p:grpSpPr>
          <p:cxnSp>
            <p:nvCxnSpPr>
              <p:cNvPr id="22" name="Elbow Connector 21"/>
              <p:cNvCxnSpPr/>
              <p:nvPr/>
            </p:nvCxnSpPr>
            <p:spPr>
              <a:xfrm rot="5400000" flipH="1" flipV="1">
                <a:off x="1223057" y="3283550"/>
                <a:ext cx="3135193" cy="1124292"/>
              </a:xfrm>
              <a:prstGeom prst="bentConnector3">
                <a:avLst>
                  <a:gd name="adj1" fmla="val 375"/>
                </a:avLst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828800" y="5029200"/>
                <a:ext cx="399707" cy="38409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xmlns="" id="{529AD1EB-1ED3-41F0-BEAB-5F10027594A1}"/>
                  </a:ext>
                </a:extLst>
              </p:cNvPr>
              <p:cNvCxnSpPr/>
              <p:nvPr/>
            </p:nvCxnSpPr>
            <p:spPr>
              <a:xfrm flipH="1" flipV="1">
                <a:off x="3124200" y="2278098"/>
                <a:ext cx="228600" cy="1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149CB22A-2F18-4949-89FA-B27EAEEB0CF7}"/>
              </a:ext>
            </a:extLst>
          </p:cNvPr>
          <p:cNvSpPr txBox="1"/>
          <p:nvPr/>
        </p:nvSpPr>
        <p:spPr>
          <a:xfrm>
            <a:off x="4997816" y="1239588"/>
            <a:ext cx="2319867" cy="954107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ultiply: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bitwise XOR</a:t>
            </a:r>
          </a:p>
        </p:txBody>
      </p:sp>
      <p:sp>
        <p:nvSpPr>
          <p:cNvPr id="45" name="Double Bracket 44">
            <a:extLst>
              <a:ext uri="{FF2B5EF4-FFF2-40B4-BE49-F238E27FC236}">
                <a16:creationId xmlns:a16="http://schemas.microsoft.com/office/drawing/2014/main" xmlns="" id="{B8D01A31-EA94-4C91-AFCA-6659EB836F60}"/>
              </a:ext>
            </a:extLst>
          </p:cNvPr>
          <p:cNvSpPr/>
          <p:nvPr/>
        </p:nvSpPr>
        <p:spPr>
          <a:xfrm>
            <a:off x="6004529" y="2443373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47" name="Double Bracket 46">
            <a:extLst>
              <a:ext uri="{FF2B5EF4-FFF2-40B4-BE49-F238E27FC236}">
                <a16:creationId xmlns:a16="http://schemas.microsoft.com/office/drawing/2014/main" xmlns="" id="{5DEB8481-C897-4677-9BB3-A75641FFA9EF}"/>
              </a:ext>
            </a:extLst>
          </p:cNvPr>
          <p:cNvSpPr/>
          <p:nvPr/>
        </p:nvSpPr>
        <p:spPr>
          <a:xfrm>
            <a:off x="4899130" y="2443373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BF007ECD-9D1C-498D-8BC7-193EB7776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571" y="3686367"/>
            <a:ext cx="448624" cy="448624"/>
          </a:xfrm>
          <a:prstGeom prst="rect">
            <a:avLst/>
          </a:prstGeom>
        </p:spPr>
      </p:pic>
      <p:sp>
        <p:nvSpPr>
          <p:cNvPr id="59" name="Double Bracket 58">
            <a:extLst>
              <a:ext uri="{FF2B5EF4-FFF2-40B4-BE49-F238E27FC236}">
                <a16:creationId xmlns:a16="http://schemas.microsoft.com/office/drawing/2014/main" xmlns="" id="{0E368194-555C-468D-9570-CEAB64E3DA3A}"/>
              </a:ext>
            </a:extLst>
          </p:cNvPr>
          <p:cNvSpPr/>
          <p:nvPr/>
        </p:nvSpPr>
        <p:spPr>
          <a:xfrm>
            <a:off x="6967570" y="2443373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xmlns="" id="{D46AE051-4AD2-4530-8D9A-3F514EEC6811}"/>
              </a:ext>
            </a:extLst>
          </p:cNvPr>
          <p:cNvCxnSpPr>
            <a:cxnSpLocks/>
          </p:cNvCxnSpPr>
          <p:nvPr/>
        </p:nvCxnSpPr>
        <p:spPr>
          <a:xfrm>
            <a:off x="6422636" y="3885307"/>
            <a:ext cx="54493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ounded Rectangle 33">
            <a:extLst>
              <a:ext uri="{FF2B5EF4-FFF2-40B4-BE49-F238E27FC236}">
                <a16:creationId xmlns:a16="http://schemas.microsoft.com/office/drawing/2014/main" xmlns="" id="{9E1DC562-0E62-419B-8383-0ED757ABD9CE}"/>
              </a:ext>
            </a:extLst>
          </p:cNvPr>
          <p:cNvSpPr/>
          <p:nvPr/>
        </p:nvSpPr>
        <p:spPr bwMode="auto">
          <a:xfrm>
            <a:off x="8174311" y="979356"/>
            <a:ext cx="3789089" cy="5421444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3C1541D4-39CA-4FE3-A69C-8275691422A5}"/>
              </a:ext>
            </a:extLst>
          </p:cNvPr>
          <p:cNvSpPr txBox="1"/>
          <p:nvPr/>
        </p:nvSpPr>
        <p:spPr>
          <a:xfrm>
            <a:off x="8991601" y="1180806"/>
            <a:ext cx="2343911" cy="954107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ccumulate: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threshold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Helvetica Neue" charset="0"/>
              <a:cs typeface="Arial" panose="020B0604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C2FCDDFD-3A03-4E5F-B945-A3792273E930}"/>
              </a:ext>
            </a:extLst>
          </p:cNvPr>
          <p:cNvSpPr txBox="1"/>
          <p:nvPr/>
        </p:nvSpPr>
        <p:spPr>
          <a:xfrm>
            <a:off x="8792733" y="5613452"/>
            <a:ext cx="2379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Threshold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binary</a:t>
            </a:r>
          </a:p>
        </p:txBody>
      </p:sp>
      <p:sp>
        <p:nvSpPr>
          <p:cNvPr id="9" name="Curved Up Arrow 8"/>
          <p:cNvSpPr/>
          <p:nvPr/>
        </p:nvSpPr>
        <p:spPr>
          <a:xfrm>
            <a:off x="10940025" y="5445204"/>
            <a:ext cx="661266" cy="286131"/>
          </a:xfrm>
          <a:prstGeom prst="curved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2FCDDFD-3A03-4E5F-B945-A3792273E930}"/>
              </a:ext>
            </a:extLst>
          </p:cNvPr>
          <p:cNvSpPr txBox="1"/>
          <p:nvPr/>
        </p:nvSpPr>
        <p:spPr>
          <a:xfrm>
            <a:off x="8866572" y="5908039"/>
            <a:ext cx="2452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e.g., threshold = 3/2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Double Bracket 37">
            <a:extLst>
              <a:ext uri="{FF2B5EF4-FFF2-40B4-BE49-F238E27FC236}">
                <a16:creationId xmlns:a16="http://schemas.microsoft.com/office/drawing/2014/main" xmlns="" id="{BA6BFE4F-0FB2-40A8-8D82-751B855C0A8E}"/>
              </a:ext>
            </a:extLst>
          </p:cNvPr>
          <p:cNvSpPr/>
          <p:nvPr/>
        </p:nvSpPr>
        <p:spPr>
          <a:xfrm>
            <a:off x="11335512" y="2166129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0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0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</p:txBody>
      </p:sp>
      <p:sp>
        <p:nvSpPr>
          <p:cNvPr id="39" name="Double Bracket 38">
            <a:extLst>
              <a:ext uri="{FF2B5EF4-FFF2-40B4-BE49-F238E27FC236}">
                <a16:creationId xmlns:a16="http://schemas.microsoft.com/office/drawing/2014/main" xmlns="" id="{7A335381-D86E-4FD0-BE02-46BB9D2150EE}"/>
              </a:ext>
            </a:extLst>
          </p:cNvPr>
          <p:cNvSpPr/>
          <p:nvPr/>
        </p:nvSpPr>
        <p:spPr>
          <a:xfrm>
            <a:off x="9188074" y="2178163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</p:txBody>
      </p:sp>
      <p:sp>
        <p:nvSpPr>
          <p:cNvPr id="40" name="Double Bracket 39">
            <a:extLst>
              <a:ext uri="{FF2B5EF4-FFF2-40B4-BE49-F238E27FC236}">
                <a16:creationId xmlns:a16="http://schemas.microsoft.com/office/drawing/2014/main" xmlns="" id="{1E745053-A25B-43C9-A608-D0FF607F7521}"/>
              </a:ext>
            </a:extLst>
          </p:cNvPr>
          <p:cNvSpPr/>
          <p:nvPr/>
        </p:nvSpPr>
        <p:spPr>
          <a:xfrm>
            <a:off x="10006728" y="2178163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42" name="Double Bracket 41">
            <a:extLst>
              <a:ext uri="{FF2B5EF4-FFF2-40B4-BE49-F238E27FC236}">
                <a16:creationId xmlns:a16="http://schemas.microsoft.com/office/drawing/2014/main" xmlns="" id="{EFC1C5C3-EF09-4584-BA12-C73B22F3A941}"/>
              </a:ext>
            </a:extLst>
          </p:cNvPr>
          <p:cNvSpPr/>
          <p:nvPr/>
        </p:nvSpPr>
        <p:spPr>
          <a:xfrm>
            <a:off x="10697096" y="2166129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2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0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2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3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" name="Cross 43"/>
          <p:cNvSpPr/>
          <p:nvPr/>
        </p:nvSpPr>
        <p:spPr>
          <a:xfrm>
            <a:off x="8859544" y="2321039"/>
            <a:ext cx="243779" cy="265093"/>
          </a:xfrm>
          <a:prstGeom prst="plus">
            <a:avLst>
              <a:gd name="adj" fmla="val 3883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ross 45"/>
          <p:cNvSpPr/>
          <p:nvPr/>
        </p:nvSpPr>
        <p:spPr>
          <a:xfrm>
            <a:off x="9695929" y="2321038"/>
            <a:ext cx="243779" cy="265093"/>
          </a:xfrm>
          <a:prstGeom prst="plus">
            <a:avLst>
              <a:gd name="adj" fmla="val 3883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ross 48"/>
          <p:cNvSpPr/>
          <p:nvPr/>
        </p:nvSpPr>
        <p:spPr>
          <a:xfrm>
            <a:off x="8859544" y="2650294"/>
            <a:ext cx="243779" cy="265093"/>
          </a:xfrm>
          <a:prstGeom prst="plus">
            <a:avLst>
              <a:gd name="adj" fmla="val 3883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ross 49"/>
          <p:cNvSpPr/>
          <p:nvPr/>
        </p:nvSpPr>
        <p:spPr>
          <a:xfrm>
            <a:off x="9695929" y="2650293"/>
            <a:ext cx="243779" cy="265093"/>
          </a:xfrm>
          <a:prstGeom prst="plus">
            <a:avLst>
              <a:gd name="adj" fmla="val 3883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ross 51"/>
          <p:cNvSpPr/>
          <p:nvPr/>
        </p:nvSpPr>
        <p:spPr>
          <a:xfrm>
            <a:off x="8859544" y="2942524"/>
            <a:ext cx="243779" cy="265093"/>
          </a:xfrm>
          <a:prstGeom prst="plus">
            <a:avLst>
              <a:gd name="adj" fmla="val 3883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ross 52"/>
          <p:cNvSpPr/>
          <p:nvPr/>
        </p:nvSpPr>
        <p:spPr>
          <a:xfrm>
            <a:off x="9695929" y="2942523"/>
            <a:ext cx="243779" cy="265093"/>
          </a:xfrm>
          <a:prstGeom prst="plus">
            <a:avLst>
              <a:gd name="adj" fmla="val 3883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ross 54"/>
          <p:cNvSpPr/>
          <p:nvPr/>
        </p:nvSpPr>
        <p:spPr>
          <a:xfrm>
            <a:off x="8859544" y="3264448"/>
            <a:ext cx="243779" cy="265093"/>
          </a:xfrm>
          <a:prstGeom prst="plus">
            <a:avLst>
              <a:gd name="adj" fmla="val 3883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ross 55"/>
          <p:cNvSpPr/>
          <p:nvPr/>
        </p:nvSpPr>
        <p:spPr>
          <a:xfrm>
            <a:off x="9695929" y="3264447"/>
            <a:ext cx="243779" cy="265093"/>
          </a:xfrm>
          <a:prstGeom prst="plus">
            <a:avLst>
              <a:gd name="adj" fmla="val 3883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ross 59"/>
          <p:cNvSpPr/>
          <p:nvPr/>
        </p:nvSpPr>
        <p:spPr>
          <a:xfrm>
            <a:off x="8859544" y="4456386"/>
            <a:ext cx="243779" cy="265093"/>
          </a:xfrm>
          <a:prstGeom prst="plus">
            <a:avLst>
              <a:gd name="adj" fmla="val 3883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ross 60"/>
          <p:cNvSpPr/>
          <p:nvPr/>
        </p:nvSpPr>
        <p:spPr>
          <a:xfrm>
            <a:off x="9695929" y="4456385"/>
            <a:ext cx="243779" cy="265093"/>
          </a:xfrm>
          <a:prstGeom prst="plus">
            <a:avLst>
              <a:gd name="adj" fmla="val 3883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ross 65"/>
          <p:cNvSpPr/>
          <p:nvPr/>
        </p:nvSpPr>
        <p:spPr>
          <a:xfrm>
            <a:off x="8859544" y="4785641"/>
            <a:ext cx="243779" cy="265093"/>
          </a:xfrm>
          <a:prstGeom prst="plus">
            <a:avLst>
              <a:gd name="adj" fmla="val 3883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ross 66"/>
          <p:cNvSpPr/>
          <p:nvPr/>
        </p:nvSpPr>
        <p:spPr>
          <a:xfrm>
            <a:off x="9695929" y="4785640"/>
            <a:ext cx="243779" cy="265093"/>
          </a:xfrm>
          <a:prstGeom prst="plus">
            <a:avLst>
              <a:gd name="adj" fmla="val 3883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Cross 68"/>
          <p:cNvSpPr/>
          <p:nvPr/>
        </p:nvSpPr>
        <p:spPr>
          <a:xfrm>
            <a:off x="8859544" y="5077869"/>
            <a:ext cx="243779" cy="265093"/>
          </a:xfrm>
          <a:prstGeom prst="plus">
            <a:avLst>
              <a:gd name="adj" fmla="val 3883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ross 69"/>
          <p:cNvSpPr/>
          <p:nvPr/>
        </p:nvSpPr>
        <p:spPr>
          <a:xfrm>
            <a:off x="9695929" y="5077868"/>
            <a:ext cx="243779" cy="265093"/>
          </a:xfrm>
          <a:prstGeom prst="plus">
            <a:avLst>
              <a:gd name="adj" fmla="val 3883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0427749" y="2446259"/>
            <a:ext cx="282890" cy="2724109"/>
            <a:chOff x="10604373" y="2336550"/>
            <a:chExt cx="536539" cy="2724109"/>
          </a:xfrm>
        </p:grpSpPr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xmlns="" id="{7E817610-600B-4E15-B34A-81E09F1D82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04373" y="2336550"/>
              <a:ext cx="511116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xmlns="" id="{7E817610-600B-4E15-B34A-81E09F1D82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04373" y="2658753"/>
              <a:ext cx="511116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xmlns="" id="{7E817610-600B-4E15-B34A-81E09F1D82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04373" y="2971068"/>
              <a:ext cx="511116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xmlns="" id="{7E817610-600B-4E15-B34A-81E09F1D82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04373" y="3293271"/>
              <a:ext cx="511116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xmlns="" id="{7E817610-600B-4E15-B34A-81E09F1D82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29796" y="4426140"/>
              <a:ext cx="511116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xmlns="" id="{7E817610-600B-4E15-B34A-81E09F1D82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29796" y="4738455"/>
              <a:ext cx="511116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xmlns="" id="{7E817610-600B-4E15-B34A-81E09F1D82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29796" y="5060658"/>
              <a:ext cx="511116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Double Bracket 78">
            <a:extLst>
              <a:ext uri="{FF2B5EF4-FFF2-40B4-BE49-F238E27FC236}">
                <a16:creationId xmlns:a16="http://schemas.microsoft.com/office/drawing/2014/main" xmlns="" id="{4B25BF34-99BE-4AAE-B81B-2D9EF270B662}"/>
              </a:ext>
            </a:extLst>
          </p:cNvPr>
          <p:cNvSpPr/>
          <p:nvPr/>
        </p:nvSpPr>
        <p:spPr>
          <a:xfrm>
            <a:off x="8369420" y="2178163"/>
            <a:ext cx="418107" cy="3235825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</a:t>
            </a:r>
          </a:p>
        </p:txBody>
      </p:sp>
      <p:sp>
        <p:nvSpPr>
          <p:cNvPr id="81" name="Rectangle 80"/>
          <p:cNvSpPr/>
          <p:nvPr/>
        </p:nvSpPr>
        <p:spPr>
          <a:xfrm>
            <a:off x="8332206" y="2186291"/>
            <a:ext cx="2144582" cy="407967"/>
          </a:xfrm>
          <a:prstGeom prst="rect">
            <a:avLst/>
          </a:prstGeom>
          <a:noFill/>
          <a:ln>
            <a:solidFill>
              <a:srgbClr val="0432FF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Human Cognition: Unparalleled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00667"/>
            <a:ext cx="10972800" cy="641047"/>
          </a:xfrm>
        </p:spPr>
        <p:txBody>
          <a:bodyPr/>
          <a:lstStyle/>
          <a:p>
            <a:r>
              <a:rPr lang="en-US"/>
              <a:t>Simple cognitive tasks for humans: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82598" y="2965793"/>
            <a:ext cx="8819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>
                <a:solidFill>
                  <a:srgbClr val="0432FF"/>
                </a:solidFill>
                <a:latin typeface="Calibri" charset="0"/>
                <a:ea typeface="Calibri" charset="0"/>
                <a:cs typeface="Calibri" charset="0"/>
              </a:rPr>
              <a:t>...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577818" y="1756565"/>
            <a:ext cx="2831046" cy="3794760"/>
            <a:chOff x="5703355" y="1756565"/>
            <a:chExt cx="2831046" cy="3794760"/>
          </a:xfrm>
        </p:grpSpPr>
        <p:sp>
          <p:nvSpPr>
            <p:cNvPr id="24" name="Rounded Rectangle 23"/>
            <p:cNvSpPr/>
            <p:nvPr/>
          </p:nvSpPr>
          <p:spPr bwMode="auto">
            <a:xfrm>
              <a:off x="5703355" y="1756565"/>
              <a:ext cx="2831046" cy="3794760"/>
            </a:xfrm>
            <a:prstGeom prst="roundRect">
              <a:avLst>
                <a:gd name="adj" fmla="val 8127"/>
              </a:avLst>
            </a:prstGeom>
            <a:solidFill>
              <a:srgbClr val="475A8D">
                <a:lumMod val="20000"/>
                <a:lumOff val="80000"/>
              </a:srgbClr>
            </a:solidFill>
            <a:ln>
              <a:noFill/>
              <a:headEnd type="none" w="sm" len="sm"/>
              <a:tailEnd type="none" w="sm" len="sm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68921" y="1819223"/>
              <a:ext cx="14686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432FF"/>
                  </a:solidFill>
                  <a:latin typeface="Arial" charset="0"/>
                  <a:ea typeface="Arial" charset="0"/>
                  <a:cs typeface="Arial" charset="0"/>
                </a:rPr>
                <a:t>strategic</a:t>
              </a:r>
            </a:p>
            <a:p>
              <a:pPr algn="ctr"/>
              <a:r>
                <a:rPr lang="en-US" sz="2400" b="1">
                  <a:solidFill>
                    <a:srgbClr val="0432FF"/>
                  </a:solidFill>
                  <a:latin typeface="Arial" charset="0"/>
                  <a:ea typeface="Arial" charset="0"/>
                  <a:cs typeface="Arial" charset="0"/>
                </a:rPr>
                <a:t>planning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69543" y="2743200"/>
              <a:ext cx="2467428" cy="2642616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976653" y="5544457"/>
            <a:ext cx="10238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extremely challenging for computing systems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30628" y="1756565"/>
            <a:ext cx="2481943" cy="3794760"/>
            <a:chOff x="72572" y="1756565"/>
            <a:chExt cx="2481943" cy="3794760"/>
          </a:xfrm>
        </p:grpSpPr>
        <p:sp>
          <p:nvSpPr>
            <p:cNvPr id="22" name="Rounded Rectangle 21"/>
            <p:cNvSpPr/>
            <p:nvPr/>
          </p:nvSpPr>
          <p:spPr bwMode="auto">
            <a:xfrm>
              <a:off x="72572" y="1756565"/>
              <a:ext cx="2481943" cy="3794760"/>
            </a:xfrm>
            <a:prstGeom prst="roundRect">
              <a:avLst>
                <a:gd name="adj" fmla="val 8127"/>
              </a:avLst>
            </a:prstGeom>
            <a:solidFill>
              <a:srgbClr val="475A8D">
                <a:lumMod val="20000"/>
                <a:lumOff val="80000"/>
              </a:srgbClr>
            </a:solidFill>
            <a:ln>
              <a:noFill/>
              <a:headEnd type="none" w="sm" len="sm"/>
              <a:tailEnd type="none" w="sm" len="sm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0106" y="2743200"/>
              <a:ext cx="2146875" cy="132080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1846" y="4237563"/>
              <a:ext cx="2063395" cy="885261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53610" y="1819223"/>
              <a:ext cx="231986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432FF"/>
                  </a:solidFill>
                  <a:latin typeface="Arial" charset="0"/>
                  <a:ea typeface="Arial" charset="0"/>
                  <a:cs typeface="Arial" charset="0"/>
                </a:rPr>
                <a:t>understanding</a:t>
              </a:r>
            </a:p>
            <a:p>
              <a:pPr algn="ctr"/>
              <a:r>
                <a:rPr lang="en-US" sz="2400" b="1">
                  <a:solidFill>
                    <a:srgbClr val="0432FF"/>
                  </a:solidFill>
                  <a:latin typeface="Arial" charset="0"/>
                  <a:ea typeface="Arial" charset="0"/>
                  <a:cs typeface="Arial" charset="0"/>
                </a:rPr>
                <a:t>audio/video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592459" y="1756565"/>
            <a:ext cx="2818219" cy="3794760"/>
            <a:chOff x="8679543" y="1756565"/>
            <a:chExt cx="2818219" cy="3794760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8679543" y="1756565"/>
              <a:ext cx="2818219" cy="3794760"/>
            </a:xfrm>
            <a:prstGeom prst="roundRect">
              <a:avLst>
                <a:gd name="adj" fmla="val 8127"/>
              </a:avLst>
            </a:prstGeom>
            <a:solidFill>
              <a:srgbClr val="475A8D">
                <a:lumMod val="20000"/>
                <a:lumOff val="80000"/>
              </a:srgbClr>
            </a:solidFill>
            <a:ln>
              <a:noFill/>
              <a:headEnd type="none" w="sm" len="sm"/>
              <a:tailEnd type="none" w="sm" len="sm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791662" y="1819223"/>
              <a:ext cx="259398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432FF"/>
                  </a:solidFill>
                  <a:latin typeface="Arial" charset="0"/>
                  <a:ea typeface="Arial" charset="0"/>
                  <a:cs typeface="Arial" charset="0"/>
                </a:rPr>
                <a:t>real-time</a:t>
              </a:r>
              <a:br>
                <a:rPr lang="en-US" sz="2400" b="1">
                  <a:solidFill>
                    <a:srgbClr val="0432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en-US" sz="2400" b="1">
                  <a:solidFill>
                    <a:srgbClr val="0432FF"/>
                  </a:solidFill>
                  <a:latin typeface="Arial" charset="0"/>
                  <a:ea typeface="Arial" charset="0"/>
                  <a:cs typeface="Arial" charset="0"/>
                </a:rPr>
                <a:t>decision making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42241" y="2743200"/>
              <a:ext cx="2492823" cy="2642616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2796166" y="1756565"/>
            <a:ext cx="2598057" cy="3794760"/>
            <a:chOff x="2796166" y="1756565"/>
            <a:chExt cx="2598057" cy="3794760"/>
          </a:xfrm>
        </p:grpSpPr>
        <p:grpSp>
          <p:nvGrpSpPr>
            <p:cNvPr id="27" name="Group 26"/>
            <p:cNvGrpSpPr/>
            <p:nvPr/>
          </p:nvGrpSpPr>
          <p:grpSpPr>
            <a:xfrm>
              <a:off x="2796166" y="1756565"/>
              <a:ext cx="2598057" cy="3794760"/>
              <a:chOff x="2866572" y="1756565"/>
              <a:chExt cx="2598057" cy="3794760"/>
            </a:xfrm>
          </p:grpSpPr>
          <p:sp>
            <p:nvSpPr>
              <p:cNvPr id="23" name="Rounded Rectangle 22"/>
              <p:cNvSpPr/>
              <p:nvPr/>
            </p:nvSpPr>
            <p:spPr bwMode="auto">
              <a:xfrm>
                <a:off x="2866572" y="1756565"/>
                <a:ext cx="2598057" cy="3794760"/>
              </a:xfrm>
              <a:prstGeom prst="roundRect">
                <a:avLst>
                  <a:gd name="adj" fmla="val 8127"/>
                </a:avLst>
              </a:prstGeom>
              <a:solidFill>
                <a:srgbClr val="475A8D">
                  <a:lumMod val="20000"/>
                  <a:lumOff val="80000"/>
                </a:srgbClr>
              </a:solidFill>
              <a:ln>
                <a:noFill/>
                <a:headEnd type="none" w="sm" len="sm"/>
                <a:tailEnd type="none" w="sm" len="sm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380770" y="1819223"/>
                <a:ext cx="156966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rgbClr val="0432FF"/>
                    </a:solidFill>
                    <a:latin typeface="Arial" charset="0"/>
                    <a:ea typeface="Arial" charset="0"/>
                    <a:cs typeface="Arial" charset="0"/>
                  </a:rPr>
                  <a:t>detecting</a:t>
                </a:r>
              </a:p>
              <a:p>
                <a:pPr algn="ctr"/>
                <a:r>
                  <a:rPr lang="en-US" sz="2400" b="1">
                    <a:solidFill>
                      <a:srgbClr val="0432FF"/>
                    </a:solidFill>
                    <a:latin typeface="Arial" charset="0"/>
                    <a:ea typeface="Arial" charset="0"/>
                    <a:cs typeface="Arial" charset="0"/>
                  </a:rPr>
                  <a:t>problems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61107" y="2743200"/>
              <a:ext cx="2438400" cy="2438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642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 bwMode="auto">
          <a:xfrm>
            <a:off x="6297168" y="995401"/>
            <a:ext cx="5486400" cy="5476799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408432" y="995401"/>
            <a:ext cx="5486400" cy="5476799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88065" name="Title 1"/>
          <p:cNvSpPr>
            <a:spLocks noGrp="1"/>
          </p:cNvSpPr>
          <p:nvPr>
            <p:ph type="title"/>
          </p:nvPr>
        </p:nvSpPr>
        <p:spPr>
          <a:xfrm>
            <a:off x="609600" y="6318"/>
            <a:ext cx="109728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Carbon Nanotube FET (CNFET)</a:t>
            </a:r>
            <a:endParaRPr lang="en-US" dirty="0"/>
          </a:p>
        </p:txBody>
      </p:sp>
      <p:pic>
        <p:nvPicPr>
          <p:cNvPr id="49" name="Picture 48" descr="top_gate_fet6.tif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621" t="30898" r="23090" b="506"/>
          <a:stretch/>
        </p:blipFill>
        <p:spPr>
          <a:xfrm>
            <a:off x="818042" y="2764935"/>
            <a:ext cx="4495800" cy="3230430"/>
          </a:xfrm>
          <a:prstGeom prst="rect">
            <a:avLst/>
          </a:prstGeom>
        </p:spPr>
      </p:pic>
      <p:sp>
        <p:nvSpPr>
          <p:cNvPr id="52" name="TextBox 33"/>
          <p:cNvSpPr txBox="1">
            <a:spLocks noChangeArrowheads="1"/>
          </p:cNvSpPr>
          <p:nvPr/>
        </p:nvSpPr>
        <p:spPr bwMode="auto">
          <a:xfrm>
            <a:off x="337067" y="954949"/>
            <a:ext cx="17629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CNT</a:t>
            </a:r>
          </a:p>
        </p:txBody>
      </p:sp>
      <p:grpSp>
        <p:nvGrpSpPr>
          <p:cNvPr id="54" name="Group 125"/>
          <p:cNvGrpSpPr/>
          <p:nvPr/>
        </p:nvGrpSpPr>
        <p:grpSpPr>
          <a:xfrm>
            <a:off x="3605491" y="1156290"/>
            <a:ext cx="2071676" cy="1737076"/>
            <a:chOff x="6281928" y="1005840"/>
            <a:chExt cx="1763459" cy="1520254"/>
          </a:xfrm>
        </p:grpSpPr>
        <p:pic>
          <p:nvPicPr>
            <p:cNvPr id="55" name="Picture 7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4374" y="1027494"/>
              <a:ext cx="1751013" cy="149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Rectangle 56"/>
            <p:cNvSpPr/>
            <p:nvPr/>
          </p:nvSpPr>
          <p:spPr>
            <a:xfrm>
              <a:off x="6281928" y="1005840"/>
              <a:ext cx="1636776" cy="1481328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cxnSp>
        <p:nvCxnSpPr>
          <p:cNvPr id="59" name="Straight Connector 58"/>
          <p:cNvCxnSpPr/>
          <p:nvPr/>
        </p:nvCxnSpPr>
        <p:spPr>
          <a:xfrm flipH="1">
            <a:off x="2957209" y="1156979"/>
            <a:ext cx="637165" cy="2072604"/>
          </a:xfrm>
          <a:prstGeom prst="line">
            <a:avLst/>
          </a:prstGeom>
          <a:ln w="127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3848779" y="2879387"/>
            <a:ext cx="1695987" cy="770490"/>
          </a:xfrm>
          <a:prstGeom prst="line">
            <a:avLst/>
          </a:prstGeom>
          <a:ln w="127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520598" y="1630634"/>
            <a:ext cx="1472045" cy="1259505"/>
            <a:chOff x="618948" y="1362201"/>
            <a:chExt cx="1781175" cy="1524000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8948" y="1362201"/>
              <a:ext cx="1781175" cy="1524000"/>
            </a:xfrm>
            <a:prstGeom prst="rect">
              <a:avLst/>
            </a:prstGeom>
          </p:spPr>
        </p:pic>
        <p:cxnSp>
          <p:nvCxnSpPr>
            <p:cNvPr id="62" name="Straight Connector 61"/>
            <p:cNvCxnSpPr/>
            <p:nvPr/>
          </p:nvCxnSpPr>
          <p:spPr>
            <a:xfrm flipH="1">
              <a:off x="1421211" y="1955095"/>
              <a:ext cx="686502" cy="764375"/>
            </a:xfrm>
            <a:prstGeom prst="line">
              <a:avLst/>
            </a:prstGeom>
            <a:ln w="50800" cap="rnd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72"/>
          <p:cNvSpPr/>
          <p:nvPr/>
        </p:nvSpPr>
        <p:spPr>
          <a:xfrm>
            <a:off x="6234485" y="1558843"/>
            <a:ext cx="561176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kern="0" dirty="0" smtClean="0">
                <a:solidFill>
                  <a:srgbClr val="C00000"/>
                </a:solidFill>
                <a:latin typeface="Arial"/>
                <a:ea typeface="굴림" charset="0"/>
              </a:rPr>
              <a:t>E</a:t>
            </a:r>
            <a:r>
              <a:rPr lang="en-US" sz="4000" kern="0" dirty="0" smtClean="0">
                <a:latin typeface="Arial"/>
                <a:ea typeface="굴림" charset="0"/>
              </a:rPr>
              <a:t>nergy </a:t>
            </a:r>
            <a:r>
              <a:rPr lang="en-US" sz="4000" b="1" kern="0" dirty="0">
                <a:solidFill>
                  <a:srgbClr val="C00000"/>
                </a:solidFill>
                <a:latin typeface="Arial"/>
                <a:ea typeface="굴림" charset="0"/>
              </a:rPr>
              <a:t>D</a:t>
            </a:r>
            <a:r>
              <a:rPr lang="en-US" sz="4000" kern="0" dirty="0">
                <a:latin typeface="Arial"/>
                <a:ea typeface="굴림" charset="0"/>
              </a:rPr>
              <a:t>elay </a:t>
            </a:r>
            <a:r>
              <a:rPr lang="en-US" sz="4000" b="1" kern="0" dirty="0">
                <a:solidFill>
                  <a:srgbClr val="C00000"/>
                </a:solidFill>
                <a:latin typeface="Arial"/>
                <a:ea typeface="굴림" charset="0"/>
              </a:rPr>
              <a:t>P</a:t>
            </a:r>
            <a:r>
              <a:rPr lang="en-US" sz="4000" kern="0" dirty="0">
                <a:latin typeface="Arial"/>
                <a:ea typeface="굴림" charset="0"/>
              </a:rPr>
              <a:t>roduct</a:t>
            </a:r>
          </a:p>
          <a:p>
            <a:pPr algn="ctr"/>
            <a:endParaRPr lang="en-US" sz="3200" kern="0" dirty="0">
              <a:solidFill>
                <a:srgbClr val="FFFF00"/>
              </a:solidFill>
              <a:latin typeface="Arial"/>
              <a:ea typeface="굴림" charset="0"/>
            </a:endParaRPr>
          </a:p>
          <a:p>
            <a:pPr algn="ctr"/>
            <a:r>
              <a:rPr lang="en-US" sz="4400" b="1" u="sng" kern="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10</a:t>
            </a:r>
            <a:r>
              <a:rPr lang="en-US" sz="4400" b="1" u="sng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×</a:t>
            </a:r>
            <a:r>
              <a:rPr lang="en-US" sz="4400" b="1" u="sng" kern="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benefit</a:t>
            </a:r>
          </a:p>
        </p:txBody>
      </p:sp>
      <p:sp>
        <p:nvSpPr>
          <p:cNvPr id="74" name="Rectangle 3"/>
          <p:cNvSpPr txBox="1">
            <a:spLocks noChangeArrowheads="1"/>
          </p:cNvSpPr>
          <p:nvPr/>
        </p:nvSpPr>
        <p:spPr bwMode="auto">
          <a:xfrm>
            <a:off x="6949102" y="3962681"/>
            <a:ext cx="4182533" cy="144245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800"/>
              </a:spcAft>
              <a:buClr>
                <a:schemeClr val="tx2"/>
              </a:buClr>
              <a:buSzPct val="75000"/>
              <a:buFont typeface="Wingdings" charset="0"/>
              <a:buChar char="l"/>
              <a:defRPr sz="2400">
                <a:solidFill>
                  <a:srgbClr val="FFFFFF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85800" indent="-228600" algn="l" rtl="0" eaLnBrk="0" fontAlgn="base" hangingPunct="0">
              <a:spcBef>
                <a:spcPct val="0"/>
              </a:spcBef>
              <a:spcAft>
                <a:spcPts val="800"/>
              </a:spcAft>
              <a:buClr>
                <a:schemeClr val="tx2"/>
              </a:buClr>
              <a:buSzPct val="100000"/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800"/>
              </a:spcAft>
              <a:buClr>
                <a:schemeClr val="tx2"/>
              </a:buClr>
              <a:buSzPct val="100000"/>
              <a:buFont typeface="Arial" charset="0"/>
              <a:buChar char="•"/>
              <a:defRPr sz="2400">
                <a:solidFill>
                  <a:srgbClr val="FFFFFF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ctr"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Pct val="125000"/>
              <a:buNone/>
            </a:pPr>
            <a:r>
              <a:rPr lang="en-US" sz="3200" u="sng" kern="0" dirty="0">
                <a:solidFill>
                  <a:schemeClr val="tx1"/>
                </a:solidFill>
                <a:latin typeface="Arial"/>
                <a:ea typeface="굴림" charset="0"/>
              </a:rPr>
              <a:t>full-chip</a:t>
            </a:r>
            <a:r>
              <a:rPr lang="en-US" sz="3200" kern="0" dirty="0">
                <a:solidFill>
                  <a:schemeClr val="tx1"/>
                </a:solidFill>
                <a:latin typeface="Arial"/>
                <a:ea typeface="굴림" charset="0"/>
              </a:rPr>
              <a:t> case studies</a:t>
            </a:r>
          </a:p>
          <a:p>
            <a:pPr marL="0" indent="0" algn="ctr"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Pct val="125000"/>
              <a:buNone/>
            </a:pPr>
            <a:r>
              <a:rPr lang="en-US" sz="2800" kern="0" dirty="0">
                <a:solidFill>
                  <a:schemeClr val="tx1"/>
                </a:solidFill>
                <a:latin typeface="Arial"/>
                <a:ea typeface="굴림" charset="0"/>
              </a:rPr>
              <a:t>[IBM, IMEC, </a:t>
            </a:r>
            <a:r>
              <a:rPr lang="en-US" sz="2800" kern="0" dirty="0" smtClean="0">
                <a:solidFill>
                  <a:schemeClr val="tx1"/>
                </a:solidFill>
                <a:latin typeface="Arial"/>
                <a:ea typeface="굴림" charset="0"/>
              </a:rPr>
              <a:t>Stanford,</a:t>
            </a:r>
          </a:p>
          <a:p>
            <a:pPr marL="0" indent="0" algn="ctr"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Pct val="125000"/>
              <a:buNone/>
            </a:pPr>
            <a:r>
              <a:rPr lang="en-US" sz="2800" kern="0" dirty="0" smtClean="0">
                <a:solidFill>
                  <a:schemeClr val="tx1"/>
                </a:solidFill>
                <a:latin typeface="Arial"/>
                <a:ea typeface="굴림" charset="0"/>
              </a:rPr>
              <a:t>other commercial]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2875854" y="4408446"/>
            <a:ext cx="1598873" cy="73409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715317" y="5100023"/>
            <a:ext cx="2598969" cy="1264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sub-</a:t>
            </a:r>
            <a:br>
              <a:rPr lang="en-US" sz="24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litho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graphic</a:t>
            </a:r>
          </a:p>
          <a:p>
            <a:pPr algn="ctr">
              <a:spcBef>
                <a:spcPts val="500"/>
              </a:spcBef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CNT pitch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3014003" y="4246126"/>
            <a:ext cx="1596911" cy="733188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4535759" y="4993097"/>
            <a:ext cx="184116" cy="28706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3"/>
          <p:cNvSpPr txBox="1">
            <a:spLocks noChangeArrowheads="1"/>
          </p:cNvSpPr>
          <p:nvPr/>
        </p:nvSpPr>
        <p:spPr bwMode="auto">
          <a:xfrm>
            <a:off x="1225689" y="1613188"/>
            <a:ext cx="25812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diameter:</a:t>
            </a:r>
          </a:p>
          <a:p>
            <a:pPr algn="ctr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~1-2 nm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712068" y="2818483"/>
            <a:ext cx="481520" cy="1025887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79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>
          <a:xfrm>
            <a:off x="609600" y="6318"/>
            <a:ext cx="109728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Big Promise, Major Obstacles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7425366" y="1700575"/>
            <a:ext cx="28409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Metallic CNTs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465901" y="1700575"/>
            <a:ext cx="42275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Mis-positioned CNTs</a:t>
            </a:r>
          </a:p>
        </p:txBody>
      </p:sp>
      <p:sp>
        <p:nvSpPr>
          <p:cNvPr id="54" name="Rounded Rectangle 53"/>
          <p:cNvSpPr/>
          <p:nvPr/>
        </p:nvSpPr>
        <p:spPr bwMode="auto">
          <a:xfrm>
            <a:off x="563880" y="5115697"/>
            <a:ext cx="11064240" cy="1140944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819432" y="5072561"/>
            <a:ext cx="86533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Imperfection-Immune Paradigm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384963" y="5802717"/>
            <a:ext cx="5500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Arial" charset="0"/>
                <a:ea typeface="Arial" charset="0"/>
                <a:cs typeface="Arial" charset="0"/>
              </a:rPr>
              <a:t>[</a:t>
            </a:r>
            <a:r>
              <a:rPr lang="en-US" sz="2000" i="1" smtClean="0">
                <a:latin typeface="Arial" charset="0"/>
                <a:ea typeface="Arial" charset="0"/>
                <a:cs typeface="Arial" charset="0"/>
              </a:rPr>
              <a:t>VLSI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Tech.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08,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ISSCC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13,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JSSC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14,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IEDM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15]</a:t>
            </a: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11887200" cy="766119"/>
          </a:xfrm>
        </p:spPr>
        <p:txBody>
          <a:bodyPr rIns="0"/>
          <a:lstStyle/>
          <a:p>
            <a:pPr>
              <a:buClrTx/>
            </a:pPr>
            <a:r>
              <a:rPr lang="en-US" b="1" dirty="0">
                <a:solidFill>
                  <a:srgbClr val="C00000"/>
                </a:solidFill>
              </a:rPr>
              <a:t>Processing advances alone inadequate</a:t>
            </a:r>
          </a:p>
        </p:txBody>
      </p:sp>
      <p:pic>
        <p:nvPicPr>
          <p:cNvPr id="5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5246" y="2461147"/>
            <a:ext cx="2928814" cy="213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" name="Group 58"/>
          <p:cNvGrpSpPr/>
          <p:nvPr/>
        </p:nvGrpSpPr>
        <p:grpSpPr>
          <a:xfrm>
            <a:off x="7842210" y="2414847"/>
            <a:ext cx="1851578" cy="2210877"/>
            <a:chOff x="5802289" y="2361123"/>
            <a:chExt cx="1962150" cy="2374900"/>
          </a:xfrm>
        </p:grpSpPr>
        <p:pic>
          <p:nvPicPr>
            <p:cNvPr id="60" name="Picture 2" descr="slide7.png"/>
            <p:cNvPicPr>
              <a:picLocks noChangeAspect="1"/>
            </p:cNvPicPr>
            <p:nvPr/>
          </p:nvPicPr>
          <p:blipFill>
            <a:blip r:embed="rId4" cstate="email">
              <a:duotone>
                <a:prstClr val="black"/>
                <a:srgbClr val="00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2289" y="2361123"/>
              <a:ext cx="1962150" cy="237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Isosceles Triangle 9"/>
            <p:cNvSpPr/>
            <p:nvPr/>
          </p:nvSpPr>
          <p:spPr bwMode="auto">
            <a:xfrm rot="10800000">
              <a:off x="7133165" y="4563251"/>
              <a:ext cx="179387" cy="90488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000" smtClean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936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>
          <a:xfrm>
            <a:off x="609600" y="6318"/>
            <a:ext cx="109728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Experimental System Demonstrations</a:t>
            </a:r>
            <a:endParaRPr lang="en-US" dirty="0"/>
          </a:p>
        </p:txBody>
      </p:sp>
      <p:sp>
        <p:nvSpPr>
          <p:cNvPr id="119" name="TextBox 118"/>
          <p:cNvSpPr txBox="1"/>
          <p:nvPr/>
        </p:nvSpPr>
        <p:spPr>
          <a:xfrm>
            <a:off x="3368078" y="4244562"/>
            <a:ext cx="16065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 fetch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Data fetch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Arithmetic block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Write-back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6058481" y="2337436"/>
            <a:ext cx="2942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94310" indent="-194310">
              <a:buFont typeface="Arial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2 million CNFETs</a:t>
            </a:r>
          </a:p>
        </p:txBody>
      </p:sp>
      <p:sp>
        <p:nvSpPr>
          <p:cNvPr id="260" name="TextBox 259"/>
          <p:cNvSpPr txBox="1"/>
          <p:nvPr/>
        </p:nvSpPr>
        <p:spPr>
          <a:xfrm>
            <a:off x="6703976" y="5353402"/>
            <a:ext cx="16491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[Stanford, </a:t>
            </a:r>
            <a:r>
              <a:rPr lang="en-US" sz="1200" i="1" dirty="0" smtClean="0">
                <a:solidFill>
                  <a:srgbClr val="000000"/>
                </a:solidFill>
              </a:rPr>
              <a:t>Nature</a:t>
            </a:r>
            <a:r>
              <a:rPr lang="en-US" sz="1200" dirty="0" smtClean="0">
                <a:solidFill>
                  <a:srgbClr val="000000"/>
                </a:solidFill>
              </a:rPr>
              <a:t>, 2017]</a:t>
            </a:r>
          </a:p>
        </p:txBody>
      </p:sp>
      <p:grpSp>
        <p:nvGrpSpPr>
          <p:cNvPr id="261" name="Group 260"/>
          <p:cNvGrpSpPr/>
          <p:nvPr/>
        </p:nvGrpSpPr>
        <p:grpSpPr>
          <a:xfrm>
            <a:off x="7389063" y="3983245"/>
            <a:ext cx="1468831" cy="1316497"/>
            <a:chOff x="4534181" y="1896534"/>
            <a:chExt cx="4609819" cy="4131732"/>
          </a:xfrm>
        </p:grpSpPr>
        <p:pic>
          <p:nvPicPr>
            <p:cNvPr id="262" name="Picture 261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728" b="16855"/>
            <a:stretch/>
          </p:blipFill>
          <p:spPr>
            <a:xfrm>
              <a:off x="4534181" y="1896534"/>
              <a:ext cx="4609819" cy="4131732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263" name="Group 262"/>
            <p:cNvGrpSpPr/>
            <p:nvPr/>
          </p:nvGrpSpPr>
          <p:grpSpPr>
            <a:xfrm>
              <a:off x="5213854" y="2914496"/>
              <a:ext cx="3069388" cy="2671982"/>
              <a:chOff x="2733203" y="3023353"/>
              <a:chExt cx="3069388" cy="2671982"/>
            </a:xfrm>
          </p:grpSpPr>
          <p:grpSp>
            <p:nvGrpSpPr>
              <p:cNvPr id="264" name="Group 263"/>
              <p:cNvGrpSpPr/>
              <p:nvPr/>
            </p:nvGrpSpPr>
            <p:grpSpPr>
              <a:xfrm>
                <a:off x="2733203" y="3231127"/>
                <a:ext cx="3069388" cy="2389498"/>
                <a:chOff x="5148596" y="1741437"/>
                <a:chExt cx="1951108" cy="1518925"/>
              </a:xfrm>
            </p:grpSpPr>
            <p:sp>
              <p:nvSpPr>
                <p:cNvPr id="273" name="Freeform 272"/>
                <p:cNvSpPr/>
                <p:nvPr/>
              </p:nvSpPr>
              <p:spPr bwMode="auto">
                <a:xfrm>
                  <a:off x="5148596" y="1741437"/>
                  <a:ext cx="1951108" cy="966818"/>
                </a:xfrm>
                <a:custGeom>
                  <a:avLst/>
                  <a:gdLst>
                    <a:gd name="connsiteX0" fmla="*/ 81539 w 1951108"/>
                    <a:gd name="connsiteY0" fmla="*/ 17473 h 966818"/>
                    <a:gd name="connsiteX1" fmla="*/ 0 w 1951108"/>
                    <a:gd name="connsiteY1" fmla="*/ 966818 h 966818"/>
                    <a:gd name="connsiteX2" fmla="*/ 1951108 w 1951108"/>
                    <a:gd name="connsiteY2" fmla="*/ 937697 h 966818"/>
                    <a:gd name="connsiteX3" fmla="*/ 1863745 w 1951108"/>
                    <a:gd name="connsiteY3" fmla="*/ 0 h 966818"/>
                    <a:gd name="connsiteX4" fmla="*/ 81539 w 1951108"/>
                    <a:gd name="connsiteY4" fmla="*/ 17473 h 9668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51108" h="966818">
                      <a:moveTo>
                        <a:pt x="81539" y="17473"/>
                      </a:moveTo>
                      <a:lnTo>
                        <a:pt x="0" y="966818"/>
                      </a:lnTo>
                      <a:lnTo>
                        <a:pt x="1951108" y="937697"/>
                      </a:lnTo>
                      <a:lnTo>
                        <a:pt x="1863745" y="0"/>
                      </a:lnTo>
                      <a:lnTo>
                        <a:pt x="81539" y="17473"/>
                      </a:lnTo>
                      <a:close/>
                    </a:path>
                  </a:pathLst>
                </a:custGeom>
                <a:noFill/>
                <a:ln w="38100" cap="flat" cmpd="sng" algn="ctr">
                  <a:solidFill>
                    <a:srgbClr val="FFFF00"/>
                  </a:solidFill>
                  <a:prstDash val="sysDot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 charset="0"/>
                    <a:ea typeface="Gill Sans MT" charset="0"/>
                    <a:cs typeface="Gill Sans MT" charset="0"/>
                  </a:endParaRPr>
                </a:p>
              </p:txBody>
            </p:sp>
            <p:cxnSp>
              <p:nvCxnSpPr>
                <p:cNvPr id="274" name="Straight Connector 273"/>
                <p:cNvCxnSpPr/>
                <p:nvPr/>
              </p:nvCxnSpPr>
              <p:spPr bwMode="auto">
                <a:xfrm flipH="1">
                  <a:off x="5795083" y="1753085"/>
                  <a:ext cx="23297" cy="943521"/>
                </a:xfrm>
                <a:prstGeom prst="line">
                  <a:avLst/>
                </a:prstGeom>
                <a:solidFill>
                  <a:srgbClr val="00387D"/>
                </a:solidFill>
                <a:ln w="38100" cap="flat" cmpd="sng" algn="ctr">
                  <a:solidFill>
                    <a:srgbClr val="FFFF00"/>
                  </a:solidFill>
                  <a:prstDash val="sysDot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275" name="Straight Connector 274"/>
                <p:cNvCxnSpPr/>
                <p:nvPr/>
              </p:nvCxnSpPr>
              <p:spPr bwMode="auto">
                <a:xfrm>
                  <a:off x="6419244" y="1742406"/>
                  <a:ext cx="28150" cy="942552"/>
                </a:xfrm>
                <a:prstGeom prst="line">
                  <a:avLst/>
                </a:prstGeom>
                <a:solidFill>
                  <a:srgbClr val="00387D"/>
                </a:solidFill>
                <a:ln w="38100" cap="flat" cmpd="sng" algn="ctr">
                  <a:solidFill>
                    <a:srgbClr val="FFFF00"/>
                  </a:solidFill>
                  <a:prstDash val="sysDot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276" name="Straight Connector 275"/>
                <p:cNvCxnSpPr/>
                <p:nvPr/>
              </p:nvCxnSpPr>
              <p:spPr bwMode="auto">
                <a:xfrm flipV="1">
                  <a:off x="5201014" y="2184076"/>
                  <a:ext cx="1852097" cy="29121"/>
                </a:xfrm>
                <a:prstGeom prst="line">
                  <a:avLst/>
                </a:prstGeom>
                <a:solidFill>
                  <a:srgbClr val="00387D"/>
                </a:solidFill>
                <a:ln w="38100" cap="flat" cmpd="sng" algn="ctr">
                  <a:solidFill>
                    <a:srgbClr val="FFFF00"/>
                  </a:solidFill>
                  <a:prstDash val="sysDot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277" name="Straight Connector 276"/>
                <p:cNvCxnSpPr/>
                <p:nvPr/>
              </p:nvCxnSpPr>
              <p:spPr bwMode="auto">
                <a:xfrm flipH="1">
                  <a:off x="5418944" y="2701636"/>
                  <a:ext cx="36283" cy="551230"/>
                </a:xfrm>
                <a:prstGeom prst="line">
                  <a:avLst/>
                </a:prstGeom>
                <a:solidFill>
                  <a:srgbClr val="00387D"/>
                </a:solidFill>
                <a:ln w="38100" cap="flat" cmpd="sng" algn="ctr">
                  <a:solidFill>
                    <a:srgbClr val="FFFF00"/>
                  </a:solidFill>
                  <a:prstDash val="sysDot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278" name="Straight Connector 277"/>
                <p:cNvCxnSpPr/>
                <p:nvPr/>
              </p:nvCxnSpPr>
              <p:spPr bwMode="auto">
                <a:xfrm flipV="1">
                  <a:off x="5418944" y="3244645"/>
                  <a:ext cx="1550722" cy="15717"/>
                </a:xfrm>
                <a:prstGeom prst="line">
                  <a:avLst/>
                </a:prstGeom>
                <a:solidFill>
                  <a:srgbClr val="00387D"/>
                </a:solidFill>
                <a:ln w="38100" cap="flat" cmpd="sng" algn="ctr">
                  <a:solidFill>
                    <a:srgbClr val="FFFF00"/>
                  </a:solidFill>
                  <a:prstDash val="sysDot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279" name="Straight Connector 278"/>
                <p:cNvCxnSpPr/>
                <p:nvPr/>
              </p:nvCxnSpPr>
              <p:spPr bwMode="auto">
                <a:xfrm>
                  <a:off x="6113287" y="2698124"/>
                  <a:ext cx="973" cy="559163"/>
                </a:xfrm>
                <a:prstGeom prst="line">
                  <a:avLst/>
                </a:prstGeom>
                <a:solidFill>
                  <a:srgbClr val="00387D"/>
                </a:solidFill>
                <a:ln w="38100" cap="flat" cmpd="sng" algn="ctr">
                  <a:solidFill>
                    <a:srgbClr val="FFFF00"/>
                  </a:solidFill>
                  <a:prstDash val="sysDot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280" name="Straight Connector 279"/>
                <p:cNvCxnSpPr/>
                <p:nvPr/>
              </p:nvCxnSpPr>
              <p:spPr bwMode="auto">
                <a:xfrm>
                  <a:off x="6274115" y="2698826"/>
                  <a:ext cx="8698" cy="550033"/>
                </a:xfrm>
                <a:prstGeom prst="line">
                  <a:avLst/>
                </a:prstGeom>
                <a:solidFill>
                  <a:srgbClr val="00387D"/>
                </a:solidFill>
                <a:ln w="38100" cap="flat" cmpd="sng" algn="ctr">
                  <a:solidFill>
                    <a:srgbClr val="FFFF00"/>
                  </a:solidFill>
                  <a:prstDash val="sysDot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281" name="Straight Connector 280"/>
                <p:cNvCxnSpPr/>
                <p:nvPr/>
              </p:nvCxnSpPr>
              <p:spPr bwMode="auto">
                <a:xfrm>
                  <a:off x="6919532" y="2686887"/>
                  <a:ext cx="45921" cy="561972"/>
                </a:xfrm>
                <a:prstGeom prst="line">
                  <a:avLst/>
                </a:prstGeom>
                <a:solidFill>
                  <a:srgbClr val="00387D"/>
                </a:solidFill>
                <a:ln w="38100" cap="flat" cmpd="sng" algn="ctr">
                  <a:solidFill>
                    <a:srgbClr val="FFFF00"/>
                  </a:solidFill>
                  <a:prstDash val="sysDot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  <p:sp>
            <p:nvSpPr>
              <p:cNvPr id="265" name="TextBox 264"/>
              <p:cNvSpPr txBox="1"/>
              <p:nvPr/>
            </p:nvSpPr>
            <p:spPr>
              <a:xfrm>
                <a:off x="2857065" y="3068452"/>
                <a:ext cx="697881" cy="1053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Gill Sans MT" charset="0"/>
                    <a:ea typeface="Gill Sans MT" charset="0"/>
                    <a:cs typeface="Gill Sans MT" charset="0"/>
                  </a:rPr>
                  <a:t>1</a:t>
                </a:r>
                <a:endParaRPr kumimoji="0" lang="en-US" sz="180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endParaRPr>
              </a:p>
            </p:txBody>
          </p:sp>
          <p:sp>
            <p:nvSpPr>
              <p:cNvPr id="266" name="TextBox 265"/>
              <p:cNvSpPr txBox="1"/>
              <p:nvPr/>
            </p:nvSpPr>
            <p:spPr>
              <a:xfrm>
                <a:off x="3851662" y="3051839"/>
                <a:ext cx="697881" cy="1053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Gill Sans MT" charset="0"/>
                    <a:ea typeface="Gill Sans MT" charset="0"/>
                    <a:cs typeface="Gill Sans MT" charset="0"/>
                  </a:rPr>
                  <a:t>2</a:t>
                </a:r>
              </a:p>
            </p:txBody>
          </p:sp>
          <p:sp>
            <p:nvSpPr>
              <p:cNvPr id="267" name="TextBox 266"/>
              <p:cNvSpPr txBox="1"/>
              <p:nvPr/>
            </p:nvSpPr>
            <p:spPr>
              <a:xfrm>
                <a:off x="4777424" y="3023353"/>
                <a:ext cx="697881" cy="1053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Gill Sans MT" charset="0"/>
                    <a:ea typeface="Gill Sans MT" charset="0"/>
                    <a:cs typeface="Gill Sans MT" charset="0"/>
                  </a:rPr>
                  <a:t>3</a:t>
                </a:r>
              </a:p>
            </p:txBody>
          </p:sp>
          <p:sp>
            <p:nvSpPr>
              <p:cNvPr id="268" name="TextBox 267"/>
              <p:cNvSpPr txBox="1"/>
              <p:nvPr/>
            </p:nvSpPr>
            <p:spPr>
              <a:xfrm>
                <a:off x="2797718" y="3778202"/>
                <a:ext cx="697881" cy="1053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Gill Sans MT" charset="0"/>
                    <a:ea typeface="Gill Sans MT" charset="0"/>
                    <a:cs typeface="Gill Sans MT" charset="0"/>
                  </a:rPr>
                  <a:t>4</a:t>
                </a:r>
              </a:p>
            </p:txBody>
          </p:sp>
          <p:sp>
            <p:nvSpPr>
              <p:cNvPr id="269" name="TextBox 268"/>
              <p:cNvSpPr txBox="1"/>
              <p:nvPr/>
            </p:nvSpPr>
            <p:spPr>
              <a:xfrm>
                <a:off x="3827596" y="3805701"/>
                <a:ext cx="697881" cy="1053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Gill Sans MT" charset="0"/>
                    <a:ea typeface="Gill Sans MT" charset="0"/>
                    <a:cs typeface="Gill Sans MT" charset="0"/>
                  </a:rPr>
                  <a:t>5</a:t>
                </a:r>
              </a:p>
            </p:txBody>
          </p:sp>
          <p:sp>
            <p:nvSpPr>
              <p:cNvPr id="270" name="TextBox 269"/>
              <p:cNvSpPr txBox="1"/>
              <p:nvPr/>
            </p:nvSpPr>
            <p:spPr>
              <a:xfrm>
                <a:off x="4805906" y="3778202"/>
                <a:ext cx="697881" cy="1053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Gill Sans MT" charset="0"/>
                    <a:ea typeface="Gill Sans MT" charset="0"/>
                    <a:cs typeface="Gill Sans MT" charset="0"/>
                  </a:rPr>
                  <a:t>6</a:t>
                </a:r>
              </a:p>
            </p:txBody>
          </p:sp>
          <p:sp>
            <p:nvSpPr>
              <p:cNvPr id="271" name="TextBox 270"/>
              <p:cNvSpPr txBox="1"/>
              <p:nvPr/>
            </p:nvSpPr>
            <p:spPr>
              <a:xfrm>
                <a:off x="3296206" y="4627344"/>
                <a:ext cx="697881" cy="1053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Gill Sans MT" charset="0"/>
                    <a:ea typeface="Gill Sans MT" charset="0"/>
                    <a:cs typeface="Gill Sans MT" charset="0"/>
                  </a:rPr>
                  <a:t>7</a:t>
                </a:r>
              </a:p>
            </p:txBody>
          </p:sp>
          <p:sp>
            <p:nvSpPr>
              <p:cNvPr id="272" name="TextBox 271"/>
              <p:cNvSpPr txBox="1"/>
              <p:nvPr/>
            </p:nvSpPr>
            <p:spPr>
              <a:xfrm>
                <a:off x="4606511" y="4641587"/>
                <a:ext cx="697881" cy="1053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Gill Sans MT" charset="0"/>
                    <a:ea typeface="Gill Sans MT" charset="0"/>
                    <a:cs typeface="Gill Sans MT" charset="0"/>
                  </a:rPr>
                  <a:t>8</a:t>
                </a:r>
              </a:p>
            </p:txBody>
          </p:sp>
        </p:grpSp>
      </p:grpSp>
      <p:cxnSp>
        <p:nvCxnSpPr>
          <p:cNvPr id="282" name="Straight Connector 281"/>
          <p:cNvCxnSpPr/>
          <p:nvPr/>
        </p:nvCxnSpPr>
        <p:spPr bwMode="auto">
          <a:xfrm flipV="1">
            <a:off x="7963989" y="3655843"/>
            <a:ext cx="581827" cy="645208"/>
          </a:xfrm>
          <a:prstGeom prst="line">
            <a:avLst/>
          </a:prstGeom>
          <a:solidFill>
            <a:srgbClr val="00387D"/>
          </a:solidFill>
          <a:ln w="38100" cap="flat" cmpd="sng" algn="ctr">
            <a:solidFill>
              <a:srgbClr val="0000FF"/>
            </a:solidFill>
            <a:prstDash val="sysDot"/>
            <a:round/>
            <a:headEnd type="none" w="sm" len="sm"/>
            <a:tailEnd type="none" w="sm" len="sm"/>
          </a:ln>
          <a:effectLst/>
        </p:spPr>
      </p:cxnSp>
      <p:sp>
        <p:nvSpPr>
          <p:cNvPr id="283" name="Freeform 282"/>
          <p:cNvSpPr/>
          <p:nvPr/>
        </p:nvSpPr>
        <p:spPr bwMode="auto">
          <a:xfrm>
            <a:off x="7613092" y="4368514"/>
            <a:ext cx="310462" cy="265850"/>
          </a:xfrm>
          <a:custGeom>
            <a:avLst/>
            <a:gdLst>
              <a:gd name="connsiteX0" fmla="*/ 0 w 974361"/>
              <a:gd name="connsiteY0" fmla="*/ 0 h 689548"/>
              <a:gd name="connsiteX1" fmla="*/ 22485 w 974361"/>
              <a:gd name="connsiteY1" fmla="*/ 689548 h 689548"/>
              <a:gd name="connsiteX2" fmla="*/ 974361 w 974361"/>
              <a:gd name="connsiteY2" fmla="*/ 682053 h 689548"/>
              <a:gd name="connsiteX3" fmla="*/ 914400 w 974361"/>
              <a:gd name="connsiteY3" fmla="*/ 0 h 689548"/>
              <a:gd name="connsiteX4" fmla="*/ 0 w 974361"/>
              <a:gd name="connsiteY4" fmla="*/ 0 h 689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4361" h="689548">
                <a:moveTo>
                  <a:pt x="0" y="0"/>
                </a:moveTo>
                <a:lnTo>
                  <a:pt x="22485" y="689548"/>
                </a:lnTo>
                <a:lnTo>
                  <a:pt x="974361" y="682053"/>
                </a:lnTo>
                <a:lnTo>
                  <a:pt x="914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50196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z="2000" smtClean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84" name="Rounded Rectangle 283"/>
          <p:cNvSpPr/>
          <p:nvPr/>
        </p:nvSpPr>
        <p:spPr bwMode="auto">
          <a:xfrm>
            <a:off x="6297168" y="1676400"/>
            <a:ext cx="5486400" cy="4114800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285" name="TextBox 284"/>
          <p:cNvSpPr txBox="1"/>
          <p:nvPr/>
        </p:nvSpPr>
        <p:spPr>
          <a:xfrm>
            <a:off x="7410755" y="1015425"/>
            <a:ext cx="3259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3D Nanosystem</a:t>
            </a:r>
          </a:p>
        </p:txBody>
      </p:sp>
      <p:sp>
        <p:nvSpPr>
          <p:cNvPr id="286" name="TextBox 285"/>
          <p:cNvSpPr txBox="1"/>
          <p:nvPr/>
        </p:nvSpPr>
        <p:spPr>
          <a:xfrm>
            <a:off x="6716720" y="1731080"/>
            <a:ext cx="3962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94310" indent="-194310">
              <a:buFont typeface="Arial" charset="0"/>
              <a:buChar char="•"/>
            </a:pPr>
            <a:r>
              <a:rPr lang="en-US" sz="32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&gt;2 million CNFETs</a:t>
            </a:r>
          </a:p>
        </p:txBody>
      </p:sp>
      <p:pic>
        <p:nvPicPr>
          <p:cNvPr id="287" name="Picture 28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2B"/>
              </a:clrFrom>
              <a:clrTo>
                <a:srgbClr val="00002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r="20963"/>
          <a:stretch/>
        </p:blipFill>
        <p:spPr>
          <a:xfrm flipH="1">
            <a:off x="6874848" y="1779109"/>
            <a:ext cx="4627342" cy="3559085"/>
          </a:xfrm>
          <a:prstGeom prst="rect">
            <a:avLst/>
          </a:prstGeom>
        </p:spPr>
      </p:pic>
      <p:grpSp>
        <p:nvGrpSpPr>
          <p:cNvPr id="288" name="Group 287"/>
          <p:cNvGrpSpPr/>
          <p:nvPr/>
        </p:nvGrpSpPr>
        <p:grpSpPr>
          <a:xfrm>
            <a:off x="6614557" y="4404294"/>
            <a:ext cx="1468831" cy="1316497"/>
            <a:chOff x="7132901" y="4194011"/>
            <a:chExt cx="1468831" cy="1316497"/>
          </a:xfrm>
        </p:grpSpPr>
        <p:grpSp>
          <p:nvGrpSpPr>
            <p:cNvPr id="289" name="Group 288"/>
            <p:cNvGrpSpPr/>
            <p:nvPr/>
          </p:nvGrpSpPr>
          <p:grpSpPr>
            <a:xfrm>
              <a:off x="7132901" y="4194011"/>
              <a:ext cx="1468831" cy="1316497"/>
              <a:chOff x="4534181" y="1896534"/>
              <a:chExt cx="4609819" cy="4131732"/>
            </a:xfrm>
          </p:grpSpPr>
          <p:pic>
            <p:nvPicPr>
              <p:cNvPr id="291" name="Picture 290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728" b="16855"/>
              <a:stretch/>
            </p:blipFill>
            <p:spPr>
              <a:xfrm>
                <a:off x="4534181" y="1896534"/>
                <a:ext cx="4609819" cy="4131732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292" name="Group 291"/>
              <p:cNvGrpSpPr/>
              <p:nvPr/>
            </p:nvGrpSpPr>
            <p:grpSpPr>
              <a:xfrm>
                <a:off x="5278369" y="2914496"/>
                <a:ext cx="2706069" cy="2671982"/>
                <a:chOff x="2797718" y="3023353"/>
                <a:chExt cx="2706069" cy="2671982"/>
              </a:xfrm>
            </p:grpSpPr>
            <p:sp>
              <p:nvSpPr>
                <p:cNvPr id="293" name="TextBox 292"/>
                <p:cNvSpPr txBox="1"/>
                <p:nvPr/>
              </p:nvSpPr>
              <p:spPr>
                <a:xfrm>
                  <a:off x="2857065" y="3068452"/>
                  <a:ext cx="697881" cy="1053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charset="0"/>
                      <a:ea typeface="Arial" charset="0"/>
                      <a:cs typeface="Arial" charset="0"/>
                    </a:rPr>
                    <a:t>1</a:t>
                  </a:r>
                  <a:endParaRPr kumimoji="0" lang="en-US" sz="160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294" name="TextBox 293"/>
                <p:cNvSpPr txBox="1"/>
                <p:nvPr/>
              </p:nvSpPr>
              <p:spPr>
                <a:xfrm>
                  <a:off x="3851662" y="3051839"/>
                  <a:ext cx="697881" cy="1053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charset="0"/>
                      <a:ea typeface="Arial" charset="0"/>
                      <a:cs typeface="Arial" charset="0"/>
                    </a:rPr>
                    <a:t>2</a:t>
                  </a:r>
                </a:p>
              </p:txBody>
            </p:sp>
            <p:sp>
              <p:nvSpPr>
                <p:cNvPr id="295" name="TextBox 294"/>
                <p:cNvSpPr txBox="1"/>
                <p:nvPr/>
              </p:nvSpPr>
              <p:spPr>
                <a:xfrm>
                  <a:off x="4777424" y="3023353"/>
                  <a:ext cx="697881" cy="1053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charset="0"/>
                      <a:ea typeface="Arial" charset="0"/>
                      <a:cs typeface="Arial" charset="0"/>
                    </a:rPr>
                    <a:t>3</a:t>
                  </a:r>
                </a:p>
              </p:txBody>
            </p:sp>
            <p:sp>
              <p:nvSpPr>
                <p:cNvPr id="296" name="TextBox 295"/>
                <p:cNvSpPr txBox="1"/>
                <p:nvPr/>
              </p:nvSpPr>
              <p:spPr>
                <a:xfrm>
                  <a:off x="2797718" y="3778202"/>
                  <a:ext cx="697881" cy="1053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charset="0"/>
                      <a:ea typeface="Arial" charset="0"/>
                      <a:cs typeface="Arial" charset="0"/>
                    </a:rPr>
                    <a:t>4</a:t>
                  </a:r>
                </a:p>
              </p:txBody>
            </p:sp>
            <p:sp>
              <p:nvSpPr>
                <p:cNvPr id="297" name="TextBox 296"/>
                <p:cNvSpPr txBox="1"/>
                <p:nvPr/>
              </p:nvSpPr>
              <p:spPr>
                <a:xfrm>
                  <a:off x="3827596" y="3805701"/>
                  <a:ext cx="697881" cy="1053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charset="0"/>
                      <a:ea typeface="Arial" charset="0"/>
                      <a:cs typeface="Arial" charset="0"/>
                    </a:rPr>
                    <a:t>5</a:t>
                  </a:r>
                </a:p>
              </p:txBody>
            </p:sp>
            <p:sp>
              <p:nvSpPr>
                <p:cNvPr id="298" name="TextBox 297"/>
                <p:cNvSpPr txBox="1"/>
                <p:nvPr/>
              </p:nvSpPr>
              <p:spPr>
                <a:xfrm>
                  <a:off x="4805906" y="3778202"/>
                  <a:ext cx="697881" cy="1053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charset="0"/>
                      <a:ea typeface="Arial" charset="0"/>
                      <a:cs typeface="Arial" charset="0"/>
                    </a:rPr>
                    <a:t>6</a:t>
                  </a:r>
                </a:p>
              </p:txBody>
            </p:sp>
            <p:sp>
              <p:nvSpPr>
                <p:cNvPr id="299" name="TextBox 298"/>
                <p:cNvSpPr txBox="1"/>
                <p:nvPr/>
              </p:nvSpPr>
              <p:spPr>
                <a:xfrm>
                  <a:off x="3296206" y="4627344"/>
                  <a:ext cx="697881" cy="1053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charset="0"/>
                      <a:ea typeface="Arial" charset="0"/>
                      <a:cs typeface="Arial" charset="0"/>
                    </a:rPr>
                    <a:t>7</a:t>
                  </a:r>
                </a:p>
              </p:txBody>
            </p:sp>
            <p:sp>
              <p:nvSpPr>
                <p:cNvPr id="300" name="TextBox 299"/>
                <p:cNvSpPr txBox="1"/>
                <p:nvPr/>
              </p:nvSpPr>
              <p:spPr>
                <a:xfrm>
                  <a:off x="4606511" y="4641587"/>
                  <a:ext cx="697881" cy="1053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charset="0"/>
                      <a:ea typeface="Arial" charset="0"/>
                      <a:cs typeface="Arial" charset="0"/>
                    </a:rPr>
                    <a:t>8</a:t>
                  </a:r>
                </a:p>
              </p:txBody>
            </p:sp>
          </p:grpSp>
        </p:grpSp>
        <p:sp>
          <p:nvSpPr>
            <p:cNvPr id="290" name="Freeform 289"/>
            <p:cNvSpPr/>
            <p:nvPr/>
          </p:nvSpPr>
          <p:spPr bwMode="auto">
            <a:xfrm>
              <a:off x="7994196" y="4570032"/>
              <a:ext cx="310462" cy="241682"/>
            </a:xfrm>
            <a:custGeom>
              <a:avLst/>
              <a:gdLst>
                <a:gd name="connsiteX0" fmla="*/ 0 w 974361"/>
                <a:gd name="connsiteY0" fmla="*/ 0 h 689548"/>
                <a:gd name="connsiteX1" fmla="*/ 22485 w 974361"/>
                <a:gd name="connsiteY1" fmla="*/ 689548 h 689548"/>
                <a:gd name="connsiteX2" fmla="*/ 974361 w 974361"/>
                <a:gd name="connsiteY2" fmla="*/ 682053 h 689548"/>
                <a:gd name="connsiteX3" fmla="*/ 914400 w 974361"/>
                <a:gd name="connsiteY3" fmla="*/ 0 h 689548"/>
                <a:gd name="connsiteX4" fmla="*/ 0 w 974361"/>
                <a:gd name="connsiteY4" fmla="*/ 0 h 68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4361" h="689548">
                  <a:moveTo>
                    <a:pt x="0" y="0"/>
                  </a:moveTo>
                  <a:lnTo>
                    <a:pt x="22485" y="689548"/>
                  </a:lnTo>
                  <a:lnTo>
                    <a:pt x="974361" y="682053"/>
                  </a:lnTo>
                  <a:lnTo>
                    <a:pt x="914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>
                <a:alpha val="50196"/>
              </a:srgb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endParaRPr lang="en-US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cxnSp>
        <p:nvCxnSpPr>
          <p:cNvPr id="301" name="Straight Connector 300"/>
          <p:cNvCxnSpPr>
            <a:cxnSpLocks noChangeShapeType="1"/>
          </p:cNvCxnSpPr>
          <p:nvPr/>
        </p:nvCxnSpPr>
        <p:spPr bwMode="auto">
          <a:xfrm>
            <a:off x="7767588" y="5014762"/>
            <a:ext cx="1607418" cy="221381"/>
          </a:xfrm>
          <a:prstGeom prst="line">
            <a:avLst/>
          </a:prstGeom>
          <a:noFill/>
          <a:ln w="38100" algn="ctr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2" name="Straight Connector 301"/>
          <p:cNvCxnSpPr>
            <a:cxnSpLocks noChangeShapeType="1"/>
          </p:cNvCxnSpPr>
          <p:nvPr/>
        </p:nvCxnSpPr>
        <p:spPr bwMode="auto">
          <a:xfrm>
            <a:off x="7074568" y="4061861"/>
            <a:ext cx="394637" cy="731520"/>
          </a:xfrm>
          <a:prstGeom prst="line">
            <a:avLst/>
          </a:prstGeom>
          <a:noFill/>
          <a:ln w="38100" algn="ctr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3" name="Freeform 302"/>
          <p:cNvSpPr/>
          <p:nvPr/>
        </p:nvSpPr>
        <p:spPr bwMode="auto">
          <a:xfrm>
            <a:off x="6831122" y="4794851"/>
            <a:ext cx="978002" cy="484622"/>
          </a:xfrm>
          <a:custGeom>
            <a:avLst/>
            <a:gdLst>
              <a:gd name="connsiteX0" fmla="*/ 81539 w 1951108"/>
              <a:gd name="connsiteY0" fmla="*/ 17473 h 966818"/>
              <a:gd name="connsiteX1" fmla="*/ 0 w 1951108"/>
              <a:gd name="connsiteY1" fmla="*/ 966818 h 966818"/>
              <a:gd name="connsiteX2" fmla="*/ 1951108 w 1951108"/>
              <a:gd name="connsiteY2" fmla="*/ 937697 h 966818"/>
              <a:gd name="connsiteX3" fmla="*/ 1863745 w 1951108"/>
              <a:gd name="connsiteY3" fmla="*/ 0 h 966818"/>
              <a:gd name="connsiteX4" fmla="*/ 81539 w 1951108"/>
              <a:gd name="connsiteY4" fmla="*/ 17473 h 966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1108" h="966818">
                <a:moveTo>
                  <a:pt x="81539" y="17473"/>
                </a:moveTo>
                <a:lnTo>
                  <a:pt x="0" y="966818"/>
                </a:lnTo>
                <a:lnTo>
                  <a:pt x="1951108" y="937697"/>
                </a:lnTo>
                <a:lnTo>
                  <a:pt x="1863745" y="0"/>
                </a:lnTo>
                <a:lnTo>
                  <a:pt x="81539" y="17473"/>
                </a:lnTo>
                <a:close/>
              </a:path>
            </a:pathLst>
          </a:custGeom>
          <a:noFill/>
          <a:ln w="19050" cap="flat" cmpd="sng" algn="ctr">
            <a:solidFill>
              <a:srgbClr val="FFFF00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04" name="Straight Connector 303"/>
          <p:cNvCxnSpPr/>
          <p:nvPr/>
        </p:nvCxnSpPr>
        <p:spPr bwMode="auto">
          <a:xfrm flipH="1">
            <a:off x="7155177" y="4800690"/>
            <a:ext cx="11678" cy="472944"/>
          </a:xfrm>
          <a:prstGeom prst="line">
            <a:avLst/>
          </a:prstGeom>
          <a:solidFill>
            <a:srgbClr val="00387D"/>
          </a:solidFill>
          <a:ln w="19050" cap="flat" cmpd="sng" algn="ctr">
            <a:solidFill>
              <a:srgbClr val="FFFF00"/>
            </a:solidFill>
            <a:prstDash val="sysDot"/>
            <a:round/>
            <a:headEnd type="none" w="sm" len="sm"/>
            <a:tailEnd type="none" w="sm" len="sm"/>
          </a:ln>
          <a:effectLst/>
        </p:spPr>
      </p:cxnSp>
      <p:cxnSp>
        <p:nvCxnSpPr>
          <p:cNvPr id="305" name="Straight Connector 304"/>
          <p:cNvCxnSpPr/>
          <p:nvPr/>
        </p:nvCxnSpPr>
        <p:spPr bwMode="auto">
          <a:xfrm>
            <a:off x="7468040" y="4795337"/>
            <a:ext cx="14110" cy="472458"/>
          </a:xfrm>
          <a:prstGeom prst="line">
            <a:avLst/>
          </a:prstGeom>
          <a:solidFill>
            <a:srgbClr val="00387D"/>
          </a:solidFill>
          <a:ln w="19050" cap="flat" cmpd="sng" algn="ctr">
            <a:solidFill>
              <a:srgbClr val="FFFF00"/>
            </a:solidFill>
            <a:prstDash val="sysDot"/>
            <a:round/>
            <a:headEnd type="none" w="sm" len="sm"/>
            <a:tailEnd type="none" w="sm" len="sm"/>
          </a:ln>
          <a:effectLst/>
        </p:spPr>
      </p:cxnSp>
      <p:cxnSp>
        <p:nvCxnSpPr>
          <p:cNvPr id="306" name="Straight Connector 305"/>
          <p:cNvCxnSpPr/>
          <p:nvPr/>
        </p:nvCxnSpPr>
        <p:spPr bwMode="auto">
          <a:xfrm flipV="1">
            <a:off x="6857397" y="5016726"/>
            <a:ext cx="928372" cy="14597"/>
          </a:xfrm>
          <a:prstGeom prst="line">
            <a:avLst/>
          </a:prstGeom>
          <a:solidFill>
            <a:srgbClr val="00387D"/>
          </a:solidFill>
          <a:ln w="19050" cap="flat" cmpd="sng" algn="ctr">
            <a:solidFill>
              <a:srgbClr val="FFFF00"/>
            </a:solidFill>
            <a:prstDash val="sysDot"/>
            <a:round/>
            <a:headEnd type="none" w="sm" len="sm"/>
            <a:tailEnd type="none" w="sm" len="sm"/>
          </a:ln>
          <a:effectLst/>
        </p:spPr>
      </p:cxnSp>
      <p:cxnSp>
        <p:nvCxnSpPr>
          <p:cNvPr id="307" name="Straight Connector 306"/>
          <p:cNvCxnSpPr/>
          <p:nvPr/>
        </p:nvCxnSpPr>
        <p:spPr bwMode="auto">
          <a:xfrm flipH="1">
            <a:off x="6966635" y="5276155"/>
            <a:ext cx="18187" cy="276307"/>
          </a:xfrm>
          <a:prstGeom prst="line">
            <a:avLst/>
          </a:prstGeom>
          <a:solidFill>
            <a:srgbClr val="00387D"/>
          </a:solidFill>
          <a:ln w="19050" cap="flat" cmpd="sng" algn="ctr">
            <a:solidFill>
              <a:srgbClr val="FFFF00"/>
            </a:solidFill>
            <a:prstDash val="sysDot"/>
            <a:round/>
            <a:headEnd type="none" w="sm" len="sm"/>
            <a:tailEnd type="none" w="sm" len="sm"/>
          </a:ln>
          <a:effectLst/>
        </p:spPr>
      </p:cxnSp>
      <p:cxnSp>
        <p:nvCxnSpPr>
          <p:cNvPr id="308" name="Straight Connector 307"/>
          <p:cNvCxnSpPr/>
          <p:nvPr/>
        </p:nvCxnSpPr>
        <p:spPr bwMode="auto">
          <a:xfrm flipV="1">
            <a:off x="6966635" y="5548341"/>
            <a:ext cx="777307" cy="7878"/>
          </a:xfrm>
          <a:prstGeom prst="line">
            <a:avLst/>
          </a:prstGeom>
          <a:solidFill>
            <a:srgbClr val="00387D"/>
          </a:solidFill>
          <a:ln w="19050" cap="flat" cmpd="sng" algn="ctr">
            <a:solidFill>
              <a:srgbClr val="FFFF00"/>
            </a:solidFill>
            <a:prstDash val="sysDot"/>
            <a:round/>
            <a:headEnd type="none" w="sm" len="sm"/>
            <a:tailEnd type="none" w="sm" len="sm"/>
          </a:ln>
          <a:effectLst/>
        </p:spPr>
      </p:cxnSp>
      <p:cxnSp>
        <p:nvCxnSpPr>
          <p:cNvPr id="309" name="Straight Connector 308"/>
          <p:cNvCxnSpPr/>
          <p:nvPr/>
        </p:nvCxnSpPr>
        <p:spPr bwMode="auto">
          <a:xfrm>
            <a:off x="7314678" y="5274395"/>
            <a:ext cx="488" cy="280283"/>
          </a:xfrm>
          <a:prstGeom prst="line">
            <a:avLst/>
          </a:prstGeom>
          <a:solidFill>
            <a:srgbClr val="00387D"/>
          </a:solidFill>
          <a:ln w="19050" cap="flat" cmpd="sng" algn="ctr">
            <a:solidFill>
              <a:srgbClr val="FFFF00"/>
            </a:solidFill>
            <a:prstDash val="sysDot"/>
            <a:round/>
            <a:headEnd type="none" w="sm" len="sm"/>
            <a:tailEnd type="none" w="sm" len="sm"/>
          </a:ln>
          <a:effectLst/>
        </p:spPr>
      </p:cxnSp>
      <p:cxnSp>
        <p:nvCxnSpPr>
          <p:cNvPr id="310" name="Straight Connector 309"/>
          <p:cNvCxnSpPr/>
          <p:nvPr/>
        </p:nvCxnSpPr>
        <p:spPr bwMode="auto">
          <a:xfrm>
            <a:off x="7395294" y="5274747"/>
            <a:ext cx="4360" cy="275707"/>
          </a:xfrm>
          <a:prstGeom prst="line">
            <a:avLst/>
          </a:prstGeom>
          <a:solidFill>
            <a:srgbClr val="00387D"/>
          </a:solidFill>
          <a:ln w="19050" cap="flat" cmpd="sng" algn="ctr">
            <a:solidFill>
              <a:srgbClr val="FFFF00"/>
            </a:solidFill>
            <a:prstDash val="sysDot"/>
            <a:round/>
            <a:headEnd type="none" w="sm" len="sm"/>
            <a:tailEnd type="none" w="sm" len="sm"/>
          </a:ln>
          <a:effectLst/>
        </p:spPr>
      </p:cxnSp>
      <p:cxnSp>
        <p:nvCxnSpPr>
          <p:cNvPr id="311" name="Straight Connector 310"/>
          <p:cNvCxnSpPr/>
          <p:nvPr/>
        </p:nvCxnSpPr>
        <p:spPr bwMode="auto">
          <a:xfrm>
            <a:off x="7718812" y="5268762"/>
            <a:ext cx="23018" cy="281691"/>
          </a:xfrm>
          <a:prstGeom prst="line">
            <a:avLst/>
          </a:prstGeom>
          <a:solidFill>
            <a:srgbClr val="00387D"/>
          </a:solidFill>
          <a:ln w="19050" cap="flat" cmpd="sng" algn="ctr">
            <a:solidFill>
              <a:srgbClr val="FFFF00"/>
            </a:solidFill>
            <a:prstDash val="sysDot"/>
            <a:round/>
            <a:headEnd type="none" w="sm" len="sm"/>
            <a:tailEnd type="none" w="sm" len="sm"/>
          </a:ln>
          <a:effectLst/>
        </p:spPr>
      </p:cxnSp>
      <p:sp>
        <p:nvSpPr>
          <p:cNvPr id="312" name="TextBox 311"/>
          <p:cNvSpPr txBox="1"/>
          <p:nvPr/>
        </p:nvSpPr>
        <p:spPr>
          <a:xfrm>
            <a:off x="7909289" y="5827427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[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Shulaker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Nature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17]</a:t>
            </a:r>
          </a:p>
        </p:txBody>
      </p:sp>
      <p:sp>
        <p:nvSpPr>
          <p:cNvPr id="313" name="TextBox 312"/>
          <p:cNvSpPr txBox="1"/>
          <p:nvPr/>
        </p:nvSpPr>
        <p:spPr>
          <a:xfrm>
            <a:off x="3686456" y="5353402"/>
            <a:ext cx="16491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[Stanford, </a:t>
            </a:r>
            <a:r>
              <a:rPr lang="en-US" sz="1200" i="1" dirty="0" smtClean="0">
                <a:solidFill>
                  <a:srgbClr val="000000"/>
                </a:solidFill>
              </a:rPr>
              <a:t>Nature</a:t>
            </a:r>
            <a:r>
              <a:rPr lang="en-US" sz="1200" dirty="0" smtClean="0">
                <a:solidFill>
                  <a:srgbClr val="000000"/>
                </a:solidFill>
              </a:rPr>
              <a:t>, 2013]</a:t>
            </a:r>
          </a:p>
        </p:txBody>
      </p:sp>
      <p:sp>
        <p:nvSpPr>
          <p:cNvPr id="314" name="Rounded Rectangle 313"/>
          <p:cNvSpPr/>
          <p:nvPr/>
        </p:nvSpPr>
        <p:spPr bwMode="auto">
          <a:xfrm>
            <a:off x="408432" y="1676400"/>
            <a:ext cx="5486400" cy="4114800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315" name="TextBox 314"/>
          <p:cNvSpPr txBox="1"/>
          <p:nvPr/>
        </p:nvSpPr>
        <p:spPr>
          <a:xfrm>
            <a:off x="1647054" y="1015425"/>
            <a:ext cx="3009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CNT computer</a:t>
            </a:r>
          </a:p>
        </p:txBody>
      </p:sp>
      <p:grpSp>
        <p:nvGrpSpPr>
          <p:cNvPr id="316" name="Group 315"/>
          <p:cNvGrpSpPr/>
          <p:nvPr/>
        </p:nvGrpSpPr>
        <p:grpSpPr>
          <a:xfrm>
            <a:off x="586637" y="3634332"/>
            <a:ext cx="5204563" cy="1322481"/>
            <a:chOff x="1322737" y="4441205"/>
            <a:chExt cx="6698856" cy="1164799"/>
          </a:xfrm>
        </p:grpSpPr>
        <p:pic>
          <p:nvPicPr>
            <p:cNvPr id="317" name="Picture 316"/>
            <p:cNvPicPr>
              <a:picLocks noChangeAspect="1"/>
            </p:cNvPicPr>
            <p:nvPr/>
          </p:nvPicPr>
          <p:blipFill rotWithShape="1">
            <a:blip r:embed="rId5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7" t="23673" r="2841" b="7557"/>
            <a:stretch/>
          </p:blipFill>
          <p:spPr>
            <a:xfrm flipV="1">
              <a:off x="1322737" y="4441205"/>
              <a:ext cx="6698856" cy="11647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18" name="Rounded Rectangle 153"/>
            <p:cNvSpPr/>
            <p:nvPr/>
          </p:nvSpPr>
          <p:spPr>
            <a:xfrm>
              <a:off x="1467847" y="4584351"/>
              <a:ext cx="6474467" cy="883328"/>
            </a:xfrm>
            <a:custGeom>
              <a:avLst/>
              <a:gdLst/>
              <a:ahLst/>
              <a:cxnLst/>
              <a:rect l="l" t="t" r="r" b="b"/>
              <a:pathLst>
                <a:path w="5516174" h="718656">
                  <a:moveTo>
                    <a:pt x="2449475" y="0"/>
                  </a:moveTo>
                  <a:lnTo>
                    <a:pt x="5456285" y="0"/>
                  </a:lnTo>
                  <a:cubicBezTo>
                    <a:pt x="5489361" y="0"/>
                    <a:pt x="5516174" y="26813"/>
                    <a:pt x="5516174" y="59889"/>
                  </a:cubicBezTo>
                  <a:lnTo>
                    <a:pt x="5516174" y="299439"/>
                  </a:lnTo>
                  <a:cubicBezTo>
                    <a:pt x="5516174" y="332515"/>
                    <a:pt x="5489361" y="359328"/>
                    <a:pt x="5456285" y="359328"/>
                  </a:cubicBezTo>
                  <a:cubicBezTo>
                    <a:pt x="5489361" y="359328"/>
                    <a:pt x="5516174" y="386141"/>
                    <a:pt x="5516174" y="419217"/>
                  </a:cubicBezTo>
                  <a:lnTo>
                    <a:pt x="5516174" y="658767"/>
                  </a:lnTo>
                  <a:cubicBezTo>
                    <a:pt x="5516174" y="691843"/>
                    <a:pt x="5489361" y="718656"/>
                    <a:pt x="5456285" y="718656"/>
                  </a:cubicBezTo>
                  <a:lnTo>
                    <a:pt x="59889" y="718656"/>
                  </a:lnTo>
                  <a:cubicBezTo>
                    <a:pt x="26813" y="718656"/>
                    <a:pt x="0" y="691843"/>
                    <a:pt x="0" y="658767"/>
                  </a:cubicBezTo>
                  <a:lnTo>
                    <a:pt x="0" y="419217"/>
                  </a:lnTo>
                  <a:cubicBezTo>
                    <a:pt x="0" y="386141"/>
                    <a:pt x="26813" y="359328"/>
                    <a:pt x="59889" y="359328"/>
                  </a:cubicBezTo>
                  <a:lnTo>
                    <a:pt x="2449475" y="359328"/>
                  </a:lnTo>
                  <a:cubicBezTo>
                    <a:pt x="2416399" y="359328"/>
                    <a:pt x="2389586" y="332515"/>
                    <a:pt x="2389586" y="299439"/>
                  </a:cubicBezTo>
                  <a:lnTo>
                    <a:pt x="2389586" y="59889"/>
                  </a:lnTo>
                  <a:cubicBezTo>
                    <a:pt x="2389586" y="26813"/>
                    <a:pt x="2416399" y="0"/>
                    <a:pt x="2449475" y="0"/>
                  </a:cubicBezTo>
                  <a:close/>
                </a:path>
              </a:pathLst>
            </a:custGeom>
            <a:noFill/>
            <a:ln w="38100" cap="flat" cmpd="sng" algn="ctr">
              <a:solidFill>
                <a:srgbClr val="0432FF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25080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19" name="Rounded Rectangle 318"/>
            <p:cNvSpPr/>
            <p:nvPr/>
          </p:nvSpPr>
          <p:spPr>
            <a:xfrm>
              <a:off x="3361651" y="4584351"/>
              <a:ext cx="912852" cy="441664"/>
            </a:xfrm>
            <a:prstGeom prst="roundRect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25080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20" name="Rounded Rectangle 319"/>
            <p:cNvSpPr/>
            <p:nvPr/>
          </p:nvSpPr>
          <p:spPr>
            <a:xfrm>
              <a:off x="2413834" y="4584351"/>
              <a:ext cx="912852" cy="441664"/>
            </a:xfrm>
            <a:prstGeom prst="round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25080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21" name="Rounded Rectangle 320"/>
            <p:cNvSpPr/>
            <p:nvPr/>
          </p:nvSpPr>
          <p:spPr>
            <a:xfrm>
              <a:off x="1466547" y="4584351"/>
              <a:ext cx="912852" cy="441664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25080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pic>
        <p:nvPicPr>
          <p:cNvPr id="322" name="Picture 32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1166812" y="1839078"/>
            <a:ext cx="1793631" cy="1828800"/>
          </a:xfrm>
          <a:prstGeom prst="rect">
            <a:avLst/>
          </a:prstGeom>
        </p:spPr>
      </p:pic>
      <p:cxnSp>
        <p:nvCxnSpPr>
          <p:cNvPr id="323" name="Straight Connector 322"/>
          <p:cNvCxnSpPr>
            <a:cxnSpLocks noChangeShapeType="1"/>
          </p:cNvCxnSpPr>
          <p:nvPr/>
        </p:nvCxnSpPr>
        <p:spPr bwMode="auto">
          <a:xfrm flipV="1">
            <a:off x="713209" y="3193003"/>
            <a:ext cx="1280160" cy="595582"/>
          </a:xfrm>
          <a:prstGeom prst="line">
            <a:avLst/>
          </a:prstGeom>
          <a:noFill/>
          <a:ln w="38100" algn="ctr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4" name="Straight Connector 323"/>
          <p:cNvCxnSpPr>
            <a:cxnSpLocks noChangeShapeType="1"/>
          </p:cNvCxnSpPr>
          <p:nvPr/>
        </p:nvCxnSpPr>
        <p:spPr bwMode="auto">
          <a:xfrm>
            <a:off x="2165916" y="3193003"/>
            <a:ext cx="3525757" cy="594360"/>
          </a:xfrm>
          <a:prstGeom prst="line">
            <a:avLst/>
          </a:prstGeom>
          <a:noFill/>
          <a:ln w="38100" algn="ctr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5" name="TextBox 324"/>
          <p:cNvSpPr txBox="1"/>
          <p:nvPr/>
        </p:nvSpPr>
        <p:spPr>
          <a:xfrm>
            <a:off x="984381" y="4886131"/>
            <a:ext cx="2191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instruction fetch</a:t>
            </a:r>
          </a:p>
          <a:p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data fetch</a:t>
            </a:r>
            <a:endParaRPr lang="en-US" sz="2000" b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6" name="TextBox 325"/>
          <p:cNvSpPr txBox="1"/>
          <p:nvPr/>
        </p:nvSpPr>
        <p:spPr>
          <a:xfrm>
            <a:off x="3677817" y="4886131"/>
            <a:ext cx="21483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arithmetic block</a:t>
            </a:r>
          </a:p>
          <a:p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write-back</a:t>
            </a:r>
            <a:endParaRPr lang="en-US" sz="2000" b="1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27" name="Picture 11" descr="NA-2013-Sep26_cover.t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336" y="1908440"/>
            <a:ext cx="1236828" cy="159280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8" name="Rectangle 327"/>
          <p:cNvSpPr/>
          <p:nvPr/>
        </p:nvSpPr>
        <p:spPr>
          <a:xfrm>
            <a:off x="709125" y="4945225"/>
            <a:ext cx="274320" cy="274320"/>
          </a:xfrm>
          <a:prstGeom prst="rect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Rectangle 328"/>
          <p:cNvSpPr/>
          <p:nvPr/>
        </p:nvSpPr>
        <p:spPr>
          <a:xfrm>
            <a:off x="709125" y="5270486"/>
            <a:ext cx="274320" cy="2743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" name="Rectangle 329"/>
          <p:cNvSpPr/>
          <p:nvPr/>
        </p:nvSpPr>
        <p:spPr>
          <a:xfrm>
            <a:off x="3412219" y="4945225"/>
            <a:ext cx="274320" cy="2743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Rectangle 330"/>
          <p:cNvSpPr/>
          <p:nvPr/>
        </p:nvSpPr>
        <p:spPr>
          <a:xfrm>
            <a:off x="3412219" y="5270486"/>
            <a:ext cx="274320" cy="2743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TextBox 331"/>
          <p:cNvSpPr txBox="1"/>
          <p:nvPr/>
        </p:nvSpPr>
        <p:spPr>
          <a:xfrm>
            <a:off x="2020553" y="5827427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[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Shulaker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Nature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13]</a:t>
            </a:r>
          </a:p>
        </p:txBody>
      </p:sp>
    </p:spTree>
    <p:extLst>
      <p:ext uri="{BB962C8B-B14F-4D97-AF65-F5344CB8AC3E}">
        <p14:creationId xmlns:p14="http://schemas.microsoft.com/office/powerpoint/2010/main" val="93535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auto">
          <a:xfrm>
            <a:off x="568141" y="1447800"/>
            <a:ext cx="5247986" cy="4719427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  <a:latin typeface="Trebuchet M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1" t="28834" r="25571" b="7427"/>
          <a:stretch/>
        </p:blipFill>
        <p:spPr bwMode="auto">
          <a:xfrm>
            <a:off x="1068183" y="2223130"/>
            <a:ext cx="4140471" cy="2542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ed Rectangle 21"/>
          <p:cNvSpPr/>
          <p:nvPr/>
        </p:nvSpPr>
        <p:spPr bwMode="auto">
          <a:xfrm>
            <a:off x="6462915" y="1447800"/>
            <a:ext cx="5056717" cy="4719427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  <a:latin typeface="Trebuchet M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t="16136" r="8125"/>
          <a:stretch/>
        </p:blipFill>
        <p:spPr>
          <a:xfrm>
            <a:off x="6854529" y="2355191"/>
            <a:ext cx="4452431" cy="23199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3D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Integration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7700" y="730248"/>
            <a:ext cx="6274227" cy="976207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600" i="1" dirty="0" smtClean="0"/>
              <a:t>TSV pitch &gt;&gt; ILV pitch</a:t>
            </a: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6810841" y="1563421"/>
            <a:ext cx="43608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kern="0" dirty="0">
                <a:solidFill>
                  <a:srgbClr val="C00000"/>
                </a:solidFill>
              </a:rPr>
              <a:t>Monolithic</a:t>
            </a: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6691515" y="4648200"/>
            <a:ext cx="46078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kern="0" smtClean="0"/>
              <a:t>Inter-layer </a:t>
            </a:r>
            <a:r>
              <a:rPr lang="en-US" altLang="en-US" kern="0" dirty="0"/>
              <a:t>vias (ILVs</a:t>
            </a:r>
            <a:r>
              <a:rPr lang="en-US" altLang="en-US" kern="0" dirty="0" smtClean="0"/>
              <a:t>)</a:t>
            </a:r>
          </a:p>
        </p:txBody>
      </p:sp>
      <p:grpSp>
        <p:nvGrpSpPr>
          <p:cNvPr id="304147" name="Group 23"/>
          <p:cNvGrpSpPr>
            <a:grpSpLocks/>
          </p:cNvGrpSpPr>
          <p:nvPr/>
        </p:nvGrpSpPr>
        <p:grpSpPr bwMode="auto">
          <a:xfrm>
            <a:off x="630256" y="1603785"/>
            <a:ext cx="5237144" cy="4119247"/>
            <a:chOff x="-245978" y="2478129"/>
            <a:chExt cx="5293201" cy="4163221"/>
          </a:xfrm>
        </p:grpSpPr>
        <p:sp>
          <p:nvSpPr>
            <p:cNvPr id="19" name="TextBox 3"/>
            <p:cNvSpPr txBox="1">
              <a:spLocks noChangeArrowheads="1"/>
            </p:cNvSpPr>
            <p:nvPr/>
          </p:nvSpPr>
          <p:spPr bwMode="auto">
            <a:xfrm>
              <a:off x="108445" y="2478129"/>
              <a:ext cx="4361169" cy="584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en-US" kern="0" dirty="0">
                  <a:solidFill>
                    <a:srgbClr val="C00000"/>
                  </a:solidFill>
                </a:rPr>
                <a:t>TSV (chip stacking)</a:t>
              </a:r>
            </a:p>
          </p:txBody>
        </p:sp>
        <p:sp>
          <p:nvSpPr>
            <p:cNvPr id="20" name="TextBox 4"/>
            <p:cNvSpPr txBox="1">
              <a:spLocks noChangeArrowheads="1"/>
            </p:cNvSpPr>
            <p:nvPr/>
          </p:nvSpPr>
          <p:spPr bwMode="auto">
            <a:xfrm>
              <a:off x="-245978" y="5552632"/>
              <a:ext cx="5293201" cy="1088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en-US" kern="0" dirty="0"/>
                <a:t>Through silicon via </a:t>
              </a:r>
              <a:endParaRPr lang="en-US" altLang="en-US" kern="0" dirty="0" smtClean="0"/>
            </a:p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en-US" kern="0" dirty="0" smtClean="0"/>
                <a:t>(</a:t>
              </a:r>
              <a:r>
                <a:rPr lang="en-US" altLang="en-US" kern="0" dirty="0"/>
                <a:t>TSV)</a:t>
              </a:r>
            </a:p>
          </p:txBody>
        </p:sp>
        <p:cxnSp>
          <p:nvCxnSpPr>
            <p:cNvPr id="304150" name="Straight Arrow Connector 7"/>
            <p:cNvCxnSpPr>
              <a:cxnSpLocks noChangeShapeType="1"/>
            </p:cNvCxnSpPr>
            <p:nvPr/>
          </p:nvCxnSpPr>
          <p:spPr bwMode="auto">
            <a:xfrm flipV="1">
              <a:off x="2419350" y="4423830"/>
              <a:ext cx="133350" cy="1219200"/>
            </a:xfrm>
            <a:prstGeom prst="straightConnector1">
              <a:avLst/>
            </a:prstGeom>
            <a:noFill/>
            <a:ln w="57150" algn="ctr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304142" name="Straight Arrow Connector 14"/>
          <p:cNvCxnSpPr>
            <a:cxnSpLocks noChangeShapeType="1"/>
          </p:cNvCxnSpPr>
          <p:nvPr/>
        </p:nvCxnSpPr>
        <p:spPr bwMode="auto">
          <a:xfrm flipV="1">
            <a:off x="8116613" y="3870561"/>
            <a:ext cx="336813" cy="800359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4143" name="Straight Arrow Connector 17"/>
          <p:cNvCxnSpPr>
            <a:cxnSpLocks noChangeShapeType="1"/>
          </p:cNvCxnSpPr>
          <p:nvPr/>
        </p:nvCxnSpPr>
        <p:spPr bwMode="auto">
          <a:xfrm flipH="1" flipV="1">
            <a:off x="7980603" y="3481467"/>
            <a:ext cx="136010" cy="1189452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4144" name="Straight Arrow Connector 20"/>
          <p:cNvCxnSpPr>
            <a:cxnSpLocks noChangeShapeType="1"/>
          </p:cNvCxnSpPr>
          <p:nvPr/>
        </p:nvCxnSpPr>
        <p:spPr bwMode="auto">
          <a:xfrm flipV="1">
            <a:off x="8108711" y="3870561"/>
            <a:ext cx="689431" cy="769719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Rectangle 3"/>
          <p:cNvSpPr/>
          <p:nvPr/>
        </p:nvSpPr>
        <p:spPr>
          <a:xfrm>
            <a:off x="6596009" y="5314890"/>
            <a:ext cx="48141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2000" kern="0" dirty="0" smtClean="0">
                <a:latin typeface="Arial" charset="0"/>
                <a:ea typeface="Arial" charset="0"/>
                <a:cs typeface="Arial" charset="0"/>
              </a:rPr>
              <a:t>conventional vias for metal interconnects</a:t>
            </a:r>
          </a:p>
          <a:p>
            <a:pPr algn="ctr">
              <a:spcBef>
                <a:spcPct val="0"/>
              </a:spcBef>
              <a:defRPr/>
            </a:pPr>
            <a:r>
              <a:rPr lang="en-US" altLang="en-US" sz="2000" dirty="0">
                <a:latin typeface="Arial" charset="0"/>
                <a:ea typeface="Arial" charset="0"/>
                <a:cs typeface="Arial" charset="0"/>
              </a:rPr>
              <a:t>e.g</a:t>
            </a:r>
            <a:r>
              <a:rPr lang="en-US" altLang="en-US" sz="2000" dirty="0" smtClean="0">
                <a:latin typeface="Arial" charset="0"/>
                <a:ea typeface="Arial" charset="0"/>
                <a:cs typeface="Arial" charset="0"/>
              </a:rPr>
              <a:t>., 36nm for 10nm node [1]</a:t>
            </a:r>
            <a:endParaRPr lang="en-US" altLang="en-US" sz="20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2412" y="6172200"/>
            <a:ext cx="21323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 smtClean="0">
                <a:latin typeface="Arial" charset="0"/>
                <a:ea typeface="Arial" charset="0"/>
                <a:cs typeface="Arial" charset="0"/>
              </a:rPr>
              <a:t>[</a:t>
            </a:r>
            <a:r>
              <a:rPr lang="en-US" altLang="en-US" sz="2000" dirty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altLang="en-US" sz="2000" dirty="0" smtClean="0">
                <a:latin typeface="Arial" charset="0"/>
                <a:ea typeface="Arial" charset="0"/>
                <a:cs typeface="Arial" charset="0"/>
              </a:rPr>
              <a:t>] Mistry </a:t>
            </a:r>
            <a:r>
              <a:rPr lang="en-US" altLang="en-US" sz="2000" i="1" dirty="0" smtClean="0">
                <a:latin typeface="Arial" charset="0"/>
                <a:ea typeface="Arial" charset="0"/>
                <a:cs typeface="Arial" charset="0"/>
              </a:rPr>
              <a:t>Intel </a:t>
            </a:r>
            <a:r>
              <a:rPr lang="en-US" altLang="en-US" sz="2000" dirty="0" smtClean="0">
                <a:latin typeface="Arial" charset="0"/>
                <a:ea typeface="Arial" charset="0"/>
                <a:cs typeface="Arial" charset="0"/>
              </a:rPr>
              <a:t>17</a:t>
            </a:r>
            <a:endParaRPr lang="en-US" alt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219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877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Monolithic 3D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09800"/>
            <a:ext cx="10972800" cy="2057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b="1" dirty="0" smtClean="0">
                <a:solidFill>
                  <a:srgbClr val="C00000"/>
                </a:solidFill>
              </a:rPr>
              <a:t>Low-temperature fabrication required (&lt; 400</a:t>
            </a:r>
            <a:r>
              <a:rPr lang="en-US" altLang="en-US" sz="6000" b="1" dirty="0" smtClean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°</a:t>
            </a:r>
            <a:r>
              <a:rPr lang="en-US" altLang="en-US" sz="6000" b="1" dirty="0" smtClean="0">
                <a:solidFill>
                  <a:srgbClr val="C00000"/>
                </a:solidFill>
              </a:rPr>
              <a:t>C</a:t>
            </a:r>
            <a:r>
              <a:rPr lang="en-US" sz="6000" b="1" dirty="0" smtClean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0745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 bwMode="auto">
          <a:xfrm>
            <a:off x="6655476" y="1905000"/>
            <a:ext cx="4164924" cy="4476067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sz="2400" kern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1245276" y="1950762"/>
            <a:ext cx="4164924" cy="4476067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sz="2400" kern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Realizing Monolithic 3D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788129"/>
            <a:ext cx="7104616" cy="583487"/>
          </a:xfrm>
        </p:spPr>
        <p:txBody>
          <a:bodyPr/>
          <a:lstStyle/>
          <a:p>
            <a:pPr marL="0" indent="0" algn="ctr">
              <a:buNone/>
            </a:pPr>
            <a:r>
              <a:rPr lang="en-US" i="1" smtClean="0"/>
              <a:t>Low-temperature fabrication: &lt; 400</a:t>
            </a:r>
            <a:r>
              <a:rPr lang="en-US" altLang="en-US" i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°</a:t>
            </a:r>
            <a:r>
              <a:rPr lang="en-US" altLang="en-US" i="1" smtClean="0"/>
              <a:t>C</a:t>
            </a:r>
            <a:endParaRPr lang="en-US" i="1" dirty="0" smtClean="0"/>
          </a:p>
        </p:txBody>
      </p:sp>
      <p:sp>
        <p:nvSpPr>
          <p:cNvPr id="31" name="TextBox 2"/>
          <p:cNvSpPr txBox="1">
            <a:spLocks noChangeArrowheads="1"/>
          </p:cNvSpPr>
          <p:nvPr/>
        </p:nvSpPr>
        <p:spPr bwMode="auto">
          <a:xfrm>
            <a:off x="1298119" y="5631116"/>
            <a:ext cx="40592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8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8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8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 smtClean="0">
                <a:solidFill>
                  <a:schemeClr val="tx1"/>
                </a:solidFill>
              </a:rPr>
              <a:t>&lt;</a:t>
            </a:r>
            <a:r>
              <a:rPr lang="en-US" altLang="en-US" sz="3200" b="1" dirty="0" smtClean="0">
                <a:solidFill>
                  <a:schemeClr val="tx1"/>
                </a:solidFill>
              </a:rPr>
              <a:t>200 </a:t>
            </a:r>
            <a:r>
              <a:rPr lang="en-US" altLang="en-US" sz="3200" b="1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°</a:t>
            </a:r>
            <a:r>
              <a:rPr lang="en-US" altLang="en-US" sz="32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2" name="TextBox 2"/>
          <p:cNvSpPr txBox="1">
            <a:spLocks noChangeArrowheads="1"/>
          </p:cNvSpPr>
          <p:nvPr/>
        </p:nvSpPr>
        <p:spPr bwMode="auto">
          <a:xfrm>
            <a:off x="7685073" y="5603228"/>
            <a:ext cx="22687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Aft>
                <a:spcPts val="8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8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8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 smtClean="0">
                <a:solidFill>
                  <a:schemeClr val="tx1"/>
                </a:solidFill>
              </a:rPr>
              <a:t>&lt;</a:t>
            </a:r>
            <a:r>
              <a:rPr lang="en-US" altLang="en-US" sz="3200" b="1" dirty="0" smtClean="0">
                <a:solidFill>
                  <a:schemeClr val="tx1"/>
                </a:solidFill>
              </a:rPr>
              <a:t>200 </a:t>
            </a:r>
            <a:r>
              <a:rPr lang="en-US" altLang="en-US" sz="3200" b="1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°</a:t>
            </a:r>
            <a:r>
              <a:rPr lang="en-US" altLang="en-US" sz="3200" b="1" dirty="0">
                <a:solidFill>
                  <a:schemeClr val="tx1"/>
                </a:solidFill>
              </a:rPr>
              <a:t>C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245947" y="2944111"/>
            <a:ext cx="2887461" cy="2359738"/>
            <a:chOff x="7787378" y="4469710"/>
            <a:chExt cx="1801582" cy="1472318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41" b="25892"/>
            <a:stretch/>
          </p:blipFill>
          <p:spPr>
            <a:xfrm>
              <a:off x="7787378" y="4469710"/>
              <a:ext cx="1801582" cy="1472318"/>
            </a:xfrm>
            <a:prstGeom prst="rect">
              <a:avLst/>
            </a:prstGeom>
          </p:spPr>
        </p:pic>
        <p:grpSp>
          <p:nvGrpSpPr>
            <p:cNvPr id="60" name="Group 59"/>
            <p:cNvGrpSpPr/>
            <p:nvPr/>
          </p:nvGrpSpPr>
          <p:grpSpPr>
            <a:xfrm>
              <a:off x="8511558" y="5021363"/>
              <a:ext cx="362756" cy="564980"/>
              <a:chOff x="1720970" y="2604321"/>
              <a:chExt cx="362756" cy="564980"/>
            </a:xfrm>
          </p:grpSpPr>
          <p:sp>
            <p:nvSpPr>
              <p:cNvPr id="61" name="Oval 60"/>
              <p:cNvSpPr/>
              <p:nvPr/>
            </p:nvSpPr>
            <p:spPr>
              <a:xfrm>
                <a:off x="1720970" y="3016901"/>
                <a:ext cx="152400" cy="1524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4000">
                    <a:schemeClr val="bg1">
                      <a:lumMod val="85000"/>
                    </a:schemeClr>
                  </a:gs>
                  <a:gs pos="49000">
                    <a:schemeClr val="tx1">
                      <a:lumMod val="50000"/>
                      <a:lumOff val="50000"/>
                    </a:schemeClr>
                  </a:gs>
                  <a:gs pos="81000">
                    <a:schemeClr val="tx1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1826148" y="2904546"/>
                <a:ext cx="152400" cy="1524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4000">
                    <a:schemeClr val="bg1">
                      <a:lumMod val="85000"/>
                    </a:schemeClr>
                  </a:gs>
                  <a:gs pos="49000">
                    <a:schemeClr val="tx1">
                      <a:lumMod val="50000"/>
                      <a:lumOff val="50000"/>
                    </a:schemeClr>
                  </a:gs>
                  <a:gs pos="81000">
                    <a:schemeClr val="tx1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1931326" y="2792191"/>
                <a:ext cx="152400" cy="1524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4000">
                    <a:schemeClr val="bg1">
                      <a:lumMod val="85000"/>
                    </a:schemeClr>
                  </a:gs>
                  <a:gs pos="49000">
                    <a:schemeClr val="tx1">
                      <a:lumMod val="50000"/>
                      <a:lumOff val="50000"/>
                    </a:schemeClr>
                  </a:gs>
                  <a:gs pos="81000">
                    <a:schemeClr val="tx1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1795650" y="2749085"/>
                <a:ext cx="152400" cy="1524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4000">
                    <a:schemeClr val="bg1">
                      <a:lumMod val="85000"/>
                    </a:schemeClr>
                  </a:gs>
                  <a:gs pos="49000">
                    <a:schemeClr val="tx1">
                      <a:lumMod val="50000"/>
                      <a:lumOff val="50000"/>
                    </a:schemeClr>
                  </a:gs>
                  <a:gs pos="81000">
                    <a:schemeClr val="tx1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1780847" y="2604321"/>
                <a:ext cx="152400" cy="1524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4000">
                    <a:schemeClr val="bg1">
                      <a:lumMod val="85000"/>
                    </a:schemeClr>
                  </a:gs>
                  <a:gs pos="49000">
                    <a:schemeClr val="tx1">
                      <a:lumMod val="50000"/>
                      <a:lumOff val="50000"/>
                    </a:schemeClr>
                  </a:gs>
                  <a:gs pos="81000">
                    <a:schemeClr val="tx1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3" name="TextBox 11"/>
          <p:cNvSpPr txBox="1">
            <a:spLocks noChangeArrowheads="1"/>
          </p:cNvSpPr>
          <p:nvPr/>
        </p:nvSpPr>
        <p:spPr bwMode="auto">
          <a:xfrm>
            <a:off x="2557087" y="1371601"/>
            <a:ext cx="14356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Logic</a:t>
            </a:r>
            <a:endParaRPr lang="en-US" altLang="en-US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TextBox 11"/>
          <p:cNvSpPr txBox="1">
            <a:spLocks noChangeArrowheads="1"/>
          </p:cNvSpPr>
          <p:nvPr/>
        </p:nvSpPr>
        <p:spPr bwMode="auto">
          <a:xfrm>
            <a:off x="7703147" y="1371600"/>
            <a:ext cx="1905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Memory</a:t>
            </a:r>
            <a:endParaRPr lang="en-US" altLang="en-US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" name="TextBox 11"/>
          <p:cNvSpPr txBox="1">
            <a:spLocks noChangeArrowheads="1"/>
          </p:cNvSpPr>
          <p:nvPr/>
        </p:nvSpPr>
        <p:spPr bwMode="auto">
          <a:xfrm>
            <a:off x="2341798" y="2053945"/>
            <a:ext cx="19718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mtClean="0">
                <a:latin typeface="Arial" charset="0"/>
                <a:ea typeface="Arial" charset="0"/>
                <a:cs typeface="Arial" charset="0"/>
              </a:rPr>
              <a:t>CNFETs</a:t>
            </a:r>
            <a:endParaRPr lang="en-US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81791" y="2049503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>
                <a:latin typeface="Arial" charset="0"/>
                <a:ea typeface="Arial" charset="0"/>
                <a:cs typeface="Arial" charset="0"/>
              </a:rPr>
              <a:t>RRAM</a:t>
            </a:r>
            <a:endParaRPr lang="en-US" sz="32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75681">
            <a:off x="7512478" y="3335973"/>
            <a:ext cx="1876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latin typeface="Arial" charset="0"/>
                <a:ea typeface="Arial" charset="0"/>
                <a:cs typeface="Arial" charset="0"/>
              </a:rPr>
              <a:t>Top Electrode</a:t>
            </a:r>
            <a:endParaRPr lang="en-US" sz="2000" b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 rot="175681">
            <a:off x="7365574" y="4744182"/>
            <a:ext cx="2321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latin typeface="Arial" charset="0"/>
                <a:ea typeface="Arial" charset="0"/>
                <a:cs typeface="Arial" charset="0"/>
              </a:rPr>
              <a:t>Bottom Electrode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988019" y="3956336"/>
            <a:ext cx="1620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latin typeface="Arial" charset="0"/>
                <a:ea typeface="Arial" charset="0"/>
                <a:cs typeface="Arial" charset="0"/>
              </a:rPr>
              <a:t>Metal Oxide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9" name="Picture 28" descr="top_gate_fet6.tif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621" t="30898" r="23090" b="506"/>
          <a:stretch/>
        </p:blipFill>
        <p:spPr>
          <a:xfrm>
            <a:off x="1536499" y="2960878"/>
            <a:ext cx="3423880" cy="246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 bwMode="auto">
          <a:xfrm>
            <a:off x="650916" y="1435776"/>
            <a:ext cx="10931484" cy="4991053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sz="2400" kern="0">
              <a:solidFill>
                <a:sysClr val="windowText" lastClr="000000"/>
              </a:solidFill>
              <a:latin typeface="Trebuchet M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065364" y="2775942"/>
            <a:ext cx="10154717" cy="2787924"/>
            <a:chOff x="225767" y="3493109"/>
            <a:chExt cx="9757513" cy="2678873"/>
          </a:xfrm>
        </p:grpSpPr>
        <p:sp>
          <p:nvSpPr>
            <p:cNvPr id="39" name="TextBox 10"/>
            <p:cNvSpPr txBox="1">
              <a:spLocks noChangeArrowheads="1"/>
            </p:cNvSpPr>
            <p:nvPr/>
          </p:nvSpPr>
          <p:spPr bwMode="auto">
            <a:xfrm>
              <a:off x="3173980" y="3493109"/>
              <a:ext cx="1392238" cy="1271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0" dirty="0">
                  <a:solidFill>
                    <a:srgbClr val="0000FF"/>
                  </a:solidFill>
                  <a:ea typeface="ＭＳ Ｐゴシック" charset="0"/>
                </a:rPr>
                <a:t>+</a:t>
              </a:r>
            </a:p>
          </p:txBody>
        </p:sp>
        <p:sp>
          <p:nvSpPr>
            <p:cNvPr id="40" name="TextBox 19"/>
            <p:cNvSpPr txBox="1">
              <a:spLocks noChangeArrowheads="1"/>
            </p:cNvSpPr>
            <p:nvPr/>
          </p:nvSpPr>
          <p:spPr bwMode="auto">
            <a:xfrm>
              <a:off x="6028305" y="3493109"/>
              <a:ext cx="1392238" cy="1271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0" dirty="0">
                  <a:solidFill>
                    <a:srgbClr val="0000FF"/>
                  </a:solidFill>
                  <a:ea typeface="ＭＳ Ｐゴシック" charset="0"/>
                </a:rPr>
                <a:t>+</a:t>
              </a:r>
            </a:p>
          </p:txBody>
        </p:sp>
        <p:sp>
          <p:nvSpPr>
            <p:cNvPr id="41" name="TextBox 11"/>
            <p:cNvSpPr txBox="1">
              <a:spLocks noChangeArrowheads="1"/>
            </p:cNvSpPr>
            <p:nvPr/>
          </p:nvSpPr>
          <p:spPr bwMode="auto">
            <a:xfrm>
              <a:off x="225767" y="5035225"/>
              <a:ext cx="3009900" cy="1035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0000FF"/>
                  </a:solidFill>
                  <a:latin typeface="Arial" charset="0"/>
                  <a:ea typeface="Arial" charset="0"/>
                  <a:cs typeface="Arial" charset="0"/>
                </a:rPr>
                <a:t>Emerging Logic</a:t>
              </a:r>
            </a:p>
          </p:txBody>
        </p:sp>
        <p:sp>
          <p:nvSpPr>
            <p:cNvPr id="42" name="TextBox 21"/>
            <p:cNvSpPr txBox="1">
              <a:spLocks noChangeArrowheads="1"/>
            </p:cNvSpPr>
            <p:nvPr/>
          </p:nvSpPr>
          <p:spPr bwMode="auto">
            <a:xfrm>
              <a:off x="3669468" y="5093340"/>
              <a:ext cx="2837788" cy="1035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0000FF"/>
                  </a:solidFill>
                  <a:latin typeface="Arial" charset="0"/>
                  <a:ea typeface="Arial" charset="0"/>
                  <a:cs typeface="Arial" charset="0"/>
                </a:rPr>
                <a:t>Emerging Memory</a:t>
              </a:r>
            </a:p>
          </p:txBody>
        </p:sp>
        <p:sp>
          <p:nvSpPr>
            <p:cNvPr id="43" name="TextBox 22"/>
            <p:cNvSpPr txBox="1">
              <a:spLocks noChangeArrowheads="1"/>
            </p:cNvSpPr>
            <p:nvPr/>
          </p:nvSpPr>
          <p:spPr bwMode="auto">
            <a:xfrm>
              <a:off x="6971792" y="5136900"/>
              <a:ext cx="3011488" cy="1035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rgbClr val="0000FF"/>
                  </a:solidFill>
                  <a:latin typeface="Arial" charset="0"/>
                  <a:ea typeface="Arial" charset="0"/>
                  <a:cs typeface="Arial" charset="0"/>
                </a:rPr>
                <a:t>Monolithic 3D Integration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2865883" y="1519019"/>
            <a:ext cx="5687247" cy="1482171"/>
            <a:chOff x="2207172" y="1718571"/>
            <a:chExt cx="5379555" cy="1191346"/>
          </a:xfrm>
        </p:grpSpPr>
        <p:sp>
          <p:nvSpPr>
            <p:cNvPr id="58" name="TextBox 57"/>
            <p:cNvSpPr txBox="1"/>
            <p:nvPr/>
          </p:nvSpPr>
          <p:spPr>
            <a:xfrm>
              <a:off x="2311972" y="1718571"/>
              <a:ext cx="5274755" cy="618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hangingPunct="1"/>
              <a:r>
                <a:rPr lang="en-US" sz="4400" b="1" i="1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rPr>
                <a:t>Naturally enabled</a:t>
              </a:r>
              <a:endParaRPr lang="en-US" sz="4400" b="1" i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63" name="Curved Down Arrow 62"/>
            <p:cNvSpPr/>
            <p:nvPr/>
          </p:nvSpPr>
          <p:spPr bwMode="auto">
            <a:xfrm>
              <a:off x="4256688" y="2502640"/>
              <a:ext cx="2965368" cy="395371"/>
            </a:xfrm>
            <a:prstGeom prst="curvedDownArrow">
              <a:avLst>
                <a:gd name="adj1" fmla="val 50000"/>
                <a:gd name="adj2" fmla="val 0"/>
                <a:gd name="adj3" fmla="val 25000"/>
              </a:avLst>
            </a:prstGeom>
            <a:solidFill>
              <a:srgbClr val="C00000"/>
            </a:solidFill>
            <a:ln w="12700" cap="flat" cmpd="sng" algn="ctr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endParaRPr lang="en-US" sz="28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4" name="Curved Down Arrow 63"/>
            <p:cNvSpPr/>
            <p:nvPr/>
          </p:nvSpPr>
          <p:spPr bwMode="auto">
            <a:xfrm>
              <a:off x="2207172" y="2417588"/>
              <a:ext cx="5351643" cy="492329"/>
            </a:xfrm>
            <a:prstGeom prst="curvedDownArrow">
              <a:avLst>
                <a:gd name="adj1" fmla="val 56522"/>
                <a:gd name="adj2" fmla="val 108101"/>
                <a:gd name="adj3" fmla="val 25000"/>
              </a:avLst>
            </a:prstGeom>
            <a:solidFill>
              <a:srgbClr val="C00000"/>
            </a:solidFill>
            <a:ln w="12700" cap="flat" cmpd="sng" algn="ctr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endParaRPr lang="en-US" sz="28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Realizing Monolithic 3D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284" y="762000"/>
            <a:ext cx="10972800" cy="583487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/>
              <a:t>Combine device + new architecture benefits</a:t>
            </a:r>
          </a:p>
        </p:txBody>
      </p:sp>
      <p:sp>
        <p:nvSpPr>
          <p:cNvPr id="31" name="TextBox 2"/>
          <p:cNvSpPr txBox="1">
            <a:spLocks noChangeArrowheads="1"/>
          </p:cNvSpPr>
          <p:nvPr/>
        </p:nvSpPr>
        <p:spPr bwMode="auto">
          <a:xfrm>
            <a:off x="650916" y="5528095"/>
            <a:ext cx="40592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8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8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8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 dirty="0" smtClean="0">
                <a:solidFill>
                  <a:schemeClr val="tx1"/>
                </a:solidFill>
              </a:rPr>
              <a:t>CNFETs</a:t>
            </a:r>
          </a:p>
        </p:txBody>
      </p:sp>
      <p:sp>
        <p:nvSpPr>
          <p:cNvPr id="32" name="TextBox 2"/>
          <p:cNvSpPr txBox="1">
            <a:spLocks noChangeArrowheads="1"/>
          </p:cNvSpPr>
          <p:nvPr/>
        </p:nvSpPr>
        <p:spPr bwMode="auto">
          <a:xfrm>
            <a:off x="4133591" y="5512334"/>
            <a:ext cx="40592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8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8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8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 dirty="0" smtClean="0">
                <a:solidFill>
                  <a:schemeClr val="tx1"/>
                </a:solidFill>
              </a:rPr>
              <a:t>RRAM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054662" y="2715435"/>
            <a:ext cx="2142482" cy="1750914"/>
            <a:chOff x="7787378" y="4469710"/>
            <a:chExt cx="1801582" cy="1472318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41" b="25892"/>
            <a:stretch/>
          </p:blipFill>
          <p:spPr>
            <a:xfrm>
              <a:off x="7787378" y="4469710"/>
              <a:ext cx="1801582" cy="1472318"/>
            </a:xfrm>
            <a:prstGeom prst="rect">
              <a:avLst/>
            </a:prstGeom>
          </p:spPr>
        </p:pic>
        <p:grpSp>
          <p:nvGrpSpPr>
            <p:cNvPr id="60" name="Group 59"/>
            <p:cNvGrpSpPr/>
            <p:nvPr/>
          </p:nvGrpSpPr>
          <p:grpSpPr>
            <a:xfrm>
              <a:off x="8511558" y="5021363"/>
              <a:ext cx="362756" cy="564980"/>
              <a:chOff x="1720970" y="2604321"/>
              <a:chExt cx="362756" cy="564980"/>
            </a:xfrm>
          </p:grpSpPr>
          <p:sp>
            <p:nvSpPr>
              <p:cNvPr id="61" name="Oval 60"/>
              <p:cNvSpPr/>
              <p:nvPr/>
            </p:nvSpPr>
            <p:spPr>
              <a:xfrm>
                <a:off x="1720970" y="3016901"/>
                <a:ext cx="152400" cy="1524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4000">
                    <a:schemeClr val="bg1">
                      <a:lumMod val="85000"/>
                    </a:schemeClr>
                  </a:gs>
                  <a:gs pos="49000">
                    <a:schemeClr val="tx1">
                      <a:lumMod val="50000"/>
                      <a:lumOff val="50000"/>
                    </a:schemeClr>
                  </a:gs>
                  <a:gs pos="81000">
                    <a:schemeClr val="tx1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1826148" y="2904546"/>
                <a:ext cx="152400" cy="1524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4000">
                    <a:schemeClr val="bg1">
                      <a:lumMod val="85000"/>
                    </a:schemeClr>
                  </a:gs>
                  <a:gs pos="49000">
                    <a:schemeClr val="tx1">
                      <a:lumMod val="50000"/>
                      <a:lumOff val="50000"/>
                    </a:schemeClr>
                  </a:gs>
                  <a:gs pos="81000">
                    <a:schemeClr val="tx1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1931326" y="2792191"/>
                <a:ext cx="152400" cy="1524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4000">
                    <a:schemeClr val="bg1">
                      <a:lumMod val="85000"/>
                    </a:schemeClr>
                  </a:gs>
                  <a:gs pos="49000">
                    <a:schemeClr val="tx1">
                      <a:lumMod val="50000"/>
                      <a:lumOff val="50000"/>
                    </a:schemeClr>
                  </a:gs>
                  <a:gs pos="81000">
                    <a:schemeClr val="tx1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1795650" y="2749085"/>
                <a:ext cx="152400" cy="1524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4000">
                    <a:schemeClr val="bg1">
                      <a:lumMod val="85000"/>
                    </a:schemeClr>
                  </a:gs>
                  <a:gs pos="49000">
                    <a:schemeClr val="tx1">
                      <a:lumMod val="50000"/>
                      <a:lumOff val="50000"/>
                    </a:schemeClr>
                  </a:gs>
                  <a:gs pos="81000">
                    <a:schemeClr val="tx1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1780847" y="2604321"/>
                <a:ext cx="152400" cy="1524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4000">
                    <a:schemeClr val="bg1">
                      <a:lumMod val="85000"/>
                    </a:schemeClr>
                  </a:gs>
                  <a:gs pos="49000">
                    <a:schemeClr val="tx1">
                      <a:lumMod val="50000"/>
                      <a:lumOff val="50000"/>
                    </a:schemeClr>
                  </a:gs>
                  <a:gs pos="81000">
                    <a:schemeClr val="tx1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t="16136" r="8125"/>
          <a:stretch/>
        </p:blipFill>
        <p:spPr>
          <a:xfrm>
            <a:off x="7893928" y="2808278"/>
            <a:ext cx="3518229" cy="1833180"/>
          </a:xfrm>
          <a:prstGeom prst="rect">
            <a:avLst/>
          </a:prstGeom>
        </p:spPr>
      </p:pic>
      <p:pic>
        <p:nvPicPr>
          <p:cNvPr id="33" name="Picture 32" descr="top_gate_fet6.tif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621" t="30898" r="23090" b="506"/>
          <a:stretch/>
        </p:blipFill>
        <p:spPr>
          <a:xfrm>
            <a:off x="1242585" y="2797592"/>
            <a:ext cx="2496658" cy="179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3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152400" y="1752600"/>
            <a:ext cx="11887200" cy="4738363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Silicon CMOS compatibility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8290" y="939025"/>
            <a:ext cx="7775419" cy="738680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>
                <a:solidFill>
                  <a:srgbClr val="C00000"/>
                </a:solidFill>
              </a:rPr>
              <a:t>Silicon foundry compatible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7558" y="2085384"/>
            <a:ext cx="8603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Silicon FETs or CNFETs + Inter-layer dielectric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3312" y="1728216"/>
            <a:ext cx="9723120" cy="520446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7031786" y="5634682"/>
            <a:ext cx="4844085" cy="647315"/>
            <a:chOff x="2827502" y="5198997"/>
            <a:chExt cx="6759510" cy="903273"/>
          </a:xfrm>
        </p:grpSpPr>
        <p:sp>
          <p:nvSpPr>
            <p:cNvPr id="47" name="Rectangle 46"/>
            <p:cNvSpPr/>
            <p:nvPr/>
          </p:nvSpPr>
          <p:spPr>
            <a:xfrm flipV="1">
              <a:off x="2827502" y="5198997"/>
              <a:ext cx="6759510" cy="32816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 flipV="1">
              <a:off x="2827502" y="5527161"/>
              <a:ext cx="6759510" cy="57510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095999" y="5528237"/>
              <a:ext cx="1338228" cy="330172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8214290" y="5514568"/>
              <a:ext cx="1234509" cy="330172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7372530" y="5404074"/>
              <a:ext cx="943661" cy="121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7371962" y="5279746"/>
              <a:ext cx="944796" cy="13170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6234424" y="5209583"/>
              <a:ext cx="595893" cy="31556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8540883" y="5199000"/>
              <a:ext cx="595893" cy="31556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7534698" y="5198999"/>
              <a:ext cx="595893" cy="8262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49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 bwMode="auto">
          <a:xfrm>
            <a:off x="152400" y="1752600"/>
            <a:ext cx="11887200" cy="4738363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Silicon CMOS compatibility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8290" y="939025"/>
            <a:ext cx="7775419" cy="738680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>
                <a:solidFill>
                  <a:srgbClr val="C00000"/>
                </a:solidFill>
              </a:rPr>
              <a:t>Silicon foundry compatible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7558" y="2085384"/>
            <a:ext cx="7439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RRAM fabrication + Inter-layer dielectric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3312" y="1728216"/>
            <a:ext cx="9723120" cy="520446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7031786" y="4809413"/>
            <a:ext cx="4844085" cy="1472583"/>
            <a:chOff x="2827502" y="4047405"/>
            <a:chExt cx="6759510" cy="2054865"/>
          </a:xfrm>
        </p:grpSpPr>
        <p:sp>
          <p:nvSpPr>
            <p:cNvPr id="47" name="Rectangle 46"/>
            <p:cNvSpPr/>
            <p:nvPr/>
          </p:nvSpPr>
          <p:spPr>
            <a:xfrm flipV="1">
              <a:off x="2827502" y="4047405"/>
              <a:ext cx="6759510" cy="147975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244019" y="4749794"/>
              <a:ext cx="858725" cy="223819"/>
            </a:xfrm>
            <a:prstGeom prst="rect">
              <a:avLst/>
            </a:prstGeom>
            <a:solidFill>
              <a:srgbClr val="043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827502" y="4965141"/>
              <a:ext cx="6759510" cy="10969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182704" y="5074841"/>
              <a:ext cx="3647614" cy="134742"/>
            </a:xfrm>
            <a:prstGeom prst="rect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 flipV="1">
              <a:off x="2827502" y="5527161"/>
              <a:ext cx="6759510" cy="57510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095999" y="5528237"/>
              <a:ext cx="1338228" cy="330172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8214290" y="5514568"/>
              <a:ext cx="1234509" cy="330172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7372530" y="5404074"/>
              <a:ext cx="943661" cy="121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7371962" y="5279746"/>
              <a:ext cx="944796" cy="13170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6234424" y="5209583"/>
              <a:ext cx="595893" cy="31556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8540883" y="5199000"/>
              <a:ext cx="595893" cy="31556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7534698" y="5198999"/>
              <a:ext cx="595893" cy="8262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817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 bwMode="auto">
          <a:xfrm>
            <a:off x="152400" y="1752600"/>
            <a:ext cx="11887200" cy="4738363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Silicon CMOS compatibility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8290" y="939025"/>
            <a:ext cx="7775419" cy="738680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>
                <a:solidFill>
                  <a:srgbClr val="C00000"/>
                </a:solidFill>
              </a:rPr>
              <a:t>Silicon foundry compatible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7558" y="2085384"/>
            <a:ext cx="2871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Inter-layer vias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3312" y="1728216"/>
            <a:ext cx="9723120" cy="520446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7031786" y="4795283"/>
            <a:ext cx="4844085" cy="1486715"/>
            <a:chOff x="2827502" y="4027686"/>
            <a:chExt cx="6759510" cy="2074584"/>
          </a:xfrm>
        </p:grpSpPr>
        <p:sp>
          <p:nvSpPr>
            <p:cNvPr id="47" name="Rectangle 46"/>
            <p:cNvSpPr/>
            <p:nvPr/>
          </p:nvSpPr>
          <p:spPr>
            <a:xfrm flipV="1">
              <a:off x="2827502" y="4047406"/>
              <a:ext cx="6759510" cy="147975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401199" y="4027686"/>
              <a:ext cx="541554" cy="73335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244019" y="4749794"/>
              <a:ext cx="858725" cy="223819"/>
            </a:xfrm>
            <a:prstGeom prst="rect">
              <a:avLst/>
            </a:prstGeom>
            <a:solidFill>
              <a:srgbClr val="043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827502" y="4965141"/>
              <a:ext cx="6759510" cy="10969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182703" y="4038932"/>
              <a:ext cx="541554" cy="103590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182704" y="5074841"/>
              <a:ext cx="3647614" cy="134742"/>
            </a:xfrm>
            <a:prstGeom prst="rect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 flipV="1">
              <a:off x="2827502" y="5527161"/>
              <a:ext cx="6759510" cy="57510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095999" y="5528237"/>
              <a:ext cx="1338228" cy="330172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8214290" y="5514568"/>
              <a:ext cx="1234509" cy="330172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7372530" y="5404074"/>
              <a:ext cx="943661" cy="121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7371962" y="5279746"/>
              <a:ext cx="944796" cy="13170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6234424" y="5209583"/>
              <a:ext cx="595893" cy="31556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8540883" y="5199000"/>
              <a:ext cx="595893" cy="31556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7534698" y="5198999"/>
              <a:ext cx="595893" cy="8262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55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Brain-Inspired Computing Systems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09954" y="685800"/>
            <a:ext cx="10572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high promise, </a:t>
            </a:r>
            <a:r>
              <a:rPr lang="en-US" sz="3600" b="1" u="sng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major disconnect vs. human brain</a:t>
            </a:r>
            <a:endParaRPr lang="en-US" sz="3600" u="sng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Rounded Rectangle 33"/>
          <p:cNvSpPr/>
          <p:nvPr/>
        </p:nvSpPr>
        <p:spPr bwMode="auto">
          <a:xfrm>
            <a:off x="5715000" y="2285999"/>
            <a:ext cx="6400800" cy="4202723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35" name="Rounded Rectangle 34"/>
          <p:cNvSpPr/>
          <p:nvPr/>
        </p:nvSpPr>
        <p:spPr bwMode="auto">
          <a:xfrm>
            <a:off x="76200" y="2285999"/>
            <a:ext cx="5486400" cy="4202723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50138" y="2373925"/>
            <a:ext cx="3738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Computing Models 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326392" y="2373925"/>
            <a:ext cx="5178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Chip Realization Challenges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029093" y="6574846"/>
            <a:ext cx="2595509" cy="283154"/>
          </a:xfrm>
          <a:prstGeom prst="rect">
            <a:avLst/>
          </a:prstGeom>
          <a:noFill/>
        </p:spPr>
        <p:txBody>
          <a:bodyPr wrap="square" lIns="18288" tIns="18288" rIns="18288" bIns="18288" rtlCol="0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*[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Voytek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i="1" dirty="0" err="1">
                <a:latin typeface="Arial" charset="0"/>
                <a:ea typeface="Arial" charset="0"/>
                <a:cs typeface="Arial" charset="0"/>
              </a:rPr>
              <a:t>Scitable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13]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931028" y="1295400"/>
            <a:ext cx="4514229" cy="891832"/>
            <a:chOff x="3454596" y="1447800"/>
            <a:chExt cx="4514229" cy="891832"/>
          </a:xfrm>
        </p:grpSpPr>
        <p:sp>
          <p:nvSpPr>
            <p:cNvPr id="23" name="TextBox 22"/>
            <p:cNvSpPr txBox="1"/>
            <p:nvPr/>
          </p:nvSpPr>
          <p:spPr>
            <a:xfrm>
              <a:off x="4690363" y="1447800"/>
              <a:ext cx="3278462" cy="873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2400" b="1" i="1" dirty="0">
                  <a:latin typeface="Arial" charset="0"/>
                  <a:ea typeface="Arial" charset="0"/>
                  <a:cs typeface="Arial" charset="0"/>
                </a:rPr>
                <a:t>billions of neurons</a:t>
              </a:r>
            </a:p>
            <a:p>
              <a:pPr>
                <a:lnSpc>
                  <a:spcPct val="110000"/>
                </a:lnSpc>
              </a:pPr>
              <a:r>
                <a:rPr lang="en-US" sz="2400" b="1" i="1" dirty="0">
                  <a:latin typeface="Arial" charset="0"/>
                  <a:ea typeface="Arial" charset="0"/>
                  <a:cs typeface="Arial" charset="0"/>
                </a:rPr>
                <a:t>trillions of synapses*</a:t>
              </a:r>
              <a:endParaRPr lang="en-US" sz="2400" dirty="0"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54596" y="1534697"/>
              <a:ext cx="1281167" cy="804935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43284" y="2711539"/>
            <a:ext cx="5340736" cy="3293209"/>
            <a:chOff x="143284" y="2711539"/>
            <a:chExt cx="5340736" cy="3293209"/>
          </a:xfrm>
        </p:grpSpPr>
        <p:sp>
          <p:nvSpPr>
            <p:cNvPr id="14" name="TextBox 13"/>
            <p:cNvSpPr txBox="1"/>
            <p:nvPr/>
          </p:nvSpPr>
          <p:spPr>
            <a:xfrm>
              <a:off x="189942" y="2711539"/>
              <a:ext cx="5294078" cy="3293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94310" indent="-194310">
                <a:lnSpc>
                  <a:spcPct val="200000"/>
                </a:lnSpc>
                <a:buFont typeface="Arial" charset="0"/>
                <a:buChar char="•"/>
              </a:pPr>
              <a:r>
                <a:rPr lang="en-US" sz="2600" dirty="0">
                  <a:latin typeface="Arial" charset="0"/>
                  <a:ea typeface="Arial" charset="0"/>
                  <a:cs typeface="Arial" charset="0"/>
                </a:rPr>
                <a:t>Hyperdimesional (HD) computing</a:t>
              </a:r>
            </a:p>
            <a:p>
              <a:pPr marL="194310" indent="-194310">
                <a:lnSpc>
                  <a:spcPct val="200000"/>
                </a:lnSpc>
                <a:buFont typeface="Arial" charset="0"/>
                <a:buChar char="•"/>
              </a:pPr>
              <a:r>
                <a:rPr lang="en-US" sz="2600" dirty="0">
                  <a:latin typeface="Arial" charset="0"/>
                  <a:ea typeface="Arial" charset="0"/>
                  <a:cs typeface="Arial" charset="0"/>
                </a:rPr>
                <a:t>Convolutional neural networks</a:t>
              </a:r>
            </a:p>
            <a:p>
              <a:pPr marL="194310" indent="-194310">
                <a:lnSpc>
                  <a:spcPct val="200000"/>
                </a:lnSpc>
                <a:buFont typeface="Arial" charset="0"/>
                <a:buChar char="•"/>
              </a:pPr>
              <a:r>
                <a:rPr lang="en-US" sz="2600" dirty="0">
                  <a:latin typeface="Arial" charset="0"/>
                  <a:ea typeface="Arial" charset="0"/>
                  <a:cs typeface="Arial" charset="0"/>
                </a:rPr>
                <a:t>Long short-term memory</a:t>
              </a:r>
              <a:br>
                <a:rPr lang="en-US" sz="2600" dirty="0">
                  <a:latin typeface="Arial" charset="0"/>
                  <a:ea typeface="Arial" charset="0"/>
                  <a:cs typeface="Arial" charset="0"/>
                </a:rPr>
              </a:br>
              <a:endParaRPr lang="en-US" sz="26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 rot="5400000">
              <a:off x="198588" y="5315904"/>
              <a:ext cx="5357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/>
                <a:t>...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894603" y="2796341"/>
            <a:ext cx="6082999" cy="3503858"/>
            <a:chOff x="6096479" y="2796341"/>
            <a:chExt cx="6082999" cy="3503858"/>
          </a:xfrm>
        </p:grpSpPr>
        <p:sp>
          <p:nvSpPr>
            <p:cNvPr id="21" name="TextBox 20"/>
            <p:cNvSpPr txBox="1"/>
            <p:nvPr/>
          </p:nvSpPr>
          <p:spPr>
            <a:xfrm>
              <a:off x="6115959" y="2796341"/>
              <a:ext cx="6063519" cy="29731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94310" indent="-194310">
                <a:lnSpc>
                  <a:spcPct val="180000"/>
                </a:lnSpc>
                <a:buFont typeface="Arial" charset="0"/>
                <a:buChar char="•"/>
              </a:pPr>
              <a:r>
                <a:rPr lang="en-US" sz="2600" dirty="0">
                  <a:latin typeface="Arial" charset="0"/>
                  <a:ea typeface="Arial" charset="0"/>
                  <a:cs typeface="Arial" charset="0"/>
                </a:rPr>
                <a:t>Compute + memory immersed on-chip</a:t>
              </a:r>
            </a:p>
            <a:p>
              <a:pPr marL="194310" indent="-194310">
                <a:lnSpc>
                  <a:spcPct val="180000"/>
                </a:lnSpc>
                <a:buFont typeface="Arial" charset="0"/>
                <a:buChar char="•"/>
              </a:pPr>
              <a:r>
                <a:rPr lang="en-US" sz="2600" dirty="0">
                  <a:latin typeface="Arial" charset="0"/>
                  <a:ea typeface="Arial" charset="0"/>
                  <a:cs typeface="Arial" charset="0"/>
                </a:rPr>
                <a:t>Ultra-dense connectivity</a:t>
              </a:r>
            </a:p>
            <a:p>
              <a:pPr marL="194310" indent="-194310">
                <a:lnSpc>
                  <a:spcPct val="180000"/>
                </a:lnSpc>
                <a:buFont typeface="Arial" charset="0"/>
                <a:buChar char="•"/>
              </a:pPr>
              <a:r>
                <a:rPr lang="en-US" sz="2600" dirty="0" smtClean="0">
                  <a:latin typeface="Arial" charset="0"/>
                  <a:ea typeface="Arial" charset="0"/>
                  <a:cs typeface="Arial" charset="0"/>
                </a:rPr>
                <a:t>Energy-efficiency</a:t>
              </a:r>
              <a:endParaRPr lang="en-US" sz="2600" dirty="0">
                <a:latin typeface="Arial" charset="0"/>
                <a:ea typeface="Arial" charset="0"/>
                <a:cs typeface="Arial" charset="0"/>
              </a:endParaRPr>
            </a:p>
            <a:p>
              <a:pPr marL="194310" indent="-194310">
                <a:lnSpc>
                  <a:spcPct val="180000"/>
                </a:lnSpc>
                <a:buFont typeface="Arial" charset="0"/>
                <a:buChar char="•"/>
              </a:pPr>
              <a:r>
                <a:rPr lang="en-US" sz="2600" dirty="0">
                  <a:latin typeface="Arial" charset="0"/>
                  <a:ea typeface="Arial" charset="0"/>
                  <a:cs typeface="Arial" charset="0"/>
                </a:rPr>
                <a:t>Small </a:t>
              </a:r>
              <a:r>
                <a:rPr lang="en-US" sz="2600" dirty="0" smtClean="0">
                  <a:latin typeface="Arial" charset="0"/>
                  <a:ea typeface="Arial" charset="0"/>
                  <a:cs typeface="Arial" charset="0"/>
                </a:rPr>
                <a:t>footprint</a:t>
              </a:r>
              <a:endParaRPr lang="en-US" sz="26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5400000">
              <a:off x="6151783" y="5709171"/>
              <a:ext cx="5357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/>
                <a:t>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762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 bwMode="auto">
          <a:xfrm>
            <a:off x="152400" y="1752600"/>
            <a:ext cx="11887200" cy="4738363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Silicon CMOS compatibility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8290" y="939025"/>
            <a:ext cx="7775419" cy="738680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>
                <a:solidFill>
                  <a:srgbClr val="C00000"/>
                </a:solidFill>
              </a:rPr>
              <a:t>Silicon foundry compatible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7558" y="2085384"/>
            <a:ext cx="45054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CNFET logic fabrication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3312" y="1728216"/>
            <a:ext cx="9723120" cy="520446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031786" y="4038600"/>
            <a:ext cx="4844085" cy="2243397"/>
            <a:chOff x="2827502" y="2971800"/>
            <a:chExt cx="6759510" cy="3130470"/>
          </a:xfrm>
        </p:grpSpPr>
        <p:sp>
          <p:nvSpPr>
            <p:cNvPr id="20" name="Rectangle 19"/>
            <p:cNvSpPr/>
            <p:nvPr/>
          </p:nvSpPr>
          <p:spPr>
            <a:xfrm>
              <a:off x="7428670" y="2971800"/>
              <a:ext cx="2158342" cy="85178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 flipV="1">
              <a:off x="2827502" y="4047406"/>
              <a:ext cx="6759510" cy="147975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073624" y="3278658"/>
              <a:ext cx="1196704" cy="544928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830318" y="3278658"/>
              <a:ext cx="1196704" cy="544928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70328" y="3763976"/>
              <a:ext cx="1559990" cy="596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827502" y="3823587"/>
              <a:ext cx="6759510" cy="2238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270328" y="4047406"/>
              <a:ext cx="1559990" cy="32110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401199" y="4027686"/>
              <a:ext cx="541554" cy="73335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244019" y="4749794"/>
              <a:ext cx="858725" cy="223819"/>
            </a:xfrm>
            <a:prstGeom prst="rect">
              <a:avLst/>
            </a:prstGeom>
            <a:solidFill>
              <a:srgbClr val="043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827502" y="4965141"/>
              <a:ext cx="6759510" cy="10969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182703" y="4038932"/>
              <a:ext cx="541554" cy="103590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182704" y="5074841"/>
              <a:ext cx="3647614" cy="134742"/>
            </a:xfrm>
            <a:prstGeom prst="rect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827502" y="2971800"/>
              <a:ext cx="907652" cy="85178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 flipV="1">
              <a:off x="2827502" y="5527161"/>
              <a:ext cx="6759510" cy="57510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244019" y="4027685"/>
              <a:ext cx="857319" cy="32110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048227" y="4027684"/>
              <a:ext cx="857320" cy="32110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208714" y="3827948"/>
              <a:ext cx="541554" cy="21098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390304" y="3827948"/>
              <a:ext cx="541554" cy="21098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095999" y="5528237"/>
              <a:ext cx="1338228" cy="330172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8214290" y="5514568"/>
              <a:ext cx="1234509" cy="330172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372530" y="5404074"/>
              <a:ext cx="943661" cy="121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371962" y="5279746"/>
              <a:ext cx="944796" cy="13170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234424" y="5209583"/>
              <a:ext cx="595893" cy="31556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540883" y="5199000"/>
              <a:ext cx="595893" cy="31556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534698" y="5198999"/>
              <a:ext cx="595893" cy="8262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648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 bwMode="auto">
          <a:xfrm>
            <a:off x="152400" y="1752600"/>
            <a:ext cx="11887200" cy="4738363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Silicon CMOS compatibility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8290" y="939025"/>
            <a:ext cx="7775419" cy="738680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>
                <a:solidFill>
                  <a:srgbClr val="C00000"/>
                </a:solidFill>
              </a:rPr>
              <a:t>Silicon foundry compatible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7035" y="3579511"/>
            <a:ext cx="2851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" charset="0"/>
                <a:ea typeface="Arial" charset="0"/>
                <a:cs typeface="Arial" charset="0"/>
              </a:rPr>
              <a:t>Si-FETs or CNFETs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8" t="24891" r="21560" b="16544"/>
          <a:stretch/>
        </p:blipFill>
        <p:spPr>
          <a:xfrm>
            <a:off x="3383822" y="4354169"/>
            <a:ext cx="2988631" cy="151323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3" t="29750" r="21818" b="17541"/>
          <a:stretch/>
        </p:blipFill>
        <p:spPr>
          <a:xfrm>
            <a:off x="7885979" y="4364948"/>
            <a:ext cx="3001185" cy="138516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3" t="31216" r="21818" b="17540"/>
          <a:stretch/>
        </p:blipFill>
        <p:spPr>
          <a:xfrm>
            <a:off x="5867400" y="2332225"/>
            <a:ext cx="2987674" cy="134062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3" t="31215" r="22602" b="19005"/>
          <a:stretch/>
        </p:blipFill>
        <p:spPr>
          <a:xfrm>
            <a:off x="1237313" y="2243331"/>
            <a:ext cx="2984836" cy="1317979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4495800" y="2440426"/>
            <a:ext cx="1354925" cy="890631"/>
          </a:xfrm>
          <a:prstGeom prst="rightArrow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47"/>
          <p:cNvSpPr/>
          <p:nvPr/>
        </p:nvSpPr>
        <p:spPr>
          <a:xfrm rot="3546654">
            <a:off x="7813738" y="3452303"/>
            <a:ext cx="1254479" cy="890631"/>
          </a:xfrm>
          <a:prstGeom prst="rightArrow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48"/>
          <p:cNvSpPr/>
          <p:nvPr/>
        </p:nvSpPr>
        <p:spPr>
          <a:xfrm rot="10800000">
            <a:off x="6443567" y="4636590"/>
            <a:ext cx="1309327" cy="890631"/>
          </a:xfrm>
          <a:prstGeom prst="rightArrow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Arrow 50"/>
          <p:cNvSpPr/>
          <p:nvPr/>
        </p:nvSpPr>
        <p:spPr>
          <a:xfrm rot="18817753">
            <a:off x="5328089" y="3375520"/>
            <a:ext cx="1381000" cy="890631"/>
          </a:xfrm>
          <a:prstGeom prst="rightArrow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8803738" y="2378543"/>
            <a:ext cx="31373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RRAM </a:t>
            </a:r>
            <a:r>
              <a:rPr lang="en-US" sz="2400" smtClean="0">
                <a:latin typeface="Arial" charset="0"/>
                <a:ea typeface="Arial" charset="0"/>
                <a:cs typeface="Arial" charset="0"/>
              </a:rPr>
              <a:t>fabrication </a:t>
            </a: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+ Inter-layer dielectric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217815" y="5732936"/>
            <a:ext cx="2204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" charset="0"/>
                <a:ea typeface="Arial" charset="0"/>
                <a:cs typeface="Arial" charset="0"/>
              </a:rPr>
              <a:t>Inter-layer vias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235056" y="5664097"/>
            <a:ext cx="31373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" charset="0"/>
                <a:ea typeface="Arial" charset="0"/>
                <a:cs typeface="Arial" charset="0"/>
              </a:rPr>
              <a:t>CNFET fabrication </a:t>
            </a: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+ Inter-layer dielectric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96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250657" y="1218775"/>
            <a:ext cx="11670409" cy="5272486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Chip overview: Monolithic 3D HD </a:t>
            </a:r>
            <a:r>
              <a:rPr lang="en-US" dirty="0" err="1" smtClean="0"/>
              <a:t>Nanosystem</a:t>
            </a:r>
            <a:endParaRPr lang="en-US" dirty="0"/>
          </a:p>
        </p:txBody>
      </p:sp>
      <p:sp>
        <p:nvSpPr>
          <p:cNvPr id="515" name="TextBox 514"/>
          <p:cNvSpPr txBox="1"/>
          <p:nvPr/>
        </p:nvSpPr>
        <p:spPr>
          <a:xfrm>
            <a:off x="2846993" y="623691"/>
            <a:ext cx="64777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Wafer-scale design and fabrication</a:t>
            </a:r>
            <a:endParaRPr lang="en-US" sz="3200" i="1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0" b="21473"/>
          <a:stretch/>
        </p:blipFill>
        <p:spPr>
          <a:xfrm>
            <a:off x="1086054" y="1825839"/>
            <a:ext cx="6606409" cy="4080212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5622200" y="1480143"/>
            <a:ext cx="6569800" cy="2594312"/>
            <a:chOff x="-2962091" y="1128557"/>
            <a:chExt cx="14021455" cy="5536855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040" y="1128557"/>
              <a:ext cx="10126324" cy="5229818"/>
            </a:xfrm>
            <a:prstGeom prst="rect">
              <a:avLst/>
            </a:prstGeom>
          </p:spPr>
        </p:pic>
        <p:cxnSp>
          <p:nvCxnSpPr>
            <p:cNvPr id="56" name="Straight Connector 55"/>
            <p:cNvCxnSpPr/>
            <p:nvPr/>
          </p:nvCxnSpPr>
          <p:spPr>
            <a:xfrm flipV="1">
              <a:off x="-2962091" y="2197927"/>
              <a:ext cx="6428124" cy="4160448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-2962091" y="5956826"/>
              <a:ext cx="5041851" cy="708586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/>
          <p:cNvSpPr/>
          <p:nvPr/>
        </p:nvSpPr>
        <p:spPr>
          <a:xfrm>
            <a:off x="5624161" y="3930592"/>
            <a:ext cx="243239" cy="159137"/>
          </a:xfrm>
          <a:prstGeom prst="rect">
            <a:avLst/>
          </a:prstGeom>
          <a:solidFill>
            <a:srgbClr val="FF0000">
              <a:alpha val="6627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47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250657" y="1218775"/>
            <a:ext cx="11670409" cy="5272486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  <a:latin typeface="Trebuchet M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888" y="5170578"/>
            <a:ext cx="1795221" cy="110875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703975" y="1625131"/>
            <a:ext cx="8157169" cy="4096665"/>
            <a:chOff x="352804" y="1128557"/>
            <a:chExt cx="10706560" cy="53770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040" y="1128557"/>
              <a:ext cx="10126324" cy="5229818"/>
            </a:xfrm>
            <a:prstGeom prst="rect">
              <a:avLst/>
            </a:prstGeom>
          </p:spPr>
        </p:pic>
        <p:cxnSp>
          <p:nvCxnSpPr>
            <p:cNvPr id="49" name="Straight Connector 48"/>
            <p:cNvCxnSpPr/>
            <p:nvPr/>
          </p:nvCxnSpPr>
          <p:spPr>
            <a:xfrm flipV="1">
              <a:off x="352804" y="4806271"/>
              <a:ext cx="1408824" cy="1616157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496171" y="5956826"/>
              <a:ext cx="1583588" cy="548744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Chip overview: Monolithic 3D HD </a:t>
            </a:r>
            <a:r>
              <a:rPr lang="en-US" dirty="0" err="1" smtClean="0"/>
              <a:t>Nanosystem</a:t>
            </a:r>
            <a:endParaRPr lang="en-US" dirty="0"/>
          </a:p>
        </p:txBody>
      </p:sp>
      <p:sp>
        <p:nvSpPr>
          <p:cNvPr id="515" name="TextBox 514"/>
          <p:cNvSpPr txBox="1"/>
          <p:nvPr/>
        </p:nvSpPr>
        <p:spPr>
          <a:xfrm>
            <a:off x="2684360" y="685620"/>
            <a:ext cx="6586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Built </a:t>
            </a:r>
            <a:r>
              <a:rPr lang="en-US" sz="3200" i="1" u="sng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entirely </a:t>
            </a:r>
            <a:r>
              <a:rPr lang="en-US" sz="3200" i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with CNFETs + RRAM</a:t>
            </a:r>
            <a:endParaRPr lang="en-US" sz="3200" i="1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95526" y="1512079"/>
            <a:ext cx="6203967" cy="1185954"/>
            <a:chOff x="595526" y="1512079"/>
            <a:chExt cx="6203967" cy="118595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3" t="38889" r="48839" b="41111"/>
            <a:stretch/>
          </p:blipFill>
          <p:spPr>
            <a:xfrm>
              <a:off x="595526" y="1555674"/>
              <a:ext cx="2328648" cy="911210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67" name="Rectangle 66"/>
            <p:cNvSpPr/>
            <p:nvPr/>
          </p:nvSpPr>
          <p:spPr>
            <a:xfrm>
              <a:off x="2035816" y="1752600"/>
              <a:ext cx="227294" cy="15267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2307450" y="1512079"/>
              <a:ext cx="4492043" cy="1185954"/>
              <a:chOff x="2307450" y="1512079"/>
              <a:chExt cx="4492043" cy="1185954"/>
            </a:xfrm>
          </p:grpSpPr>
          <p:pic>
            <p:nvPicPr>
              <p:cNvPr id="102" name="Picture 10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854" b="34009"/>
              <a:stretch/>
            </p:blipFill>
            <p:spPr>
              <a:xfrm>
                <a:off x="3728643" y="1550750"/>
                <a:ext cx="3026904" cy="1147283"/>
              </a:xfrm>
              <a:prstGeom prst="rect">
                <a:avLst/>
              </a:prstGeom>
              <a:ln w="38100">
                <a:solidFill>
                  <a:srgbClr val="FF0000"/>
                </a:solidFill>
              </a:ln>
            </p:spPr>
          </p:pic>
          <p:cxnSp>
            <p:nvCxnSpPr>
              <p:cNvPr id="103" name="Straight Connector 102"/>
              <p:cNvCxnSpPr/>
              <p:nvPr/>
            </p:nvCxnSpPr>
            <p:spPr>
              <a:xfrm flipH="1">
                <a:off x="2307450" y="1512079"/>
                <a:ext cx="1395950" cy="240521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 flipH="1" flipV="1">
                <a:off x="2307451" y="1923417"/>
                <a:ext cx="1408928" cy="774616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TextBox 104"/>
              <p:cNvSpPr txBox="1"/>
              <p:nvPr/>
            </p:nvSpPr>
            <p:spPr>
              <a:xfrm>
                <a:off x="5735804" y="1916713"/>
                <a:ext cx="10636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latin typeface="Arial" charset="0"/>
                    <a:ea typeface="Arial" charset="0"/>
                    <a:cs typeface="Arial" charset="0"/>
                  </a:rPr>
                  <a:t>CNTs</a:t>
                </a:r>
                <a:endParaRPr lang="en-US" sz="28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109" name="Straight Connector 108"/>
              <p:cNvCxnSpPr/>
              <p:nvPr/>
            </p:nvCxnSpPr>
            <p:spPr>
              <a:xfrm>
                <a:off x="5242095" y="2178323"/>
                <a:ext cx="572535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9" name="Group 38"/>
          <p:cNvGrpSpPr/>
          <p:nvPr/>
        </p:nvGrpSpPr>
        <p:grpSpPr>
          <a:xfrm>
            <a:off x="211398" y="2654074"/>
            <a:ext cx="3832110" cy="816547"/>
            <a:chOff x="211398" y="2654074"/>
            <a:chExt cx="3832110" cy="816547"/>
          </a:xfrm>
        </p:grpSpPr>
        <p:cxnSp>
          <p:nvCxnSpPr>
            <p:cNvPr id="117" name="Straight Connector 116"/>
            <p:cNvCxnSpPr/>
            <p:nvPr/>
          </p:nvCxnSpPr>
          <p:spPr>
            <a:xfrm flipH="1" flipV="1">
              <a:off x="3019716" y="3231258"/>
              <a:ext cx="1023792" cy="239363"/>
            </a:xfrm>
            <a:prstGeom prst="line">
              <a:avLst/>
            </a:prstGeom>
            <a:ln w="57150">
              <a:solidFill>
                <a:schemeClr val="tx1"/>
              </a:solidFill>
              <a:prstDash val="solid"/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/>
            <p:cNvSpPr txBox="1"/>
            <p:nvPr/>
          </p:nvSpPr>
          <p:spPr>
            <a:xfrm>
              <a:off x="211398" y="2654074"/>
              <a:ext cx="35172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charset="0"/>
                  <a:ea typeface="Arial" charset="0"/>
                  <a:cs typeface="Arial" charset="0"/>
                </a:rPr>
                <a:t>CNT computing logic</a:t>
              </a:r>
              <a:endParaRPr lang="en-US" sz="28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8769758" y="5169946"/>
            <a:ext cx="2535709" cy="746963"/>
            <a:chOff x="8769758" y="5169946"/>
            <a:chExt cx="2535709" cy="746963"/>
          </a:xfrm>
        </p:grpSpPr>
        <p:cxnSp>
          <p:nvCxnSpPr>
            <p:cNvPr id="61" name="Straight Connector 60"/>
            <p:cNvCxnSpPr/>
            <p:nvPr/>
          </p:nvCxnSpPr>
          <p:spPr>
            <a:xfrm>
              <a:off x="8769758" y="5169946"/>
              <a:ext cx="1024706" cy="421929"/>
            </a:xfrm>
            <a:prstGeom prst="line">
              <a:avLst/>
            </a:prstGeom>
            <a:ln w="57150">
              <a:solidFill>
                <a:schemeClr val="tx1"/>
              </a:solidFill>
              <a:prstDash val="solid"/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/>
            <p:cNvSpPr txBox="1"/>
            <p:nvPr/>
          </p:nvSpPr>
          <p:spPr>
            <a:xfrm>
              <a:off x="9820765" y="5393689"/>
              <a:ext cx="14847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charset="0"/>
                  <a:ea typeface="Arial" charset="0"/>
                  <a:cs typeface="Arial" charset="0"/>
                </a:rPr>
                <a:t>Memory</a:t>
              </a:r>
              <a:endParaRPr lang="en-US" sz="28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958661" y="4768608"/>
            <a:ext cx="2689115" cy="1614673"/>
            <a:chOff x="4958661" y="4768608"/>
            <a:chExt cx="2689115" cy="1614673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4958661" y="4840854"/>
              <a:ext cx="749580" cy="1076055"/>
            </a:xfrm>
            <a:prstGeom prst="line">
              <a:avLst/>
            </a:prstGeom>
            <a:ln w="57150">
              <a:solidFill>
                <a:schemeClr val="tx1"/>
              </a:solidFill>
              <a:prstDash val="solid"/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5506441" y="4768608"/>
              <a:ext cx="201800" cy="1128376"/>
            </a:xfrm>
            <a:prstGeom prst="line">
              <a:avLst/>
            </a:prstGeom>
            <a:ln w="57150">
              <a:solidFill>
                <a:schemeClr val="tx1"/>
              </a:solidFill>
              <a:prstDash val="solid"/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flipH="1">
              <a:off x="5708241" y="4840854"/>
              <a:ext cx="327926" cy="1056130"/>
            </a:xfrm>
            <a:prstGeom prst="line">
              <a:avLst/>
            </a:prstGeom>
            <a:ln w="57150">
              <a:solidFill>
                <a:schemeClr val="tx1"/>
              </a:solidFill>
              <a:prstDash val="solid"/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/>
            <p:cNvSpPr txBox="1"/>
            <p:nvPr/>
          </p:nvSpPr>
          <p:spPr>
            <a:xfrm>
              <a:off x="5103490" y="5860061"/>
              <a:ext cx="25442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charset="0"/>
                  <a:ea typeface="Arial" charset="0"/>
                  <a:cs typeface="Arial" charset="0"/>
                </a:rPr>
                <a:t>Inter-layer vias</a:t>
              </a:r>
              <a:endParaRPr lang="en-US" sz="28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9512385" y="2173640"/>
            <a:ext cx="2104003" cy="2225569"/>
            <a:chOff x="9512385" y="2173640"/>
            <a:chExt cx="2104003" cy="2225569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56" b="-579"/>
            <a:stretch/>
          </p:blipFill>
          <p:spPr>
            <a:xfrm>
              <a:off x="9556557" y="2654074"/>
              <a:ext cx="2059831" cy="1745135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119" name="TextBox 118"/>
            <p:cNvSpPr txBox="1"/>
            <p:nvPr/>
          </p:nvSpPr>
          <p:spPr>
            <a:xfrm>
              <a:off x="10700064" y="3050027"/>
              <a:ext cx="7308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TiN</a:t>
              </a:r>
              <a:endParaRPr lang="en-US" sz="2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9512385" y="3431682"/>
              <a:ext cx="10021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H</a:t>
              </a:r>
              <a:r>
                <a:rPr lang="en-US" sz="2800" dirty="0" err="1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fOx</a:t>
              </a:r>
              <a:endParaRPr lang="en-US" sz="2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0649187" y="3726501"/>
              <a:ext cx="5229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Pt</a:t>
              </a:r>
              <a:endParaRPr lang="en-US" sz="2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123" name="Straight Connector 122"/>
            <p:cNvCxnSpPr>
              <a:endCxn id="120" idx="3"/>
            </p:cNvCxnSpPr>
            <p:nvPr/>
          </p:nvCxnSpPr>
          <p:spPr>
            <a:xfrm flipH="1" flipV="1">
              <a:off x="10514582" y="3693292"/>
              <a:ext cx="219325" cy="70172"/>
            </a:xfrm>
            <a:prstGeom prst="line">
              <a:avLst/>
            </a:prstGeom>
            <a:ln w="57150">
              <a:solidFill>
                <a:schemeClr val="bg1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V="1">
              <a:off x="10919389" y="3470622"/>
              <a:ext cx="146095" cy="172082"/>
            </a:xfrm>
            <a:prstGeom prst="line">
              <a:avLst/>
            </a:prstGeom>
            <a:ln w="57150">
              <a:solidFill>
                <a:schemeClr val="bg1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/>
            <p:cNvSpPr txBox="1"/>
            <p:nvPr/>
          </p:nvSpPr>
          <p:spPr>
            <a:xfrm>
              <a:off x="10019001" y="2173640"/>
              <a:ext cx="12426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mtClean="0">
                  <a:latin typeface="Arial" charset="0"/>
                  <a:ea typeface="Arial" charset="0"/>
                  <a:cs typeface="Arial" charset="0"/>
                </a:rPr>
                <a:t>RRAM</a:t>
              </a:r>
              <a:endParaRPr lang="en-US" sz="28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612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250657" y="1218775"/>
            <a:ext cx="11670409" cy="5272486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  <a:latin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479" y="935281"/>
            <a:ext cx="9547057" cy="54846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Our system: language classification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599270"/>
            <a:ext cx="10637616" cy="598366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82556" y="4800600"/>
            <a:ext cx="8436545" cy="954107"/>
            <a:chOff x="2282556" y="4800600"/>
            <a:chExt cx="8436545" cy="954107"/>
          </a:xfrm>
        </p:grpSpPr>
        <p:sp>
          <p:nvSpPr>
            <p:cNvPr id="6" name="TextBox 5"/>
            <p:cNvSpPr txBox="1"/>
            <p:nvPr/>
          </p:nvSpPr>
          <p:spPr>
            <a:xfrm>
              <a:off x="2282556" y="5104024"/>
              <a:ext cx="34788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Random Projection</a:t>
              </a:r>
              <a:endParaRPr lang="en-US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77527" y="5136557"/>
              <a:ext cx="22413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HD Encoder</a:t>
              </a:r>
              <a:endParaRPr lang="en-US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915402" y="4800600"/>
              <a:ext cx="180369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Classifier</a:t>
              </a:r>
            </a:p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Memory</a:t>
              </a:r>
              <a:endParaRPr lang="en-US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196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250657" y="1218775"/>
            <a:ext cx="11670409" cy="5272486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4819453" y="2251975"/>
            <a:ext cx="50710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Four score and seven years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ago</a:t>
            </a:r>
            <a:r>
              <a:rPr lang="mr-IN" sz="2400" dirty="0" smtClean="0">
                <a:latin typeface="Arial" charset="0"/>
                <a:ea typeface="Arial" charset="0"/>
                <a:cs typeface="Arial" charset="0"/>
              </a:rPr>
              <a:t>…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Language classification 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38199" y="599270"/>
            <a:ext cx="10637616" cy="5983660"/>
            <a:chOff x="838199" y="599270"/>
            <a:chExt cx="10637616" cy="598366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199" y="599270"/>
              <a:ext cx="10637616" cy="5983660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2282556" y="4800600"/>
              <a:ext cx="8436543" cy="954107"/>
              <a:chOff x="2282556" y="4800600"/>
              <a:chExt cx="8436543" cy="954107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2282556" y="5104024"/>
                <a:ext cx="347883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Random Projection</a:t>
                </a:r>
                <a:endParaRPr lang="en-US" sz="28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377527" y="5136557"/>
                <a:ext cx="224131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HD Encoder</a:t>
                </a:r>
                <a:endParaRPr lang="en-US" sz="28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915400" y="4800600"/>
                <a:ext cx="1803699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Classifier</a:t>
                </a:r>
              </a:p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Memory</a:t>
                </a:r>
              </a:p>
            </p:txBody>
          </p:sp>
        </p:grpSp>
      </p:grpSp>
      <p:sp>
        <p:nvSpPr>
          <p:cNvPr id="20" name="Double Bracket 19"/>
          <p:cNvSpPr/>
          <p:nvPr/>
        </p:nvSpPr>
        <p:spPr>
          <a:xfrm>
            <a:off x="5824538" y="1933443"/>
            <a:ext cx="466724" cy="3048000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22" name="Double Bracket 21"/>
          <p:cNvSpPr/>
          <p:nvPr/>
        </p:nvSpPr>
        <p:spPr>
          <a:xfrm>
            <a:off x="5824538" y="1933443"/>
            <a:ext cx="466724" cy="3048000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0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0</a:t>
            </a:r>
          </a:p>
        </p:txBody>
      </p:sp>
      <p:sp>
        <p:nvSpPr>
          <p:cNvPr id="23" name="Double Bracket 22"/>
          <p:cNvSpPr/>
          <p:nvPr/>
        </p:nvSpPr>
        <p:spPr>
          <a:xfrm>
            <a:off x="5824538" y="1933443"/>
            <a:ext cx="466724" cy="3048000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24" name="Double Bracket 23"/>
          <p:cNvSpPr/>
          <p:nvPr/>
        </p:nvSpPr>
        <p:spPr>
          <a:xfrm>
            <a:off x="5824538" y="1933443"/>
            <a:ext cx="466724" cy="3048000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0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69495" y="1247558"/>
            <a:ext cx="113515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Input characters ➔ HD vector representation generated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309448" y="3417660"/>
            <a:ext cx="1378476" cy="17297"/>
          </a:xfrm>
          <a:prstGeom prst="straightConnector1">
            <a:avLst/>
          </a:prstGeom>
          <a:ln w="76200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87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736 2.22222E-6 L 0.68736 2.22222E-6 " pathEditMode="fixed" rAng="0" ptsTypes="AA">
                                      <p:cBhvr>
                                        <p:cTn id="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2" presetClass="exit" presetSubtype="2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2" presetClass="exit" presetSubtype="2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2" presetClass="exit" presetSubtype="2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2" presetClass="exit" presetSubtype="2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250657" y="1218775"/>
            <a:ext cx="11670409" cy="5272486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Our system: language classification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838199" y="599270"/>
            <a:ext cx="10637616" cy="5983660"/>
            <a:chOff x="838199" y="599270"/>
            <a:chExt cx="10637616" cy="598366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199" y="599270"/>
              <a:ext cx="10637616" cy="5983660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2282556" y="4800600"/>
              <a:ext cx="8436543" cy="954107"/>
              <a:chOff x="2282556" y="4800600"/>
              <a:chExt cx="8436543" cy="954107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2282556" y="5104024"/>
                <a:ext cx="347883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Random Projection</a:t>
                </a:r>
                <a:endParaRPr lang="en-US" sz="28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377527" y="5136557"/>
                <a:ext cx="224131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HD Encoder</a:t>
                </a:r>
                <a:endParaRPr lang="en-US" sz="28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915400" y="4800600"/>
                <a:ext cx="1803699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Classifier</a:t>
                </a:r>
              </a:p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Memory</a:t>
                </a:r>
              </a:p>
            </p:txBody>
          </p:sp>
        </p:grpSp>
      </p:grpSp>
      <p:sp>
        <p:nvSpPr>
          <p:cNvPr id="21" name="Rectangle 20"/>
          <p:cNvSpPr/>
          <p:nvPr/>
        </p:nvSpPr>
        <p:spPr>
          <a:xfrm>
            <a:off x="569495" y="1247558"/>
            <a:ext cx="113515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Generates HD vector representing entire sentence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Double Bracket 15"/>
          <p:cNvSpPr/>
          <p:nvPr/>
        </p:nvSpPr>
        <p:spPr>
          <a:xfrm>
            <a:off x="7909511" y="1877158"/>
            <a:ext cx="466724" cy="3048000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309448" y="3417660"/>
            <a:ext cx="1378476" cy="17297"/>
          </a:xfrm>
          <a:prstGeom prst="straightConnector1">
            <a:avLst/>
          </a:prstGeom>
          <a:ln w="76200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27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250657" y="1218775"/>
            <a:ext cx="11670409" cy="5272486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Our system: language classification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838199" y="599270"/>
            <a:ext cx="10637616" cy="5983660"/>
            <a:chOff x="838199" y="599270"/>
            <a:chExt cx="10637616" cy="598366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199" y="599270"/>
              <a:ext cx="10637616" cy="5983660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2282556" y="4800600"/>
              <a:ext cx="8436543" cy="954107"/>
              <a:chOff x="2282556" y="4800600"/>
              <a:chExt cx="8436543" cy="954107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2282556" y="5104024"/>
                <a:ext cx="347883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Random Projection</a:t>
                </a:r>
                <a:endParaRPr lang="en-US" sz="28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377527" y="5136557"/>
                <a:ext cx="224131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HD Encoder</a:t>
                </a:r>
                <a:endParaRPr lang="en-US" sz="28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915400" y="4800600"/>
                <a:ext cx="1803699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Classifier</a:t>
                </a:r>
              </a:p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Memory</a:t>
                </a:r>
              </a:p>
            </p:txBody>
          </p:sp>
        </p:grpSp>
      </p:grpSp>
      <p:sp>
        <p:nvSpPr>
          <p:cNvPr id="21" name="Rectangle 20"/>
          <p:cNvSpPr/>
          <p:nvPr/>
        </p:nvSpPr>
        <p:spPr>
          <a:xfrm>
            <a:off x="569495" y="1247558"/>
            <a:ext cx="113515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Output currents: higher current indicates language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0138058" y="2075366"/>
            <a:ext cx="2115026" cy="2020355"/>
            <a:chOff x="10219675" y="2103071"/>
            <a:chExt cx="1601157" cy="2020355"/>
          </a:xfrm>
        </p:grpSpPr>
        <p:sp>
          <p:nvSpPr>
            <p:cNvPr id="20" name="TextBox 19"/>
            <p:cNvSpPr txBox="1"/>
            <p:nvPr/>
          </p:nvSpPr>
          <p:spPr>
            <a:xfrm>
              <a:off x="10219675" y="2103071"/>
              <a:ext cx="11422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60 µA</a:t>
              </a:r>
              <a:endParaRPr lang="en-US" sz="32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678550" y="3046208"/>
              <a:ext cx="11422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Arial" charset="0"/>
                  <a:ea typeface="Arial" charset="0"/>
                  <a:cs typeface="Arial" charset="0"/>
                </a:rPr>
                <a:t>40 µA</a:t>
              </a:r>
              <a:endParaRPr lang="en-US" sz="32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659212" y="2550025"/>
              <a:ext cx="714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Arial" charset="0"/>
                  <a:ea typeface="Arial" charset="0"/>
                  <a:cs typeface="Arial" charset="0"/>
                </a:rPr>
                <a:t>vs.</a:t>
              </a:r>
              <a:endParaRPr lang="en-US" sz="32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229600" y="2407988"/>
            <a:ext cx="2596777" cy="1466564"/>
            <a:chOff x="8229600" y="2407988"/>
            <a:chExt cx="2596777" cy="1466564"/>
          </a:xfrm>
        </p:grpSpPr>
        <p:sp>
          <p:nvSpPr>
            <p:cNvPr id="24" name="TextBox 23"/>
            <p:cNvSpPr txBox="1"/>
            <p:nvPr/>
          </p:nvSpPr>
          <p:spPr>
            <a:xfrm>
              <a:off x="8941811" y="3351332"/>
              <a:ext cx="1567265" cy="523220"/>
            </a:xfrm>
            <a:prstGeom prst="rect">
              <a:avLst/>
            </a:prstGeom>
            <a:solidFill>
              <a:srgbClr val="FFFFFF">
                <a:alpha val="76471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Arial" charset="0"/>
                  <a:ea typeface="Arial" charset="0"/>
                  <a:cs typeface="Arial" charset="0"/>
                </a:rPr>
                <a:t>Spanish</a:t>
              </a:r>
              <a:endParaRPr lang="en-US" sz="28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358639" y="2443835"/>
              <a:ext cx="1567265" cy="523220"/>
            </a:xfrm>
            <a:prstGeom prst="rect">
              <a:avLst/>
            </a:prstGeom>
            <a:solidFill>
              <a:srgbClr val="FFFFFF">
                <a:alpha val="76471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smtClean="0">
                  <a:latin typeface="Arial" charset="0"/>
                  <a:ea typeface="Arial" charset="0"/>
                  <a:cs typeface="Arial" charset="0"/>
                </a:rPr>
                <a:t>English</a:t>
              </a:r>
              <a:endParaRPr lang="en-US" sz="28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8229600" y="2407988"/>
              <a:ext cx="1894935" cy="17297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8931442" y="3307818"/>
              <a:ext cx="1894935" cy="17297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Arrow Connector 25"/>
          <p:cNvCxnSpPr/>
          <p:nvPr/>
        </p:nvCxnSpPr>
        <p:spPr>
          <a:xfrm>
            <a:off x="1309448" y="3417660"/>
            <a:ext cx="1378476" cy="17297"/>
          </a:xfrm>
          <a:prstGeom prst="straightConnector1">
            <a:avLst/>
          </a:prstGeom>
          <a:ln w="76200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Double Bracket 26"/>
          <p:cNvSpPr/>
          <p:nvPr/>
        </p:nvSpPr>
        <p:spPr>
          <a:xfrm>
            <a:off x="7909511" y="1877158"/>
            <a:ext cx="466724" cy="3048000"/>
          </a:xfrm>
          <a:prstGeom prst="bracketPair">
            <a:avLst/>
          </a:prstGeom>
          <a:solidFill>
            <a:srgbClr val="D7DDEB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9486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Rounded Rectangle 175"/>
          <p:cNvSpPr/>
          <p:nvPr/>
        </p:nvSpPr>
        <p:spPr bwMode="auto">
          <a:xfrm>
            <a:off x="250657" y="1295400"/>
            <a:ext cx="11670409" cy="5195861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514" name="Rectangle 513"/>
          <p:cNvSpPr/>
          <p:nvPr/>
        </p:nvSpPr>
        <p:spPr>
          <a:xfrm>
            <a:off x="8359756" y="1805067"/>
            <a:ext cx="3488022" cy="2373045"/>
          </a:xfrm>
          <a:prstGeom prst="rect">
            <a:avLst/>
          </a:prstGeom>
          <a:solidFill>
            <a:srgbClr val="008F00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5" name="Rectangle 514"/>
          <p:cNvSpPr/>
          <p:nvPr/>
        </p:nvSpPr>
        <p:spPr>
          <a:xfrm>
            <a:off x="4589450" y="1802983"/>
            <a:ext cx="3786648" cy="2374573"/>
          </a:xfrm>
          <a:prstGeom prst="rect">
            <a:avLst/>
          </a:prstGeom>
          <a:solidFill>
            <a:srgbClr val="0432FF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6" name="Rectangle 515"/>
          <p:cNvSpPr/>
          <p:nvPr/>
        </p:nvSpPr>
        <p:spPr>
          <a:xfrm>
            <a:off x="300808" y="1802983"/>
            <a:ext cx="4892984" cy="2374573"/>
          </a:xfrm>
          <a:prstGeom prst="rect">
            <a:avLst/>
          </a:prstGeom>
          <a:solidFill>
            <a:srgbClr val="FF0000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System Schematic</a:t>
            </a:r>
            <a:endParaRPr lang="en-US" dirty="0"/>
          </a:p>
        </p:txBody>
      </p:sp>
      <p:pic>
        <p:nvPicPr>
          <p:cNvPr id="345" name="Picture 3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659" y="4660134"/>
            <a:ext cx="3925225" cy="2207939"/>
          </a:xfrm>
          <a:prstGeom prst="rect">
            <a:avLst/>
          </a:prstGeom>
        </p:spPr>
      </p:pic>
      <p:sp>
        <p:nvSpPr>
          <p:cNvPr id="354" name="TextBox 353"/>
          <p:cNvSpPr txBox="1"/>
          <p:nvPr/>
        </p:nvSpPr>
        <p:spPr>
          <a:xfrm>
            <a:off x="3581400" y="5051096"/>
            <a:ext cx="1040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x32</a:t>
            </a:r>
          </a:p>
        </p:txBody>
      </p:sp>
      <p:cxnSp>
        <p:nvCxnSpPr>
          <p:cNvPr id="355" name="Straight Arrow Connector 354"/>
          <p:cNvCxnSpPr/>
          <p:nvPr/>
        </p:nvCxnSpPr>
        <p:spPr>
          <a:xfrm flipH="1">
            <a:off x="4324710" y="5133967"/>
            <a:ext cx="789761" cy="836086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7" name="Trapezoid 356"/>
          <p:cNvSpPr/>
          <p:nvPr/>
        </p:nvSpPr>
        <p:spPr>
          <a:xfrm>
            <a:off x="5225201" y="5172675"/>
            <a:ext cx="1814007" cy="92054"/>
          </a:xfrm>
          <a:prstGeom prst="trapezoid">
            <a:avLst>
              <a:gd name="adj" fmla="val 88865"/>
            </a:avLst>
          </a:prstGeom>
          <a:solidFill>
            <a:srgbClr val="FFFFFF">
              <a:alpha val="8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Trapezoid 357"/>
          <p:cNvSpPr/>
          <p:nvPr/>
        </p:nvSpPr>
        <p:spPr>
          <a:xfrm>
            <a:off x="5154794" y="5265848"/>
            <a:ext cx="1968394" cy="95095"/>
          </a:xfrm>
          <a:prstGeom prst="trapezoid">
            <a:avLst>
              <a:gd name="adj" fmla="val 88865"/>
            </a:avLst>
          </a:prstGeom>
          <a:solidFill>
            <a:srgbClr val="FFFFFF">
              <a:alpha val="8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9" name="Trapezoid 358"/>
          <p:cNvSpPr/>
          <p:nvPr/>
        </p:nvSpPr>
        <p:spPr>
          <a:xfrm>
            <a:off x="5051858" y="5364203"/>
            <a:ext cx="2169409" cy="88943"/>
          </a:xfrm>
          <a:prstGeom prst="trapezoid">
            <a:avLst>
              <a:gd name="adj" fmla="val 88865"/>
            </a:avLst>
          </a:prstGeom>
          <a:solidFill>
            <a:srgbClr val="FFFFFF">
              <a:alpha val="8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0" name="Trapezoid 359"/>
          <p:cNvSpPr/>
          <p:nvPr/>
        </p:nvSpPr>
        <p:spPr>
          <a:xfrm>
            <a:off x="4965186" y="5453146"/>
            <a:ext cx="2350014" cy="96361"/>
          </a:xfrm>
          <a:prstGeom prst="trapezoid">
            <a:avLst>
              <a:gd name="adj" fmla="val 88865"/>
            </a:avLst>
          </a:prstGeom>
          <a:solidFill>
            <a:srgbClr val="FFFFFF">
              <a:alpha val="8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1" name="Trapezoid 360"/>
          <p:cNvSpPr/>
          <p:nvPr/>
        </p:nvSpPr>
        <p:spPr>
          <a:xfrm>
            <a:off x="4871252" y="5549508"/>
            <a:ext cx="2520147" cy="105098"/>
          </a:xfrm>
          <a:prstGeom prst="trapezoid">
            <a:avLst>
              <a:gd name="adj" fmla="val 88865"/>
            </a:avLst>
          </a:prstGeom>
          <a:solidFill>
            <a:srgbClr val="FFFFFF">
              <a:alpha val="8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Trapezoid 361"/>
          <p:cNvSpPr/>
          <p:nvPr/>
        </p:nvSpPr>
        <p:spPr>
          <a:xfrm>
            <a:off x="4777318" y="5654606"/>
            <a:ext cx="2736728" cy="96362"/>
          </a:xfrm>
          <a:prstGeom prst="trapezoid">
            <a:avLst>
              <a:gd name="adj" fmla="val 96773"/>
            </a:avLst>
          </a:prstGeom>
          <a:solidFill>
            <a:srgbClr val="FFFFFF">
              <a:alpha val="8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Trapezoid 362"/>
          <p:cNvSpPr/>
          <p:nvPr/>
        </p:nvSpPr>
        <p:spPr>
          <a:xfrm>
            <a:off x="4683384" y="5754080"/>
            <a:ext cx="2936616" cy="101986"/>
          </a:xfrm>
          <a:prstGeom prst="trapezoid">
            <a:avLst>
              <a:gd name="adj" fmla="val 88865"/>
            </a:avLst>
          </a:prstGeom>
          <a:solidFill>
            <a:srgbClr val="FFFFFF">
              <a:alpha val="8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Trapezoid 363"/>
          <p:cNvSpPr/>
          <p:nvPr/>
        </p:nvSpPr>
        <p:spPr>
          <a:xfrm>
            <a:off x="4589450" y="5851829"/>
            <a:ext cx="3106750" cy="103711"/>
          </a:xfrm>
          <a:prstGeom prst="trapezoid">
            <a:avLst>
              <a:gd name="adj" fmla="val 88865"/>
            </a:avLst>
          </a:prstGeom>
          <a:solidFill>
            <a:srgbClr val="FFFFFF">
              <a:alpha val="8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Trapezoid 364"/>
          <p:cNvSpPr/>
          <p:nvPr/>
        </p:nvSpPr>
        <p:spPr>
          <a:xfrm>
            <a:off x="4495516" y="5948750"/>
            <a:ext cx="3307274" cy="104540"/>
          </a:xfrm>
          <a:prstGeom prst="trapezoid">
            <a:avLst>
              <a:gd name="adj" fmla="val 88865"/>
            </a:avLst>
          </a:prstGeom>
          <a:solidFill>
            <a:srgbClr val="FFFFFF">
              <a:alpha val="8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3" name="Group 512"/>
          <p:cNvGrpSpPr/>
          <p:nvPr/>
        </p:nvGrpSpPr>
        <p:grpSpPr>
          <a:xfrm>
            <a:off x="416277" y="1814686"/>
            <a:ext cx="11339167" cy="2362870"/>
            <a:chOff x="90833" y="1318284"/>
            <a:chExt cx="12067300" cy="2514600"/>
          </a:xfrm>
        </p:grpSpPr>
        <p:sp>
          <p:nvSpPr>
            <p:cNvPr id="366" name="Rectangle 365"/>
            <p:cNvSpPr/>
            <p:nvPr/>
          </p:nvSpPr>
          <p:spPr>
            <a:xfrm>
              <a:off x="90833" y="1475822"/>
              <a:ext cx="12042680" cy="2128462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7" name="Straight Connector 366"/>
            <p:cNvCxnSpPr/>
            <p:nvPr/>
          </p:nvCxnSpPr>
          <p:spPr bwMode="auto">
            <a:xfrm>
              <a:off x="9188499" y="2230117"/>
              <a:ext cx="184222" cy="4409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oval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8" name="Group 367"/>
            <p:cNvGrpSpPr/>
            <p:nvPr/>
          </p:nvGrpSpPr>
          <p:grpSpPr>
            <a:xfrm>
              <a:off x="1455367" y="1887348"/>
              <a:ext cx="993255" cy="632786"/>
              <a:chOff x="1722108" y="1455772"/>
              <a:chExt cx="615895" cy="437551"/>
            </a:xfrm>
          </p:grpSpPr>
          <p:sp>
            <p:nvSpPr>
              <p:cNvPr id="369" name="Isosceles Triangle 390"/>
              <p:cNvSpPr/>
              <p:nvPr/>
            </p:nvSpPr>
            <p:spPr>
              <a:xfrm rot="5400000">
                <a:off x="1833611" y="1474444"/>
                <a:ext cx="429757" cy="392413"/>
              </a:xfrm>
              <a:prstGeom prst="triangl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0" name="Oval 369"/>
              <p:cNvSpPr/>
              <p:nvPr/>
            </p:nvSpPr>
            <p:spPr bwMode="auto">
              <a:xfrm>
                <a:off x="2255808" y="1626688"/>
                <a:ext cx="82195" cy="80962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9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71" name="Straight Connector 370"/>
              <p:cNvCxnSpPr/>
              <p:nvPr/>
            </p:nvCxnSpPr>
            <p:spPr bwMode="auto">
              <a:xfrm flipH="1">
                <a:off x="1722108" y="1666487"/>
                <a:ext cx="130175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headEnd type="none"/>
                <a:tailEnd type="non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2" name="TextBox 123"/>
              <p:cNvSpPr txBox="1">
                <a:spLocks noChangeArrowheads="1"/>
              </p:cNvSpPr>
              <p:nvPr/>
            </p:nvSpPr>
            <p:spPr bwMode="auto">
              <a:xfrm>
                <a:off x="1802044" y="1488970"/>
                <a:ext cx="429931" cy="404353"/>
              </a:xfrm>
              <a:prstGeom prst="rect">
                <a:avLst/>
              </a:prstGeom>
              <a:noFill/>
              <a:ln w="38100"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en-US" sz="3200" i="1" dirty="0">
                    <a:cs typeface="Arial" charset="0"/>
                  </a:rPr>
                  <a:t>𝛿</a:t>
                </a:r>
              </a:p>
            </p:txBody>
          </p:sp>
        </p:grpSp>
        <p:grpSp>
          <p:nvGrpSpPr>
            <p:cNvPr id="373" name="Group 372"/>
            <p:cNvGrpSpPr/>
            <p:nvPr/>
          </p:nvGrpSpPr>
          <p:grpSpPr>
            <a:xfrm>
              <a:off x="1455367" y="2703817"/>
              <a:ext cx="993255" cy="621514"/>
              <a:chOff x="1722108" y="1455772"/>
              <a:chExt cx="615895" cy="429757"/>
            </a:xfrm>
          </p:grpSpPr>
          <p:sp>
            <p:nvSpPr>
              <p:cNvPr id="374" name="Isosceles Triangle 390"/>
              <p:cNvSpPr/>
              <p:nvPr/>
            </p:nvSpPr>
            <p:spPr>
              <a:xfrm rot="5400000">
                <a:off x="1833611" y="1474444"/>
                <a:ext cx="429757" cy="392413"/>
              </a:xfrm>
              <a:prstGeom prst="triangl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5" name="Oval 374"/>
              <p:cNvSpPr/>
              <p:nvPr/>
            </p:nvSpPr>
            <p:spPr bwMode="auto">
              <a:xfrm>
                <a:off x="2255808" y="1626688"/>
                <a:ext cx="82195" cy="80962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9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76" name="Straight Connector 375"/>
              <p:cNvCxnSpPr/>
              <p:nvPr/>
            </p:nvCxnSpPr>
            <p:spPr bwMode="auto">
              <a:xfrm flipH="1">
                <a:off x="1722108" y="1666487"/>
                <a:ext cx="130175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headEnd type="none"/>
                <a:tailEnd type="non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7" name="TextBox 123"/>
              <p:cNvSpPr txBox="1">
                <a:spLocks noChangeArrowheads="1"/>
              </p:cNvSpPr>
              <p:nvPr/>
            </p:nvSpPr>
            <p:spPr bwMode="auto">
              <a:xfrm>
                <a:off x="1798305" y="1472529"/>
                <a:ext cx="429931" cy="404353"/>
              </a:xfrm>
              <a:prstGeom prst="rect">
                <a:avLst/>
              </a:prstGeom>
              <a:noFill/>
              <a:ln w="38100"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en-US" sz="3200" i="1" dirty="0">
                    <a:cs typeface="Arial" charset="0"/>
                  </a:rPr>
                  <a:t>𝛿</a:t>
                </a:r>
              </a:p>
            </p:txBody>
          </p:sp>
        </p:grpSp>
        <p:grpSp>
          <p:nvGrpSpPr>
            <p:cNvPr id="378" name="Group 101"/>
            <p:cNvGrpSpPr>
              <a:grpSpLocks/>
            </p:cNvGrpSpPr>
            <p:nvPr/>
          </p:nvGrpSpPr>
          <p:grpSpPr bwMode="auto">
            <a:xfrm rot="10800000">
              <a:off x="2558900" y="2378107"/>
              <a:ext cx="816694" cy="475238"/>
              <a:chOff x="5024566" y="3881103"/>
              <a:chExt cx="1030474" cy="883506"/>
            </a:xfrm>
          </p:grpSpPr>
          <p:sp>
            <p:nvSpPr>
              <p:cNvPr id="379" name="Freeform 378"/>
              <p:cNvSpPr/>
              <p:nvPr/>
            </p:nvSpPr>
            <p:spPr>
              <a:xfrm>
                <a:off x="5031027" y="3915248"/>
                <a:ext cx="742974" cy="439618"/>
              </a:xfrm>
              <a:custGeom>
                <a:avLst/>
                <a:gdLst>
                  <a:gd name="connsiteX0" fmla="*/ 741459 w 741459"/>
                  <a:gd name="connsiteY0" fmla="*/ 0 h 441752"/>
                  <a:gd name="connsiteX1" fmla="*/ 291851 w 741459"/>
                  <a:gd name="connsiteY1" fmla="*/ 118327 h 441752"/>
                  <a:gd name="connsiteX2" fmla="*/ 0 w 741459"/>
                  <a:gd name="connsiteY2" fmla="*/ 441752 h 441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1459" h="441752">
                    <a:moveTo>
                      <a:pt x="741459" y="0"/>
                    </a:moveTo>
                    <a:cubicBezTo>
                      <a:pt x="578443" y="22351"/>
                      <a:pt x="415427" y="44702"/>
                      <a:pt x="291851" y="118327"/>
                    </a:cubicBezTo>
                    <a:cubicBezTo>
                      <a:pt x="168275" y="191952"/>
                      <a:pt x="0" y="441752"/>
                      <a:pt x="0" y="441752"/>
                    </a:cubicBezTo>
                  </a:path>
                </a:pathLst>
              </a:cu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latin typeface="Arial"/>
                  <a:cs typeface="Arial"/>
                </a:endParaRPr>
              </a:p>
            </p:txBody>
          </p:sp>
          <p:sp>
            <p:nvSpPr>
              <p:cNvPr id="380" name="Freeform 379"/>
              <p:cNvSpPr/>
              <p:nvPr/>
            </p:nvSpPr>
            <p:spPr>
              <a:xfrm rot="10800000" flipH="1">
                <a:off x="5050409" y="4329258"/>
                <a:ext cx="730053" cy="443888"/>
              </a:xfrm>
              <a:custGeom>
                <a:avLst/>
                <a:gdLst>
                  <a:gd name="connsiteX0" fmla="*/ 741459 w 741459"/>
                  <a:gd name="connsiteY0" fmla="*/ 0 h 441752"/>
                  <a:gd name="connsiteX1" fmla="*/ 291851 w 741459"/>
                  <a:gd name="connsiteY1" fmla="*/ 118327 h 441752"/>
                  <a:gd name="connsiteX2" fmla="*/ 0 w 741459"/>
                  <a:gd name="connsiteY2" fmla="*/ 441752 h 441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1459" h="441752">
                    <a:moveTo>
                      <a:pt x="741459" y="0"/>
                    </a:moveTo>
                    <a:cubicBezTo>
                      <a:pt x="578443" y="22351"/>
                      <a:pt x="415427" y="44702"/>
                      <a:pt x="291851" y="118327"/>
                    </a:cubicBezTo>
                    <a:cubicBezTo>
                      <a:pt x="168275" y="191952"/>
                      <a:pt x="0" y="441752"/>
                      <a:pt x="0" y="441752"/>
                    </a:cubicBezTo>
                  </a:path>
                </a:pathLst>
              </a:cu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latin typeface="Arial"/>
                  <a:cs typeface="Arial"/>
                </a:endParaRPr>
              </a:p>
            </p:txBody>
          </p:sp>
          <p:sp>
            <p:nvSpPr>
              <p:cNvPr id="381" name="Arc 380"/>
              <p:cNvSpPr/>
              <p:nvPr/>
            </p:nvSpPr>
            <p:spPr>
              <a:xfrm rot="10800000">
                <a:off x="5686783" y="3915248"/>
                <a:ext cx="222891" cy="883506"/>
              </a:xfrm>
              <a:prstGeom prst="arc">
                <a:avLst>
                  <a:gd name="adj1" fmla="val 16200000"/>
                  <a:gd name="adj2" fmla="val 5375449"/>
                </a:avLst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latin typeface="Arial"/>
                  <a:cs typeface="Arial"/>
                </a:endParaRPr>
              </a:p>
            </p:txBody>
          </p:sp>
          <p:sp>
            <p:nvSpPr>
              <p:cNvPr id="382" name="Arc 381"/>
              <p:cNvSpPr/>
              <p:nvPr/>
            </p:nvSpPr>
            <p:spPr>
              <a:xfrm rot="10800000">
                <a:off x="5848299" y="3915248"/>
                <a:ext cx="222891" cy="883506"/>
              </a:xfrm>
              <a:prstGeom prst="arc">
                <a:avLst>
                  <a:gd name="adj1" fmla="val 16200000"/>
                  <a:gd name="adj2" fmla="val 5375449"/>
                </a:avLst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83" name="Group 11272"/>
            <p:cNvGrpSpPr>
              <a:grpSpLocks/>
            </p:cNvGrpSpPr>
            <p:nvPr/>
          </p:nvGrpSpPr>
          <p:grpSpPr bwMode="auto">
            <a:xfrm>
              <a:off x="4402819" y="1998686"/>
              <a:ext cx="681762" cy="841859"/>
              <a:chOff x="3445107" y="3257218"/>
              <a:chExt cx="619007" cy="975971"/>
            </a:xfrm>
          </p:grpSpPr>
          <p:sp>
            <p:nvSpPr>
              <p:cNvPr id="384" name="Rectangle 383"/>
              <p:cNvSpPr/>
              <p:nvPr/>
            </p:nvSpPr>
            <p:spPr>
              <a:xfrm>
                <a:off x="3507535" y="3337442"/>
                <a:ext cx="497444" cy="785165"/>
              </a:xfrm>
              <a:prstGeom prst="rect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  <p:sp>
            <p:nvSpPr>
              <p:cNvPr id="385" name="TextBox 11271"/>
              <p:cNvSpPr txBox="1">
                <a:spLocks noChangeArrowheads="1"/>
              </p:cNvSpPr>
              <p:nvPr/>
            </p:nvSpPr>
            <p:spPr bwMode="auto">
              <a:xfrm>
                <a:off x="3445107" y="3697979"/>
                <a:ext cx="353965" cy="535210"/>
              </a:xfrm>
              <a:prstGeom prst="rect">
                <a:avLst/>
              </a:prstGeom>
              <a:noFill/>
              <a:ln w="38100" cmpd="sng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en-US" dirty="0"/>
                  <a:t>S</a:t>
                </a:r>
              </a:p>
            </p:txBody>
          </p:sp>
          <p:sp>
            <p:nvSpPr>
              <p:cNvPr id="386" name="TextBox 113"/>
              <p:cNvSpPr txBox="1">
                <a:spLocks noChangeArrowheads="1"/>
              </p:cNvSpPr>
              <p:nvPr/>
            </p:nvSpPr>
            <p:spPr bwMode="auto">
              <a:xfrm>
                <a:off x="3447191" y="3260827"/>
                <a:ext cx="369976" cy="535210"/>
              </a:xfrm>
              <a:prstGeom prst="rect">
                <a:avLst/>
              </a:prstGeom>
              <a:noFill/>
              <a:ln w="38100" cmpd="sng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en-US" dirty="0"/>
                  <a:t>R</a:t>
                </a:r>
              </a:p>
            </p:txBody>
          </p:sp>
          <p:sp>
            <p:nvSpPr>
              <p:cNvPr id="387" name="TextBox 114"/>
              <p:cNvSpPr txBox="1">
                <a:spLocks noChangeArrowheads="1"/>
              </p:cNvSpPr>
              <p:nvPr/>
            </p:nvSpPr>
            <p:spPr bwMode="auto">
              <a:xfrm>
                <a:off x="3679584" y="3257218"/>
                <a:ext cx="384530" cy="535209"/>
              </a:xfrm>
              <a:prstGeom prst="rect">
                <a:avLst/>
              </a:prstGeom>
              <a:noFill/>
              <a:ln w="38100" cmpd="sng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en-US" dirty="0"/>
                  <a:t>Q</a:t>
                </a:r>
              </a:p>
            </p:txBody>
          </p:sp>
        </p:grpSp>
        <p:grpSp>
          <p:nvGrpSpPr>
            <p:cNvPr id="388" name="Group 11272"/>
            <p:cNvGrpSpPr>
              <a:grpSpLocks/>
            </p:cNvGrpSpPr>
            <p:nvPr/>
          </p:nvGrpSpPr>
          <p:grpSpPr bwMode="auto">
            <a:xfrm>
              <a:off x="5555492" y="2343091"/>
              <a:ext cx="681768" cy="825633"/>
              <a:chOff x="3450071" y="3259876"/>
              <a:chExt cx="619010" cy="957160"/>
            </a:xfrm>
          </p:grpSpPr>
          <p:sp>
            <p:nvSpPr>
              <p:cNvPr id="389" name="Rectangle 388"/>
              <p:cNvSpPr/>
              <p:nvPr/>
            </p:nvSpPr>
            <p:spPr>
              <a:xfrm>
                <a:off x="3507535" y="3337442"/>
                <a:ext cx="497444" cy="785165"/>
              </a:xfrm>
              <a:prstGeom prst="rect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  <p:sp>
            <p:nvSpPr>
              <p:cNvPr id="390" name="TextBox 11271"/>
              <p:cNvSpPr txBox="1">
                <a:spLocks noChangeArrowheads="1"/>
              </p:cNvSpPr>
              <p:nvPr/>
            </p:nvSpPr>
            <p:spPr bwMode="auto">
              <a:xfrm>
                <a:off x="3450071" y="3681826"/>
                <a:ext cx="353964" cy="535210"/>
              </a:xfrm>
              <a:prstGeom prst="rect">
                <a:avLst/>
              </a:prstGeom>
              <a:noFill/>
              <a:ln w="38100" cmpd="sng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en-US" dirty="0"/>
                  <a:t>E</a:t>
                </a:r>
              </a:p>
            </p:txBody>
          </p:sp>
          <p:sp>
            <p:nvSpPr>
              <p:cNvPr id="391" name="TextBox 113"/>
              <p:cNvSpPr txBox="1">
                <a:spLocks noChangeArrowheads="1"/>
              </p:cNvSpPr>
              <p:nvPr/>
            </p:nvSpPr>
            <p:spPr bwMode="auto">
              <a:xfrm>
                <a:off x="3452157" y="3263485"/>
                <a:ext cx="369975" cy="535210"/>
              </a:xfrm>
              <a:prstGeom prst="rect">
                <a:avLst/>
              </a:prstGeom>
              <a:noFill/>
              <a:ln w="38100" cmpd="sng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en-US" dirty="0"/>
                  <a:t>D</a:t>
                </a:r>
              </a:p>
            </p:txBody>
          </p:sp>
          <p:sp>
            <p:nvSpPr>
              <p:cNvPr id="392" name="TextBox 114"/>
              <p:cNvSpPr txBox="1">
                <a:spLocks noChangeArrowheads="1"/>
              </p:cNvSpPr>
              <p:nvPr/>
            </p:nvSpPr>
            <p:spPr bwMode="auto">
              <a:xfrm>
                <a:off x="3684551" y="3259876"/>
                <a:ext cx="384530" cy="535210"/>
              </a:xfrm>
              <a:prstGeom prst="rect">
                <a:avLst/>
              </a:prstGeom>
              <a:noFill/>
              <a:ln w="38100" cmpd="sng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en-US" dirty="0"/>
                  <a:t>Q</a:t>
                </a:r>
              </a:p>
            </p:txBody>
          </p:sp>
        </p:grpSp>
        <p:cxnSp>
          <p:nvCxnSpPr>
            <p:cNvPr id="393" name="Straight Connector 392"/>
            <p:cNvCxnSpPr/>
            <p:nvPr/>
          </p:nvCxnSpPr>
          <p:spPr bwMode="auto">
            <a:xfrm flipH="1">
              <a:off x="2533658" y="2467349"/>
              <a:ext cx="171813" cy="0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/>
            <p:cNvCxnSpPr/>
            <p:nvPr/>
          </p:nvCxnSpPr>
          <p:spPr bwMode="auto">
            <a:xfrm flipH="1">
              <a:off x="2514801" y="2729815"/>
              <a:ext cx="190673" cy="0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Straight Connector 394"/>
            <p:cNvCxnSpPr/>
            <p:nvPr/>
          </p:nvCxnSpPr>
          <p:spPr bwMode="auto">
            <a:xfrm flipV="1">
              <a:off x="2533658" y="2186956"/>
              <a:ext cx="0" cy="280395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/>
            <p:cNvCxnSpPr/>
            <p:nvPr/>
          </p:nvCxnSpPr>
          <p:spPr bwMode="auto">
            <a:xfrm flipV="1">
              <a:off x="2521735" y="2720009"/>
              <a:ext cx="0" cy="288536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/>
            <p:cNvCxnSpPr/>
            <p:nvPr/>
          </p:nvCxnSpPr>
          <p:spPr bwMode="auto">
            <a:xfrm flipH="1">
              <a:off x="2455221" y="2192081"/>
              <a:ext cx="88326" cy="0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/>
            <p:cNvCxnSpPr/>
            <p:nvPr/>
          </p:nvCxnSpPr>
          <p:spPr bwMode="auto">
            <a:xfrm flipH="1">
              <a:off x="2448624" y="3013170"/>
              <a:ext cx="88326" cy="0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/>
            <p:cNvCxnSpPr/>
            <p:nvPr/>
          </p:nvCxnSpPr>
          <p:spPr bwMode="auto">
            <a:xfrm flipH="1" flipV="1">
              <a:off x="3505769" y="2602437"/>
              <a:ext cx="966823" cy="3671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0" name="Group 399"/>
            <p:cNvGrpSpPr>
              <a:grpSpLocks/>
            </p:cNvGrpSpPr>
            <p:nvPr/>
          </p:nvGrpSpPr>
          <p:grpSpPr bwMode="auto">
            <a:xfrm rot="10800000">
              <a:off x="6276773" y="2172385"/>
              <a:ext cx="816694" cy="475238"/>
              <a:chOff x="5024566" y="3881103"/>
              <a:chExt cx="1030474" cy="883506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401" name="Freeform 400"/>
              <p:cNvSpPr/>
              <p:nvPr/>
            </p:nvSpPr>
            <p:spPr>
              <a:xfrm>
                <a:off x="5031027" y="3915248"/>
                <a:ext cx="742974" cy="439618"/>
              </a:xfrm>
              <a:custGeom>
                <a:avLst/>
                <a:gdLst>
                  <a:gd name="connsiteX0" fmla="*/ 741459 w 741459"/>
                  <a:gd name="connsiteY0" fmla="*/ 0 h 441752"/>
                  <a:gd name="connsiteX1" fmla="*/ 291851 w 741459"/>
                  <a:gd name="connsiteY1" fmla="*/ 118327 h 441752"/>
                  <a:gd name="connsiteX2" fmla="*/ 0 w 741459"/>
                  <a:gd name="connsiteY2" fmla="*/ 441752 h 441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1459" h="441752">
                    <a:moveTo>
                      <a:pt x="741459" y="0"/>
                    </a:moveTo>
                    <a:cubicBezTo>
                      <a:pt x="578443" y="22351"/>
                      <a:pt x="415427" y="44702"/>
                      <a:pt x="291851" y="118327"/>
                    </a:cubicBezTo>
                    <a:cubicBezTo>
                      <a:pt x="168275" y="191952"/>
                      <a:pt x="0" y="441752"/>
                      <a:pt x="0" y="441752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latin typeface="Arial"/>
                  <a:cs typeface="Arial"/>
                </a:endParaRPr>
              </a:p>
            </p:txBody>
          </p:sp>
          <p:sp>
            <p:nvSpPr>
              <p:cNvPr id="402" name="Freeform 401"/>
              <p:cNvSpPr/>
              <p:nvPr/>
            </p:nvSpPr>
            <p:spPr>
              <a:xfrm rot="10800000" flipH="1">
                <a:off x="5050409" y="4329258"/>
                <a:ext cx="730053" cy="443888"/>
              </a:xfrm>
              <a:custGeom>
                <a:avLst/>
                <a:gdLst>
                  <a:gd name="connsiteX0" fmla="*/ 741459 w 741459"/>
                  <a:gd name="connsiteY0" fmla="*/ 0 h 441752"/>
                  <a:gd name="connsiteX1" fmla="*/ 291851 w 741459"/>
                  <a:gd name="connsiteY1" fmla="*/ 118327 h 441752"/>
                  <a:gd name="connsiteX2" fmla="*/ 0 w 741459"/>
                  <a:gd name="connsiteY2" fmla="*/ 441752 h 441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1459" h="441752">
                    <a:moveTo>
                      <a:pt x="741459" y="0"/>
                    </a:moveTo>
                    <a:cubicBezTo>
                      <a:pt x="578443" y="22351"/>
                      <a:pt x="415427" y="44702"/>
                      <a:pt x="291851" y="118327"/>
                    </a:cubicBezTo>
                    <a:cubicBezTo>
                      <a:pt x="168275" y="191952"/>
                      <a:pt x="0" y="441752"/>
                      <a:pt x="0" y="441752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latin typeface="Arial"/>
                  <a:cs typeface="Arial"/>
                </a:endParaRPr>
              </a:p>
            </p:txBody>
          </p:sp>
          <p:sp>
            <p:nvSpPr>
              <p:cNvPr id="403" name="Arc 402"/>
              <p:cNvSpPr/>
              <p:nvPr/>
            </p:nvSpPr>
            <p:spPr>
              <a:xfrm rot="10800000">
                <a:off x="5686783" y="3915248"/>
                <a:ext cx="222891" cy="883506"/>
              </a:xfrm>
              <a:prstGeom prst="arc">
                <a:avLst>
                  <a:gd name="adj1" fmla="val 16200000"/>
                  <a:gd name="adj2" fmla="val 5375449"/>
                </a:avLst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latin typeface="Arial"/>
                  <a:cs typeface="Arial"/>
                </a:endParaRPr>
              </a:p>
            </p:txBody>
          </p:sp>
          <p:sp>
            <p:nvSpPr>
              <p:cNvPr id="404" name="Arc 403"/>
              <p:cNvSpPr/>
              <p:nvPr/>
            </p:nvSpPr>
            <p:spPr>
              <a:xfrm rot="10800000">
                <a:off x="5848299" y="3915248"/>
                <a:ext cx="222891" cy="883506"/>
              </a:xfrm>
              <a:prstGeom prst="arc">
                <a:avLst>
                  <a:gd name="adj1" fmla="val 16200000"/>
                  <a:gd name="adj2" fmla="val 5375449"/>
                </a:avLst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405" name="Straight Connector 404"/>
            <p:cNvCxnSpPr/>
            <p:nvPr/>
          </p:nvCxnSpPr>
          <p:spPr bwMode="auto">
            <a:xfrm flipH="1">
              <a:off x="5011864" y="2218866"/>
              <a:ext cx="1395832" cy="0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/>
            <p:cNvCxnSpPr/>
            <p:nvPr/>
          </p:nvCxnSpPr>
          <p:spPr bwMode="auto">
            <a:xfrm flipH="1">
              <a:off x="6166643" y="2527849"/>
              <a:ext cx="261243" cy="0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7" name="Isosceles Triangle 16"/>
            <p:cNvSpPr/>
            <p:nvPr/>
          </p:nvSpPr>
          <p:spPr bwMode="auto">
            <a:xfrm rot="10800000">
              <a:off x="8868024" y="3231842"/>
              <a:ext cx="186891" cy="179076"/>
            </a:xfrm>
            <a:prstGeom prst="triangl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00">
                <a:latin typeface="Arial"/>
                <a:cs typeface="Arial"/>
              </a:endParaRPr>
            </a:p>
          </p:txBody>
        </p:sp>
        <p:cxnSp>
          <p:nvCxnSpPr>
            <p:cNvPr id="408" name="Straight Connector 407"/>
            <p:cNvCxnSpPr/>
            <p:nvPr/>
          </p:nvCxnSpPr>
          <p:spPr bwMode="auto">
            <a:xfrm flipH="1">
              <a:off x="8961470" y="3130593"/>
              <a:ext cx="886" cy="10125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Connector 408"/>
            <p:cNvCxnSpPr/>
            <p:nvPr/>
          </p:nvCxnSpPr>
          <p:spPr bwMode="auto">
            <a:xfrm>
              <a:off x="8958692" y="2230018"/>
              <a:ext cx="208872" cy="0"/>
            </a:xfrm>
            <a:prstGeom prst="line">
              <a:avLst/>
            </a:prstGeom>
            <a:ln w="38100" cmpd="sng">
              <a:solidFill>
                <a:schemeClr val="tx1"/>
              </a:solidFill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/>
            <p:cNvCxnSpPr/>
            <p:nvPr/>
          </p:nvCxnSpPr>
          <p:spPr bwMode="auto">
            <a:xfrm>
              <a:off x="5285573" y="2544572"/>
              <a:ext cx="0" cy="1082642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/>
            <p:cNvCxnSpPr/>
            <p:nvPr/>
          </p:nvCxnSpPr>
          <p:spPr bwMode="auto">
            <a:xfrm flipH="1">
              <a:off x="3952714" y="2213480"/>
              <a:ext cx="499299" cy="0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 w="sm" len="sm"/>
              <a:tailEnd type="oval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/>
            <p:cNvCxnSpPr/>
            <p:nvPr/>
          </p:nvCxnSpPr>
          <p:spPr bwMode="auto">
            <a:xfrm>
              <a:off x="9181040" y="1318284"/>
              <a:ext cx="0" cy="2514600"/>
            </a:xfrm>
            <a:prstGeom prst="line">
              <a:avLst/>
            </a:prstGeom>
            <a:ln w="38100" cmpd="sng">
              <a:solidFill>
                <a:schemeClr val="tx1"/>
              </a:solidFill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/>
            <p:cNvCxnSpPr/>
            <p:nvPr/>
          </p:nvCxnSpPr>
          <p:spPr bwMode="auto">
            <a:xfrm flipH="1">
              <a:off x="5454226" y="2928673"/>
              <a:ext cx="164544" cy="0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/>
            <p:cNvCxnSpPr/>
            <p:nvPr/>
          </p:nvCxnSpPr>
          <p:spPr bwMode="auto">
            <a:xfrm flipH="1">
              <a:off x="5285573" y="2547257"/>
              <a:ext cx="333199" cy="0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5" name="TextBox 11271"/>
            <p:cNvSpPr txBox="1">
              <a:spLocks noChangeArrowheads="1"/>
            </p:cNvSpPr>
            <p:nvPr/>
          </p:nvSpPr>
          <p:spPr bwMode="auto">
            <a:xfrm>
              <a:off x="3374270" y="1592695"/>
              <a:ext cx="914033" cy="584775"/>
            </a:xfrm>
            <a:prstGeom prst="rect">
              <a:avLst/>
            </a:prstGeom>
            <a:noFill/>
            <a:ln w="190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3200" dirty="0"/>
                <a:t>clk2</a:t>
              </a:r>
            </a:p>
          </p:txBody>
        </p:sp>
        <p:sp>
          <p:nvSpPr>
            <p:cNvPr id="416" name="TextBox 11271"/>
            <p:cNvSpPr txBox="1">
              <a:spLocks noChangeArrowheads="1"/>
            </p:cNvSpPr>
            <p:nvPr/>
          </p:nvSpPr>
          <p:spPr bwMode="auto">
            <a:xfrm>
              <a:off x="372677" y="1833247"/>
              <a:ext cx="543739" cy="646331"/>
            </a:xfrm>
            <a:prstGeom prst="rect">
              <a:avLst/>
            </a:prstGeom>
            <a:noFill/>
            <a:ln w="190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3600" dirty="0"/>
                <a:t>in</a:t>
              </a:r>
            </a:p>
          </p:txBody>
        </p:sp>
        <p:sp>
          <p:nvSpPr>
            <p:cNvPr id="417" name="TextBox 11271"/>
            <p:cNvSpPr txBox="1">
              <a:spLocks noChangeArrowheads="1"/>
            </p:cNvSpPr>
            <p:nvPr/>
          </p:nvSpPr>
          <p:spPr bwMode="auto">
            <a:xfrm>
              <a:off x="7337899" y="1446903"/>
              <a:ext cx="838691" cy="584775"/>
            </a:xfrm>
            <a:prstGeom prst="rect">
              <a:avLst/>
            </a:prstGeom>
            <a:noFill/>
            <a:ln w="190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3200" dirty="0" err="1"/>
                <a:t>V</a:t>
              </a:r>
              <a:r>
                <a:rPr lang="en-US" sz="3200" baseline="-25000" dirty="0" err="1"/>
                <a:t>top</a:t>
              </a:r>
              <a:endParaRPr lang="en-US" sz="3200" baseline="-25000" dirty="0"/>
            </a:p>
          </p:txBody>
        </p:sp>
        <p:cxnSp>
          <p:nvCxnSpPr>
            <p:cNvPr id="418" name="Straight Connector 417"/>
            <p:cNvCxnSpPr/>
            <p:nvPr/>
          </p:nvCxnSpPr>
          <p:spPr bwMode="auto">
            <a:xfrm>
              <a:off x="8592588" y="2569259"/>
              <a:ext cx="501519" cy="4396"/>
            </a:xfrm>
            <a:prstGeom prst="line">
              <a:avLst/>
            </a:prstGeom>
            <a:ln w="38100" cmpd="sng">
              <a:solidFill>
                <a:schemeClr val="tx1"/>
              </a:solidFill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9" name="Group 67"/>
            <p:cNvGrpSpPr>
              <a:grpSpLocks/>
            </p:cNvGrpSpPr>
            <p:nvPr/>
          </p:nvGrpSpPr>
          <p:grpSpPr bwMode="auto">
            <a:xfrm>
              <a:off x="8234164" y="2226032"/>
              <a:ext cx="724527" cy="707117"/>
              <a:chOff x="7257657" y="552463"/>
              <a:chExt cx="465765" cy="581868"/>
            </a:xfrm>
            <a:noFill/>
          </p:grpSpPr>
          <p:cxnSp>
            <p:nvCxnSpPr>
              <p:cNvPr id="420" name="Straight Connector 419"/>
              <p:cNvCxnSpPr/>
              <p:nvPr/>
            </p:nvCxnSpPr>
            <p:spPr>
              <a:xfrm>
                <a:off x="7488070" y="690373"/>
                <a:ext cx="0" cy="287155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Straight Connector 420"/>
              <p:cNvCxnSpPr/>
              <p:nvPr/>
            </p:nvCxnSpPr>
            <p:spPr>
              <a:xfrm>
                <a:off x="7576944" y="690373"/>
                <a:ext cx="0" cy="287155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Straight Connector 421"/>
              <p:cNvCxnSpPr/>
              <p:nvPr/>
            </p:nvCxnSpPr>
            <p:spPr>
              <a:xfrm>
                <a:off x="7570361" y="680927"/>
                <a:ext cx="153061" cy="0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Straight Connector 422"/>
              <p:cNvCxnSpPr/>
              <p:nvPr/>
            </p:nvCxnSpPr>
            <p:spPr>
              <a:xfrm>
                <a:off x="7570361" y="977528"/>
                <a:ext cx="153061" cy="0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Straight Connector 423"/>
              <p:cNvCxnSpPr/>
              <p:nvPr/>
            </p:nvCxnSpPr>
            <p:spPr>
              <a:xfrm>
                <a:off x="7723422" y="552463"/>
                <a:ext cx="0" cy="137910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Straight Connector 424"/>
              <p:cNvCxnSpPr/>
              <p:nvPr/>
            </p:nvCxnSpPr>
            <p:spPr>
              <a:xfrm>
                <a:off x="7723422" y="977528"/>
                <a:ext cx="0" cy="156803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6" name="Straight Connector 425"/>
              <p:cNvCxnSpPr/>
              <p:nvPr/>
            </p:nvCxnSpPr>
            <p:spPr>
              <a:xfrm flipH="1">
                <a:off x="7257657" y="841898"/>
                <a:ext cx="134956" cy="0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7" name="Oval 426"/>
              <p:cNvSpPr/>
              <p:nvPr/>
            </p:nvSpPr>
            <p:spPr>
              <a:xfrm>
                <a:off x="7398694" y="786721"/>
                <a:ext cx="89377" cy="96348"/>
              </a:xfrm>
              <a:prstGeom prst="ellips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900"/>
              </a:p>
            </p:txBody>
          </p:sp>
        </p:grpSp>
        <p:sp>
          <p:nvSpPr>
            <p:cNvPr id="428" name="Rectangle 427"/>
            <p:cNvSpPr/>
            <p:nvPr/>
          </p:nvSpPr>
          <p:spPr>
            <a:xfrm>
              <a:off x="8887070" y="2853686"/>
              <a:ext cx="150566" cy="276908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29" name="Arc 428"/>
            <p:cNvSpPr/>
            <p:nvPr/>
          </p:nvSpPr>
          <p:spPr>
            <a:xfrm rot="16200000" flipV="1">
              <a:off x="9102493" y="2491528"/>
              <a:ext cx="145794" cy="162580"/>
            </a:xfrm>
            <a:prstGeom prst="arc">
              <a:avLst>
                <a:gd name="adj1" fmla="val 16200000"/>
                <a:gd name="adj2" fmla="val 543963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grpSp>
          <p:nvGrpSpPr>
            <p:cNvPr id="430" name="Group 429"/>
            <p:cNvGrpSpPr/>
            <p:nvPr/>
          </p:nvGrpSpPr>
          <p:grpSpPr>
            <a:xfrm flipH="1">
              <a:off x="9188515" y="2225490"/>
              <a:ext cx="685663" cy="1184884"/>
              <a:chOff x="7552160" y="1161757"/>
              <a:chExt cx="388507" cy="671373"/>
            </a:xfrm>
          </p:grpSpPr>
          <p:sp>
            <p:nvSpPr>
              <p:cNvPr id="431" name="Isosceles Triangle 16"/>
              <p:cNvSpPr/>
              <p:nvPr/>
            </p:nvSpPr>
            <p:spPr bwMode="auto">
              <a:xfrm rot="10800000">
                <a:off x="7787012" y="1731663"/>
                <a:ext cx="105895" cy="101467"/>
              </a:xfrm>
              <a:prstGeom prst="triangl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900">
                  <a:latin typeface="Arial"/>
                  <a:cs typeface="Arial"/>
                </a:endParaRPr>
              </a:p>
            </p:txBody>
          </p:sp>
          <p:cxnSp>
            <p:nvCxnSpPr>
              <p:cNvPr id="432" name="Straight Connector 431"/>
              <p:cNvCxnSpPr/>
              <p:nvPr/>
            </p:nvCxnSpPr>
            <p:spPr bwMode="auto">
              <a:xfrm flipH="1">
                <a:off x="7839959" y="1674294"/>
                <a:ext cx="502" cy="5737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33" name="Group 67"/>
              <p:cNvGrpSpPr>
                <a:grpSpLocks/>
              </p:cNvGrpSpPr>
              <p:nvPr/>
            </p:nvGrpSpPr>
            <p:grpSpPr bwMode="auto">
              <a:xfrm>
                <a:off x="7552160" y="1161757"/>
                <a:ext cx="286217" cy="400663"/>
                <a:chOff x="7398694" y="552463"/>
                <a:chExt cx="324728" cy="581868"/>
              </a:xfrm>
              <a:noFill/>
            </p:grpSpPr>
            <p:cxnSp>
              <p:nvCxnSpPr>
                <p:cNvPr id="436" name="Straight Connector 435"/>
                <p:cNvCxnSpPr/>
                <p:nvPr/>
              </p:nvCxnSpPr>
              <p:spPr>
                <a:xfrm>
                  <a:off x="7488070" y="690373"/>
                  <a:ext cx="0" cy="287155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7" name="Straight Connector 436"/>
                <p:cNvCxnSpPr/>
                <p:nvPr/>
              </p:nvCxnSpPr>
              <p:spPr>
                <a:xfrm>
                  <a:off x="7576944" y="690373"/>
                  <a:ext cx="0" cy="287155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8" name="Straight Connector 437"/>
                <p:cNvCxnSpPr/>
                <p:nvPr/>
              </p:nvCxnSpPr>
              <p:spPr>
                <a:xfrm>
                  <a:off x="7570361" y="680927"/>
                  <a:ext cx="153061" cy="0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9" name="Straight Connector 438"/>
                <p:cNvCxnSpPr/>
                <p:nvPr/>
              </p:nvCxnSpPr>
              <p:spPr>
                <a:xfrm>
                  <a:off x="7570361" y="977528"/>
                  <a:ext cx="153061" cy="0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0" name="Straight Connector 439"/>
                <p:cNvCxnSpPr/>
                <p:nvPr/>
              </p:nvCxnSpPr>
              <p:spPr>
                <a:xfrm>
                  <a:off x="7723422" y="552463"/>
                  <a:ext cx="0" cy="137910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1" name="Straight Connector 440"/>
                <p:cNvCxnSpPr/>
                <p:nvPr/>
              </p:nvCxnSpPr>
              <p:spPr>
                <a:xfrm>
                  <a:off x="7723422" y="977528"/>
                  <a:ext cx="0" cy="156803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2" name="Oval 441"/>
                <p:cNvSpPr/>
                <p:nvPr/>
              </p:nvSpPr>
              <p:spPr>
                <a:xfrm>
                  <a:off x="7398694" y="786721"/>
                  <a:ext cx="89377" cy="96348"/>
                </a:xfrm>
                <a:prstGeom prst="ellips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900"/>
                </a:p>
              </p:txBody>
            </p:sp>
          </p:grpSp>
          <p:sp>
            <p:nvSpPr>
              <p:cNvPr id="434" name="Rectangle 433"/>
              <p:cNvSpPr/>
              <p:nvPr/>
            </p:nvSpPr>
            <p:spPr>
              <a:xfrm>
                <a:off x="7797804" y="1517395"/>
                <a:ext cx="85313" cy="156900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435" name="Straight Connector 434"/>
              <p:cNvCxnSpPr/>
              <p:nvPr/>
            </p:nvCxnSpPr>
            <p:spPr bwMode="auto">
              <a:xfrm>
                <a:off x="7838386" y="1163719"/>
                <a:ext cx="102281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tailEnd type="non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3" name="Straight Connector 442"/>
            <p:cNvCxnSpPr/>
            <p:nvPr/>
          </p:nvCxnSpPr>
          <p:spPr bwMode="auto">
            <a:xfrm flipH="1">
              <a:off x="8180553" y="2827599"/>
              <a:ext cx="209933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Straight Connector 443"/>
            <p:cNvCxnSpPr/>
            <p:nvPr/>
          </p:nvCxnSpPr>
          <p:spPr bwMode="auto">
            <a:xfrm>
              <a:off x="8390971" y="2827599"/>
              <a:ext cx="492192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Straight Connector 444"/>
            <p:cNvCxnSpPr/>
            <p:nvPr/>
          </p:nvCxnSpPr>
          <p:spPr bwMode="auto">
            <a:xfrm flipH="1" flipV="1">
              <a:off x="9859397" y="2552555"/>
              <a:ext cx="117365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6" name="Group 445"/>
            <p:cNvGrpSpPr/>
            <p:nvPr/>
          </p:nvGrpSpPr>
          <p:grpSpPr>
            <a:xfrm>
              <a:off x="7075997" y="2055765"/>
              <a:ext cx="1375109" cy="1090139"/>
              <a:chOff x="6993368" y="4862485"/>
              <a:chExt cx="852673" cy="753796"/>
            </a:xfrm>
          </p:grpSpPr>
          <p:sp>
            <p:nvSpPr>
              <p:cNvPr id="447" name="Rectangle 446"/>
              <p:cNvSpPr/>
              <p:nvPr/>
            </p:nvSpPr>
            <p:spPr bwMode="auto">
              <a:xfrm>
                <a:off x="7123543" y="5005654"/>
                <a:ext cx="554728" cy="46831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448" name="TextBox 113"/>
              <p:cNvSpPr txBox="1">
                <a:spLocks noChangeArrowheads="1"/>
              </p:cNvSpPr>
              <p:nvPr/>
            </p:nvSpPr>
            <p:spPr bwMode="auto">
              <a:xfrm>
                <a:off x="7108769" y="4976057"/>
                <a:ext cx="263605" cy="319226"/>
              </a:xfrm>
              <a:prstGeom prst="rect">
                <a:avLst/>
              </a:prstGeom>
              <a:noFill/>
              <a:ln w="38100" cmpd="sng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en-US" dirty="0"/>
                  <a:t>in</a:t>
                </a:r>
              </a:p>
            </p:txBody>
          </p:sp>
          <p:sp>
            <p:nvSpPr>
              <p:cNvPr id="449" name="TextBox 114"/>
              <p:cNvSpPr txBox="1">
                <a:spLocks noChangeArrowheads="1"/>
              </p:cNvSpPr>
              <p:nvPr/>
            </p:nvSpPr>
            <p:spPr bwMode="auto">
              <a:xfrm>
                <a:off x="7301825" y="4985314"/>
                <a:ext cx="379901" cy="319226"/>
              </a:xfrm>
              <a:prstGeom prst="rect">
                <a:avLst/>
              </a:prstGeom>
              <a:noFill/>
              <a:ln w="38100" cmpd="sng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en-US" dirty="0"/>
                  <a:t>out</a:t>
                </a:r>
              </a:p>
            </p:txBody>
          </p:sp>
          <p:cxnSp>
            <p:nvCxnSpPr>
              <p:cNvPr id="450" name="Straight Connector 449"/>
              <p:cNvCxnSpPr/>
              <p:nvPr/>
            </p:nvCxnSpPr>
            <p:spPr bwMode="auto">
              <a:xfrm flipH="1">
                <a:off x="6993368" y="5112721"/>
                <a:ext cx="130175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headEnd type="none"/>
                <a:tailEnd type="non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Straight Connector 450"/>
              <p:cNvCxnSpPr/>
              <p:nvPr/>
            </p:nvCxnSpPr>
            <p:spPr bwMode="auto">
              <a:xfrm flipH="1">
                <a:off x="6993368" y="5385437"/>
                <a:ext cx="130175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headEnd type="none"/>
                <a:tailEnd type="non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Straight Connector 451"/>
              <p:cNvCxnSpPr/>
              <p:nvPr/>
            </p:nvCxnSpPr>
            <p:spPr bwMode="auto">
              <a:xfrm>
                <a:off x="7678271" y="5236587"/>
                <a:ext cx="130175" cy="209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headEnd type="none"/>
                <a:tailEnd type="non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3" name="TextBox 113"/>
              <p:cNvSpPr txBox="1">
                <a:spLocks noChangeArrowheads="1"/>
              </p:cNvSpPr>
              <p:nvPr/>
            </p:nvSpPr>
            <p:spPr bwMode="auto">
              <a:xfrm>
                <a:off x="7072775" y="5182473"/>
                <a:ext cx="348094" cy="319226"/>
              </a:xfrm>
              <a:prstGeom prst="rect">
                <a:avLst/>
              </a:prstGeom>
              <a:noFill/>
              <a:ln w="38100" cmpd="sng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en-US" dirty="0" err="1"/>
                  <a:t>clk</a:t>
                </a:r>
                <a:endParaRPr lang="en-US" dirty="0"/>
              </a:p>
            </p:txBody>
          </p:sp>
          <p:cxnSp>
            <p:nvCxnSpPr>
              <p:cNvPr id="454" name="Straight Connector 453"/>
              <p:cNvCxnSpPr/>
              <p:nvPr/>
            </p:nvCxnSpPr>
            <p:spPr bwMode="auto">
              <a:xfrm>
                <a:off x="7392571" y="5473967"/>
                <a:ext cx="0" cy="142314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headEnd type="none"/>
                <a:tailEnd type="non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Straight Connector 454"/>
              <p:cNvCxnSpPr/>
              <p:nvPr/>
            </p:nvCxnSpPr>
            <p:spPr bwMode="auto">
              <a:xfrm flipV="1">
                <a:off x="7392571" y="4862485"/>
                <a:ext cx="0" cy="143169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headEnd type="none"/>
                <a:tailEnd type="non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6" name="TextBox 114"/>
              <p:cNvSpPr txBox="1">
                <a:spLocks noChangeArrowheads="1"/>
              </p:cNvSpPr>
              <p:nvPr/>
            </p:nvSpPr>
            <p:spPr bwMode="auto">
              <a:xfrm>
                <a:off x="7310004" y="5183755"/>
                <a:ext cx="536037" cy="319226"/>
              </a:xfrm>
              <a:prstGeom prst="rect">
                <a:avLst/>
              </a:prstGeom>
              <a:noFill/>
              <a:ln w="38100" cmpd="sng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en-US" smtClean="0"/>
                  <a:t>out</a:t>
                </a:r>
                <a:endParaRPr lang="en-US" dirty="0"/>
              </a:p>
            </p:txBody>
          </p:sp>
        </p:grpSp>
        <p:cxnSp>
          <p:nvCxnSpPr>
            <p:cNvPr id="457" name="Straight Connector 456"/>
            <p:cNvCxnSpPr/>
            <p:nvPr/>
          </p:nvCxnSpPr>
          <p:spPr>
            <a:xfrm flipH="1">
              <a:off x="1022457" y="2191137"/>
              <a:ext cx="431914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8" name="TextBox 11271"/>
            <p:cNvSpPr txBox="1">
              <a:spLocks noChangeArrowheads="1"/>
            </p:cNvSpPr>
            <p:nvPr/>
          </p:nvSpPr>
          <p:spPr bwMode="auto">
            <a:xfrm>
              <a:off x="6349491" y="2745490"/>
              <a:ext cx="914033" cy="584775"/>
            </a:xfrm>
            <a:prstGeom prst="rect">
              <a:avLst/>
            </a:prstGeom>
            <a:noFill/>
            <a:ln w="190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3200" dirty="0"/>
                <a:t>clk4</a:t>
              </a:r>
            </a:p>
          </p:txBody>
        </p:sp>
        <p:sp>
          <p:nvSpPr>
            <p:cNvPr id="459" name="TextBox 11271"/>
            <p:cNvSpPr txBox="1">
              <a:spLocks noChangeArrowheads="1"/>
            </p:cNvSpPr>
            <p:nvPr/>
          </p:nvSpPr>
          <p:spPr bwMode="auto">
            <a:xfrm>
              <a:off x="5460774" y="3009121"/>
              <a:ext cx="914033" cy="584775"/>
            </a:xfrm>
            <a:prstGeom prst="rect">
              <a:avLst/>
            </a:prstGeom>
            <a:noFill/>
            <a:ln w="190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3200" dirty="0"/>
                <a:t>clk3</a:t>
              </a:r>
            </a:p>
          </p:txBody>
        </p:sp>
        <p:cxnSp>
          <p:nvCxnSpPr>
            <p:cNvPr id="460" name="Straight Connector 459"/>
            <p:cNvCxnSpPr/>
            <p:nvPr/>
          </p:nvCxnSpPr>
          <p:spPr bwMode="auto">
            <a:xfrm>
              <a:off x="9976763" y="2540310"/>
              <a:ext cx="0" cy="313649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Straight Connector 460"/>
            <p:cNvCxnSpPr/>
            <p:nvPr/>
          </p:nvCxnSpPr>
          <p:spPr bwMode="auto">
            <a:xfrm flipH="1">
              <a:off x="9268525" y="2278198"/>
              <a:ext cx="277958" cy="294036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2" name="Straight Connector 461"/>
            <p:cNvCxnSpPr/>
            <p:nvPr/>
          </p:nvCxnSpPr>
          <p:spPr bwMode="auto">
            <a:xfrm>
              <a:off x="9537882" y="2277080"/>
              <a:ext cx="765626" cy="2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3" name="TextBox 11271"/>
            <p:cNvSpPr txBox="1">
              <a:spLocks noChangeArrowheads="1"/>
            </p:cNvSpPr>
            <p:nvPr/>
          </p:nvSpPr>
          <p:spPr bwMode="auto">
            <a:xfrm>
              <a:off x="9188327" y="1476033"/>
              <a:ext cx="939681" cy="461665"/>
            </a:xfrm>
            <a:prstGeom prst="rect">
              <a:avLst/>
            </a:prstGeom>
            <a:noFill/>
            <a:ln w="190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dirty="0" smtClean="0"/>
                <a:t>lang0</a:t>
              </a:r>
              <a:endParaRPr lang="en-US" dirty="0"/>
            </a:p>
          </p:txBody>
        </p:sp>
        <p:sp>
          <p:nvSpPr>
            <p:cNvPr id="464" name="TextBox 11271"/>
            <p:cNvSpPr txBox="1">
              <a:spLocks noChangeArrowheads="1"/>
            </p:cNvSpPr>
            <p:nvPr/>
          </p:nvSpPr>
          <p:spPr bwMode="auto">
            <a:xfrm>
              <a:off x="11218452" y="1477596"/>
              <a:ext cx="939681" cy="461665"/>
            </a:xfrm>
            <a:prstGeom prst="rect">
              <a:avLst/>
            </a:prstGeom>
            <a:noFill/>
            <a:ln w="190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dirty="0" smtClean="0"/>
                <a:t>lang1</a:t>
              </a:r>
              <a:endParaRPr lang="en-US" dirty="0"/>
            </a:p>
          </p:txBody>
        </p:sp>
        <p:cxnSp>
          <p:nvCxnSpPr>
            <p:cNvPr id="465" name="Straight Connector 464"/>
            <p:cNvCxnSpPr/>
            <p:nvPr/>
          </p:nvCxnSpPr>
          <p:spPr bwMode="auto">
            <a:xfrm flipH="1" flipV="1">
              <a:off x="6959245" y="2805253"/>
              <a:ext cx="139737" cy="2616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 w="sm" len="sm"/>
              <a:tailEnd type="oval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6" name="Straight Connector 465"/>
            <p:cNvCxnSpPr/>
            <p:nvPr/>
          </p:nvCxnSpPr>
          <p:spPr bwMode="auto">
            <a:xfrm flipV="1">
              <a:off x="5453234" y="2941138"/>
              <a:ext cx="0" cy="379697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7" name="Arc 466"/>
            <p:cNvSpPr/>
            <p:nvPr/>
          </p:nvSpPr>
          <p:spPr>
            <a:xfrm rot="16200000" flipV="1">
              <a:off x="8891556" y="2760133"/>
              <a:ext cx="145794" cy="162580"/>
            </a:xfrm>
            <a:prstGeom prst="arc">
              <a:avLst>
                <a:gd name="adj1" fmla="val 16200000"/>
                <a:gd name="adj2" fmla="val 543963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68" name="Arc 467"/>
            <p:cNvSpPr/>
            <p:nvPr/>
          </p:nvSpPr>
          <p:spPr>
            <a:xfrm rot="16200000" flipV="1">
              <a:off x="9093535" y="2756037"/>
              <a:ext cx="145794" cy="162580"/>
            </a:xfrm>
            <a:prstGeom prst="arc">
              <a:avLst>
                <a:gd name="adj1" fmla="val 16200000"/>
                <a:gd name="adj2" fmla="val 543963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69" name="Arc 468"/>
            <p:cNvSpPr/>
            <p:nvPr/>
          </p:nvSpPr>
          <p:spPr>
            <a:xfrm rot="16200000" flipV="1">
              <a:off x="9289232" y="2756035"/>
              <a:ext cx="145794" cy="162580"/>
            </a:xfrm>
            <a:prstGeom prst="arc">
              <a:avLst>
                <a:gd name="adj1" fmla="val 16200000"/>
                <a:gd name="adj2" fmla="val 543963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470" name="Straight Connector 469"/>
            <p:cNvCxnSpPr/>
            <p:nvPr/>
          </p:nvCxnSpPr>
          <p:spPr bwMode="auto">
            <a:xfrm>
              <a:off x="9459695" y="2827599"/>
              <a:ext cx="517067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Straight Connector 470"/>
            <p:cNvCxnSpPr/>
            <p:nvPr/>
          </p:nvCxnSpPr>
          <p:spPr bwMode="auto">
            <a:xfrm flipV="1">
              <a:off x="7739828" y="2645714"/>
              <a:ext cx="394961" cy="2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2" name="Isosceles Triangle 16"/>
            <p:cNvSpPr/>
            <p:nvPr/>
          </p:nvSpPr>
          <p:spPr bwMode="auto">
            <a:xfrm rot="10800000">
              <a:off x="10931304" y="3222606"/>
              <a:ext cx="186891" cy="179076"/>
            </a:xfrm>
            <a:prstGeom prst="triangl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00">
                <a:latin typeface="Arial"/>
                <a:cs typeface="Arial"/>
              </a:endParaRPr>
            </a:p>
          </p:txBody>
        </p:sp>
        <p:cxnSp>
          <p:nvCxnSpPr>
            <p:cNvPr id="473" name="Straight Connector 472"/>
            <p:cNvCxnSpPr/>
            <p:nvPr/>
          </p:nvCxnSpPr>
          <p:spPr bwMode="auto">
            <a:xfrm flipH="1">
              <a:off x="11024750" y="3121358"/>
              <a:ext cx="886" cy="10125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Straight Connector 473"/>
            <p:cNvCxnSpPr/>
            <p:nvPr/>
          </p:nvCxnSpPr>
          <p:spPr bwMode="auto">
            <a:xfrm>
              <a:off x="11021972" y="2220783"/>
              <a:ext cx="208872" cy="0"/>
            </a:xfrm>
            <a:prstGeom prst="line">
              <a:avLst/>
            </a:prstGeom>
            <a:ln w="38100" cmpd="sng">
              <a:solidFill>
                <a:schemeClr val="tx1"/>
              </a:solidFill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5" name="Group 67"/>
            <p:cNvGrpSpPr>
              <a:grpSpLocks/>
            </p:cNvGrpSpPr>
            <p:nvPr/>
          </p:nvGrpSpPr>
          <p:grpSpPr bwMode="auto">
            <a:xfrm>
              <a:off x="10297444" y="2216796"/>
              <a:ext cx="724527" cy="707117"/>
              <a:chOff x="7257657" y="552463"/>
              <a:chExt cx="465765" cy="581868"/>
            </a:xfrm>
            <a:noFill/>
          </p:grpSpPr>
          <p:cxnSp>
            <p:nvCxnSpPr>
              <p:cNvPr id="476" name="Straight Connector 475"/>
              <p:cNvCxnSpPr/>
              <p:nvPr/>
            </p:nvCxnSpPr>
            <p:spPr>
              <a:xfrm>
                <a:off x="7488070" y="690373"/>
                <a:ext cx="0" cy="287155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7" name="Straight Connector 476"/>
              <p:cNvCxnSpPr/>
              <p:nvPr/>
            </p:nvCxnSpPr>
            <p:spPr>
              <a:xfrm>
                <a:off x="7576944" y="690373"/>
                <a:ext cx="0" cy="287155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8" name="Straight Connector 477"/>
              <p:cNvCxnSpPr/>
              <p:nvPr/>
            </p:nvCxnSpPr>
            <p:spPr>
              <a:xfrm>
                <a:off x="7570361" y="680927"/>
                <a:ext cx="153061" cy="0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9" name="Straight Connector 478"/>
              <p:cNvCxnSpPr/>
              <p:nvPr/>
            </p:nvCxnSpPr>
            <p:spPr>
              <a:xfrm>
                <a:off x="7570361" y="977528"/>
                <a:ext cx="153061" cy="0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0" name="Straight Connector 479"/>
              <p:cNvCxnSpPr/>
              <p:nvPr/>
            </p:nvCxnSpPr>
            <p:spPr>
              <a:xfrm>
                <a:off x="7723422" y="552463"/>
                <a:ext cx="0" cy="137910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1" name="Straight Connector 480"/>
              <p:cNvCxnSpPr/>
              <p:nvPr/>
            </p:nvCxnSpPr>
            <p:spPr>
              <a:xfrm>
                <a:off x="7723422" y="977528"/>
                <a:ext cx="0" cy="156803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2" name="Straight Connector 481"/>
              <p:cNvCxnSpPr/>
              <p:nvPr/>
            </p:nvCxnSpPr>
            <p:spPr>
              <a:xfrm flipH="1">
                <a:off x="7257657" y="841898"/>
                <a:ext cx="134956" cy="0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3" name="Oval 482"/>
              <p:cNvSpPr/>
              <p:nvPr/>
            </p:nvSpPr>
            <p:spPr>
              <a:xfrm>
                <a:off x="7398694" y="786721"/>
                <a:ext cx="89377" cy="96348"/>
              </a:xfrm>
              <a:prstGeom prst="ellips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900"/>
              </a:p>
            </p:txBody>
          </p:sp>
        </p:grpSp>
        <p:sp>
          <p:nvSpPr>
            <p:cNvPr id="484" name="Rectangle 483"/>
            <p:cNvSpPr/>
            <p:nvPr/>
          </p:nvSpPr>
          <p:spPr>
            <a:xfrm>
              <a:off x="10950350" y="2844450"/>
              <a:ext cx="150566" cy="276908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grpSp>
          <p:nvGrpSpPr>
            <p:cNvPr id="485" name="Group 484"/>
            <p:cNvGrpSpPr/>
            <p:nvPr/>
          </p:nvGrpSpPr>
          <p:grpSpPr>
            <a:xfrm flipH="1">
              <a:off x="11251795" y="2216254"/>
              <a:ext cx="685663" cy="1184884"/>
              <a:chOff x="7552160" y="1161757"/>
              <a:chExt cx="388507" cy="671373"/>
            </a:xfrm>
          </p:grpSpPr>
          <p:sp>
            <p:nvSpPr>
              <p:cNvPr id="486" name="Isosceles Triangle 16"/>
              <p:cNvSpPr/>
              <p:nvPr/>
            </p:nvSpPr>
            <p:spPr bwMode="auto">
              <a:xfrm rot="10800000">
                <a:off x="7787012" y="1731663"/>
                <a:ext cx="105895" cy="101467"/>
              </a:xfrm>
              <a:prstGeom prst="triangl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900">
                  <a:latin typeface="Arial"/>
                  <a:cs typeface="Arial"/>
                </a:endParaRPr>
              </a:p>
            </p:txBody>
          </p:sp>
          <p:cxnSp>
            <p:nvCxnSpPr>
              <p:cNvPr id="487" name="Straight Connector 486"/>
              <p:cNvCxnSpPr/>
              <p:nvPr/>
            </p:nvCxnSpPr>
            <p:spPr bwMode="auto">
              <a:xfrm flipH="1">
                <a:off x="7839959" y="1674294"/>
                <a:ext cx="502" cy="5737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8" name="Group 67"/>
              <p:cNvGrpSpPr>
                <a:grpSpLocks/>
              </p:cNvGrpSpPr>
              <p:nvPr/>
            </p:nvGrpSpPr>
            <p:grpSpPr bwMode="auto">
              <a:xfrm>
                <a:off x="7552160" y="1161757"/>
                <a:ext cx="286217" cy="400663"/>
                <a:chOff x="7398694" y="552463"/>
                <a:chExt cx="324728" cy="581868"/>
              </a:xfrm>
              <a:noFill/>
            </p:grpSpPr>
            <p:cxnSp>
              <p:nvCxnSpPr>
                <p:cNvPr id="491" name="Straight Connector 490"/>
                <p:cNvCxnSpPr/>
                <p:nvPr/>
              </p:nvCxnSpPr>
              <p:spPr>
                <a:xfrm>
                  <a:off x="7488070" y="690373"/>
                  <a:ext cx="0" cy="287155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2" name="Straight Connector 491"/>
                <p:cNvCxnSpPr/>
                <p:nvPr/>
              </p:nvCxnSpPr>
              <p:spPr>
                <a:xfrm>
                  <a:off x="7576944" y="690373"/>
                  <a:ext cx="0" cy="287155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3" name="Straight Connector 492"/>
                <p:cNvCxnSpPr/>
                <p:nvPr/>
              </p:nvCxnSpPr>
              <p:spPr>
                <a:xfrm>
                  <a:off x="7570361" y="680927"/>
                  <a:ext cx="153061" cy="0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4" name="Straight Connector 493"/>
                <p:cNvCxnSpPr/>
                <p:nvPr/>
              </p:nvCxnSpPr>
              <p:spPr>
                <a:xfrm>
                  <a:off x="7570361" y="977528"/>
                  <a:ext cx="153061" cy="0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5" name="Straight Connector 494"/>
                <p:cNvCxnSpPr/>
                <p:nvPr/>
              </p:nvCxnSpPr>
              <p:spPr>
                <a:xfrm>
                  <a:off x="7723422" y="552463"/>
                  <a:ext cx="0" cy="137910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6" name="Straight Connector 495"/>
                <p:cNvCxnSpPr/>
                <p:nvPr/>
              </p:nvCxnSpPr>
              <p:spPr>
                <a:xfrm>
                  <a:off x="7723422" y="977528"/>
                  <a:ext cx="0" cy="156803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7" name="Oval 496"/>
                <p:cNvSpPr/>
                <p:nvPr/>
              </p:nvSpPr>
              <p:spPr>
                <a:xfrm>
                  <a:off x="7398694" y="786721"/>
                  <a:ext cx="89377" cy="96348"/>
                </a:xfrm>
                <a:prstGeom prst="ellips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900"/>
                </a:p>
              </p:txBody>
            </p:sp>
          </p:grpSp>
          <p:sp>
            <p:nvSpPr>
              <p:cNvPr id="489" name="Rectangle 488"/>
              <p:cNvSpPr/>
              <p:nvPr/>
            </p:nvSpPr>
            <p:spPr>
              <a:xfrm>
                <a:off x="7797804" y="1517395"/>
                <a:ext cx="85313" cy="156900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490" name="Straight Connector 489"/>
              <p:cNvCxnSpPr/>
              <p:nvPr/>
            </p:nvCxnSpPr>
            <p:spPr bwMode="auto">
              <a:xfrm>
                <a:off x="7838386" y="1163719"/>
                <a:ext cx="102281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tailEnd type="non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98" name="Straight Connector 497"/>
            <p:cNvCxnSpPr/>
            <p:nvPr/>
          </p:nvCxnSpPr>
          <p:spPr bwMode="auto">
            <a:xfrm>
              <a:off x="9976763" y="2818363"/>
              <a:ext cx="969680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9" name="Straight Connector 498"/>
            <p:cNvCxnSpPr/>
            <p:nvPr/>
          </p:nvCxnSpPr>
          <p:spPr bwMode="auto">
            <a:xfrm flipH="1" flipV="1">
              <a:off x="11922677" y="2543319"/>
              <a:ext cx="117365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Straight Connector 499"/>
            <p:cNvCxnSpPr/>
            <p:nvPr/>
          </p:nvCxnSpPr>
          <p:spPr bwMode="auto">
            <a:xfrm>
              <a:off x="12040043" y="2531075"/>
              <a:ext cx="0" cy="313649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1" name="Arc 500"/>
            <p:cNvSpPr/>
            <p:nvPr/>
          </p:nvSpPr>
          <p:spPr>
            <a:xfrm rot="16200000" flipV="1">
              <a:off x="10954836" y="2750898"/>
              <a:ext cx="145794" cy="162580"/>
            </a:xfrm>
            <a:prstGeom prst="arc">
              <a:avLst>
                <a:gd name="adj1" fmla="val 16200000"/>
                <a:gd name="adj2" fmla="val 543963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02" name="Arc 501"/>
            <p:cNvSpPr/>
            <p:nvPr/>
          </p:nvSpPr>
          <p:spPr>
            <a:xfrm rot="16200000" flipV="1">
              <a:off x="11156815" y="2746802"/>
              <a:ext cx="145794" cy="162580"/>
            </a:xfrm>
            <a:prstGeom prst="arc">
              <a:avLst>
                <a:gd name="adj1" fmla="val 16200000"/>
                <a:gd name="adj2" fmla="val 543963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03" name="Arc 502"/>
            <p:cNvSpPr/>
            <p:nvPr/>
          </p:nvSpPr>
          <p:spPr>
            <a:xfrm rot="16200000" flipV="1">
              <a:off x="11352512" y="2746800"/>
              <a:ext cx="145794" cy="162580"/>
            </a:xfrm>
            <a:prstGeom prst="arc">
              <a:avLst>
                <a:gd name="adj1" fmla="val 16200000"/>
                <a:gd name="adj2" fmla="val 543963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504" name="Straight Connector 503"/>
            <p:cNvCxnSpPr/>
            <p:nvPr/>
          </p:nvCxnSpPr>
          <p:spPr bwMode="auto">
            <a:xfrm>
              <a:off x="11522975" y="2818363"/>
              <a:ext cx="517067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5" name="Straight Connector 504"/>
            <p:cNvCxnSpPr/>
            <p:nvPr/>
          </p:nvCxnSpPr>
          <p:spPr bwMode="auto">
            <a:xfrm>
              <a:off x="11230844" y="1318284"/>
              <a:ext cx="0" cy="2514600"/>
            </a:xfrm>
            <a:prstGeom prst="line">
              <a:avLst/>
            </a:prstGeom>
            <a:ln w="38100" cmpd="sng">
              <a:solidFill>
                <a:schemeClr val="tx1"/>
              </a:solidFill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6" name="Straight Connector 505"/>
            <p:cNvCxnSpPr/>
            <p:nvPr/>
          </p:nvCxnSpPr>
          <p:spPr bwMode="auto">
            <a:xfrm>
              <a:off x="10309073" y="2294203"/>
              <a:ext cx="0" cy="282834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7" name="TextBox 11271"/>
            <p:cNvSpPr txBox="1">
              <a:spLocks noChangeArrowheads="1"/>
            </p:cNvSpPr>
            <p:nvPr/>
          </p:nvSpPr>
          <p:spPr bwMode="auto">
            <a:xfrm>
              <a:off x="7204057" y="2891913"/>
              <a:ext cx="838691" cy="584775"/>
            </a:xfrm>
            <a:prstGeom prst="rect">
              <a:avLst/>
            </a:prstGeom>
            <a:noFill/>
            <a:ln w="190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3200" dirty="0" err="1" smtClean="0"/>
                <a:t>V</a:t>
              </a:r>
              <a:r>
                <a:rPr lang="en-US" sz="3200" baseline="-25000" dirty="0" err="1" smtClean="0"/>
                <a:t>bot</a:t>
              </a:r>
              <a:endParaRPr lang="en-US" sz="3200" baseline="-25000" dirty="0"/>
            </a:p>
          </p:txBody>
        </p:sp>
        <p:cxnSp>
          <p:nvCxnSpPr>
            <p:cNvPr id="508" name="Straight Connector 507"/>
            <p:cNvCxnSpPr/>
            <p:nvPr/>
          </p:nvCxnSpPr>
          <p:spPr bwMode="auto">
            <a:xfrm>
              <a:off x="11238129" y="2223709"/>
              <a:ext cx="184222" cy="4409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oval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9" name="Straight Connector 508"/>
            <p:cNvCxnSpPr/>
            <p:nvPr/>
          </p:nvCxnSpPr>
          <p:spPr>
            <a:xfrm flipH="1">
              <a:off x="1022457" y="3008546"/>
              <a:ext cx="431914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0" name="TextBox 11271"/>
            <p:cNvSpPr txBox="1">
              <a:spLocks noChangeArrowheads="1"/>
            </p:cNvSpPr>
            <p:nvPr/>
          </p:nvSpPr>
          <p:spPr bwMode="auto">
            <a:xfrm>
              <a:off x="168398" y="2668432"/>
              <a:ext cx="1005403" cy="646331"/>
            </a:xfrm>
            <a:prstGeom prst="rect">
              <a:avLst/>
            </a:prstGeom>
            <a:noFill/>
            <a:ln w="190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3200" dirty="0" smtClean="0"/>
                <a:t>clk1</a:t>
              </a:r>
              <a:endParaRPr lang="en-US" sz="3200" dirty="0"/>
            </a:p>
          </p:txBody>
        </p:sp>
        <p:sp>
          <p:nvSpPr>
            <p:cNvPr id="511" name="Oval 510"/>
            <p:cNvSpPr/>
            <p:nvPr/>
          </p:nvSpPr>
          <p:spPr bwMode="auto">
            <a:xfrm>
              <a:off x="3373213" y="2538039"/>
              <a:ext cx="132556" cy="12879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00">
                <a:solidFill>
                  <a:schemeClr val="tx1"/>
                </a:solidFill>
              </a:endParaRPr>
            </a:p>
          </p:txBody>
        </p:sp>
        <p:cxnSp>
          <p:nvCxnSpPr>
            <p:cNvPr id="512" name="Straight Connector 511"/>
            <p:cNvCxnSpPr/>
            <p:nvPr/>
          </p:nvCxnSpPr>
          <p:spPr bwMode="auto">
            <a:xfrm>
              <a:off x="5273973" y="1518793"/>
              <a:ext cx="0" cy="701220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7" name="Straight Connector 516"/>
          <p:cNvCxnSpPr>
            <a:stCxn id="357" idx="1"/>
          </p:cNvCxnSpPr>
          <p:nvPr/>
        </p:nvCxnSpPr>
        <p:spPr>
          <a:xfrm flipH="1" flipV="1">
            <a:off x="342990" y="4169218"/>
            <a:ext cx="4923113" cy="1049484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8" name="Straight Connector 517"/>
          <p:cNvCxnSpPr/>
          <p:nvPr/>
        </p:nvCxnSpPr>
        <p:spPr>
          <a:xfrm flipV="1">
            <a:off x="6877424" y="3869997"/>
            <a:ext cx="5043642" cy="127724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TextBox 173"/>
          <p:cNvSpPr txBox="1"/>
          <p:nvPr/>
        </p:nvSpPr>
        <p:spPr>
          <a:xfrm>
            <a:off x="253999" y="4619296"/>
            <a:ext cx="272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>
                <a:latin typeface="Arial" charset="0"/>
                <a:ea typeface="Arial" charset="0"/>
                <a:cs typeface="Arial" charset="0"/>
              </a:rPr>
              <a:t>row </a:t>
            </a:r>
            <a:r>
              <a:rPr lang="en-US" sz="3600" b="1" u="sng" smtClean="0">
                <a:latin typeface="Arial" charset="0"/>
                <a:ea typeface="Arial" charset="0"/>
                <a:cs typeface="Arial" charset="0"/>
              </a:rPr>
              <a:t>1 of </a:t>
            </a:r>
            <a:r>
              <a:rPr lang="en-US" sz="3600" b="1" u="sng" dirty="0">
                <a:latin typeface="Arial" charset="0"/>
                <a:ea typeface="Arial" charset="0"/>
                <a:cs typeface="Arial" charset="0"/>
              </a:rPr>
              <a:t>32</a:t>
            </a:r>
          </a:p>
        </p:txBody>
      </p:sp>
      <p:sp>
        <p:nvSpPr>
          <p:cNvPr id="175" name="TextBox 174"/>
          <p:cNvSpPr txBox="1"/>
          <p:nvPr/>
        </p:nvSpPr>
        <p:spPr>
          <a:xfrm rot="5400000">
            <a:off x="656511" y="5385185"/>
            <a:ext cx="9541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latin typeface="Arial" charset="0"/>
                <a:ea typeface="Arial" charset="0"/>
                <a:cs typeface="Arial" charset="0"/>
              </a:rPr>
              <a:t>...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3048000" y="685800"/>
            <a:ext cx="5643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entirely CNFETs + RRAM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8311632" y="1294632"/>
            <a:ext cx="3880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Classifier Memory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735940" y="1294632"/>
            <a:ext cx="3547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Random Projection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5638800" y="1294632"/>
            <a:ext cx="2324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HD Encoder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ounded Rectangle 102"/>
          <p:cNvSpPr/>
          <p:nvPr/>
        </p:nvSpPr>
        <p:spPr bwMode="auto">
          <a:xfrm>
            <a:off x="250657" y="1295400"/>
            <a:ext cx="11670409" cy="5195861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2285" name="Rectangle 2284"/>
          <p:cNvSpPr/>
          <p:nvPr/>
        </p:nvSpPr>
        <p:spPr>
          <a:xfrm>
            <a:off x="300807" y="1752600"/>
            <a:ext cx="4347393" cy="3835587"/>
          </a:xfrm>
          <a:prstGeom prst="rect">
            <a:avLst/>
          </a:prstGeom>
          <a:solidFill>
            <a:srgbClr val="FF0000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4" name="Rectangle 513"/>
          <p:cNvSpPr/>
          <p:nvPr/>
        </p:nvSpPr>
        <p:spPr>
          <a:xfrm>
            <a:off x="8134350" y="1754594"/>
            <a:ext cx="3713427" cy="3833593"/>
          </a:xfrm>
          <a:prstGeom prst="rect">
            <a:avLst/>
          </a:prstGeom>
          <a:solidFill>
            <a:srgbClr val="008F00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5" name="Rectangle 514"/>
          <p:cNvSpPr/>
          <p:nvPr/>
        </p:nvSpPr>
        <p:spPr>
          <a:xfrm>
            <a:off x="4648200" y="1752600"/>
            <a:ext cx="5410199" cy="3835587"/>
          </a:xfrm>
          <a:prstGeom prst="rect">
            <a:avLst/>
          </a:prstGeom>
          <a:solidFill>
            <a:srgbClr val="0432FF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System Schematic</a:t>
            </a:r>
            <a:endParaRPr lang="en-US" dirty="0"/>
          </a:p>
        </p:txBody>
      </p:sp>
      <p:pic>
        <p:nvPicPr>
          <p:cNvPr id="345" name="Picture 3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551694"/>
            <a:ext cx="1896534" cy="1066800"/>
          </a:xfrm>
          <a:prstGeom prst="rect">
            <a:avLst/>
          </a:prstGeom>
        </p:spPr>
      </p:pic>
      <p:sp>
        <p:nvSpPr>
          <p:cNvPr id="350" name="TextBox 349"/>
          <p:cNvSpPr txBox="1"/>
          <p:nvPr/>
        </p:nvSpPr>
        <p:spPr>
          <a:xfrm>
            <a:off x="735940" y="1294632"/>
            <a:ext cx="3547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Random Projection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1" name="TextBox 350"/>
          <p:cNvSpPr txBox="1"/>
          <p:nvPr/>
        </p:nvSpPr>
        <p:spPr>
          <a:xfrm>
            <a:off x="5829331" y="1294632"/>
            <a:ext cx="2324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HD Encoder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2" name="TextBox 351"/>
          <p:cNvSpPr txBox="1"/>
          <p:nvPr/>
        </p:nvSpPr>
        <p:spPr>
          <a:xfrm>
            <a:off x="8311632" y="1294632"/>
            <a:ext cx="3880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Classifier Memory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334000" y="5816787"/>
            <a:ext cx="1402068" cy="373323"/>
            <a:chOff x="4495516" y="4693579"/>
            <a:chExt cx="3307274" cy="880615"/>
          </a:xfrm>
        </p:grpSpPr>
        <p:sp>
          <p:nvSpPr>
            <p:cNvPr id="357" name="Trapezoid 356"/>
            <p:cNvSpPr/>
            <p:nvPr/>
          </p:nvSpPr>
          <p:spPr>
            <a:xfrm>
              <a:off x="5225201" y="4693579"/>
              <a:ext cx="1814007" cy="92054"/>
            </a:xfrm>
            <a:prstGeom prst="trapezoid">
              <a:avLst>
                <a:gd name="adj" fmla="val 88865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Trapezoid 357"/>
            <p:cNvSpPr/>
            <p:nvPr/>
          </p:nvSpPr>
          <p:spPr>
            <a:xfrm>
              <a:off x="5154794" y="4786752"/>
              <a:ext cx="1968394" cy="95095"/>
            </a:xfrm>
            <a:prstGeom prst="trapezoid">
              <a:avLst>
                <a:gd name="adj" fmla="val 88865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Trapezoid 358"/>
            <p:cNvSpPr/>
            <p:nvPr/>
          </p:nvSpPr>
          <p:spPr>
            <a:xfrm>
              <a:off x="5051858" y="4885107"/>
              <a:ext cx="2169409" cy="88943"/>
            </a:xfrm>
            <a:prstGeom prst="trapezoid">
              <a:avLst>
                <a:gd name="adj" fmla="val 88865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Trapezoid 359"/>
            <p:cNvSpPr/>
            <p:nvPr/>
          </p:nvSpPr>
          <p:spPr>
            <a:xfrm>
              <a:off x="4965186" y="4974050"/>
              <a:ext cx="2350014" cy="96361"/>
            </a:xfrm>
            <a:prstGeom prst="trapezoid">
              <a:avLst>
                <a:gd name="adj" fmla="val 88865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Trapezoid 360"/>
            <p:cNvSpPr/>
            <p:nvPr/>
          </p:nvSpPr>
          <p:spPr>
            <a:xfrm>
              <a:off x="4871252" y="5070412"/>
              <a:ext cx="2520147" cy="105098"/>
            </a:xfrm>
            <a:prstGeom prst="trapezoid">
              <a:avLst>
                <a:gd name="adj" fmla="val 88865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Trapezoid 361"/>
            <p:cNvSpPr/>
            <p:nvPr/>
          </p:nvSpPr>
          <p:spPr>
            <a:xfrm>
              <a:off x="4777318" y="5175510"/>
              <a:ext cx="2736728" cy="96362"/>
            </a:xfrm>
            <a:prstGeom prst="trapezoid">
              <a:avLst>
                <a:gd name="adj" fmla="val 96773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Trapezoid 362"/>
            <p:cNvSpPr/>
            <p:nvPr/>
          </p:nvSpPr>
          <p:spPr>
            <a:xfrm>
              <a:off x="4683384" y="5274984"/>
              <a:ext cx="2936616" cy="101986"/>
            </a:xfrm>
            <a:prstGeom prst="trapezoid">
              <a:avLst>
                <a:gd name="adj" fmla="val 88865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Trapezoid 363"/>
            <p:cNvSpPr/>
            <p:nvPr/>
          </p:nvSpPr>
          <p:spPr>
            <a:xfrm>
              <a:off x="4589450" y="5372733"/>
              <a:ext cx="3106750" cy="103711"/>
            </a:xfrm>
            <a:prstGeom prst="trapezoid">
              <a:avLst>
                <a:gd name="adj" fmla="val 88865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Trapezoid 364"/>
            <p:cNvSpPr/>
            <p:nvPr/>
          </p:nvSpPr>
          <p:spPr>
            <a:xfrm>
              <a:off x="4495516" y="5469654"/>
              <a:ext cx="3307274" cy="104540"/>
            </a:xfrm>
            <a:prstGeom prst="trapezoid">
              <a:avLst>
                <a:gd name="adj" fmla="val 88865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17" name="Straight Connector 516"/>
          <p:cNvCxnSpPr/>
          <p:nvPr/>
        </p:nvCxnSpPr>
        <p:spPr>
          <a:xfrm flipH="1" flipV="1">
            <a:off x="304800" y="5588187"/>
            <a:ext cx="5387008" cy="262414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8" name="Straight Connector 517"/>
          <p:cNvCxnSpPr>
            <a:stCxn id="358" idx="3"/>
          </p:cNvCxnSpPr>
          <p:nvPr/>
        </p:nvCxnSpPr>
        <p:spPr>
          <a:xfrm flipV="1">
            <a:off x="6430048" y="5588187"/>
            <a:ext cx="5380952" cy="288256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4" name="Rectangle 1453"/>
          <p:cNvSpPr/>
          <p:nvPr/>
        </p:nvSpPr>
        <p:spPr>
          <a:xfrm>
            <a:off x="381000" y="1854387"/>
            <a:ext cx="11430000" cy="358140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2" name="TextBox 891"/>
          <p:cNvSpPr txBox="1"/>
          <p:nvPr/>
        </p:nvSpPr>
        <p:spPr>
          <a:xfrm>
            <a:off x="338686" y="5666826"/>
            <a:ext cx="2595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u="sng">
                <a:latin typeface="Arial" charset="0"/>
                <a:ea typeface="Arial" charset="0"/>
                <a:cs typeface="Arial" charset="0"/>
              </a:rPr>
              <a:t>row </a:t>
            </a:r>
            <a:r>
              <a:rPr lang="en-US" sz="3600" b="1" u="sng" smtClean="0">
                <a:latin typeface="Arial" charset="0"/>
                <a:ea typeface="Arial" charset="0"/>
                <a:cs typeface="Arial" charset="0"/>
              </a:rPr>
              <a:t>1 of </a:t>
            </a:r>
            <a:r>
              <a:rPr lang="en-US" sz="3600" b="1" u="sng" dirty="0">
                <a:latin typeface="Arial" charset="0"/>
                <a:ea typeface="Arial" charset="0"/>
                <a:cs typeface="Arial" charset="0"/>
              </a:rPr>
              <a:t>32</a:t>
            </a:r>
          </a:p>
        </p:txBody>
      </p:sp>
      <p:sp>
        <p:nvSpPr>
          <p:cNvPr id="893" name="TextBox 892"/>
          <p:cNvSpPr txBox="1"/>
          <p:nvPr/>
        </p:nvSpPr>
        <p:spPr>
          <a:xfrm rot="5400000">
            <a:off x="2910669" y="5691483"/>
            <a:ext cx="8915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>
                <a:latin typeface="Arial" charset="0"/>
                <a:ea typeface="Arial" charset="0"/>
                <a:cs typeface="Arial" charset="0"/>
              </a:rPr>
              <a:t>...</a:t>
            </a:r>
          </a:p>
        </p:txBody>
      </p:sp>
      <p:sp>
        <p:nvSpPr>
          <p:cNvPr id="894" name="TextBox 893"/>
          <p:cNvSpPr txBox="1"/>
          <p:nvPr/>
        </p:nvSpPr>
        <p:spPr>
          <a:xfrm>
            <a:off x="3048000" y="685800"/>
            <a:ext cx="5643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entirely CNFETs + RRAM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67" y="1900815"/>
            <a:ext cx="11421578" cy="355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4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0432"/>
            <a:ext cx="12192000" cy="62966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18"/>
            <a:ext cx="12192000" cy="1143000"/>
          </a:xfrm>
        </p:spPr>
        <p:txBody>
          <a:bodyPr lIns="0" rIns="0">
            <a:noAutofit/>
          </a:bodyPr>
          <a:lstStyle/>
          <a:p>
            <a:r>
              <a:rPr lang="en-US" dirty="0" smtClean="0"/>
              <a:t>3D </a:t>
            </a:r>
            <a:r>
              <a:rPr lang="en-US" dirty="0" err="1" smtClean="0"/>
              <a:t>Nanosystem</a:t>
            </a:r>
            <a:r>
              <a:rPr lang="en-US" dirty="0" smtClean="0"/>
              <a:t> for HD Computing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339647" y="1343469"/>
            <a:ext cx="3482379" cy="4878584"/>
            <a:chOff x="5387456" y="4871919"/>
            <a:chExt cx="3482379" cy="4878584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87456" y="5935079"/>
              <a:ext cx="1795221" cy="1108754"/>
            </a:xfrm>
            <a:prstGeom prst="rect">
              <a:avLst/>
            </a:prstGeom>
          </p:spPr>
        </p:pic>
        <p:cxnSp>
          <p:nvCxnSpPr>
            <p:cNvPr id="37" name="Straight Connector 36"/>
            <p:cNvCxnSpPr>
              <a:endCxn id="39" idx="1"/>
            </p:cNvCxnSpPr>
            <p:nvPr/>
          </p:nvCxnSpPr>
          <p:spPr>
            <a:xfrm flipH="1" flipV="1">
              <a:off x="6140456" y="6412687"/>
              <a:ext cx="83318" cy="3337816"/>
            </a:xfrm>
            <a:prstGeom prst="line">
              <a:avLst/>
            </a:prstGeom>
            <a:ln w="317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6463614" y="6469321"/>
              <a:ext cx="939333" cy="1464005"/>
            </a:xfrm>
            <a:prstGeom prst="line">
              <a:avLst/>
            </a:prstGeom>
            <a:ln w="317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/>
            <p:cNvSpPr/>
            <p:nvPr/>
          </p:nvSpPr>
          <p:spPr>
            <a:xfrm>
              <a:off x="6140456" y="6331593"/>
              <a:ext cx="296735" cy="162187"/>
            </a:xfrm>
            <a:prstGeom prst="rect">
              <a:avLst/>
            </a:prstGeom>
            <a:noFill/>
            <a:ln w="317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5" name="Straight Connector 894"/>
            <p:cNvCxnSpPr/>
            <p:nvPr/>
          </p:nvCxnSpPr>
          <p:spPr>
            <a:xfrm>
              <a:off x="6437191" y="6489456"/>
              <a:ext cx="2432644" cy="701963"/>
            </a:xfrm>
            <a:prstGeom prst="line">
              <a:avLst/>
            </a:prstGeom>
            <a:ln w="317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6" name="Straight Connector 895"/>
            <p:cNvCxnSpPr/>
            <p:nvPr/>
          </p:nvCxnSpPr>
          <p:spPr>
            <a:xfrm flipV="1">
              <a:off x="6415276" y="4871919"/>
              <a:ext cx="2454559" cy="1456907"/>
            </a:xfrm>
            <a:prstGeom prst="line">
              <a:avLst/>
            </a:prstGeom>
            <a:ln w="317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>
            <a:off x="9720377" y="3249726"/>
            <a:ext cx="2522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Arial" charset="0"/>
                <a:ea typeface="Arial" charset="0"/>
                <a:cs typeface="Arial" charset="0"/>
              </a:rPr>
              <a:t>1,952 CNFETs</a:t>
            </a:r>
            <a:endParaRPr lang="en-US" sz="2800" dirty="0" smtClean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22026" y="1343469"/>
            <a:ext cx="3457141" cy="2316733"/>
            <a:chOff x="2039589" y="578867"/>
            <a:chExt cx="9004464" cy="6034159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3524741" y="-906285"/>
              <a:ext cx="6034159" cy="9004464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grpSp>
          <p:nvGrpSpPr>
            <p:cNvPr id="76" name="Group 75"/>
            <p:cNvGrpSpPr/>
            <p:nvPr/>
          </p:nvGrpSpPr>
          <p:grpSpPr>
            <a:xfrm>
              <a:off x="2304844" y="921123"/>
              <a:ext cx="7500090" cy="5439378"/>
              <a:chOff x="2304844" y="921123"/>
              <a:chExt cx="7500090" cy="5439378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2319666" y="1187913"/>
                <a:ext cx="7460369" cy="5172588"/>
                <a:chOff x="2319666" y="1187913"/>
                <a:chExt cx="7460369" cy="5172588"/>
              </a:xfrm>
            </p:grpSpPr>
            <p:sp>
              <p:nvSpPr>
                <p:cNvPr id="670" name="Oval 669"/>
                <p:cNvSpPr/>
                <p:nvPr/>
              </p:nvSpPr>
              <p:spPr>
                <a:xfrm rot="5400000">
                  <a:off x="2395947" y="119387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71" name="Oval 670"/>
                <p:cNvSpPr/>
                <p:nvPr/>
              </p:nvSpPr>
              <p:spPr>
                <a:xfrm rot="5400000">
                  <a:off x="2592657" y="1193873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72" name="Oval 671"/>
                <p:cNvSpPr/>
                <p:nvPr/>
              </p:nvSpPr>
              <p:spPr>
                <a:xfrm rot="5400000">
                  <a:off x="2866574" y="119387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73" name="Oval 672"/>
                <p:cNvSpPr/>
                <p:nvPr/>
              </p:nvSpPr>
              <p:spPr>
                <a:xfrm rot="5400000">
                  <a:off x="3063284" y="119387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74" name="Oval 673"/>
                <p:cNvSpPr/>
                <p:nvPr/>
              </p:nvSpPr>
              <p:spPr>
                <a:xfrm rot="5400000">
                  <a:off x="3337200" y="119387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75" name="Oval 674"/>
                <p:cNvSpPr/>
                <p:nvPr/>
              </p:nvSpPr>
              <p:spPr>
                <a:xfrm rot="5400000">
                  <a:off x="3533910" y="1193873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76" name="Oval 675"/>
                <p:cNvSpPr/>
                <p:nvPr/>
              </p:nvSpPr>
              <p:spPr>
                <a:xfrm rot="5400000">
                  <a:off x="3807827" y="119387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77" name="Oval 676"/>
                <p:cNvSpPr/>
                <p:nvPr/>
              </p:nvSpPr>
              <p:spPr>
                <a:xfrm rot="5400000">
                  <a:off x="4004537" y="119387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78" name="Oval 677"/>
                <p:cNvSpPr/>
                <p:nvPr/>
              </p:nvSpPr>
              <p:spPr>
                <a:xfrm rot="5400000">
                  <a:off x="4278454" y="119387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79" name="Oval 678"/>
                <p:cNvSpPr/>
                <p:nvPr/>
              </p:nvSpPr>
              <p:spPr>
                <a:xfrm rot="5400000">
                  <a:off x="4475164" y="1193873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80" name="Oval 679"/>
                <p:cNvSpPr/>
                <p:nvPr/>
              </p:nvSpPr>
              <p:spPr>
                <a:xfrm rot="5400000">
                  <a:off x="4749081" y="119387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81" name="Oval 680"/>
                <p:cNvSpPr/>
                <p:nvPr/>
              </p:nvSpPr>
              <p:spPr>
                <a:xfrm rot="5400000">
                  <a:off x="4945791" y="119387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82" name="Oval 681"/>
                <p:cNvSpPr/>
                <p:nvPr/>
              </p:nvSpPr>
              <p:spPr>
                <a:xfrm rot="5400000">
                  <a:off x="5219707" y="119387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83" name="Oval 682"/>
                <p:cNvSpPr/>
                <p:nvPr/>
              </p:nvSpPr>
              <p:spPr>
                <a:xfrm rot="5400000">
                  <a:off x="5416417" y="1193873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84" name="Oval 683"/>
                <p:cNvSpPr/>
                <p:nvPr/>
              </p:nvSpPr>
              <p:spPr>
                <a:xfrm rot="5400000">
                  <a:off x="5690334" y="119387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85" name="Oval 684"/>
                <p:cNvSpPr/>
                <p:nvPr/>
              </p:nvSpPr>
              <p:spPr>
                <a:xfrm rot="5400000">
                  <a:off x="5887044" y="119387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86" name="Oval 685"/>
                <p:cNvSpPr/>
                <p:nvPr/>
              </p:nvSpPr>
              <p:spPr>
                <a:xfrm rot="5400000">
                  <a:off x="6159566" y="120050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87" name="Oval 686"/>
                <p:cNvSpPr/>
                <p:nvPr/>
              </p:nvSpPr>
              <p:spPr>
                <a:xfrm rot="5400000">
                  <a:off x="6356276" y="120050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88" name="Oval 687"/>
                <p:cNvSpPr/>
                <p:nvPr/>
              </p:nvSpPr>
              <p:spPr>
                <a:xfrm rot="5400000">
                  <a:off x="6630193" y="120049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89" name="Oval 688"/>
                <p:cNvSpPr/>
                <p:nvPr/>
              </p:nvSpPr>
              <p:spPr>
                <a:xfrm rot="5400000">
                  <a:off x="6826903" y="120050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90" name="Oval 689"/>
                <p:cNvSpPr/>
                <p:nvPr/>
              </p:nvSpPr>
              <p:spPr>
                <a:xfrm rot="5400000">
                  <a:off x="7100819" y="120050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91" name="Oval 690"/>
                <p:cNvSpPr/>
                <p:nvPr/>
              </p:nvSpPr>
              <p:spPr>
                <a:xfrm rot="5400000">
                  <a:off x="7297529" y="120050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92" name="Oval 691"/>
                <p:cNvSpPr/>
                <p:nvPr/>
              </p:nvSpPr>
              <p:spPr>
                <a:xfrm rot="5400000">
                  <a:off x="7571446" y="120049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93" name="Oval 692"/>
                <p:cNvSpPr/>
                <p:nvPr/>
              </p:nvSpPr>
              <p:spPr>
                <a:xfrm rot="5400000">
                  <a:off x="7768156" y="120050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94" name="Oval 693"/>
                <p:cNvSpPr/>
                <p:nvPr/>
              </p:nvSpPr>
              <p:spPr>
                <a:xfrm rot="5400000">
                  <a:off x="8042073" y="120050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95" name="Oval 694"/>
                <p:cNvSpPr/>
                <p:nvPr/>
              </p:nvSpPr>
              <p:spPr>
                <a:xfrm rot="5400000">
                  <a:off x="8238783" y="120050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96" name="Oval 695"/>
                <p:cNvSpPr/>
                <p:nvPr/>
              </p:nvSpPr>
              <p:spPr>
                <a:xfrm rot="5400000">
                  <a:off x="8512700" y="120049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97" name="Oval 696"/>
                <p:cNvSpPr/>
                <p:nvPr/>
              </p:nvSpPr>
              <p:spPr>
                <a:xfrm rot="5400000">
                  <a:off x="8709410" y="120050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98" name="Oval 697"/>
                <p:cNvSpPr/>
                <p:nvPr/>
              </p:nvSpPr>
              <p:spPr>
                <a:xfrm rot="5400000">
                  <a:off x="8983326" y="120050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99" name="Oval 698"/>
                <p:cNvSpPr/>
                <p:nvPr/>
              </p:nvSpPr>
              <p:spPr>
                <a:xfrm rot="5400000">
                  <a:off x="9180036" y="120050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00" name="Oval 699"/>
                <p:cNvSpPr/>
                <p:nvPr/>
              </p:nvSpPr>
              <p:spPr>
                <a:xfrm rot="5400000">
                  <a:off x="9453953" y="120049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01" name="Oval 700"/>
                <p:cNvSpPr/>
                <p:nvPr/>
              </p:nvSpPr>
              <p:spPr>
                <a:xfrm rot="5400000">
                  <a:off x="9650663" y="120050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02" name="Oval 701"/>
                <p:cNvSpPr/>
                <p:nvPr/>
              </p:nvSpPr>
              <p:spPr>
                <a:xfrm rot="5400000">
                  <a:off x="2349566" y="5242415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03" name="Oval 702"/>
                <p:cNvSpPr/>
                <p:nvPr/>
              </p:nvSpPr>
              <p:spPr>
                <a:xfrm rot="5400000">
                  <a:off x="2601356" y="5242417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04" name="Oval 703"/>
                <p:cNvSpPr/>
                <p:nvPr/>
              </p:nvSpPr>
              <p:spPr>
                <a:xfrm rot="5400000">
                  <a:off x="2820019" y="5242416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05" name="Oval 704"/>
                <p:cNvSpPr/>
                <p:nvPr/>
              </p:nvSpPr>
              <p:spPr>
                <a:xfrm rot="5400000">
                  <a:off x="3071809" y="524241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06" name="Oval 705"/>
                <p:cNvSpPr/>
                <p:nvPr/>
              </p:nvSpPr>
              <p:spPr>
                <a:xfrm rot="5400000">
                  <a:off x="3290471" y="5242415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07" name="Oval 706"/>
                <p:cNvSpPr/>
                <p:nvPr/>
              </p:nvSpPr>
              <p:spPr>
                <a:xfrm rot="5400000">
                  <a:off x="3542261" y="5242417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08" name="Oval 707"/>
                <p:cNvSpPr/>
                <p:nvPr/>
              </p:nvSpPr>
              <p:spPr>
                <a:xfrm rot="5400000">
                  <a:off x="3760924" y="5242416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09" name="Oval 708"/>
                <p:cNvSpPr/>
                <p:nvPr/>
              </p:nvSpPr>
              <p:spPr>
                <a:xfrm rot="5400000">
                  <a:off x="4012714" y="524241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10" name="Oval 709"/>
                <p:cNvSpPr/>
                <p:nvPr/>
              </p:nvSpPr>
              <p:spPr>
                <a:xfrm rot="5400000">
                  <a:off x="4238480" y="5242416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11" name="Oval 710"/>
                <p:cNvSpPr/>
                <p:nvPr/>
              </p:nvSpPr>
              <p:spPr>
                <a:xfrm rot="5400000">
                  <a:off x="4490270" y="524241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12" name="Oval 711"/>
                <p:cNvSpPr/>
                <p:nvPr/>
              </p:nvSpPr>
              <p:spPr>
                <a:xfrm rot="5400000">
                  <a:off x="4708933" y="5242417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13" name="Oval 712"/>
                <p:cNvSpPr/>
                <p:nvPr/>
              </p:nvSpPr>
              <p:spPr>
                <a:xfrm rot="5400000">
                  <a:off x="4960723" y="524241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14" name="Oval 713"/>
                <p:cNvSpPr/>
                <p:nvPr/>
              </p:nvSpPr>
              <p:spPr>
                <a:xfrm rot="5400000">
                  <a:off x="5179385" y="5242416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15" name="Oval 714"/>
                <p:cNvSpPr/>
                <p:nvPr/>
              </p:nvSpPr>
              <p:spPr>
                <a:xfrm rot="5400000">
                  <a:off x="5431175" y="524241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16" name="Oval 715"/>
                <p:cNvSpPr/>
                <p:nvPr/>
              </p:nvSpPr>
              <p:spPr>
                <a:xfrm rot="5400000">
                  <a:off x="5649838" y="5242417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17" name="Oval 716"/>
                <p:cNvSpPr/>
                <p:nvPr/>
              </p:nvSpPr>
              <p:spPr>
                <a:xfrm rot="5400000">
                  <a:off x="5901628" y="524241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18" name="Oval 717"/>
                <p:cNvSpPr/>
                <p:nvPr/>
              </p:nvSpPr>
              <p:spPr>
                <a:xfrm rot="5400000">
                  <a:off x="6118437" y="5242416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19" name="Oval 718"/>
                <p:cNvSpPr/>
                <p:nvPr/>
              </p:nvSpPr>
              <p:spPr>
                <a:xfrm rot="5400000">
                  <a:off x="6370227" y="524241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20" name="Oval 719"/>
                <p:cNvSpPr/>
                <p:nvPr/>
              </p:nvSpPr>
              <p:spPr>
                <a:xfrm rot="5400000">
                  <a:off x="6588890" y="5242417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21" name="Oval 720"/>
                <p:cNvSpPr/>
                <p:nvPr/>
              </p:nvSpPr>
              <p:spPr>
                <a:xfrm rot="5400000">
                  <a:off x="6840680" y="524241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22" name="Oval 721"/>
                <p:cNvSpPr/>
                <p:nvPr/>
              </p:nvSpPr>
              <p:spPr>
                <a:xfrm rot="5400000">
                  <a:off x="7059342" y="5242416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23" name="Oval 722"/>
                <p:cNvSpPr/>
                <p:nvPr/>
              </p:nvSpPr>
              <p:spPr>
                <a:xfrm rot="5400000">
                  <a:off x="7311132" y="524241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24" name="Oval 723"/>
                <p:cNvSpPr/>
                <p:nvPr/>
              </p:nvSpPr>
              <p:spPr>
                <a:xfrm rot="5400000">
                  <a:off x="7529795" y="5242417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25" name="Oval 724"/>
                <p:cNvSpPr/>
                <p:nvPr/>
              </p:nvSpPr>
              <p:spPr>
                <a:xfrm rot="5400000">
                  <a:off x="7781585" y="524241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26" name="Oval 725"/>
                <p:cNvSpPr/>
                <p:nvPr/>
              </p:nvSpPr>
              <p:spPr>
                <a:xfrm rot="5400000">
                  <a:off x="8007351" y="5242417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27" name="Oval 726"/>
                <p:cNvSpPr/>
                <p:nvPr/>
              </p:nvSpPr>
              <p:spPr>
                <a:xfrm rot="5400000">
                  <a:off x="8259141" y="524241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28" name="Oval 727"/>
                <p:cNvSpPr/>
                <p:nvPr/>
              </p:nvSpPr>
              <p:spPr>
                <a:xfrm rot="5400000">
                  <a:off x="8477804" y="524241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29" name="Oval 728"/>
                <p:cNvSpPr/>
                <p:nvPr/>
              </p:nvSpPr>
              <p:spPr>
                <a:xfrm rot="5400000">
                  <a:off x="8729594" y="524242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30" name="Oval 729"/>
                <p:cNvSpPr/>
                <p:nvPr/>
              </p:nvSpPr>
              <p:spPr>
                <a:xfrm rot="5400000">
                  <a:off x="8948256" y="5242417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31" name="Oval 730"/>
                <p:cNvSpPr/>
                <p:nvPr/>
              </p:nvSpPr>
              <p:spPr>
                <a:xfrm rot="5400000">
                  <a:off x="9200046" y="524241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32" name="Oval 731"/>
                <p:cNvSpPr/>
                <p:nvPr/>
              </p:nvSpPr>
              <p:spPr>
                <a:xfrm rot="5400000">
                  <a:off x="9418709" y="524241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33" name="Oval 732"/>
                <p:cNvSpPr/>
                <p:nvPr/>
              </p:nvSpPr>
              <p:spPr>
                <a:xfrm rot="5400000">
                  <a:off x="9670499" y="524242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34" name="Oval 733"/>
                <p:cNvSpPr/>
                <p:nvPr/>
              </p:nvSpPr>
              <p:spPr>
                <a:xfrm rot="5400000">
                  <a:off x="2400430" y="154799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35" name="Oval 734"/>
                <p:cNvSpPr/>
                <p:nvPr/>
              </p:nvSpPr>
              <p:spPr>
                <a:xfrm rot="5400000">
                  <a:off x="2597140" y="154799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36" name="Oval 735"/>
                <p:cNvSpPr/>
                <p:nvPr/>
              </p:nvSpPr>
              <p:spPr>
                <a:xfrm rot="5400000">
                  <a:off x="2871057" y="154799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37" name="Oval 736"/>
                <p:cNvSpPr/>
                <p:nvPr/>
              </p:nvSpPr>
              <p:spPr>
                <a:xfrm rot="5400000">
                  <a:off x="3067767" y="154799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38" name="Oval 737"/>
                <p:cNvSpPr/>
                <p:nvPr/>
              </p:nvSpPr>
              <p:spPr>
                <a:xfrm rot="5400000">
                  <a:off x="3341683" y="154799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39" name="Oval 738"/>
                <p:cNvSpPr/>
                <p:nvPr/>
              </p:nvSpPr>
              <p:spPr>
                <a:xfrm rot="5400000">
                  <a:off x="3538393" y="154799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40" name="Oval 739"/>
                <p:cNvSpPr/>
                <p:nvPr/>
              </p:nvSpPr>
              <p:spPr>
                <a:xfrm rot="5400000">
                  <a:off x="3812310" y="154799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41" name="Oval 740"/>
                <p:cNvSpPr/>
                <p:nvPr/>
              </p:nvSpPr>
              <p:spPr>
                <a:xfrm rot="5400000">
                  <a:off x="4009020" y="154799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42" name="Oval 741"/>
                <p:cNvSpPr/>
                <p:nvPr/>
              </p:nvSpPr>
              <p:spPr>
                <a:xfrm rot="5400000">
                  <a:off x="4282937" y="154799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43" name="Oval 742"/>
                <p:cNvSpPr/>
                <p:nvPr/>
              </p:nvSpPr>
              <p:spPr>
                <a:xfrm rot="5400000">
                  <a:off x="4479647" y="154799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44" name="Oval 743"/>
                <p:cNvSpPr/>
                <p:nvPr/>
              </p:nvSpPr>
              <p:spPr>
                <a:xfrm rot="5400000">
                  <a:off x="4753564" y="154799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45" name="Oval 744"/>
                <p:cNvSpPr/>
                <p:nvPr/>
              </p:nvSpPr>
              <p:spPr>
                <a:xfrm rot="5400000">
                  <a:off x="4950274" y="154799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46" name="Oval 745"/>
                <p:cNvSpPr/>
                <p:nvPr/>
              </p:nvSpPr>
              <p:spPr>
                <a:xfrm rot="5400000">
                  <a:off x="5224190" y="154799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47" name="Oval 746"/>
                <p:cNvSpPr/>
                <p:nvPr/>
              </p:nvSpPr>
              <p:spPr>
                <a:xfrm rot="5400000">
                  <a:off x="5420900" y="154799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48" name="Oval 747"/>
                <p:cNvSpPr/>
                <p:nvPr/>
              </p:nvSpPr>
              <p:spPr>
                <a:xfrm rot="5400000">
                  <a:off x="5694817" y="154799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49" name="Oval 748"/>
                <p:cNvSpPr/>
                <p:nvPr/>
              </p:nvSpPr>
              <p:spPr>
                <a:xfrm rot="5400000">
                  <a:off x="5891527" y="154799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50" name="Oval 749"/>
                <p:cNvSpPr/>
                <p:nvPr/>
              </p:nvSpPr>
              <p:spPr>
                <a:xfrm rot="5400000">
                  <a:off x="6164049" y="155461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51" name="Oval 750"/>
                <p:cNvSpPr/>
                <p:nvPr/>
              </p:nvSpPr>
              <p:spPr>
                <a:xfrm rot="5400000">
                  <a:off x="6360759" y="155462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52" name="Oval 751"/>
                <p:cNvSpPr/>
                <p:nvPr/>
              </p:nvSpPr>
              <p:spPr>
                <a:xfrm rot="5400000">
                  <a:off x="6634676" y="155461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53" name="Oval 752"/>
                <p:cNvSpPr/>
                <p:nvPr/>
              </p:nvSpPr>
              <p:spPr>
                <a:xfrm rot="5400000">
                  <a:off x="6831386" y="155461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54" name="Oval 753"/>
                <p:cNvSpPr/>
                <p:nvPr/>
              </p:nvSpPr>
              <p:spPr>
                <a:xfrm rot="5400000">
                  <a:off x="7105302" y="155461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55" name="Oval 754"/>
                <p:cNvSpPr/>
                <p:nvPr/>
              </p:nvSpPr>
              <p:spPr>
                <a:xfrm rot="5400000">
                  <a:off x="7302012" y="155462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56" name="Oval 755"/>
                <p:cNvSpPr/>
                <p:nvPr/>
              </p:nvSpPr>
              <p:spPr>
                <a:xfrm rot="5400000">
                  <a:off x="7575929" y="155461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57" name="Oval 756"/>
                <p:cNvSpPr/>
                <p:nvPr/>
              </p:nvSpPr>
              <p:spPr>
                <a:xfrm rot="5400000">
                  <a:off x="7772639" y="155461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58" name="Oval 757"/>
                <p:cNvSpPr/>
                <p:nvPr/>
              </p:nvSpPr>
              <p:spPr>
                <a:xfrm rot="5400000">
                  <a:off x="8046556" y="155461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59" name="Oval 758"/>
                <p:cNvSpPr/>
                <p:nvPr/>
              </p:nvSpPr>
              <p:spPr>
                <a:xfrm rot="5400000">
                  <a:off x="8243266" y="155462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60" name="Oval 759"/>
                <p:cNvSpPr/>
                <p:nvPr/>
              </p:nvSpPr>
              <p:spPr>
                <a:xfrm rot="5400000">
                  <a:off x="8517183" y="155461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61" name="Oval 760"/>
                <p:cNvSpPr/>
                <p:nvPr/>
              </p:nvSpPr>
              <p:spPr>
                <a:xfrm rot="5400000">
                  <a:off x="8713893" y="155461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62" name="Oval 761"/>
                <p:cNvSpPr/>
                <p:nvPr/>
              </p:nvSpPr>
              <p:spPr>
                <a:xfrm rot="5400000">
                  <a:off x="8987809" y="155461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63" name="Oval 762"/>
                <p:cNvSpPr/>
                <p:nvPr/>
              </p:nvSpPr>
              <p:spPr>
                <a:xfrm rot="5400000">
                  <a:off x="9184519" y="155462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64" name="Oval 763"/>
                <p:cNvSpPr/>
                <p:nvPr/>
              </p:nvSpPr>
              <p:spPr>
                <a:xfrm rot="5400000">
                  <a:off x="9458436" y="155461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65" name="Oval 764"/>
                <p:cNvSpPr/>
                <p:nvPr/>
              </p:nvSpPr>
              <p:spPr>
                <a:xfrm rot="5400000">
                  <a:off x="9655146" y="155461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66" name="Oval 765"/>
                <p:cNvSpPr/>
                <p:nvPr/>
              </p:nvSpPr>
              <p:spPr>
                <a:xfrm rot="5400000">
                  <a:off x="2313708" y="550239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67" name="Oval 766"/>
                <p:cNvSpPr/>
                <p:nvPr/>
              </p:nvSpPr>
              <p:spPr>
                <a:xfrm rot="5400000">
                  <a:off x="2565498" y="550239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68" name="Oval 767"/>
                <p:cNvSpPr/>
                <p:nvPr/>
              </p:nvSpPr>
              <p:spPr>
                <a:xfrm rot="5400000">
                  <a:off x="2784161" y="550239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69" name="Oval 768"/>
                <p:cNvSpPr/>
                <p:nvPr/>
              </p:nvSpPr>
              <p:spPr>
                <a:xfrm rot="5400000">
                  <a:off x="3035951" y="5502393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70" name="Oval 769"/>
                <p:cNvSpPr/>
                <p:nvPr/>
              </p:nvSpPr>
              <p:spPr>
                <a:xfrm rot="5400000">
                  <a:off x="3254613" y="550239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71" name="Oval 770"/>
                <p:cNvSpPr/>
                <p:nvPr/>
              </p:nvSpPr>
              <p:spPr>
                <a:xfrm rot="5400000">
                  <a:off x="3506403" y="550239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72" name="Oval 771"/>
                <p:cNvSpPr/>
                <p:nvPr/>
              </p:nvSpPr>
              <p:spPr>
                <a:xfrm rot="5400000">
                  <a:off x="3725066" y="550239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73" name="Oval 772"/>
                <p:cNvSpPr/>
                <p:nvPr/>
              </p:nvSpPr>
              <p:spPr>
                <a:xfrm rot="5400000">
                  <a:off x="3976856" y="5502393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74" name="Oval 773"/>
                <p:cNvSpPr/>
                <p:nvPr/>
              </p:nvSpPr>
              <p:spPr>
                <a:xfrm rot="5400000">
                  <a:off x="4202622" y="550239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75" name="Oval 774"/>
                <p:cNvSpPr/>
                <p:nvPr/>
              </p:nvSpPr>
              <p:spPr>
                <a:xfrm rot="5400000">
                  <a:off x="4454412" y="5502393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76" name="Oval 775"/>
                <p:cNvSpPr/>
                <p:nvPr/>
              </p:nvSpPr>
              <p:spPr>
                <a:xfrm rot="5400000">
                  <a:off x="4673075" y="550239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77" name="Oval 776"/>
                <p:cNvSpPr/>
                <p:nvPr/>
              </p:nvSpPr>
              <p:spPr>
                <a:xfrm rot="5400000">
                  <a:off x="4924865" y="5502394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78" name="Oval 777"/>
                <p:cNvSpPr/>
                <p:nvPr/>
              </p:nvSpPr>
              <p:spPr>
                <a:xfrm rot="5400000">
                  <a:off x="5143527" y="550239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79" name="Oval 778"/>
                <p:cNvSpPr/>
                <p:nvPr/>
              </p:nvSpPr>
              <p:spPr>
                <a:xfrm rot="5400000">
                  <a:off x="5395317" y="5502393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80" name="Oval 779"/>
                <p:cNvSpPr/>
                <p:nvPr/>
              </p:nvSpPr>
              <p:spPr>
                <a:xfrm rot="5400000">
                  <a:off x="5613980" y="550239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81" name="Oval 780"/>
                <p:cNvSpPr/>
                <p:nvPr/>
              </p:nvSpPr>
              <p:spPr>
                <a:xfrm rot="5400000">
                  <a:off x="5865770" y="5502394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82" name="Oval 781"/>
                <p:cNvSpPr/>
                <p:nvPr/>
              </p:nvSpPr>
              <p:spPr>
                <a:xfrm rot="5400000">
                  <a:off x="6082579" y="550239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83" name="Oval 782"/>
                <p:cNvSpPr/>
                <p:nvPr/>
              </p:nvSpPr>
              <p:spPr>
                <a:xfrm rot="5400000">
                  <a:off x="6334369" y="5502393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84" name="Oval 783"/>
                <p:cNvSpPr/>
                <p:nvPr/>
              </p:nvSpPr>
              <p:spPr>
                <a:xfrm rot="5400000">
                  <a:off x="6553032" y="550239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85" name="Oval 784"/>
                <p:cNvSpPr/>
                <p:nvPr/>
              </p:nvSpPr>
              <p:spPr>
                <a:xfrm rot="5400000">
                  <a:off x="6804822" y="5502394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86" name="Oval 785"/>
                <p:cNvSpPr/>
                <p:nvPr/>
              </p:nvSpPr>
              <p:spPr>
                <a:xfrm rot="5400000">
                  <a:off x="7023484" y="550239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87" name="Oval 786"/>
                <p:cNvSpPr/>
                <p:nvPr/>
              </p:nvSpPr>
              <p:spPr>
                <a:xfrm rot="5400000">
                  <a:off x="7275274" y="5502393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88" name="Oval 787"/>
                <p:cNvSpPr/>
                <p:nvPr/>
              </p:nvSpPr>
              <p:spPr>
                <a:xfrm rot="5400000">
                  <a:off x="7493937" y="550239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89" name="Oval 788"/>
                <p:cNvSpPr/>
                <p:nvPr/>
              </p:nvSpPr>
              <p:spPr>
                <a:xfrm rot="5400000">
                  <a:off x="7745727" y="5502394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90" name="Oval 789"/>
                <p:cNvSpPr/>
                <p:nvPr/>
              </p:nvSpPr>
              <p:spPr>
                <a:xfrm rot="5400000">
                  <a:off x="7971493" y="550239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91" name="Oval 790"/>
                <p:cNvSpPr/>
                <p:nvPr/>
              </p:nvSpPr>
              <p:spPr>
                <a:xfrm rot="5400000">
                  <a:off x="8223283" y="5502394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92" name="Oval 791"/>
                <p:cNvSpPr/>
                <p:nvPr/>
              </p:nvSpPr>
              <p:spPr>
                <a:xfrm rot="5400000">
                  <a:off x="8441946" y="5502393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93" name="Oval 792"/>
                <p:cNvSpPr/>
                <p:nvPr/>
              </p:nvSpPr>
              <p:spPr>
                <a:xfrm rot="5400000">
                  <a:off x="8693736" y="5502395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94" name="Oval 793"/>
                <p:cNvSpPr/>
                <p:nvPr/>
              </p:nvSpPr>
              <p:spPr>
                <a:xfrm rot="5400000">
                  <a:off x="8912398" y="550239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95" name="Oval 794"/>
                <p:cNvSpPr/>
                <p:nvPr/>
              </p:nvSpPr>
              <p:spPr>
                <a:xfrm rot="5400000">
                  <a:off x="9164188" y="5502394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96" name="Oval 795"/>
                <p:cNvSpPr/>
                <p:nvPr/>
              </p:nvSpPr>
              <p:spPr>
                <a:xfrm rot="5400000">
                  <a:off x="9382851" y="5502393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97" name="Oval 796"/>
                <p:cNvSpPr/>
                <p:nvPr/>
              </p:nvSpPr>
              <p:spPr>
                <a:xfrm rot="5400000">
                  <a:off x="9634641" y="5502395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98" name="Oval 797"/>
                <p:cNvSpPr/>
                <p:nvPr/>
              </p:nvSpPr>
              <p:spPr>
                <a:xfrm rot="5400000">
                  <a:off x="2378705" y="550687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99" name="Oval 798"/>
                <p:cNvSpPr/>
                <p:nvPr/>
              </p:nvSpPr>
              <p:spPr>
                <a:xfrm rot="5400000">
                  <a:off x="2630495" y="5506873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00" name="Oval 799"/>
                <p:cNvSpPr/>
                <p:nvPr/>
              </p:nvSpPr>
              <p:spPr>
                <a:xfrm rot="5400000">
                  <a:off x="2849158" y="550687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01" name="Oval 800"/>
                <p:cNvSpPr/>
                <p:nvPr/>
              </p:nvSpPr>
              <p:spPr>
                <a:xfrm rot="5400000">
                  <a:off x="3100948" y="5506874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02" name="Oval 801"/>
                <p:cNvSpPr/>
                <p:nvPr/>
              </p:nvSpPr>
              <p:spPr>
                <a:xfrm rot="5400000">
                  <a:off x="3319610" y="550687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03" name="Oval 802"/>
                <p:cNvSpPr/>
                <p:nvPr/>
              </p:nvSpPr>
              <p:spPr>
                <a:xfrm rot="5400000">
                  <a:off x="3571400" y="5506873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04" name="Oval 803"/>
                <p:cNvSpPr/>
                <p:nvPr/>
              </p:nvSpPr>
              <p:spPr>
                <a:xfrm rot="5400000">
                  <a:off x="3790063" y="550687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05" name="Oval 804"/>
                <p:cNvSpPr/>
                <p:nvPr/>
              </p:nvSpPr>
              <p:spPr>
                <a:xfrm rot="5400000">
                  <a:off x="4041853" y="5506874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06" name="Oval 805"/>
                <p:cNvSpPr/>
                <p:nvPr/>
              </p:nvSpPr>
              <p:spPr>
                <a:xfrm rot="5400000">
                  <a:off x="4267619" y="550687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07" name="Oval 806"/>
                <p:cNvSpPr/>
                <p:nvPr/>
              </p:nvSpPr>
              <p:spPr>
                <a:xfrm rot="5400000">
                  <a:off x="4519409" y="5506874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08" name="Oval 807"/>
                <p:cNvSpPr/>
                <p:nvPr/>
              </p:nvSpPr>
              <p:spPr>
                <a:xfrm rot="5400000">
                  <a:off x="4738072" y="5506873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09" name="Oval 808"/>
                <p:cNvSpPr/>
                <p:nvPr/>
              </p:nvSpPr>
              <p:spPr>
                <a:xfrm rot="5400000">
                  <a:off x="4989862" y="5506875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10" name="Oval 809"/>
                <p:cNvSpPr/>
                <p:nvPr/>
              </p:nvSpPr>
              <p:spPr>
                <a:xfrm rot="5400000">
                  <a:off x="5208524" y="550687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11" name="Oval 810"/>
                <p:cNvSpPr/>
                <p:nvPr/>
              </p:nvSpPr>
              <p:spPr>
                <a:xfrm rot="5400000">
                  <a:off x="5460314" y="5506874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12" name="Oval 811"/>
                <p:cNvSpPr/>
                <p:nvPr/>
              </p:nvSpPr>
              <p:spPr>
                <a:xfrm rot="5400000">
                  <a:off x="5678977" y="5506873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13" name="Oval 812"/>
                <p:cNvSpPr/>
                <p:nvPr/>
              </p:nvSpPr>
              <p:spPr>
                <a:xfrm rot="5400000">
                  <a:off x="5930767" y="5506875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14" name="Oval 813"/>
                <p:cNvSpPr/>
                <p:nvPr/>
              </p:nvSpPr>
              <p:spPr>
                <a:xfrm rot="5400000">
                  <a:off x="6147576" y="550687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15" name="Oval 814"/>
                <p:cNvSpPr/>
                <p:nvPr/>
              </p:nvSpPr>
              <p:spPr>
                <a:xfrm rot="5400000">
                  <a:off x="6399366" y="5506874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16" name="Oval 815"/>
                <p:cNvSpPr/>
                <p:nvPr/>
              </p:nvSpPr>
              <p:spPr>
                <a:xfrm rot="5400000">
                  <a:off x="6618029" y="5506873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17" name="Oval 816"/>
                <p:cNvSpPr/>
                <p:nvPr/>
              </p:nvSpPr>
              <p:spPr>
                <a:xfrm rot="5400000">
                  <a:off x="6869819" y="5506875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18" name="Oval 817"/>
                <p:cNvSpPr/>
                <p:nvPr/>
              </p:nvSpPr>
              <p:spPr>
                <a:xfrm rot="5400000">
                  <a:off x="7088481" y="550687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19" name="Oval 818"/>
                <p:cNvSpPr/>
                <p:nvPr/>
              </p:nvSpPr>
              <p:spPr>
                <a:xfrm rot="5400000">
                  <a:off x="7340271" y="5506874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20" name="Oval 819"/>
                <p:cNvSpPr/>
                <p:nvPr/>
              </p:nvSpPr>
              <p:spPr>
                <a:xfrm rot="5400000">
                  <a:off x="7558934" y="5506873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21" name="Oval 820"/>
                <p:cNvSpPr/>
                <p:nvPr/>
              </p:nvSpPr>
              <p:spPr>
                <a:xfrm rot="5400000">
                  <a:off x="7810724" y="5506875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22" name="Oval 821"/>
                <p:cNvSpPr/>
                <p:nvPr/>
              </p:nvSpPr>
              <p:spPr>
                <a:xfrm rot="5400000">
                  <a:off x="8036490" y="5506873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23" name="Oval 822"/>
                <p:cNvSpPr/>
                <p:nvPr/>
              </p:nvSpPr>
              <p:spPr>
                <a:xfrm rot="5400000">
                  <a:off x="8288280" y="5506875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24" name="Oval 823"/>
                <p:cNvSpPr/>
                <p:nvPr/>
              </p:nvSpPr>
              <p:spPr>
                <a:xfrm rot="5400000">
                  <a:off x="8506943" y="5506874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25" name="Oval 824"/>
                <p:cNvSpPr/>
                <p:nvPr/>
              </p:nvSpPr>
              <p:spPr>
                <a:xfrm rot="5400000">
                  <a:off x="8758733" y="5506876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26" name="Oval 825"/>
                <p:cNvSpPr/>
                <p:nvPr/>
              </p:nvSpPr>
              <p:spPr>
                <a:xfrm rot="5400000">
                  <a:off x="8977395" y="5506873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27" name="Oval 826"/>
                <p:cNvSpPr/>
                <p:nvPr/>
              </p:nvSpPr>
              <p:spPr>
                <a:xfrm rot="5400000">
                  <a:off x="9229185" y="5506875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28" name="Oval 827"/>
                <p:cNvSpPr/>
                <p:nvPr/>
              </p:nvSpPr>
              <p:spPr>
                <a:xfrm rot="5400000">
                  <a:off x="9447848" y="5506874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29" name="Oval 828"/>
                <p:cNvSpPr/>
                <p:nvPr/>
              </p:nvSpPr>
              <p:spPr>
                <a:xfrm rot="5400000">
                  <a:off x="9699638" y="5506876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30" name="Oval 829"/>
                <p:cNvSpPr/>
                <p:nvPr/>
              </p:nvSpPr>
              <p:spPr>
                <a:xfrm rot="5400000">
                  <a:off x="2318185" y="6280096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31" name="Oval 830"/>
                <p:cNvSpPr/>
                <p:nvPr/>
              </p:nvSpPr>
              <p:spPr>
                <a:xfrm rot="5400000">
                  <a:off x="2569975" y="628009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32" name="Oval 831"/>
                <p:cNvSpPr/>
                <p:nvPr/>
              </p:nvSpPr>
              <p:spPr>
                <a:xfrm rot="5400000">
                  <a:off x="2788638" y="6280097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33" name="Oval 832"/>
                <p:cNvSpPr/>
                <p:nvPr/>
              </p:nvSpPr>
              <p:spPr>
                <a:xfrm rot="5400000">
                  <a:off x="3040428" y="628009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34" name="Oval 833"/>
                <p:cNvSpPr/>
                <p:nvPr/>
              </p:nvSpPr>
              <p:spPr>
                <a:xfrm rot="5400000">
                  <a:off x="3259090" y="6280096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35" name="Oval 834"/>
                <p:cNvSpPr/>
                <p:nvPr/>
              </p:nvSpPr>
              <p:spPr>
                <a:xfrm rot="5400000">
                  <a:off x="3510880" y="628009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36" name="Oval 835"/>
                <p:cNvSpPr/>
                <p:nvPr/>
              </p:nvSpPr>
              <p:spPr>
                <a:xfrm rot="5400000">
                  <a:off x="3729543" y="6280097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37" name="Oval 836"/>
                <p:cNvSpPr/>
                <p:nvPr/>
              </p:nvSpPr>
              <p:spPr>
                <a:xfrm rot="5400000">
                  <a:off x="3981333" y="628009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38" name="Oval 837"/>
                <p:cNvSpPr/>
                <p:nvPr/>
              </p:nvSpPr>
              <p:spPr>
                <a:xfrm rot="5400000">
                  <a:off x="4207099" y="6280097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39" name="Oval 838"/>
                <p:cNvSpPr/>
                <p:nvPr/>
              </p:nvSpPr>
              <p:spPr>
                <a:xfrm rot="5400000">
                  <a:off x="4458889" y="628009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40" name="Oval 839"/>
                <p:cNvSpPr/>
                <p:nvPr/>
              </p:nvSpPr>
              <p:spPr>
                <a:xfrm rot="5400000">
                  <a:off x="4677552" y="628009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41" name="Oval 840"/>
                <p:cNvSpPr/>
                <p:nvPr/>
              </p:nvSpPr>
              <p:spPr>
                <a:xfrm rot="5400000">
                  <a:off x="4929342" y="628010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42" name="Oval 841"/>
                <p:cNvSpPr/>
                <p:nvPr/>
              </p:nvSpPr>
              <p:spPr>
                <a:xfrm rot="5400000">
                  <a:off x="5148004" y="6280097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43" name="Oval 842"/>
                <p:cNvSpPr/>
                <p:nvPr/>
              </p:nvSpPr>
              <p:spPr>
                <a:xfrm rot="5400000">
                  <a:off x="5399794" y="628009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44" name="Oval 843"/>
                <p:cNvSpPr/>
                <p:nvPr/>
              </p:nvSpPr>
              <p:spPr>
                <a:xfrm rot="5400000">
                  <a:off x="5618457" y="628009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45" name="Oval 844"/>
                <p:cNvSpPr/>
                <p:nvPr/>
              </p:nvSpPr>
              <p:spPr>
                <a:xfrm rot="5400000">
                  <a:off x="5870247" y="628010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46" name="Oval 845"/>
                <p:cNvSpPr/>
                <p:nvPr/>
              </p:nvSpPr>
              <p:spPr>
                <a:xfrm rot="5400000">
                  <a:off x="6087056" y="6280097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47" name="Oval 846"/>
                <p:cNvSpPr/>
                <p:nvPr/>
              </p:nvSpPr>
              <p:spPr>
                <a:xfrm rot="5400000">
                  <a:off x="6338846" y="628009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48" name="Oval 847"/>
                <p:cNvSpPr/>
                <p:nvPr/>
              </p:nvSpPr>
              <p:spPr>
                <a:xfrm rot="5400000">
                  <a:off x="6557509" y="628009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49" name="Oval 848"/>
                <p:cNvSpPr/>
                <p:nvPr/>
              </p:nvSpPr>
              <p:spPr>
                <a:xfrm rot="5400000">
                  <a:off x="6809299" y="628010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50" name="Oval 849"/>
                <p:cNvSpPr/>
                <p:nvPr/>
              </p:nvSpPr>
              <p:spPr>
                <a:xfrm rot="5400000">
                  <a:off x="7027961" y="6280097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51" name="Oval 850"/>
                <p:cNvSpPr/>
                <p:nvPr/>
              </p:nvSpPr>
              <p:spPr>
                <a:xfrm rot="5400000">
                  <a:off x="7279751" y="628009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52" name="Oval 851"/>
                <p:cNvSpPr/>
                <p:nvPr/>
              </p:nvSpPr>
              <p:spPr>
                <a:xfrm rot="5400000">
                  <a:off x="7498414" y="628009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53" name="Oval 852"/>
                <p:cNvSpPr/>
                <p:nvPr/>
              </p:nvSpPr>
              <p:spPr>
                <a:xfrm rot="5400000">
                  <a:off x="7750204" y="628010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54" name="Oval 853"/>
                <p:cNvSpPr/>
                <p:nvPr/>
              </p:nvSpPr>
              <p:spPr>
                <a:xfrm rot="5400000">
                  <a:off x="7975970" y="628009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55" name="Oval 854"/>
                <p:cNvSpPr/>
                <p:nvPr/>
              </p:nvSpPr>
              <p:spPr>
                <a:xfrm rot="5400000">
                  <a:off x="8227760" y="628010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56" name="Oval 855"/>
                <p:cNvSpPr/>
                <p:nvPr/>
              </p:nvSpPr>
              <p:spPr>
                <a:xfrm rot="5400000">
                  <a:off x="8446423" y="628009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57" name="Oval 856"/>
                <p:cNvSpPr/>
                <p:nvPr/>
              </p:nvSpPr>
              <p:spPr>
                <a:xfrm rot="5400000">
                  <a:off x="8698213" y="628010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58" name="Oval 857"/>
                <p:cNvSpPr/>
                <p:nvPr/>
              </p:nvSpPr>
              <p:spPr>
                <a:xfrm rot="5400000">
                  <a:off x="8916875" y="628009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59" name="Oval 858"/>
                <p:cNvSpPr/>
                <p:nvPr/>
              </p:nvSpPr>
              <p:spPr>
                <a:xfrm rot="5400000">
                  <a:off x="9168665" y="628010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60" name="Oval 859"/>
                <p:cNvSpPr/>
                <p:nvPr/>
              </p:nvSpPr>
              <p:spPr>
                <a:xfrm rot="5400000">
                  <a:off x="9387328" y="628009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61" name="Oval 860"/>
                <p:cNvSpPr/>
                <p:nvPr/>
              </p:nvSpPr>
              <p:spPr>
                <a:xfrm rot="5400000">
                  <a:off x="9639118" y="628010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62" name="Oval 861"/>
                <p:cNvSpPr/>
                <p:nvPr/>
              </p:nvSpPr>
              <p:spPr>
                <a:xfrm rot="5400000">
                  <a:off x="2383182" y="6284577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63" name="Oval 862"/>
                <p:cNvSpPr/>
                <p:nvPr/>
              </p:nvSpPr>
              <p:spPr>
                <a:xfrm rot="5400000">
                  <a:off x="2634972" y="628457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64" name="Oval 863"/>
                <p:cNvSpPr/>
                <p:nvPr/>
              </p:nvSpPr>
              <p:spPr>
                <a:xfrm rot="5400000">
                  <a:off x="2853635" y="628457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65" name="Oval 864"/>
                <p:cNvSpPr/>
                <p:nvPr/>
              </p:nvSpPr>
              <p:spPr>
                <a:xfrm rot="5400000">
                  <a:off x="3105425" y="628458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66" name="Oval 865"/>
                <p:cNvSpPr/>
                <p:nvPr/>
              </p:nvSpPr>
              <p:spPr>
                <a:xfrm rot="5400000">
                  <a:off x="3324087" y="6284577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67" name="Oval 866"/>
                <p:cNvSpPr/>
                <p:nvPr/>
              </p:nvSpPr>
              <p:spPr>
                <a:xfrm rot="5400000">
                  <a:off x="3575877" y="628457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68" name="Oval 867"/>
                <p:cNvSpPr/>
                <p:nvPr/>
              </p:nvSpPr>
              <p:spPr>
                <a:xfrm rot="5400000">
                  <a:off x="3794540" y="628457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69" name="Oval 868"/>
                <p:cNvSpPr/>
                <p:nvPr/>
              </p:nvSpPr>
              <p:spPr>
                <a:xfrm rot="5400000">
                  <a:off x="4046330" y="628458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70" name="Oval 869"/>
                <p:cNvSpPr/>
                <p:nvPr/>
              </p:nvSpPr>
              <p:spPr>
                <a:xfrm rot="5400000">
                  <a:off x="4272096" y="628457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71" name="Oval 870"/>
                <p:cNvSpPr/>
                <p:nvPr/>
              </p:nvSpPr>
              <p:spPr>
                <a:xfrm rot="5400000">
                  <a:off x="4523886" y="628458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72" name="Oval 871"/>
                <p:cNvSpPr/>
                <p:nvPr/>
              </p:nvSpPr>
              <p:spPr>
                <a:xfrm rot="5400000">
                  <a:off x="4742549" y="628457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73" name="Oval 872"/>
                <p:cNvSpPr/>
                <p:nvPr/>
              </p:nvSpPr>
              <p:spPr>
                <a:xfrm rot="5400000">
                  <a:off x="4994339" y="628458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74" name="Oval 873"/>
                <p:cNvSpPr/>
                <p:nvPr/>
              </p:nvSpPr>
              <p:spPr>
                <a:xfrm rot="5400000">
                  <a:off x="5213001" y="628457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75" name="Oval 874"/>
                <p:cNvSpPr/>
                <p:nvPr/>
              </p:nvSpPr>
              <p:spPr>
                <a:xfrm rot="5400000">
                  <a:off x="5464791" y="628458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76" name="Oval 875"/>
                <p:cNvSpPr/>
                <p:nvPr/>
              </p:nvSpPr>
              <p:spPr>
                <a:xfrm rot="5400000">
                  <a:off x="5683454" y="628457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77" name="Oval 876"/>
                <p:cNvSpPr/>
                <p:nvPr/>
              </p:nvSpPr>
              <p:spPr>
                <a:xfrm rot="5400000">
                  <a:off x="5935244" y="628458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78" name="Oval 877"/>
                <p:cNvSpPr/>
                <p:nvPr/>
              </p:nvSpPr>
              <p:spPr>
                <a:xfrm rot="5400000">
                  <a:off x="6152053" y="628457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79" name="Oval 878"/>
                <p:cNvSpPr/>
                <p:nvPr/>
              </p:nvSpPr>
              <p:spPr>
                <a:xfrm rot="5400000">
                  <a:off x="6403843" y="628458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80" name="Oval 879"/>
                <p:cNvSpPr/>
                <p:nvPr/>
              </p:nvSpPr>
              <p:spPr>
                <a:xfrm rot="5400000">
                  <a:off x="6622506" y="628457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81" name="Oval 880"/>
                <p:cNvSpPr/>
                <p:nvPr/>
              </p:nvSpPr>
              <p:spPr>
                <a:xfrm rot="5400000">
                  <a:off x="6874296" y="628458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82" name="Oval 881"/>
                <p:cNvSpPr/>
                <p:nvPr/>
              </p:nvSpPr>
              <p:spPr>
                <a:xfrm rot="5400000">
                  <a:off x="7092958" y="628457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83" name="Oval 882"/>
                <p:cNvSpPr/>
                <p:nvPr/>
              </p:nvSpPr>
              <p:spPr>
                <a:xfrm rot="5400000">
                  <a:off x="7344748" y="628458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84" name="Oval 883"/>
                <p:cNvSpPr/>
                <p:nvPr/>
              </p:nvSpPr>
              <p:spPr>
                <a:xfrm rot="5400000">
                  <a:off x="7563411" y="628457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85" name="Oval 884"/>
                <p:cNvSpPr/>
                <p:nvPr/>
              </p:nvSpPr>
              <p:spPr>
                <a:xfrm rot="5400000">
                  <a:off x="7815201" y="628458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86" name="Oval 885"/>
                <p:cNvSpPr/>
                <p:nvPr/>
              </p:nvSpPr>
              <p:spPr>
                <a:xfrm rot="5400000">
                  <a:off x="8040967" y="628457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87" name="Oval 886"/>
                <p:cNvSpPr/>
                <p:nvPr/>
              </p:nvSpPr>
              <p:spPr>
                <a:xfrm rot="5400000">
                  <a:off x="8292757" y="628458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88" name="Oval 887"/>
                <p:cNvSpPr/>
                <p:nvPr/>
              </p:nvSpPr>
              <p:spPr>
                <a:xfrm rot="5400000">
                  <a:off x="8511420" y="628458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89" name="Oval 888"/>
                <p:cNvSpPr/>
                <p:nvPr/>
              </p:nvSpPr>
              <p:spPr>
                <a:xfrm rot="5400000">
                  <a:off x="8763210" y="628458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90" name="Oval 889"/>
                <p:cNvSpPr/>
                <p:nvPr/>
              </p:nvSpPr>
              <p:spPr>
                <a:xfrm rot="5400000">
                  <a:off x="8981872" y="628457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91" name="Oval 890"/>
                <p:cNvSpPr/>
                <p:nvPr/>
              </p:nvSpPr>
              <p:spPr>
                <a:xfrm rot="5400000">
                  <a:off x="9233662" y="628458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92" name="Oval 891"/>
                <p:cNvSpPr/>
                <p:nvPr/>
              </p:nvSpPr>
              <p:spPr>
                <a:xfrm rot="5400000">
                  <a:off x="9452325" y="628458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93" name="Oval 892"/>
                <p:cNvSpPr/>
                <p:nvPr/>
              </p:nvSpPr>
              <p:spPr>
                <a:xfrm rot="5400000">
                  <a:off x="9704115" y="628458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</p:grpSp>
          <p:grpSp>
            <p:nvGrpSpPr>
              <p:cNvPr id="78" name="Group 77"/>
              <p:cNvGrpSpPr/>
              <p:nvPr/>
            </p:nvGrpSpPr>
            <p:grpSpPr>
              <a:xfrm>
                <a:off x="2304844" y="921123"/>
                <a:ext cx="435368" cy="5379004"/>
                <a:chOff x="2304844" y="921123"/>
                <a:chExt cx="435368" cy="5379004"/>
              </a:xfrm>
            </p:grpSpPr>
            <p:sp>
              <p:nvSpPr>
                <p:cNvPr id="634" name="Rectangle 633"/>
                <p:cNvSpPr/>
                <p:nvPr/>
              </p:nvSpPr>
              <p:spPr>
                <a:xfrm>
                  <a:off x="2355523" y="921124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5" name="Rectangle 634"/>
                <p:cNvSpPr/>
                <p:nvPr/>
              </p:nvSpPr>
              <p:spPr>
                <a:xfrm>
                  <a:off x="2549913" y="921123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6" name="Rectangle 635"/>
                <p:cNvSpPr/>
                <p:nvPr/>
              </p:nvSpPr>
              <p:spPr>
                <a:xfrm>
                  <a:off x="2353984" y="1276419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7" name="Rectangle 636"/>
                <p:cNvSpPr/>
                <p:nvPr/>
              </p:nvSpPr>
              <p:spPr>
                <a:xfrm>
                  <a:off x="2556543" y="1276418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8" name="Rectangle 637"/>
                <p:cNvSpPr/>
                <p:nvPr/>
              </p:nvSpPr>
              <p:spPr>
                <a:xfrm>
                  <a:off x="2364821" y="1668613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9" name="Rectangle 638"/>
                <p:cNvSpPr/>
                <p:nvPr/>
              </p:nvSpPr>
              <p:spPr>
                <a:xfrm>
                  <a:off x="2605605" y="1675428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0" name="Rectangle 639"/>
                <p:cNvSpPr/>
                <p:nvPr/>
              </p:nvSpPr>
              <p:spPr>
                <a:xfrm>
                  <a:off x="2631556" y="20178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1" name="Rectangle 640"/>
                <p:cNvSpPr/>
                <p:nvPr/>
              </p:nvSpPr>
              <p:spPr>
                <a:xfrm>
                  <a:off x="2391628" y="20178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2" name="Rectangle 641"/>
                <p:cNvSpPr/>
                <p:nvPr/>
              </p:nvSpPr>
              <p:spPr>
                <a:xfrm>
                  <a:off x="2338944" y="24678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3" name="Rectangle 642"/>
                <p:cNvSpPr/>
                <p:nvPr/>
              </p:nvSpPr>
              <p:spPr>
                <a:xfrm>
                  <a:off x="2676626" y="24678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4" name="Rectangle 643"/>
                <p:cNvSpPr/>
                <p:nvPr/>
              </p:nvSpPr>
              <p:spPr>
                <a:xfrm>
                  <a:off x="2669996" y="281942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5" name="Rectangle 644"/>
                <p:cNvSpPr/>
                <p:nvPr/>
              </p:nvSpPr>
              <p:spPr>
                <a:xfrm>
                  <a:off x="2338834" y="2817143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6" name="Rectangle 645"/>
                <p:cNvSpPr/>
                <p:nvPr/>
              </p:nvSpPr>
              <p:spPr>
                <a:xfrm>
                  <a:off x="2414488" y="287672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7" name="Rectangle 646"/>
                <p:cNvSpPr/>
                <p:nvPr/>
              </p:nvSpPr>
              <p:spPr>
                <a:xfrm>
                  <a:off x="2605042" y="287330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8" name="Rectangle 647"/>
                <p:cNvSpPr/>
                <p:nvPr/>
              </p:nvSpPr>
              <p:spPr>
                <a:xfrm>
                  <a:off x="2319666" y="32663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9" name="Rectangle 648"/>
                <p:cNvSpPr/>
                <p:nvPr/>
              </p:nvSpPr>
              <p:spPr>
                <a:xfrm>
                  <a:off x="2384563" y="32410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0" name="Rectangle 649"/>
                <p:cNvSpPr/>
                <p:nvPr/>
              </p:nvSpPr>
              <p:spPr>
                <a:xfrm>
                  <a:off x="2590244" y="32410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1" name="Rectangle 650"/>
                <p:cNvSpPr/>
                <p:nvPr/>
              </p:nvSpPr>
              <p:spPr>
                <a:xfrm>
                  <a:off x="2694493" y="32663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2" name="Rectangle 651"/>
                <p:cNvSpPr/>
                <p:nvPr/>
              </p:nvSpPr>
              <p:spPr>
                <a:xfrm>
                  <a:off x="2616914" y="36522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3" name="Rectangle 652"/>
                <p:cNvSpPr/>
                <p:nvPr/>
              </p:nvSpPr>
              <p:spPr>
                <a:xfrm>
                  <a:off x="2394837" y="36522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4" name="Rectangle 653"/>
                <p:cNvSpPr/>
                <p:nvPr/>
              </p:nvSpPr>
              <p:spPr>
                <a:xfrm>
                  <a:off x="2323230" y="360424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5" name="Rectangle 654"/>
                <p:cNvSpPr/>
                <p:nvPr/>
              </p:nvSpPr>
              <p:spPr>
                <a:xfrm>
                  <a:off x="2683556" y="361542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6" name="Rectangle 655"/>
                <p:cNvSpPr/>
                <p:nvPr/>
              </p:nvSpPr>
              <p:spPr>
                <a:xfrm>
                  <a:off x="2592841" y="4015834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7" name="Rectangle 656"/>
                <p:cNvSpPr/>
                <p:nvPr/>
              </p:nvSpPr>
              <p:spPr>
                <a:xfrm>
                  <a:off x="2348158" y="4021486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8" name="Rectangle 657"/>
                <p:cNvSpPr/>
                <p:nvPr/>
              </p:nvSpPr>
              <p:spPr>
                <a:xfrm>
                  <a:off x="2382461" y="4355043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9" name="Rectangle 658"/>
                <p:cNvSpPr/>
                <p:nvPr/>
              </p:nvSpPr>
              <p:spPr>
                <a:xfrm>
                  <a:off x="2604426" y="4360375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0" name="Rectangle 659"/>
                <p:cNvSpPr/>
                <p:nvPr/>
              </p:nvSpPr>
              <p:spPr>
                <a:xfrm>
                  <a:off x="2304844" y="47505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1" name="Rectangle 660"/>
                <p:cNvSpPr/>
                <p:nvPr/>
              </p:nvSpPr>
              <p:spPr>
                <a:xfrm>
                  <a:off x="2662595" y="47505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2" name="Rectangle 661"/>
                <p:cNvSpPr/>
                <p:nvPr/>
              </p:nvSpPr>
              <p:spPr>
                <a:xfrm>
                  <a:off x="2341303" y="4950738"/>
                  <a:ext cx="130565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3" name="Rectangle 662"/>
                <p:cNvSpPr/>
                <p:nvPr/>
              </p:nvSpPr>
              <p:spPr>
                <a:xfrm>
                  <a:off x="2568920" y="4950738"/>
                  <a:ext cx="125573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4" name="Rectangle 663"/>
                <p:cNvSpPr/>
                <p:nvPr/>
              </p:nvSpPr>
              <p:spPr>
                <a:xfrm>
                  <a:off x="2315949" y="536971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5" name="Rectangle 664"/>
                <p:cNvSpPr/>
                <p:nvPr/>
              </p:nvSpPr>
              <p:spPr>
                <a:xfrm>
                  <a:off x="2634492" y="536678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6" name="Rectangle 665"/>
                <p:cNvSpPr/>
                <p:nvPr/>
              </p:nvSpPr>
              <p:spPr>
                <a:xfrm>
                  <a:off x="2307573" y="55990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7" name="Rectangle 666"/>
                <p:cNvSpPr/>
                <p:nvPr/>
              </p:nvSpPr>
              <p:spPr>
                <a:xfrm>
                  <a:off x="2588911" y="5612425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8" name="Rectangle 667"/>
                <p:cNvSpPr/>
                <p:nvPr/>
              </p:nvSpPr>
              <p:spPr>
                <a:xfrm>
                  <a:off x="2307364" y="5986629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9" name="Rectangle 668"/>
                <p:cNvSpPr/>
                <p:nvPr/>
              </p:nvSpPr>
              <p:spPr>
                <a:xfrm>
                  <a:off x="2588702" y="60000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9" name="Group 78"/>
              <p:cNvGrpSpPr/>
              <p:nvPr/>
            </p:nvGrpSpPr>
            <p:grpSpPr>
              <a:xfrm>
                <a:off x="2778261" y="923166"/>
                <a:ext cx="435368" cy="5379004"/>
                <a:chOff x="2457244" y="1073523"/>
                <a:chExt cx="435368" cy="5379004"/>
              </a:xfrm>
            </p:grpSpPr>
            <p:sp>
              <p:nvSpPr>
                <p:cNvPr id="598" name="Rectangle 597"/>
                <p:cNvSpPr/>
                <p:nvPr/>
              </p:nvSpPr>
              <p:spPr>
                <a:xfrm>
                  <a:off x="2507923" y="1073524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9" name="Rectangle 598"/>
                <p:cNvSpPr/>
                <p:nvPr/>
              </p:nvSpPr>
              <p:spPr>
                <a:xfrm>
                  <a:off x="2702313" y="1073523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0" name="Rectangle 599"/>
                <p:cNvSpPr/>
                <p:nvPr/>
              </p:nvSpPr>
              <p:spPr>
                <a:xfrm>
                  <a:off x="2506384" y="1428819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1" name="Rectangle 600"/>
                <p:cNvSpPr/>
                <p:nvPr/>
              </p:nvSpPr>
              <p:spPr>
                <a:xfrm>
                  <a:off x="2708943" y="1428818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2" name="Rectangle 601"/>
                <p:cNvSpPr/>
                <p:nvPr/>
              </p:nvSpPr>
              <p:spPr>
                <a:xfrm>
                  <a:off x="2517221" y="1821013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3" name="Rectangle 602"/>
                <p:cNvSpPr/>
                <p:nvPr/>
              </p:nvSpPr>
              <p:spPr>
                <a:xfrm>
                  <a:off x="2758005" y="1827828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4" name="Rectangle 603"/>
                <p:cNvSpPr/>
                <p:nvPr/>
              </p:nvSpPr>
              <p:spPr>
                <a:xfrm>
                  <a:off x="2783956" y="21702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5" name="Rectangle 604"/>
                <p:cNvSpPr/>
                <p:nvPr/>
              </p:nvSpPr>
              <p:spPr>
                <a:xfrm>
                  <a:off x="2544028" y="21702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6" name="Rectangle 605"/>
                <p:cNvSpPr/>
                <p:nvPr/>
              </p:nvSpPr>
              <p:spPr>
                <a:xfrm>
                  <a:off x="2491344" y="26202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7" name="Rectangle 606"/>
                <p:cNvSpPr/>
                <p:nvPr/>
              </p:nvSpPr>
              <p:spPr>
                <a:xfrm>
                  <a:off x="2829026" y="26202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8" name="Rectangle 607"/>
                <p:cNvSpPr/>
                <p:nvPr/>
              </p:nvSpPr>
              <p:spPr>
                <a:xfrm>
                  <a:off x="2822396" y="297182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9" name="Rectangle 608"/>
                <p:cNvSpPr/>
                <p:nvPr/>
              </p:nvSpPr>
              <p:spPr>
                <a:xfrm>
                  <a:off x="2491234" y="2969543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0" name="Rectangle 609"/>
                <p:cNvSpPr/>
                <p:nvPr/>
              </p:nvSpPr>
              <p:spPr>
                <a:xfrm>
                  <a:off x="2566888" y="302912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1" name="Rectangle 610"/>
                <p:cNvSpPr/>
                <p:nvPr/>
              </p:nvSpPr>
              <p:spPr>
                <a:xfrm>
                  <a:off x="2757442" y="302570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2" name="Rectangle 611"/>
                <p:cNvSpPr/>
                <p:nvPr/>
              </p:nvSpPr>
              <p:spPr>
                <a:xfrm>
                  <a:off x="2472066" y="34187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3" name="Rectangle 612"/>
                <p:cNvSpPr/>
                <p:nvPr/>
              </p:nvSpPr>
              <p:spPr>
                <a:xfrm>
                  <a:off x="2536963" y="33934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4" name="Rectangle 613"/>
                <p:cNvSpPr/>
                <p:nvPr/>
              </p:nvSpPr>
              <p:spPr>
                <a:xfrm>
                  <a:off x="2742644" y="33934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5" name="Rectangle 614"/>
                <p:cNvSpPr/>
                <p:nvPr/>
              </p:nvSpPr>
              <p:spPr>
                <a:xfrm>
                  <a:off x="2846893" y="34187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6" name="Rectangle 615"/>
                <p:cNvSpPr/>
                <p:nvPr/>
              </p:nvSpPr>
              <p:spPr>
                <a:xfrm>
                  <a:off x="2769314" y="38046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7" name="Rectangle 616"/>
                <p:cNvSpPr/>
                <p:nvPr/>
              </p:nvSpPr>
              <p:spPr>
                <a:xfrm>
                  <a:off x="2547237" y="38046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8" name="Rectangle 617"/>
                <p:cNvSpPr/>
                <p:nvPr/>
              </p:nvSpPr>
              <p:spPr>
                <a:xfrm>
                  <a:off x="2475630" y="375664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9" name="Rectangle 618"/>
                <p:cNvSpPr/>
                <p:nvPr/>
              </p:nvSpPr>
              <p:spPr>
                <a:xfrm>
                  <a:off x="2835956" y="376782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0" name="Rectangle 619"/>
                <p:cNvSpPr/>
                <p:nvPr/>
              </p:nvSpPr>
              <p:spPr>
                <a:xfrm>
                  <a:off x="2745241" y="4168234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1" name="Rectangle 620"/>
                <p:cNvSpPr/>
                <p:nvPr/>
              </p:nvSpPr>
              <p:spPr>
                <a:xfrm>
                  <a:off x="2500558" y="4173886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2" name="Rectangle 621"/>
                <p:cNvSpPr/>
                <p:nvPr/>
              </p:nvSpPr>
              <p:spPr>
                <a:xfrm>
                  <a:off x="2534861" y="4507443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3" name="Rectangle 622"/>
                <p:cNvSpPr/>
                <p:nvPr/>
              </p:nvSpPr>
              <p:spPr>
                <a:xfrm>
                  <a:off x="2756826" y="4512775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4" name="Rectangle 623"/>
                <p:cNvSpPr/>
                <p:nvPr/>
              </p:nvSpPr>
              <p:spPr>
                <a:xfrm>
                  <a:off x="2457244" y="49029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5" name="Rectangle 624"/>
                <p:cNvSpPr/>
                <p:nvPr/>
              </p:nvSpPr>
              <p:spPr>
                <a:xfrm>
                  <a:off x="2814995" y="49029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6" name="Rectangle 625"/>
                <p:cNvSpPr/>
                <p:nvPr/>
              </p:nvSpPr>
              <p:spPr>
                <a:xfrm>
                  <a:off x="2493703" y="5103138"/>
                  <a:ext cx="130565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7" name="Rectangle 626"/>
                <p:cNvSpPr/>
                <p:nvPr/>
              </p:nvSpPr>
              <p:spPr>
                <a:xfrm>
                  <a:off x="2721320" y="5103138"/>
                  <a:ext cx="125573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8" name="Rectangle 627"/>
                <p:cNvSpPr/>
                <p:nvPr/>
              </p:nvSpPr>
              <p:spPr>
                <a:xfrm>
                  <a:off x="2468349" y="552211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9" name="Rectangle 628"/>
                <p:cNvSpPr/>
                <p:nvPr/>
              </p:nvSpPr>
              <p:spPr>
                <a:xfrm>
                  <a:off x="2786892" y="551918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0" name="Rectangle 629"/>
                <p:cNvSpPr/>
                <p:nvPr/>
              </p:nvSpPr>
              <p:spPr>
                <a:xfrm>
                  <a:off x="2459973" y="57514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1" name="Rectangle 630"/>
                <p:cNvSpPr/>
                <p:nvPr/>
              </p:nvSpPr>
              <p:spPr>
                <a:xfrm>
                  <a:off x="2741311" y="5764825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2" name="Rectangle 631"/>
                <p:cNvSpPr/>
                <p:nvPr/>
              </p:nvSpPr>
              <p:spPr>
                <a:xfrm>
                  <a:off x="2459764" y="6139029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3" name="Rectangle 632"/>
                <p:cNvSpPr/>
                <p:nvPr/>
              </p:nvSpPr>
              <p:spPr>
                <a:xfrm>
                  <a:off x="2741102" y="61524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0" name="Group 79"/>
              <p:cNvGrpSpPr/>
              <p:nvPr/>
            </p:nvGrpSpPr>
            <p:grpSpPr>
              <a:xfrm>
                <a:off x="3241539" y="926275"/>
                <a:ext cx="435368" cy="5379004"/>
                <a:chOff x="2304844" y="921123"/>
                <a:chExt cx="435368" cy="5379004"/>
              </a:xfrm>
            </p:grpSpPr>
            <p:sp>
              <p:nvSpPr>
                <p:cNvPr id="562" name="Rectangle 561"/>
                <p:cNvSpPr/>
                <p:nvPr/>
              </p:nvSpPr>
              <p:spPr>
                <a:xfrm>
                  <a:off x="2355523" y="921124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3" name="Rectangle 562"/>
                <p:cNvSpPr/>
                <p:nvPr/>
              </p:nvSpPr>
              <p:spPr>
                <a:xfrm>
                  <a:off x="2549913" y="921123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4" name="Rectangle 563"/>
                <p:cNvSpPr/>
                <p:nvPr/>
              </p:nvSpPr>
              <p:spPr>
                <a:xfrm>
                  <a:off x="2353984" y="1276419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5" name="Rectangle 564"/>
                <p:cNvSpPr/>
                <p:nvPr/>
              </p:nvSpPr>
              <p:spPr>
                <a:xfrm>
                  <a:off x="2556543" y="1276418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6" name="Rectangle 565"/>
                <p:cNvSpPr/>
                <p:nvPr/>
              </p:nvSpPr>
              <p:spPr>
                <a:xfrm>
                  <a:off x="2364821" y="1668613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7" name="Rectangle 566"/>
                <p:cNvSpPr/>
                <p:nvPr/>
              </p:nvSpPr>
              <p:spPr>
                <a:xfrm>
                  <a:off x="2605605" y="1675428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8" name="Rectangle 567"/>
                <p:cNvSpPr/>
                <p:nvPr/>
              </p:nvSpPr>
              <p:spPr>
                <a:xfrm>
                  <a:off x="2631556" y="20178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9" name="Rectangle 568"/>
                <p:cNvSpPr/>
                <p:nvPr/>
              </p:nvSpPr>
              <p:spPr>
                <a:xfrm>
                  <a:off x="2391628" y="20178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0" name="Rectangle 569"/>
                <p:cNvSpPr/>
                <p:nvPr/>
              </p:nvSpPr>
              <p:spPr>
                <a:xfrm>
                  <a:off x="2338944" y="24678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1" name="Rectangle 570"/>
                <p:cNvSpPr/>
                <p:nvPr/>
              </p:nvSpPr>
              <p:spPr>
                <a:xfrm>
                  <a:off x="2676626" y="24678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2" name="Rectangle 571"/>
                <p:cNvSpPr/>
                <p:nvPr/>
              </p:nvSpPr>
              <p:spPr>
                <a:xfrm>
                  <a:off x="2669996" y="281942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3" name="Rectangle 572"/>
                <p:cNvSpPr/>
                <p:nvPr/>
              </p:nvSpPr>
              <p:spPr>
                <a:xfrm>
                  <a:off x="2338834" y="2817143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4" name="Rectangle 573"/>
                <p:cNvSpPr/>
                <p:nvPr/>
              </p:nvSpPr>
              <p:spPr>
                <a:xfrm>
                  <a:off x="2414488" y="287672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5" name="Rectangle 574"/>
                <p:cNvSpPr/>
                <p:nvPr/>
              </p:nvSpPr>
              <p:spPr>
                <a:xfrm>
                  <a:off x="2605042" y="287330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6" name="Rectangle 575"/>
                <p:cNvSpPr/>
                <p:nvPr/>
              </p:nvSpPr>
              <p:spPr>
                <a:xfrm>
                  <a:off x="2319666" y="32663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7" name="Rectangle 576"/>
                <p:cNvSpPr/>
                <p:nvPr/>
              </p:nvSpPr>
              <p:spPr>
                <a:xfrm>
                  <a:off x="2384563" y="32410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8" name="Rectangle 577"/>
                <p:cNvSpPr/>
                <p:nvPr/>
              </p:nvSpPr>
              <p:spPr>
                <a:xfrm>
                  <a:off x="2590244" y="32410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9" name="Rectangle 578"/>
                <p:cNvSpPr/>
                <p:nvPr/>
              </p:nvSpPr>
              <p:spPr>
                <a:xfrm>
                  <a:off x="2694493" y="32663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0" name="Rectangle 579"/>
                <p:cNvSpPr/>
                <p:nvPr/>
              </p:nvSpPr>
              <p:spPr>
                <a:xfrm>
                  <a:off x="2616914" y="36522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1" name="Rectangle 580"/>
                <p:cNvSpPr/>
                <p:nvPr/>
              </p:nvSpPr>
              <p:spPr>
                <a:xfrm>
                  <a:off x="2394837" y="36522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2" name="Rectangle 581"/>
                <p:cNvSpPr/>
                <p:nvPr/>
              </p:nvSpPr>
              <p:spPr>
                <a:xfrm>
                  <a:off x="2323230" y="360424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3" name="Rectangle 582"/>
                <p:cNvSpPr/>
                <p:nvPr/>
              </p:nvSpPr>
              <p:spPr>
                <a:xfrm>
                  <a:off x="2683556" y="361542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4" name="Rectangle 583"/>
                <p:cNvSpPr/>
                <p:nvPr/>
              </p:nvSpPr>
              <p:spPr>
                <a:xfrm>
                  <a:off x="2592841" y="4015834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5" name="Rectangle 584"/>
                <p:cNvSpPr/>
                <p:nvPr/>
              </p:nvSpPr>
              <p:spPr>
                <a:xfrm>
                  <a:off x="2348158" y="4021486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6" name="Rectangle 585"/>
                <p:cNvSpPr/>
                <p:nvPr/>
              </p:nvSpPr>
              <p:spPr>
                <a:xfrm>
                  <a:off x="2382461" y="4355043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7" name="Rectangle 586"/>
                <p:cNvSpPr/>
                <p:nvPr/>
              </p:nvSpPr>
              <p:spPr>
                <a:xfrm>
                  <a:off x="2604426" y="4360375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8" name="Rectangle 587"/>
                <p:cNvSpPr/>
                <p:nvPr/>
              </p:nvSpPr>
              <p:spPr>
                <a:xfrm>
                  <a:off x="2304844" y="47505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9" name="Rectangle 588"/>
                <p:cNvSpPr/>
                <p:nvPr/>
              </p:nvSpPr>
              <p:spPr>
                <a:xfrm>
                  <a:off x="2662595" y="47505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0" name="Rectangle 589"/>
                <p:cNvSpPr/>
                <p:nvPr/>
              </p:nvSpPr>
              <p:spPr>
                <a:xfrm>
                  <a:off x="2341303" y="4950738"/>
                  <a:ext cx="130565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1" name="Rectangle 590"/>
                <p:cNvSpPr/>
                <p:nvPr/>
              </p:nvSpPr>
              <p:spPr>
                <a:xfrm>
                  <a:off x="2568920" y="4950738"/>
                  <a:ext cx="125573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2" name="Rectangle 591"/>
                <p:cNvSpPr/>
                <p:nvPr/>
              </p:nvSpPr>
              <p:spPr>
                <a:xfrm>
                  <a:off x="2315949" y="536971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3" name="Rectangle 592"/>
                <p:cNvSpPr/>
                <p:nvPr/>
              </p:nvSpPr>
              <p:spPr>
                <a:xfrm>
                  <a:off x="2634492" y="536678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4" name="Rectangle 593"/>
                <p:cNvSpPr/>
                <p:nvPr/>
              </p:nvSpPr>
              <p:spPr>
                <a:xfrm>
                  <a:off x="2307573" y="55990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5" name="Rectangle 594"/>
                <p:cNvSpPr/>
                <p:nvPr/>
              </p:nvSpPr>
              <p:spPr>
                <a:xfrm>
                  <a:off x="2588911" y="5612425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6" name="Rectangle 595"/>
                <p:cNvSpPr/>
                <p:nvPr/>
              </p:nvSpPr>
              <p:spPr>
                <a:xfrm>
                  <a:off x="2307364" y="5986629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7" name="Rectangle 596"/>
                <p:cNvSpPr/>
                <p:nvPr/>
              </p:nvSpPr>
              <p:spPr>
                <a:xfrm>
                  <a:off x="2588702" y="60000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1" name="Group 80"/>
              <p:cNvGrpSpPr/>
              <p:nvPr/>
            </p:nvGrpSpPr>
            <p:grpSpPr>
              <a:xfrm>
                <a:off x="3714956" y="928318"/>
                <a:ext cx="435368" cy="5379004"/>
                <a:chOff x="2457244" y="1073523"/>
                <a:chExt cx="435368" cy="5379004"/>
              </a:xfrm>
            </p:grpSpPr>
            <p:sp>
              <p:nvSpPr>
                <p:cNvPr id="526" name="Rectangle 525"/>
                <p:cNvSpPr/>
                <p:nvPr/>
              </p:nvSpPr>
              <p:spPr>
                <a:xfrm>
                  <a:off x="2507923" y="1073524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7" name="Rectangle 526"/>
                <p:cNvSpPr/>
                <p:nvPr/>
              </p:nvSpPr>
              <p:spPr>
                <a:xfrm>
                  <a:off x="2702313" y="1073523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8" name="Rectangle 527"/>
                <p:cNvSpPr/>
                <p:nvPr/>
              </p:nvSpPr>
              <p:spPr>
                <a:xfrm>
                  <a:off x="2506384" y="1428819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9" name="Rectangle 528"/>
                <p:cNvSpPr/>
                <p:nvPr/>
              </p:nvSpPr>
              <p:spPr>
                <a:xfrm>
                  <a:off x="2708943" y="1428818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0" name="Rectangle 529"/>
                <p:cNvSpPr/>
                <p:nvPr/>
              </p:nvSpPr>
              <p:spPr>
                <a:xfrm>
                  <a:off x="2517221" y="1821013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1" name="Rectangle 530"/>
                <p:cNvSpPr/>
                <p:nvPr/>
              </p:nvSpPr>
              <p:spPr>
                <a:xfrm>
                  <a:off x="2758005" y="1827828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2" name="Rectangle 531"/>
                <p:cNvSpPr/>
                <p:nvPr/>
              </p:nvSpPr>
              <p:spPr>
                <a:xfrm>
                  <a:off x="2783956" y="21702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3" name="Rectangle 532"/>
                <p:cNvSpPr/>
                <p:nvPr/>
              </p:nvSpPr>
              <p:spPr>
                <a:xfrm>
                  <a:off x="2544028" y="21702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4" name="Rectangle 533"/>
                <p:cNvSpPr/>
                <p:nvPr/>
              </p:nvSpPr>
              <p:spPr>
                <a:xfrm>
                  <a:off x="2491344" y="26202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5" name="Rectangle 534"/>
                <p:cNvSpPr/>
                <p:nvPr/>
              </p:nvSpPr>
              <p:spPr>
                <a:xfrm>
                  <a:off x="2829026" y="26202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6" name="Rectangle 535"/>
                <p:cNvSpPr/>
                <p:nvPr/>
              </p:nvSpPr>
              <p:spPr>
                <a:xfrm>
                  <a:off x="2822396" y="297182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7" name="Rectangle 536"/>
                <p:cNvSpPr/>
                <p:nvPr/>
              </p:nvSpPr>
              <p:spPr>
                <a:xfrm>
                  <a:off x="2491234" y="2969543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8" name="Rectangle 537"/>
                <p:cNvSpPr/>
                <p:nvPr/>
              </p:nvSpPr>
              <p:spPr>
                <a:xfrm>
                  <a:off x="2566888" y="302912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9" name="Rectangle 538"/>
                <p:cNvSpPr/>
                <p:nvPr/>
              </p:nvSpPr>
              <p:spPr>
                <a:xfrm>
                  <a:off x="2757442" y="302570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0" name="Rectangle 539"/>
                <p:cNvSpPr/>
                <p:nvPr/>
              </p:nvSpPr>
              <p:spPr>
                <a:xfrm>
                  <a:off x="2472066" y="34187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1" name="Rectangle 540"/>
                <p:cNvSpPr/>
                <p:nvPr/>
              </p:nvSpPr>
              <p:spPr>
                <a:xfrm>
                  <a:off x="2536963" y="33934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2" name="Rectangle 541"/>
                <p:cNvSpPr/>
                <p:nvPr/>
              </p:nvSpPr>
              <p:spPr>
                <a:xfrm>
                  <a:off x="2742644" y="33934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3" name="Rectangle 542"/>
                <p:cNvSpPr/>
                <p:nvPr/>
              </p:nvSpPr>
              <p:spPr>
                <a:xfrm>
                  <a:off x="2846893" y="34187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4" name="Rectangle 543"/>
                <p:cNvSpPr/>
                <p:nvPr/>
              </p:nvSpPr>
              <p:spPr>
                <a:xfrm>
                  <a:off x="2769314" y="38046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5" name="Rectangle 544"/>
                <p:cNvSpPr/>
                <p:nvPr/>
              </p:nvSpPr>
              <p:spPr>
                <a:xfrm>
                  <a:off x="2547237" y="38046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6" name="Rectangle 545"/>
                <p:cNvSpPr/>
                <p:nvPr/>
              </p:nvSpPr>
              <p:spPr>
                <a:xfrm>
                  <a:off x="2475630" y="375664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7" name="Rectangle 546"/>
                <p:cNvSpPr/>
                <p:nvPr/>
              </p:nvSpPr>
              <p:spPr>
                <a:xfrm>
                  <a:off x="2835956" y="376782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8" name="Rectangle 547"/>
                <p:cNvSpPr/>
                <p:nvPr/>
              </p:nvSpPr>
              <p:spPr>
                <a:xfrm>
                  <a:off x="2745241" y="4168234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9" name="Rectangle 548"/>
                <p:cNvSpPr/>
                <p:nvPr/>
              </p:nvSpPr>
              <p:spPr>
                <a:xfrm>
                  <a:off x="2500558" y="4173886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0" name="Rectangle 549"/>
                <p:cNvSpPr/>
                <p:nvPr/>
              </p:nvSpPr>
              <p:spPr>
                <a:xfrm>
                  <a:off x="2534861" y="4507443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1" name="Rectangle 550"/>
                <p:cNvSpPr/>
                <p:nvPr/>
              </p:nvSpPr>
              <p:spPr>
                <a:xfrm>
                  <a:off x="2756826" y="4512775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2" name="Rectangle 551"/>
                <p:cNvSpPr/>
                <p:nvPr/>
              </p:nvSpPr>
              <p:spPr>
                <a:xfrm>
                  <a:off x="2457244" y="49029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3" name="Rectangle 552"/>
                <p:cNvSpPr/>
                <p:nvPr/>
              </p:nvSpPr>
              <p:spPr>
                <a:xfrm>
                  <a:off x="2814995" y="49029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4" name="Rectangle 553"/>
                <p:cNvSpPr/>
                <p:nvPr/>
              </p:nvSpPr>
              <p:spPr>
                <a:xfrm>
                  <a:off x="2493703" y="5103138"/>
                  <a:ext cx="130565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5" name="Rectangle 554"/>
                <p:cNvSpPr/>
                <p:nvPr/>
              </p:nvSpPr>
              <p:spPr>
                <a:xfrm>
                  <a:off x="2721320" y="5103138"/>
                  <a:ext cx="125573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6" name="Rectangle 555"/>
                <p:cNvSpPr/>
                <p:nvPr/>
              </p:nvSpPr>
              <p:spPr>
                <a:xfrm>
                  <a:off x="2468349" y="552211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7" name="Rectangle 556"/>
                <p:cNvSpPr/>
                <p:nvPr/>
              </p:nvSpPr>
              <p:spPr>
                <a:xfrm>
                  <a:off x="2786892" y="551918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8" name="Rectangle 557"/>
                <p:cNvSpPr/>
                <p:nvPr/>
              </p:nvSpPr>
              <p:spPr>
                <a:xfrm>
                  <a:off x="2459973" y="57514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9" name="Rectangle 558"/>
                <p:cNvSpPr/>
                <p:nvPr/>
              </p:nvSpPr>
              <p:spPr>
                <a:xfrm>
                  <a:off x="2741311" y="5764825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0" name="Rectangle 559"/>
                <p:cNvSpPr/>
                <p:nvPr/>
              </p:nvSpPr>
              <p:spPr>
                <a:xfrm>
                  <a:off x="2459764" y="6139029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1" name="Rectangle 560"/>
                <p:cNvSpPr/>
                <p:nvPr/>
              </p:nvSpPr>
              <p:spPr>
                <a:xfrm>
                  <a:off x="2741102" y="61524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2" name="Group 81"/>
              <p:cNvGrpSpPr/>
              <p:nvPr/>
            </p:nvGrpSpPr>
            <p:grpSpPr>
              <a:xfrm>
                <a:off x="4194557" y="923166"/>
                <a:ext cx="435368" cy="5379004"/>
                <a:chOff x="2304844" y="921123"/>
                <a:chExt cx="435368" cy="5379004"/>
              </a:xfrm>
            </p:grpSpPr>
            <p:sp>
              <p:nvSpPr>
                <p:cNvPr id="490" name="Rectangle 489"/>
                <p:cNvSpPr/>
                <p:nvPr/>
              </p:nvSpPr>
              <p:spPr>
                <a:xfrm>
                  <a:off x="2355523" y="921124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1" name="Rectangle 490"/>
                <p:cNvSpPr/>
                <p:nvPr/>
              </p:nvSpPr>
              <p:spPr>
                <a:xfrm>
                  <a:off x="2549913" y="921123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2" name="Rectangle 491"/>
                <p:cNvSpPr/>
                <p:nvPr/>
              </p:nvSpPr>
              <p:spPr>
                <a:xfrm>
                  <a:off x="2353984" y="1276419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3" name="Rectangle 492"/>
                <p:cNvSpPr/>
                <p:nvPr/>
              </p:nvSpPr>
              <p:spPr>
                <a:xfrm>
                  <a:off x="2556543" y="1276418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4" name="Rectangle 493"/>
                <p:cNvSpPr/>
                <p:nvPr/>
              </p:nvSpPr>
              <p:spPr>
                <a:xfrm>
                  <a:off x="2364821" y="1668613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5" name="Rectangle 494"/>
                <p:cNvSpPr/>
                <p:nvPr/>
              </p:nvSpPr>
              <p:spPr>
                <a:xfrm>
                  <a:off x="2605605" y="1675428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6" name="Rectangle 495"/>
                <p:cNvSpPr/>
                <p:nvPr/>
              </p:nvSpPr>
              <p:spPr>
                <a:xfrm>
                  <a:off x="2631556" y="20178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7" name="Rectangle 496"/>
                <p:cNvSpPr/>
                <p:nvPr/>
              </p:nvSpPr>
              <p:spPr>
                <a:xfrm>
                  <a:off x="2391628" y="20178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8" name="Rectangle 497"/>
                <p:cNvSpPr/>
                <p:nvPr/>
              </p:nvSpPr>
              <p:spPr>
                <a:xfrm>
                  <a:off x="2338944" y="24678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9" name="Rectangle 498"/>
                <p:cNvSpPr/>
                <p:nvPr/>
              </p:nvSpPr>
              <p:spPr>
                <a:xfrm>
                  <a:off x="2676626" y="24678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0" name="Rectangle 499"/>
                <p:cNvSpPr/>
                <p:nvPr/>
              </p:nvSpPr>
              <p:spPr>
                <a:xfrm>
                  <a:off x="2669996" y="281942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1" name="Rectangle 500"/>
                <p:cNvSpPr/>
                <p:nvPr/>
              </p:nvSpPr>
              <p:spPr>
                <a:xfrm>
                  <a:off x="2338834" y="2817143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2" name="Rectangle 501"/>
                <p:cNvSpPr/>
                <p:nvPr/>
              </p:nvSpPr>
              <p:spPr>
                <a:xfrm>
                  <a:off x="2414488" y="287672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3" name="Rectangle 502"/>
                <p:cNvSpPr/>
                <p:nvPr/>
              </p:nvSpPr>
              <p:spPr>
                <a:xfrm>
                  <a:off x="2605042" y="287330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4" name="Rectangle 503"/>
                <p:cNvSpPr/>
                <p:nvPr/>
              </p:nvSpPr>
              <p:spPr>
                <a:xfrm>
                  <a:off x="2319666" y="32663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5" name="Rectangle 504"/>
                <p:cNvSpPr/>
                <p:nvPr/>
              </p:nvSpPr>
              <p:spPr>
                <a:xfrm>
                  <a:off x="2384563" y="32410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6" name="Rectangle 505"/>
                <p:cNvSpPr/>
                <p:nvPr/>
              </p:nvSpPr>
              <p:spPr>
                <a:xfrm>
                  <a:off x="2590244" y="32410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7" name="Rectangle 506"/>
                <p:cNvSpPr/>
                <p:nvPr/>
              </p:nvSpPr>
              <p:spPr>
                <a:xfrm>
                  <a:off x="2694493" y="32663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8" name="Rectangle 507"/>
                <p:cNvSpPr/>
                <p:nvPr/>
              </p:nvSpPr>
              <p:spPr>
                <a:xfrm>
                  <a:off x="2616914" y="36522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9" name="Rectangle 508"/>
                <p:cNvSpPr/>
                <p:nvPr/>
              </p:nvSpPr>
              <p:spPr>
                <a:xfrm>
                  <a:off x="2394837" y="36522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0" name="Rectangle 509"/>
                <p:cNvSpPr/>
                <p:nvPr/>
              </p:nvSpPr>
              <p:spPr>
                <a:xfrm>
                  <a:off x="2323230" y="360424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1" name="Rectangle 510"/>
                <p:cNvSpPr/>
                <p:nvPr/>
              </p:nvSpPr>
              <p:spPr>
                <a:xfrm>
                  <a:off x="2683556" y="361542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2" name="Rectangle 511"/>
                <p:cNvSpPr/>
                <p:nvPr/>
              </p:nvSpPr>
              <p:spPr>
                <a:xfrm>
                  <a:off x="2592841" y="4015834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3" name="Rectangle 512"/>
                <p:cNvSpPr/>
                <p:nvPr/>
              </p:nvSpPr>
              <p:spPr>
                <a:xfrm>
                  <a:off x="2348158" y="4021486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4" name="Rectangle 513"/>
                <p:cNvSpPr/>
                <p:nvPr/>
              </p:nvSpPr>
              <p:spPr>
                <a:xfrm>
                  <a:off x="2382461" y="4355043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5" name="Rectangle 514"/>
                <p:cNvSpPr/>
                <p:nvPr/>
              </p:nvSpPr>
              <p:spPr>
                <a:xfrm>
                  <a:off x="2604426" y="4360375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6" name="Rectangle 515"/>
                <p:cNvSpPr/>
                <p:nvPr/>
              </p:nvSpPr>
              <p:spPr>
                <a:xfrm>
                  <a:off x="2304844" y="47505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7" name="Rectangle 516"/>
                <p:cNvSpPr/>
                <p:nvPr/>
              </p:nvSpPr>
              <p:spPr>
                <a:xfrm>
                  <a:off x="2662595" y="47505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8" name="Rectangle 517"/>
                <p:cNvSpPr/>
                <p:nvPr/>
              </p:nvSpPr>
              <p:spPr>
                <a:xfrm>
                  <a:off x="2341303" y="4950738"/>
                  <a:ext cx="130565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9" name="Rectangle 518"/>
                <p:cNvSpPr/>
                <p:nvPr/>
              </p:nvSpPr>
              <p:spPr>
                <a:xfrm>
                  <a:off x="2568920" y="4950738"/>
                  <a:ext cx="125573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0" name="Rectangle 519"/>
                <p:cNvSpPr/>
                <p:nvPr/>
              </p:nvSpPr>
              <p:spPr>
                <a:xfrm>
                  <a:off x="2315949" y="536971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1" name="Rectangle 520"/>
                <p:cNvSpPr/>
                <p:nvPr/>
              </p:nvSpPr>
              <p:spPr>
                <a:xfrm>
                  <a:off x="2634492" y="536678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2" name="Rectangle 521"/>
                <p:cNvSpPr/>
                <p:nvPr/>
              </p:nvSpPr>
              <p:spPr>
                <a:xfrm>
                  <a:off x="2307573" y="55990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3" name="Rectangle 522"/>
                <p:cNvSpPr/>
                <p:nvPr/>
              </p:nvSpPr>
              <p:spPr>
                <a:xfrm>
                  <a:off x="2588911" y="5612425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4" name="Rectangle 523"/>
                <p:cNvSpPr/>
                <p:nvPr/>
              </p:nvSpPr>
              <p:spPr>
                <a:xfrm>
                  <a:off x="2307364" y="5986629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5" name="Rectangle 524"/>
                <p:cNvSpPr/>
                <p:nvPr/>
              </p:nvSpPr>
              <p:spPr>
                <a:xfrm>
                  <a:off x="2588702" y="60000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3" name="Group 82"/>
              <p:cNvGrpSpPr/>
              <p:nvPr/>
            </p:nvGrpSpPr>
            <p:grpSpPr>
              <a:xfrm>
                <a:off x="4667974" y="925209"/>
                <a:ext cx="435368" cy="5379004"/>
                <a:chOff x="2457244" y="1073523"/>
                <a:chExt cx="435368" cy="5379004"/>
              </a:xfrm>
            </p:grpSpPr>
            <p:sp>
              <p:nvSpPr>
                <p:cNvPr id="454" name="Rectangle 453"/>
                <p:cNvSpPr/>
                <p:nvPr/>
              </p:nvSpPr>
              <p:spPr>
                <a:xfrm>
                  <a:off x="2507923" y="1073524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5" name="Rectangle 454"/>
                <p:cNvSpPr/>
                <p:nvPr/>
              </p:nvSpPr>
              <p:spPr>
                <a:xfrm>
                  <a:off x="2702313" y="1073523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6" name="Rectangle 455"/>
                <p:cNvSpPr/>
                <p:nvPr/>
              </p:nvSpPr>
              <p:spPr>
                <a:xfrm>
                  <a:off x="2506384" y="1428819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7" name="Rectangle 456"/>
                <p:cNvSpPr/>
                <p:nvPr/>
              </p:nvSpPr>
              <p:spPr>
                <a:xfrm>
                  <a:off x="2708943" y="1428818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8" name="Rectangle 457"/>
                <p:cNvSpPr/>
                <p:nvPr/>
              </p:nvSpPr>
              <p:spPr>
                <a:xfrm>
                  <a:off x="2517221" y="1821013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9" name="Rectangle 458"/>
                <p:cNvSpPr/>
                <p:nvPr/>
              </p:nvSpPr>
              <p:spPr>
                <a:xfrm>
                  <a:off x="2758005" y="1827828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0" name="Rectangle 459"/>
                <p:cNvSpPr/>
                <p:nvPr/>
              </p:nvSpPr>
              <p:spPr>
                <a:xfrm>
                  <a:off x="2783956" y="21702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1" name="Rectangle 460"/>
                <p:cNvSpPr/>
                <p:nvPr/>
              </p:nvSpPr>
              <p:spPr>
                <a:xfrm>
                  <a:off x="2544028" y="21702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2" name="Rectangle 461"/>
                <p:cNvSpPr/>
                <p:nvPr/>
              </p:nvSpPr>
              <p:spPr>
                <a:xfrm>
                  <a:off x="2491344" y="26202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3" name="Rectangle 462"/>
                <p:cNvSpPr/>
                <p:nvPr/>
              </p:nvSpPr>
              <p:spPr>
                <a:xfrm>
                  <a:off x="2829026" y="26202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4" name="Rectangle 463"/>
                <p:cNvSpPr/>
                <p:nvPr/>
              </p:nvSpPr>
              <p:spPr>
                <a:xfrm>
                  <a:off x="2822396" y="297182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5" name="Rectangle 464"/>
                <p:cNvSpPr/>
                <p:nvPr/>
              </p:nvSpPr>
              <p:spPr>
                <a:xfrm>
                  <a:off x="2491234" y="2969543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6" name="Rectangle 465"/>
                <p:cNvSpPr/>
                <p:nvPr/>
              </p:nvSpPr>
              <p:spPr>
                <a:xfrm>
                  <a:off x="2566888" y="302912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7" name="Rectangle 466"/>
                <p:cNvSpPr/>
                <p:nvPr/>
              </p:nvSpPr>
              <p:spPr>
                <a:xfrm>
                  <a:off x="2757442" y="302570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8" name="Rectangle 467"/>
                <p:cNvSpPr/>
                <p:nvPr/>
              </p:nvSpPr>
              <p:spPr>
                <a:xfrm>
                  <a:off x="2472066" y="34187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9" name="Rectangle 468"/>
                <p:cNvSpPr/>
                <p:nvPr/>
              </p:nvSpPr>
              <p:spPr>
                <a:xfrm>
                  <a:off x="2536963" y="33934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0" name="Rectangle 469"/>
                <p:cNvSpPr/>
                <p:nvPr/>
              </p:nvSpPr>
              <p:spPr>
                <a:xfrm>
                  <a:off x="2742644" y="33934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1" name="Rectangle 470"/>
                <p:cNvSpPr/>
                <p:nvPr/>
              </p:nvSpPr>
              <p:spPr>
                <a:xfrm>
                  <a:off x="2846893" y="34187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2" name="Rectangle 471"/>
                <p:cNvSpPr/>
                <p:nvPr/>
              </p:nvSpPr>
              <p:spPr>
                <a:xfrm>
                  <a:off x="2769314" y="38046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3" name="Rectangle 472"/>
                <p:cNvSpPr/>
                <p:nvPr/>
              </p:nvSpPr>
              <p:spPr>
                <a:xfrm>
                  <a:off x="2547237" y="38046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4" name="Rectangle 473"/>
                <p:cNvSpPr/>
                <p:nvPr/>
              </p:nvSpPr>
              <p:spPr>
                <a:xfrm>
                  <a:off x="2475630" y="375664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5" name="Rectangle 474"/>
                <p:cNvSpPr/>
                <p:nvPr/>
              </p:nvSpPr>
              <p:spPr>
                <a:xfrm>
                  <a:off x="2835956" y="376782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6" name="Rectangle 475"/>
                <p:cNvSpPr/>
                <p:nvPr/>
              </p:nvSpPr>
              <p:spPr>
                <a:xfrm>
                  <a:off x="2745241" y="4168234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7" name="Rectangle 476"/>
                <p:cNvSpPr/>
                <p:nvPr/>
              </p:nvSpPr>
              <p:spPr>
                <a:xfrm>
                  <a:off x="2500558" y="4173886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8" name="Rectangle 477"/>
                <p:cNvSpPr/>
                <p:nvPr/>
              </p:nvSpPr>
              <p:spPr>
                <a:xfrm>
                  <a:off x="2534861" y="4507443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9" name="Rectangle 478"/>
                <p:cNvSpPr/>
                <p:nvPr/>
              </p:nvSpPr>
              <p:spPr>
                <a:xfrm>
                  <a:off x="2756826" y="4512775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0" name="Rectangle 479"/>
                <p:cNvSpPr/>
                <p:nvPr/>
              </p:nvSpPr>
              <p:spPr>
                <a:xfrm>
                  <a:off x="2457244" y="49029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1" name="Rectangle 480"/>
                <p:cNvSpPr/>
                <p:nvPr/>
              </p:nvSpPr>
              <p:spPr>
                <a:xfrm>
                  <a:off x="2814995" y="49029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2" name="Rectangle 481"/>
                <p:cNvSpPr/>
                <p:nvPr/>
              </p:nvSpPr>
              <p:spPr>
                <a:xfrm>
                  <a:off x="2493703" y="5103138"/>
                  <a:ext cx="130565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3" name="Rectangle 482"/>
                <p:cNvSpPr/>
                <p:nvPr/>
              </p:nvSpPr>
              <p:spPr>
                <a:xfrm>
                  <a:off x="2721320" y="5103138"/>
                  <a:ext cx="125573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4" name="Rectangle 483"/>
                <p:cNvSpPr/>
                <p:nvPr/>
              </p:nvSpPr>
              <p:spPr>
                <a:xfrm>
                  <a:off x="2468349" y="552211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5" name="Rectangle 484"/>
                <p:cNvSpPr/>
                <p:nvPr/>
              </p:nvSpPr>
              <p:spPr>
                <a:xfrm>
                  <a:off x="2786892" y="551918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6" name="Rectangle 485"/>
                <p:cNvSpPr/>
                <p:nvPr/>
              </p:nvSpPr>
              <p:spPr>
                <a:xfrm>
                  <a:off x="2459973" y="57514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7" name="Rectangle 486"/>
                <p:cNvSpPr/>
                <p:nvPr/>
              </p:nvSpPr>
              <p:spPr>
                <a:xfrm>
                  <a:off x="2741311" y="5764825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8" name="Rectangle 487"/>
                <p:cNvSpPr/>
                <p:nvPr/>
              </p:nvSpPr>
              <p:spPr>
                <a:xfrm>
                  <a:off x="2459764" y="6139029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9" name="Rectangle 488"/>
                <p:cNvSpPr/>
                <p:nvPr/>
              </p:nvSpPr>
              <p:spPr>
                <a:xfrm>
                  <a:off x="2741102" y="61524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4" name="Group 83"/>
              <p:cNvGrpSpPr/>
              <p:nvPr/>
            </p:nvGrpSpPr>
            <p:grpSpPr>
              <a:xfrm>
                <a:off x="5131252" y="928318"/>
                <a:ext cx="435368" cy="5379004"/>
                <a:chOff x="2304844" y="921123"/>
                <a:chExt cx="435368" cy="5379004"/>
              </a:xfrm>
            </p:grpSpPr>
            <p:sp>
              <p:nvSpPr>
                <p:cNvPr id="418" name="Rectangle 417"/>
                <p:cNvSpPr/>
                <p:nvPr/>
              </p:nvSpPr>
              <p:spPr>
                <a:xfrm>
                  <a:off x="2355523" y="921124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9" name="Rectangle 418"/>
                <p:cNvSpPr/>
                <p:nvPr/>
              </p:nvSpPr>
              <p:spPr>
                <a:xfrm>
                  <a:off x="2549913" y="921123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0" name="Rectangle 419"/>
                <p:cNvSpPr/>
                <p:nvPr/>
              </p:nvSpPr>
              <p:spPr>
                <a:xfrm>
                  <a:off x="2353984" y="1276419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1" name="Rectangle 420"/>
                <p:cNvSpPr/>
                <p:nvPr/>
              </p:nvSpPr>
              <p:spPr>
                <a:xfrm>
                  <a:off x="2556543" y="1276418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2" name="Rectangle 421"/>
                <p:cNvSpPr/>
                <p:nvPr/>
              </p:nvSpPr>
              <p:spPr>
                <a:xfrm>
                  <a:off x="2364821" y="1668613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3" name="Rectangle 422"/>
                <p:cNvSpPr/>
                <p:nvPr/>
              </p:nvSpPr>
              <p:spPr>
                <a:xfrm>
                  <a:off x="2605605" y="1675428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4" name="Rectangle 423"/>
                <p:cNvSpPr/>
                <p:nvPr/>
              </p:nvSpPr>
              <p:spPr>
                <a:xfrm>
                  <a:off x="2631556" y="20178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5" name="Rectangle 424"/>
                <p:cNvSpPr/>
                <p:nvPr/>
              </p:nvSpPr>
              <p:spPr>
                <a:xfrm>
                  <a:off x="2391628" y="20178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6" name="Rectangle 425"/>
                <p:cNvSpPr/>
                <p:nvPr/>
              </p:nvSpPr>
              <p:spPr>
                <a:xfrm>
                  <a:off x="2338944" y="24678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7" name="Rectangle 426"/>
                <p:cNvSpPr/>
                <p:nvPr/>
              </p:nvSpPr>
              <p:spPr>
                <a:xfrm>
                  <a:off x="2676626" y="24678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8" name="Rectangle 427"/>
                <p:cNvSpPr/>
                <p:nvPr/>
              </p:nvSpPr>
              <p:spPr>
                <a:xfrm>
                  <a:off x="2669996" y="281942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9" name="Rectangle 428"/>
                <p:cNvSpPr/>
                <p:nvPr/>
              </p:nvSpPr>
              <p:spPr>
                <a:xfrm>
                  <a:off x="2338834" y="2817143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0" name="Rectangle 429"/>
                <p:cNvSpPr/>
                <p:nvPr/>
              </p:nvSpPr>
              <p:spPr>
                <a:xfrm>
                  <a:off x="2414488" y="287672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1" name="Rectangle 430"/>
                <p:cNvSpPr/>
                <p:nvPr/>
              </p:nvSpPr>
              <p:spPr>
                <a:xfrm>
                  <a:off x="2605042" y="287330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2" name="Rectangle 431"/>
                <p:cNvSpPr/>
                <p:nvPr/>
              </p:nvSpPr>
              <p:spPr>
                <a:xfrm>
                  <a:off x="2319666" y="32663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3" name="Rectangle 432"/>
                <p:cNvSpPr/>
                <p:nvPr/>
              </p:nvSpPr>
              <p:spPr>
                <a:xfrm>
                  <a:off x="2384563" y="32410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4" name="Rectangle 433"/>
                <p:cNvSpPr/>
                <p:nvPr/>
              </p:nvSpPr>
              <p:spPr>
                <a:xfrm>
                  <a:off x="2590244" y="32410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5" name="Rectangle 434"/>
                <p:cNvSpPr/>
                <p:nvPr/>
              </p:nvSpPr>
              <p:spPr>
                <a:xfrm>
                  <a:off x="2694493" y="32663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6" name="Rectangle 435"/>
                <p:cNvSpPr/>
                <p:nvPr/>
              </p:nvSpPr>
              <p:spPr>
                <a:xfrm>
                  <a:off x="2616914" y="36522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7" name="Rectangle 436"/>
                <p:cNvSpPr/>
                <p:nvPr/>
              </p:nvSpPr>
              <p:spPr>
                <a:xfrm>
                  <a:off x="2394837" y="36522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8" name="Rectangle 437"/>
                <p:cNvSpPr/>
                <p:nvPr/>
              </p:nvSpPr>
              <p:spPr>
                <a:xfrm>
                  <a:off x="2323230" y="360424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9" name="Rectangle 438"/>
                <p:cNvSpPr/>
                <p:nvPr/>
              </p:nvSpPr>
              <p:spPr>
                <a:xfrm>
                  <a:off x="2683556" y="361542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0" name="Rectangle 439"/>
                <p:cNvSpPr/>
                <p:nvPr/>
              </p:nvSpPr>
              <p:spPr>
                <a:xfrm>
                  <a:off x="2592841" y="4015834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1" name="Rectangle 440"/>
                <p:cNvSpPr/>
                <p:nvPr/>
              </p:nvSpPr>
              <p:spPr>
                <a:xfrm>
                  <a:off x="2348158" y="4021486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2" name="Rectangle 441"/>
                <p:cNvSpPr/>
                <p:nvPr/>
              </p:nvSpPr>
              <p:spPr>
                <a:xfrm>
                  <a:off x="2382461" y="4355043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3" name="Rectangle 442"/>
                <p:cNvSpPr/>
                <p:nvPr/>
              </p:nvSpPr>
              <p:spPr>
                <a:xfrm>
                  <a:off x="2604426" y="4360375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4" name="Rectangle 443"/>
                <p:cNvSpPr/>
                <p:nvPr/>
              </p:nvSpPr>
              <p:spPr>
                <a:xfrm>
                  <a:off x="2304844" y="47505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5" name="Rectangle 444"/>
                <p:cNvSpPr/>
                <p:nvPr/>
              </p:nvSpPr>
              <p:spPr>
                <a:xfrm>
                  <a:off x="2662595" y="47505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6" name="Rectangle 445"/>
                <p:cNvSpPr/>
                <p:nvPr/>
              </p:nvSpPr>
              <p:spPr>
                <a:xfrm>
                  <a:off x="2341303" y="4950738"/>
                  <a:ext cx="130565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7" name="Rectangle 446"/>
                <p:cNvSpPr/>
                <p:nvPr/>
              </p:nvSpPr>
              <p:spPr>
                <a:xfrm>
                  <a:off x="2568920" y="4950738"/>
                  <a:ext cx="125573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8" name="Rectangle 447"/>
                <p:cNvSpPr/>
                <p:nvPr/>
              </p:nvSpPr>
              <p:spPr>
                <a:xfrm>
                  <a:off x="2315949" y="536971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9" name="Rectangle 448"/>
                <p:cNvSpPr/>
                <p:nvPr/>
              </p:nvSpPr>
              <p:spPr>
                <a:xfrm>
                  <a:off x="2634492" y="536678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0" name="Rectangle 449"/>
                <p:cNvSpPr/>
                <p:nvPr/>
              </p:nvSpPr>
              <p:spPr>
                <a:xfrm>
                  <a:off x="2307573" y="55990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1" name="Rectangle 450"/>
                <p:cNvSpPr/>
                <p:nvPr/>
              </p:nvSpPr>
              <p:spPr>
                <a:xfrm>
                  <a:off x="2588911" y="5612425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2" name="Rectangle 451"/>
                <p:cNvSpPr/>
                <p:nvPr/>
              </p:nvSpPr>
              <p:spPr>
                <a:xfrm>
                  <a:off x="2307364" y="5986629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3" name="Rectangle 452"/>
                <p:cNvSpPr/>
                <p:nvPr/>
              </p:nvSpPr>
              <p:spPr>
                <a:xfrm>
                  <a:off x="2588702" y="60000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5" name="Group 84"/>
              <p:cNvGrpSpPr/>
              <p:nvPr/>
            </p:nvGrpSpPr>
            <p:grpSpPr>
              <a:xfrm>
                <a:off x="5604669" y="930361"/>
                <a:ext cx="435368" cy="5379004"/>
                <a:chOff x="2457244" y="1073523"/>
                <a:chExt cx="435368" cy="5379004"/>
              </a:xfrm>
            </p:grpSpPr>
            <p:sp>
              <p:nvSpPr>
                <p:cNvPr id="382" name="Rectangle 381"/>
                <p:cNvSpPr/>
                <p:nvPr/>
              </p:nvSpPr>
              <p:spPr>
                <a:xfrm>
                  <a:off x="2507923" y="1073524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3" name="Rectangle 382"/>
                <p:cNvSpPr/>
                <p:nvPr/>
              </p:nvSpPr>
              <p:spPr>
                <a:xfrm>
                  <a:off x="2702313" y="1073523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4" name="Rectangle 383"/>
                <p:cNvSpPr/>
                <p:nvPr/>
              </p:nvSpPr>
              <p:spPr>
                <a:xfrm>
                  <a:off x="2506384" y="1428819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5" name="Rectangle 384"/>
                <p:cNvSpPr/>
                <p:nvPr/>
              </p:nvSpPr>
              <p:spPr>
                <a:xfrm>
                  <a:off x="2708943" y="1428818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6" name="Rectangle 385"/>
                <p:cNvSpPr/>
                <p:nvPr/>
              </p:nvSpPr>
              <p:spPr>
                <a:xfrm>
                  <a:off x="2517221" y="1821013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7" name="Rectangle 386"/>
                <p:cNvSpPr/>
                <p:nvPr/>
              </p:nvSpPr>
              <p:spPr>
                <a:xfrm>
                  <a:off x="2758005" y="1827828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8" name="Rectangle 387"/>
                <p:cNvSpPr/>
                <p:nvPr/>
              </p:nvSpPr>
              <p:spPr>
                <a:xfrm>
                  <a:off x="2783956" y="21702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9" name="Rectangle 388"/>
                <p:cNvSpPr/>
                <p:nvPr/>
              </p:nvSpPr>
              <p:spPr>
                <a:xfrm>
                  <a:off x="2544028" y="21702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0" name="Rectangle 389"/>
                <p:cNvSpPr/>
                <p:nvPr/>
              </p:nvSpPr>
              <p:spPr>
                <a:xfrm>
                  <a:off x="2491344" y="26202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1" name="Rectangle 390"/>
                <p:cNvSpPr/>
                <p:nvPr/>
              </p:nvSpPr>
              <p:spPr>
                <a:xfrm>
                  <a:off x="2829026" y="26202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2" name="Rectangle 391"/>
                <p:cNvSpPr/>
                <p:nvPr/>
              </p:nvSpPr>
              <p:spPr>
                <a:xfrm>
                  <a:off x="2822396" y="297182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3" name="Rectangle 392"/>
                <p:cNvSpPr/>
                <p:nvPr/>
              </p:nvSpPr>
              <p:spPr>
                <a:xfrm>
                  <a:off x="2491234" y="2969543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4" name="Rectangle 393"/>
                <p:cNvSpPr/>
                <p:nvPr/>
              </p:nvSpPr>
              <p:spPr>
                <a:xfrm>
                  <a:off x="2566888" y="302912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5" name="Rectangle 394"/>
                <p:cNvSpPr/>
                <p:nvPr/>
              </p:nvSpPr>
              <p:spPr>
                <a:xfrm>
                  <a:off x="2757442" y="302570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6" name="Rectangle 395"/>
                <p:cNvSpPr/>
                <p:nvPr/>
              </p:nvSpPr>
              <p:spPr>
                <a:xfrm>
                  <a:off x="2472066" y="34187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7" name="Rectangle 396"/>
                <p:cNvSpPr/>
                <p:nvPr/>
              </p:nvSpPr>
              <p:spPr>
                <a:xfrm>
                  <a:off x="2536963" y="33934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8" name="Rectangle 397"/>
                <p:cNvSpPr/>
                <p:nvPr/>
              </p:nvSpPr>
              <p:spPr>
                <a:xfrm>
                  <a:off x="2742644" y="33934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9" name="Rectangle 398"/>
                <p:cNvSpPr/>
                <p:nvPr/>
              </p:nvSpPr>
              <p:spPr>
                <a:xfrm>
                  <a:off x="2846893" y="34187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0" name="Rectangle 399"/>
                <p:cNvSpPr/>
                <p:nvPr/>
              </p:nvSpPr>
              <p:spPr>
                <a:xfrm>
                  <a:off x="2769314" y="38046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1" name="Rectangle 400"/>
                <p:cNvSpPr/>
                <p:nvPr/>
              </p:nvSpPr>
              <p:spPr>
                <a:xfrm>
                  <a:off x="2547237" y="38046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2" name="Rectangle 401"/>
                <p:cNvSpPr/>
                <p:nvPr/>
              </p:nvSpPr>
              <p:spPr>
                <a:xfrm>
                  <a:off x="2475630" y="375664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3" name="Rectangle 402"/>
                <p:cNvSpPr/>
                <p:nvPr/>
              </p:nvSpPr>
              <p:spPr>
                <a:xfrm>
                  <a:off x="2835956" y="376782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4" name="Rectangle 403"/>
                <p:cNvSpPr/>
                <p:nvPr/>
              </p:nvSpPr>
              <p:spPr>
                <a:xfrm>
                  <a:off x="2745241" y="4168234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5" name="Rectangle 404"/>
                <p:cNvSpPr/>
                <p:nvPr/>
              </p:nvSpPr>
              <p:spPr>
                <a:xfrm>
                  <a:off x="2500558" y="4173886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6" name="Rectangle 405"/>
                <p:cNvSpPr/>
                <p:nvPr/>
              </p:nvSpPr>
              <p:spPr>
                <a:xfrm>
                  <a:off x="2534861" y="4507443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7" name="Rectangle 406"/>
                <p:cNvSpPr/>
                <p:nvPr/>
              </p:nvSpPr>
              <p:spPr>
                <a:xfrm>
                  <a:off x="2756826" y="4512775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8" name="Rectangle 407"/>
                <p:cNvSpPr/>
                <p:nvPr/>
              </p:nvSpPr>
              <p:spPr>
                <a:xfrm>
                  <a:off x="2457244" y="49029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9" name="Rectangle 408"/>
                <p:cNvSpPr/>
                <p:nvPr/>
              </p:nvSpPr>
              <p:spPr>
                <a:xfrm>
                  <a:off x="2814995" y="49029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0" name="Rectangle 409"/>
                <p:cNvSpPr/>
                <p:nvPr/>
              </p:nvSpPr>
              <p:spPr>
                <a:xfrm>
                  <a:off x="2493703" y="5103138"/>
                  <a:ext cx="130565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1" name="Rectangle 410"/>
                <p:cNvSpPr/>
                <p:nvPr/>
              </p:nvSpPr>
              <p:spPr>
                <a:xfrm>
                  <a:off x="2721320" y="5103138"/>
                  <a:ext cx="125573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2" name="Rectangle 411"/>
                <p:cNvSpPr/>
                <p:nvPr/>
              </p:nvSpPr>
              <p:spPr>
                <a:xfrm>
                  <a:off x="2468349" y="552211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3" name="Rectangle 412"/>
                <p:cNvSpPr/>
                <p:nvPr/>
              </p:nvSpPr>
              <p:spPr>
                <a:xfrm>
                  <a:off x="2786892" y="551918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4" name="Rectangle 413"/>
                <p:cNvSpPr/>
                <p:nvPr/>
              </p:nvSpPr>
              <p:spPr>
                <a:xfrm>
                  <a:off x="2459973" y="57514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5" name="Rectangle 414"/>
                <p:cNvSpPr/>
                <p:nvPr/>
              </p:nvSpPr>
              <p:spPr>
                <a:xfrm>
                  <a:off x="2741311" y="5764825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6" name="Rectangle 415"/>
                <p:cNvSpPr/>
                <p:nvPr/>
              </p:nvSpPr>
              <p:spPr>
                <a:xfrm>
                  <a:off x="2459764" y="6139029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7" name="Rectangle 416"/>
                <p:cNvSpPr/>
                <p:nvPr/>
              </p:nvSpPr>
              <p:spPr>
                <a:xfrm>
                  <a:off x="2741102" y="61524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" name="Group 85"/>
              <p:cNvGrpSpPr/>
              <p:nvPr/>
            </p:nvGrpSpPr>
            <p:grpSpPr>
              <a:xfrm>
                <a:off x="6069741" y="923166"/>
                <a:ext cx="435368" cy="5379004"/>
                <a:chOff x="2304844" y="921123"/>
                <a:chExt cx="435368" cy="5379004"/>
              </a:xfrm>
            </p:grpSpPr>
            <p:sp>
              <p:nvSpPr>
                <p:cNvPr id="346" name="Rectangle 345"/>
                <p:cNvSpPr/>
                <p:nvPr/>
              </p:nvSpPr>
              <p:spPr>
                <a:xfrm>
                  <a:off x="2355523" y="921124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7" name="Rectangle 346"/>
                <p:cNvSpPr/>
                <p:nvPr/>
              </p:nvSpPr>
              <p:spPr>
                <a:xfrm>
                  <a:off x="2549913" y="921123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8" name="Rectangle 347"/>
                <p:cNvSpPr/>
                <p:nvPr/>
              </p:nvSpPr>
              <p:spPr>
                <a:xfrm>
                  <a:off x="2353984" y="1276419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9" name="Rectangle 348"/>
                <p:cNvSpPr/>
                <p:nvPr/>
              </p:nvSpPr>
              <p:spPr>
                <a:xfrm>
                  <a:off x="2556543" y="1276418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0" name="Rectangle 349"/>
                <p:cNvSpPr/>
                <p:nvPr/>
              </p:nvSpPr>
              <p:spPr>
                <a:xfrm>
                  <a:off x="2364821" y="1668613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1" name="Rectangle 350"/>
                <p:cNvSpPr/>
                <p:nvPr/>
              </p:nvSpPr>
              <p:spPr>
                <a:xfrm>
                  <a:off x="2605605" y="1675428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2" name="Rectangle 351"/>
                <p:cNvSpPr/>
                <p:nvPr/>
              </p:nvSpPr>
              <p:spPr>
                <a:xfrm>
                  <a:off x="2631556" y="20178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3" name="Rectangle 352"/>
                <p:cNvSpPr/>
                <p:nvPr/>
              </p:nvSpPr>
              <p:spPr>
                <a:xfrm>
                  <a:off x="2391628" y="20178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4" name="Rectangle 353"/>
                <p:cNvSpPr/>
                <p:nvPr/>
              </p:nvSpPr>
              <p:spPr>
                <a:xfrm>
                  <a:off x="2338944" y="24678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5" name="Rectangle 354"/>
                <p:cNvSpPr/>
                <p:nvPr/>
              </p:nvSpPr>
              <p:spPr>
                <a:xfrm>
                  <a:off x="2676626" y="24678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6" name="Rectangle 355"/>
                <p:cNvSpPr/>
                <p:nvPr/>
              </p:nvSpPr>
              <p:spPr>
                <a:xfrm>
                  <a:off x="2669996" y="281942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7" name="Rectangle 356"/>
                <p:cNvSpPr/>
                <p:nvPr/>
              </p:nvSpPr>
              <p:spPr>
                <a:xfrm>
                  <a:off x="2338834" y="2817143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8" name="Rectangle 357"/>
                <p:cNvSpPr/>
                <p:nvPr/>
              </p:nvSpPr>
              <p:spPr>
                <a:xfrm>
                  <a:off x="2414488" y="287672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9" name="Rectangle 358"/>
                <p:cNvSpPr/>
                <p:nvPr/>
              </p:nvSpPr>
              <p:spPr>
                <a:xfrm>
                  <a:off x="2605042" y="287330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0" name="Rectangle 359"/>
                <p:cNvSpPr/>
                <p:nvPr/>
              </p:nvSpPr>
              <p:spPr>
                <a:xfrm>
                  <a:off x="2319666" y="32663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1" name="Rectangle 360"/>
                <p:cNvSpPr/>
                <p:nvPr/>
              </p:nvSpPr>
              <p:spPr>
                <a:xfrm>
                  <a:off x="2384563" y="32410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2" name="Rectangle 361"/>
                <p:cNvSpPr/>
                <p:nvPr/>
              </p:nvSpPr>
              <p:spPr>
                <a:xfrm>
                  <a:off x="2590244" y="32410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3" name="Rectangle 362"/>
                <p:cNvSpPr/>
                <p:nvPr/>
              </p:nvSpPr>
              <p:spPr>
                <a:xfrm>
                  <a:off x="2694493" y="32663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4" name="Rectangle 363"/>
                <p:cNvSpPr/>
                <p:nvPr/>
              </p:nvSpPr>
              <p:spPr>
                <a:xfrm>
                  <a:off x="2616914" y="36522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5" name="Rectangle 364"/>
                <p:cNvSpPr/>
                <p:nvPr/>
              </p:nvSpPr>
              <p:spPr>
                <a:xfrm>
                  <a:off x="2394837" y="36522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6" name="Rectangle 365"/>
                <p:cNvSpPr/>
                <p:nvPr/>
              </p:nvSpPr>
              <p:spPr>
                <a:xfrm>
                  <a:off x="2323230" y="360424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7" name="Rectangle 366"/>
                <p:cNvSpPr/>
                <p:nvPr/>
              </p:nvSpPr>
              <p:spPr>
                <a:xfrm>
                  <a:off x="2683556" y="361542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8" name="Rectangle 367"/>
                <p:cNvSpPr/>
                <p:nvPr/>
              </p:nvSpPr>
              <p:spPr>
                <a:xfrm>
                  <a:off x="2592841" y="4015834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9" name="Rectangle 368"/>
                <p:cNvSpPr/>
                <p:nvPr/>
              </p:nvSpPr>
              <p:spPr>
                <a:xfrm>
                  <a:off x="2348158" y="4021486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0" name="Rectangle 369"/>
                <p:cNvSpPr/>
                <p:nvPr/>
              </p:nvSpPr>
              <p:spPr>
                <a:xfrm>
                  <a:off x="2382461" y="4355043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1" name="Rectangle 370"/>
                <p:cNvSpPr/>
                <p:nvPr/>
              </p:nvSpPr>
              <p:spPr>
                <a:xfrm>
                  <a:off x="2604426" y="4360375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2" name="Rectangle 371"/>
                <p:cNvSpPr/>
                <p:nvPr/>
              </p:nvSpPr>
              <p:spPr>
                <a:xfrm>
                  <a:off x="2304844" y="47505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3" name="Rectangle 372"/>
                <p:cNvSpPr/>
                <p:nvPr/>
              </p:nvSpPr>
              <p:spPr>
                <a:xfrm>
                  <a:off x="2662595" y="47505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4" name="Rectangle 373"/>
                <p:cNvSpPr/>
                <p:nvPr/>
              </p:nvSpPr>
              <p:spPr>
                <a:xfrm>
                  <a:off x="2341303" y="4950738"/>
                  <a:ext cx="130565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5" name="Rectangle 374"/>
                <p:cNvSpPr/>
                <p:nvPr/>
              </p:nvSpPr>
              <p:spPr>
                <a:xfrm>
                  <a:off x="2568920" y="4950738"/>
                  <a:ext cx="125573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6" name="Rectangle 375"/>
                <p:cNvSpPr/>
                <p:nvPr/>
              </p:nvSpPr>
              <p:spPr>
                <a:xfrm>
                  <a:off x="2315949" y="536971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7" name="Rectangle 376"/>
                <p:cNvSpPr/>
                <p:nvPr/>
              </p:nvSpPr>
              <p:spPr>
                <a:xfrm>
                  <a:off x="2634492" y="536678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8" name="Rectangle 377"/>
                <p:cNvSpPr/>
                <p:nvPr/>
              </p:nvSpPr>
              <p:spPr>
                <a:xfrm>
                  <a:off x="2307573" y="55990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9" name="Rectangle 378"/>
                <p:cNvSpPr/>
                <p:nvPr/>
              </p:nvSpPr>
              <p:spPr>
                <a:xfrm>
                  <a:off x="2588911" y="5612425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0" name="Rectangle 379"/>
                <p:cNvSpPr/>
                <p:nvPr/>
              </p:nvSpPr>
              <p:spPr>
                <a:xfrm>
                  <a:off x="2307364" y="5986629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1" name="Rectangle 380"/>
                <p:cNvSpPr/>
                <p:nvPr/>
              </p:nvSpPr>
              <p:spPr>
                <a:xfrm>
                  <a:off x="2588702" y="60000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>
                <a:off x="6543158" y="925209"/>
                <a:ext cx="435368" cy="5379004"/>
                <a:chOff x="2457244" y="1073523"/>
                <a:chExt cx="435368" cy="5379004"/>
              </a:xfrm>
            </p:grpSpPr>
            <p:sp>
              <p:nvSpPr>
                <p:cNvPr id="310" name="Rectangle 309"/>
                <p:cNvSpPr/>
                <p:nvPr/>
              </p:nvSpPr>
              <p:spPr>
                <a:xfrm>
                  <a:off x="2507923" y="1073524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1" name="Rectangle 310"/>
                <p:cNvSpPr/>
                <p:nvPr/>
              </p:nvSpPr>
              <p:spPr>
                <a:xfrm>
                  <a:off x="2702313" y="1073523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2" name="Rectangle 311"/>
                <p:cNvSpPr/>
                <p:nvPr/>
              </p:nvSpPr>
              <p:spPr>
                <a:xfrm>
                  <a:off x="2506384" y="1428819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3" name="Rectangle 312"/>
                <p:cNvSpPr/>
                <p:nvPr/>
              </p:nvSpPr>
              <p:spPr>
                <a:xfrm>
                  <a:off x="2708943" y="1428818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4" name="Rectangle 313"/>
                <p:cNvSpPr/>
                <p:nvPr/>
              </p:nvSpPr>
              <p:spPr>
                <a:xfrm>
                  <a:off x="2517221" y="1821013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5" name="Rectangle 314"/>
                <p:cNvSpPr/>
                <p:nvPr/>
              </p:nvSpPr>
              <p:spPr>
                <a:xfrm>
                  <a:off x="2758005" y="1827828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6" name="Rectangle 315"/>
                <p:cNvSpPr/>
                <p:nvPr/>
              </p:nvSpPr>
              <p:spPr>
                <a:xfrm>
                  <a:off x="2783956" y="21702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7" name="Rectangle 316"/>
                <p:cNvSpPr/>
                <p:nvPr/>
              </p:nvSpPr>
              <p:spPr>
                <a:xfrm>
                  <a:off x="2544028" y="21702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8" name="Rectangle 317"/>
                <p:cNvSpPr/>
                <p:nvPr/>
              </p:nvSpPr>
              <p:spPr>
                <a:xfrm>
                  <a:off x="2491344" y="26202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9" name="Rectangle 318"/>
                <p:cNvSpPr/>
                <p:nvPr/>
              </p:nvSpPr>
              <p:spPr>
                <a:xfrm>
                  <a:off x="2829026" y="26202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0" name="Rectangle 319"/>
                <p:cNvSpPr/>
                <p:nvPr/>
              </p:nvSpPr>
              <p:spPr>
                <a:xfrm>
                  <a:off x="2822396" y="297182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1" name="Rectangle 320"/>
                <p:cNvSpPr/>
                <p:nvPr/>
              </p:nvSpPr>
              <p:spPr>
                <a:xfrm>
                  <a:off x="2491234" y="2969543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2" name="Rectangle 321"/>
                <p:cNvSpPr/>
                <p:nvPr/>
              </p:nvSpPr>
              <p:spPr>
                <a:xfrm>
                  <a:off x="2566888" y="302912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3" name="Rectangle 322"/>
                <p:cNvSpPr/>
                <p:nvPr/>
              </p:nvSpPr>
              <p:spPr>
                <a:xfrm>
                  <a:off x="2757442" y="302570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4" name="Rectangle 323"/>
                <p:cNvSpPr/>
                <p:nvPr/>
              </p:nvSpPr>
              <p:spPr>
                <a:xfrm>
                  <a:off x="2472066" y="34187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5" name="Rectangle 324"/>
                <p:cNvSpPr/>
                <p:nvPr/>
              </p:nvSpPr>
              <p:spPr>
                <a:xfrm>
                  <a:off x="2536963" y="33934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6" name="Rectangle 325"/>
                <p:cNvSpPr/>
                <p:nvPr/>
              </p:nvSpPr>
              <p:spPr>
                <a:xfrm>
                  <a:off x="2742644" y="33934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7" name="Rectangle 326"/>
                <p:cNvSpPr/>
                <p:nvPr/>
              </p:nvSpPr>
              <p:spPr>
                <a:xfrm>
                  <a:off x="2846893" y="34187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8" name="Rectangle 327"/>
                <p:cNvSpPr/>
                <p:nvPr/>
              </p:nvSpPr>
              <p:spPr>
                <a:xfrm>
                  <a:off x="2769314" y="38046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9" name="Rectangle 328"/>
                <p:cNvSpPr/>
                <p:nvPr/>
              </p:nvSpPr>
              <p:spPr>
                <a:xfrm>
                  <a:off x="2547237" y="38046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0" name="Rectangle 329"/>
                <p:cNvSpPr/>
                <p:nvPr/>
              </p:nvSpPr>
              <p:spPr>
                <a:xfrm>
                  <a:off x="2475630" y="375664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1" name="Rectangle 330"/>
                <p:cNvSpPr/>
                <p:nvPr/>
              </p:nvSpPr>
              <p:spPr>
                <a:xfrm>
                  <a:off x="2835956" y="376782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2" name="Rectangle 331"/>
                <p:cNvSpPr/>
                <p:nvPr/>
              </p:nvSpPr>
              <p:spPr>
                <a:xfrm>
                  <a:off x="2745241" y="4168234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3" name="Rectangle 332"/>
                <p:cNvSpPr/>
                <p:nvPr/>
              </p:nvSpPr>
              <p:spPr>
                <a:xfrm>
                  <a:off x="2500558" y="4173886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4" name="Rectangle 333"/>
                <p:cNvSpPr/>
                <p:nvPr/>
              </p:nvSpPr>
              <p:spPr>
                <a:xfrm>
                  <a:off x="2534861" y="4507443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5" name="Rectangle 334"/>
                <p:cNvSpPr/>
                <p:nvPr/>
              </p:nvSpPr>
              <p:spPr>
                <a:xfrm>
                  <a:off x="2756826" y="4512775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6" name="Rectangle 335"/>
                <p:cNvSpPr/>
                <p:nvPr/>
              </p:nvSpPr>
              <p:spPr>
                <a:xfrm>
                  <a:off x="2457244" y="49029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7" name="Rectangle 336"/>
                <p:cNvSpPr/>
                <p:nvPr/>
              </p:nvSpPr>
              <p:spPr>
                <a:xfrm>
                  <a:off x="2814995" y="49029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8" name="Rectangle 337"/>
                <p:cNvSpPr/>
                <p:nvPr/>
              </p:nvSpPr>
              <p:spPr>
                <a:xfrm>
                  <a:off x="2493703" y="5103138"/>
                  <a:ext cx="130565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9" name="Rectangle 338"/>
                <p:cNvSpPr/>
                <p:nvPr/>
              </p:nvSpPr>
              <p:spPr>
                <a:xfrm>
                  <a:off x="2721320" y="5103138"/>
                  <a:ext cx="125573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0" name="Rectangle 339"/>
                <p:cNvSpPr/>
                <p:nvPr/>
              </p:nvSpPr>
              <p:spPr>
                <a:xfrm>
                  <a:off x="2468349" y="552211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1" name="Rectangle 340"/>
                <p:cNvSpPr/>
                <p:nvPr/>
              </p:nvSpPr>
              <p:spPr>
                <a:xfrm>
                  <a:off x="2786892" y="551918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2" name="Rectangle 341"/>
                <p:cNvSpPr/>
                <p:nvPr/>
              </p:nvSpPr>
              <p:spPr>
                <a:xfrm>
                  <a:off x="2459973" y="57514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3" name="Rectangle 342"/>
                <p:cNvSpPr/>
                <p:nvPr/>
              </p:nvSpPr>
              <p:spPr>
                <a:xfrm>
                  <a:off x="2741311" y="5764825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4" name="Rectangle 343"/>
                <p:cNvSpPr/>
                <p:nvPr/>
              </p:nvSpPr>
              <p:spPr>
                <a:xfrm>
                  <a:off x="2459764" y="6139029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5" name="Rectangle 344"/>
                <p:cNvSpPr/>
                <p:nvPr/>
              </p:nvSpPr>
              <p:spPr>
                <a:xfrm>
                  <a:off x="2741102" y="61524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8" name="Group 87"/>
              <p:cNvGrpSpPr/>
              <p:nvPr/>
            </p:nvGrpSpPr>
            <p:grpSpPr>
              <a:xfrm>
                <a:off x="7006436" y="928318"/>
                <a:ext cx="435368" cy="5379004"/>
                <a:chOff x="2304844" y="921123"/>
                <a:chExt cx="435368" cy="5379004"/>
              </a:xfrm>
            </p:grpSpPr>
            <p:sp>
              <p:nvSpPr>
                <p:cNvPr id="274" name="Rectangle 273"/>
                <p:cNvSpPr/>
                <p:nvPr/>
              </p:nvSpPr>
              <p:spPr>
                <a:xfrm>
                  <a:off x="2355523" y="921124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5" name="Rectangle 274"/>
                <p:cNvSpPr/>
                <p:nvPr/>
              </p:nvSpPr>
              <p:spPr>
                <a:xfrm>
                  <a:off x="2549913" y="921123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6" name="Rectangle 275"/>
                <p:cNvSpPr/>
                <p:nvPr/>
              </p:nvSpPr>
              <p:spPr>
                <a:xfrm>
                  <a:off x="2353984" y="1276419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7" name="Rectangle 276"/>
                <p:cNvSpPr/>
                <p:nvPr/>
              </p:nvSpPr>
              <p:spPr>
                <a:xfrm>
                  <a:off x="2556543" y="1276418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8" name="Rectangle 277"/>
                <p:cNvSpPr/>
                <p:nvPr/>
              </p:nvSpPr>
              <p:spPr>
                <a:xfrm>
                  <a:off x="2364821" y="1668613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9" name="Rectangle 278"/>
                <p:cNvSpPr/>
                <p:nvPr/>
              </p:nvSpPr>
              <p:spPr>
                <a:xfrm>
                  <a:off x="2605605" y="1675428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0" name="Rectangle 279"/>
                <p:cNvSpPr/>
                <p:nvPr/>
              </p:nvSpPr>
              <p:spPr>
                <a:xfrm>
                  <a:off x="2631556" y="20178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1" name="Rectangle 280"/>
                <p:cNvSpPr/>
                <p:nvPr/>
              </p:nvSpPr>
              <p:spPr>
                <a:xfrm>
                  <a:off x="2391628" y="20178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2" name="Rectangle 281"/>
                <p:cNvSpPr/>
                <p:nvPr/>
              </p:nvSpPr>
              <p:spPr>
                <a:xfrm>
                  <a:off x="2338944" y="24678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3" name="Rectangle 282"/>
                <p:cNvSpPr/>
                <p:nvPr/>
              </p:nvSpPr>
              <p:spPr>
                <a:xfrm>
                  <a:off x="2676626" y="24678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4" name="Rectangle 283"/>
                <p:cNvSpPr/>
                <p:nvPr/>
              </p:nvSpPr>
              <p:spPr>
                <a:xfrm>
                  <a:off x="2669996" y="281942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5" name="Rectangle 284"/>
                <p:cNvSpPr/>
                <p:nvPr/>
              </p:nvSpPr>
              <p:spPr>
                <a:xfrm>
                  <a:off x="2338834" y="2817143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6" name="Rectangle 285"/>
                <p:cNvSpPr/>
                <p:nvPr/>
              </p:nvSpPr>
              <p:spPr>
                <a:xfrm>
                  <a:off x="2414488" y="287672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7" name="Rectangle 286"/>
                <p:cNvSpPr/>
                <p:nvPr/>
              </p:nvSpPr>
              <p:spPr>
                <a:xfrm>
                  <a:off x="2605042" y="287330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8" name="Rectangle 287"/>
                <p:cNvSpPr/>
                <p:nvPr/>
              </p:nvSpPr>
              <p:spPr>
                <a:xfrm>
                  <a:off x="2319666" y="32663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9" name="Rectangle 288"/>
                <p:cNvSpPr/>
                <p:nvPr/>
              </p:nvSpPr>
              <p:spPr>
                <a:xfrm>
                  <a:off x="2384563" y="32410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0" name="Rectangle 289"/>
                <p:cNvSpPr/>
                <p:nvPr/>
              </p:nvSpPr>
              <p:spPr>
                <a:xfrm>
                  <a:off x="2590244" y="32410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1" name="Rectangle 290"/>
                <p:cNvSpPr/>
                <p:nvPr/>
              </p:nvSpPr>
              <p:spPr>
                <a:xfrm>
                  <a:off x="2694493" y="32663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2" name="Rectangle 291"/>
                <p:cNvSpPr/>
                <p:nvPr/>
              </p:nvSpPr>
              <p:spPr>
                <a:xfrm>
                  <a:off x="2616914" y="36522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3" name="Rectangle 292"/>
                <p:cNvSpPr/>
                <p:nvPr/>
              </p:nvSpPr>
              <p:spPr>
                <a:xfrm>
                  <a:off x="2394837" y="36522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4" name="Rectangle 293"/>
                <p:cNvSpPr/>
                <p:nvPr/>
              </p:nvSpPr>
              <p:spPr>
                <a:xfrm>
                  <a:off x="2323230" y="360424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5" name="Rectangle 294"/>
                <p:cNvSpPr/>
                <p:nvPr/>
              </p:nvSpPr>
              <p:spPr>
                <a:xfrm>
                  <a:off x="2683556" y="361542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6" name="Rectangle 295"/>
                <p:cNvSpPr/>
                <p:nvPr/>
              </p:nvSpPr>
              <p:spPr>
                <a:xfrm>
                  <a:off x="2592841" y="4015834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7" name="Rectangle 296"/>
                <p:cNvSpPr/>
                <p:nvPr/>
              </p:nvSpPr>
              <p:spPr>
                <a:xfrm>
                  <a:off x="2348158" y="4021486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8" name="Rectangle 297"/>
                <p:cNvSpPr/>
                <p:nvPr/>
              </p:nvSpPr>
              <p:spPr>
                <a:xfrm>
                  <a:off x="2382461" y="4355043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9" name="Rectangle 298"/>
                <p:cNvSpPr/>
                <p:nvPr/>
              </p:nvSpPr>
              <p:spPr>
                <a:xfrm>
                  <a:off x="2604426" y="4360375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0" name="Rectangle 299"/>
                <p:cNvSpPr/>
                <p:nvPr/>
              </p:nvSpPr>
              <p:spPr>
                <a:xfrm>
                  <a:off x="2304844" y="47505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1" name="Rectangle 300"/>
                <p:cNvSpPr/>
                <p:nvPr/>
              </p:nvSpPr>
              <p:spPr>
                <a:xfrm>
                  <a:off x="2662595" y="47505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2" name="Rectangle 301"/>
                <p:cNvSpPr/>
                <p:nvPr/>
              </p:nvSpPr>
              <p:spPr>
                <a:xfrm>
                  <a:off x="2341303" y="4950738"/>
                  <a:ext cx="130565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3" name="Rectangle 302"/>
                <p:cNvSpPr/>
                <p:nvPr/>
              </p:nvSpPr>
              <p:spPr>
                <a:xfrm>
                  <a:off x="2568920" y="4950738"/>
                  <a:ext cx="125573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4" name="Rectangle 303"/>
                <p:cNvSpPr/>
                <p:nvPr/>
              </p:nvSpPr>
              <p:spPr>
                <a:xfrm>
                  <a:off x="2315949" y="536971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5" name="Rectangle 304"/>
                <p:cNvSpPr/>
                <p:nvPr/>
              </p:nvSpPr>
              <p:spPr>
                <a:xfrm>
                  <a:off x="2634492" y="536678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6" name="Rectangle 305"/>
                <p:cNvSpPr/>
                <p:nvPr/>
              </p:nvSpPr>
              <p:spPr>
                <a:xfrm>
                  <a:off x="2307573" y="55990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7" name="Rectangle 306"/>
                <p:cNvSpPr/>
                <p:nvPr/>
              </p:nvSpPr>
              <p:spPr>
                <a:xfrm>
                  <a:off x="2588911" y="5612425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8" name="Rectangle 307"/>
                <p:cNvSpPr/>
                <p:nvPr/>
              </p:nvSpPr>
              <p:spPr>
                <a:xfrm>
                  <a:off x="2307364" y="5986629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9" name="Rectangle 308"/>
                <p:cNvSpPr/>
                <p:nvPr/>
              </p:nvSpPr>
              <p:spPr>
                <a:xfrm>
                  <a:off x="2588702" y="60000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>
                <a:off x="7479853" y="930361"/>
                <a:ext cx="435368" cy="5379004"/>
                <a:chOff x="2457244" y="1073523"/>
                <a:chExt cx="435368" cy="5379004"/>
              </a:xfrm>
            </p:grpSpPr>
            <p:sp>
              <p:nvSpPr>
                <p:cNvPr id="238" name="Rectangle 237"/>
                <p:cNvSpPr/>
                <p:nvPr/>
              </p:nvSpPr>
              <p:spPr>
                <a:xfrm>
                  <a:off x="2507923" y="1073524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9" name="Rectangle 238"/>
                <p:cNvSpPr/>
                <p:nvPr/>
              </p:nvSpPr>
              <p:spPr>
                <a:xfrm>
                  <a:off x="2702313" y="1073523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0" name="Rectangle 239"/>
                <p:cNvSpPr/>
                <p:nvPr/>
              </p:nvSpPr>
              <p:spPr>
                <a:xfrm>
                  <a:off x="2506384" y="1428819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1" name="Rectangle 240"/>
                <p:cNvSpPr/>
                <p:nvPr/>
              </p:nvSpPr>
              <p:spPr>
                <a:xfrm>
                  <a:off x="2708943" y="1428818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2" name="Rectangle 241"/>
                <p:cNvSpPr/>
                <p:nvPr/>
              </p:nvSpPr>
              <p:spPr>
                <a:xfrm>
                  <a:off x="2517221" y="1821013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3" name="Rectangle 242"/>
                <p:cNvSpPr/>
                <p:nvPr/>
              </p:nvSpPr>
              <p:spPr>
                <a:xfrm>
                  <a:off x="2758005" y="1827828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4" name="Rectangle 243"/>
                <p:cNvSpPr/>
                <p:nvPr/>
              </p:nvSpPr>
              <p:spPr>
                <a:xfrm>
                  <a:off x="2783956" y="21702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5" name="Rectangle 244"/>
                <p:cNvSpPr/>
                <p:nvPr/>
              </p:nvSpPr>
              <p:spPr>
                <a:xfrm>
                  <a:off x="2544028" y="21702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6" name="Rectangle 245"/>
                <p:cNvSpPr/>
                <p:nvPr/>
              </p:nvSpPr>
              <p:spPr>
                <a:xfrm>
                  <a:off x="2491344" y="26202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Rectangle 246"/>
                <p:cNvSpPr/>
                <p:nvPr/>
              </p:nvSpPr>
              <p:spPr>
                <a:xfrm>
                  <a:off x="2829026" y="26202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8" name="Rectangle 247"/>
                <p:cNvSpPr/>
                <p:nvPr/>
              </p:nvSpPr>
              <p:spPr>
                <a:xfrm>
                  <a:off x="2822396" y="297182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9" name="Rectangle 248"/>
                <p:cNvSpPr/>
                <p:nvPr/>
              </p:nvSpPr>
              <p:spPr>
                <a:xfrm>
                  <a:off x="2491234" y="2969543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0" name="Rectangle 249"/>
                <p:cNvSpPr/>
                <p:nvPr/>
              </p:nvSpPr>
              <p:spPr>
                <a:xfrm>
                  <a:off x="2566888" y="302912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1" name="Rectangle 250"/>
                <p:cNvSpPr/>
                <p:nvPr/>
              </p:nvSpPr>
              <p:spPr>
                <a:xfrm>
                  <a:off x="2757442" y="302570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2" name="Rectangle 251"/>
                <p:cNvSpPr/>
                <p:nvPr/>
              </p:nvSpPr>
              <p:spPr>
                <a:xfrm>
                  <a:off x="2472066" y="34187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Rectangle 252"/>
                <p:cNvSpPr/>
                <p:nvPr/>
              </p:nvSpPr>
              <p:spPr>
                <a:xfrm>
                  <a:off x="2536963" y="33934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4" name="Rectangle 253"/>
                <p:cNvSpPr/>
                <p:nvPr/>
              </p:nvSpPr>
              <p:spPr>
                <a:xfrm>
                  <a:off x="2742644" y="33934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5" name="Rectangle 254"/>
                <p:cNvSpPr/>
                <p:nvPr/>
              </p:nvSpPr>
              <p:spPr>
                <a:xfrm>
                  <a:off x="2846893" y="34187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6" name="Rectangle 255"/>
                <p:cNvSpPr/>
                <p:nvPr/>
              </p:nvSpPr>
              <p:spPr>
                <a:xfrm>
                  <a:off x="2769314" y="38046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7" name="Rectangle 256"/>
                <p:cNvSpPr/>
                <p:nvPr/>
              </p:nvSpPr>
              <p:spPr>
                <a:xfrm>
                  <a:off x="2547237" y="38046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8" name="Rectangle 257"/>
                <p:cNvSpPr/>
                <p:nvPr/>
              </p:nvSpPr>
              <p:spPr>
                <a:xfrm>
                  <a:off x="2475630" y="375664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9" name="Rectangle 258"/>
                <p:cNvSpPr/>
                <p:nvPr/>
              </p:nvSpPr>
              <p:spPr>
                <a:xfrm>
                  <a:off x="2835956" y="376782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0" name="Rectangle 259"/>
                <p:cNvSpPr/>
                <p:nvPr/>
              </p:nvSpPr>
              <p:spPr>
                <a:xfrm>
                  <a:off x="2745241" y="4168234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1" name="Rectangle 260"/>
                <p:cNvSpPr/>
                <p:nvPr/>
              </p:nvSpPr>
              <p:spPr>
                <a:xfrm>
                  <a:off x="2500558" y="4173886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2" name="Rectangle 261"/>
                <p:cNvSpPr/>
                <p:nvPr/>
              </p:nvSpPr>
              <p:spPr>
                <a:xfrm>
                  <a:off x="2534861" y="4507443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3" name="Rectangle 262"/>
                <p:cNvSpPr/>
                <p:nvPr/>
              </p:nvSpPr>
              <p:spPr>
                <a:xfrm>
                  <a:off x="2756826" y="4512775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4" name="Rectangle 263"/>
                <p:cNvSpPr/>
                <p:nvPr/>
              </p:nvSpPr>
              <p:spPr>
                <a:xfrm>
                  <a:off x="2457244" y="49029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5" name="Rectangle 264"/>
                <p:cNvSpPr/>
                <p:nvPr/>
              </p:nvSpPr>
              <p:spPr>
                <a:xfrm>
                  <a:off x="2814995" y="49029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6" name="Rectangle 265"/>
                <p:cNvSpPr/>
                <p:nvPr/>
              </p:nvSpPr>
              <p:spPr>
                <a:xfrm>
                  <a:off x="2493703" y="5103138"/>
                  <a:ext cx="130565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7" name="Rectangle 266"/>
                <p:cNvSpPr/>
                <p:nvPr/>
              </p:nvSpPr>
              <p:spPr>
                <a:xfrm>
                  <a:off x="2721320" y="5103138"/>
                  <a:ext cx="125573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8" name="Rectangle 267"/>
                <p:cNvSpPr/>
                <p:nvPr/>
              </p:nvSpPr>
              <p:spPr>
                <a:xfrm>
                  <a:off x="2468349" y="552211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9" name="Rectangle 268"/>
                <p:cNvSpPr/>
                <p:nvPr/>
              </p:nvSpPr>
              <p:spPr>
                <a:xfrm>
                  <a:off x="2786892" y="551918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0" name="Rectangle 269"/>
                <p:cNvSpPr/>
                <p:nvPr/>
              </p:nvSpPr>
              <p:spPr>
                <a:xfrm>
                  <a:off x="2459973" y="57514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1" name="Rectangle 270"/>
                <p:cNvSpPr/>
                <p:nvPr/>
              </p:nvSpPr>
              <p:spPr>
                <a:xfrm>
                  <a:off x="2741311" y="5764825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2" name="Rectangle 271"/>
                <p:cNvSpPr/>
                <p:nvPr/>
              </p:nvSpPr>
              <p:spPr>
                <a:xfrm>
                  <a:off x="2459764" y="6139029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3" name="Rectangle 272"/>
                <p:cNvSpPr/>
                <p:nvPr/>
              </p:nvSpPr>
              <p:spPr>
                <a:xfrm>
                  <a:off x="2741102" y="61524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0" name="Group 89"/>
              <p:cNvGrpSpPr/>
              <p:nvPr/>
            </p:nvGrpSpPr>
            <p:grpSpPr>
              <a:xfrm>
                <a:off x="7959454" y="925209"/>
                <a:ext cx="435368" cy="5379004"/>
                <a:chOff x="2304844" y="921123"/>
                <a:chExt cx="435368" cy="5379004"/>
              </a:xfrm>
            </p:grpSpPr>
            <p:sp>
              <p:nvSpPr>
                <p:cNvPr id="202" name="Rectangle 201"/>
                <p:cNvSpPr/>
                <p:nvPr/>
              </p:nvSpPr>
              <p:spPr>
                <a:xfrm>
                  <a:off x="2355523" y="921124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 202"/>
                <p:cNvSpPr/>
                <p:nvPr/>
              </p:nvSpPr>
              <p:spPr>
                <a:xfrm>
                  <a:off x="2549913" y="921123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Rectangle 203"/>
                <p:cNvSpPr/>
                <p:nvPr/>
              </p:nvSpPr>
              <p:spPr>
                <a:xfrm>
                  <a:off x="2353984" y="1276419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 204"/>
                <p:cNvSpPr/>
                <p:nvPr/>
              </p:nvSpPr>
              <p:spPr>
                <a:xfrm>
                  <a:off x="2556543" y="1276418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6" name="Rectangle 205"/>
                <p:cNvSpPr/>
                <p:nvPr/>
              </p:nvSpPr>
              <p:spPr>
                <a:xfrm>
                  <a:off x="2364821" y="1668613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Rectangle 206"/>
                <p:cNvSpPr/>
                <p:nvPr/>
              </p:nvSpPr>
              <p:spPr>
                <a:xfrm>
                  <a:off x="2605605" y="1675428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Rectangle 207"/>
                <p:cNvSpPr/>
                <p:nvPr/>
              </p:nvSpPr>
              <p:spPr>
                <a:xfrm>
                  <a:off x="2631556" y="20178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 208"/>
                <p:cNvSpPr/>
                <p:nvPr/>
              </p:nvSpPr>
              <p:spPr>
                <a:xfrm>
                  <a:off x="2391628" y="20178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Rectangle 209"/>
                <p:cNvSpPr/>
                <p:nvPr/>
              </p:nvSpPr>
              <p:spPr>
                <a:xfrm>
                  <a:off x="2338944" y="24678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 210"/>
                <p:cNvSpPr/>
                <p:nvPr/>
              </p:nvSpPr>
              <p:spPr>
                <a:xfrm>
                  <a:off x="2676626" y="24678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Rectangle 211"/>
                <p:cNvSpPr/>
                <p:nvPr/>
              </p:nvSpPr>
              <p:spPr>
                <a:xfrm>
                  <a:off x="2669996" y="281942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 212"/>
                <p:cNvSpPr/>
                <p:nvPr/>
              </p:nvSpPr>
              <p:spPr>
                <a:xfrm>
                  <a:off x="2338834" y="2817143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Rectangle 213"/>
                <p:cNvSpPr/>
                <p:nvPr/>
              </p:nvSpPr>
              <p:spPr>
                <a:xfrm>
                  <a:off x="2414488" y="287672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Rectangle 214"/>
                <p:cNvSpPr/>
                <p:nvPr/>
              </p:nvSpPr>
              <p:spPr>
                <a:xfrm>
                  <a:off x="2605042" y="287330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6" name="Rectangle 215"/>
                <p:cNvSpPr/>
                <p:nvPr/>
              </p:nvSpPr>
              <p:spPr>
                <a:xfrm>
                  <a:off x="2319666" y="32663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Rectangle 216"/>
                <p:cNvSpPr/>
                <p:nvPr/>
              </p:nvSpPr>
              <p:spPr>
                <a:xfrm>
                  <a:off x="2384563" y="32410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8" name="Rectangle 217"/>
                <p:cNvSpPr/>
                <p:nvPr/>
              </p:nvSpPr>
              <p:spPr>
                <a:xfrm>
                  <a:off x="2590244" y="32410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 218"/>
                <p:cNvSpPr/>
                <p:nvPr/>
              </p:nvSpPr>
              <p:spPr>
                <a:xfrm>
                  <a:off x="2694493" y="32663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Rectangle 219"/>
                <p:cNvSpPr/>
                <p:nvPr/>
              </p:nvSpPr>
              <p:spPr>
                <a:xfrm>
                  <a:off x="2616914" y="36522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 220"/>
                <p:cNvSpPr/>
                <p:nvPr/>
              </p:nvSpPr>
              <p:spPr>
                <a:xfrm>
                  <a:off x="2394837" y="36522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2" name="Rectangle 221"/>
                <p:cNvSpPr/>
                <p:nvPr/>
              </p:nvSpPr>
              <p:spPr>
                <a:xfrm>
                  <a:off x="2323230" y="360424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222"/>
                <p:cNvSpPr/>
                <p:nvPr/>
              </p:nvSpPr>
              <p:spPr>
                <a:xfrm>
                  <a:off x="2683556" y="361542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4" name="Rectangle 223"/>
                <p:cNvSpPr/>
                <p:nvPr/>
              </p:nvSpPr>
              <p:spPr>
                <a:xfrm>
                  <a:off x="2592841" y="4015834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Rectangle 224"/>
                <p:cNvSpPr/>
                <p:nvPr/>
              </p:nvSpPr>
              <p:spPr>
                <a:xfrm>
                  <a:off x="2348158" y="4021486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6" name="Rectangle 225"/>
                <p:cNvSpPr/>
                <p:nvPr/>
              </p:nvSpPr>
              <p:spPr>
                <a:xfrm>
                  <a:off x="2382461" y="4355043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Rectangle 226"/>
                <p:cNvSpPr/>
                <p:nvPr/>
              </p:nvSpPr>
              <p:spPr>
                <a:xfrm>
                  <a:off x="2604426" y="4360375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8" name="Rectangle 227"/>
                <p:cNvSpPr/>
                <p:nvPr/>
              </p:nvSpPr>
              <p:spPr>
                <a:xfrm>
                  <a:off x="2304844" y="47505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Rectangle 228"/>
                <p:cNvSpPr/>
                <p:nvPr/>
              </p:nvSpPr>
              <p:spPr>
                <a:xfrm>
                  <a:off x="2662595" y="47505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0" name="Rectangle 229"/>
                <p:cNvSpPr/>
                <p:nvPr/>
              </p:nvSpPr>
              <p:spPr>
                <a:xfrm>
                  <a:off x="2341303" y="4950738"/>
                  <a:ext cx="130565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1" name="Rectangle 230"/>
                <p:cNvSpPr/>
                <p:nvPr/>
              </p:nvSpPr>
              <p:spPr>
                <a:xfrm>
                  <a:off x="2568920" y="4950738"/>
                  <a:ext cx="125573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2" name="Rectangle 231"/>
                <p:cNvSpPr/>
                <p:nvPr/>
              </p:nvSpPr>
              <p:spPr>
                <a:xfrm>
                  <a:off x="2315949" y="536971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Rectangle 232"/>
                <p:cNvSpPr/>
                <p:nvPr/>
              </p:nvSpPr>
              <p:spPr>
                <a:xfrm>
                  <a:off x="2634492" y="536678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Rectangle 233"/>
                <p:cNvSpPr/>
                <p:nvPr/>
              </p:nvSpPr>
              <p:spPr>
                <a:xfrm>
                  <a:off x="2307573" y="55990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5" name="Rectangle 234"/>
                <p:cNvSpPr/>
                <p:nvPr/>
              </p:nvSpPr>
              <p:spPr>
                <a:xfrm>
                  <a:off x="2588911" y="5612425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Rectangle 235"/>
                <p:cNvSpPr/>
                <p:nvPr/>
              </p:nvSpPr>
              <p:spPr>
                <a:xfrm>
                  <a:off x="2307364" y="5986629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Rectangle 236"/>
                <p:cNvSpPr/>
                <p:nvPr/>
              </p:nvSpPr>
              <p:spPr>
                <a:xfrm>
                  <a:off x="2588702" y="60000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1" name="Group 90"/>
              <p:cNvGrpSpPr/>
              <p:nvPr/>
            </p:nvGrpSpPr>
            <p:grpSpPr>
              <a:xfrm>
                <a:off x="8432871" y="927252"/>
                <a:ext cx="435368" cy="5379004"/>
                <a:chOff x="2457244" y="1073523"/>
                <a:chExt cx="435368" cy="5379004"/>
              </a:xfrm>
            </p:grpSpPr>
            <p:sp>
              <p:nvSpPr>
                <p:cNvPr id="166" name="Rectangle 165"/>
                <p:cNvSpPr/>
                <p:nvPr/>
              </p:nvSpPr>
              <p:spPr>
                <a:xfrm>
                  <a:off x="2507923" y="1073524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Rectangle 166"/>
                <p:cNvSpPr/>
                <p:nvPr/>
              </p:nvSpPr>
              <p:spPr>
                <a:xfrm>
                  <a:off x="2702313" y="1073523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Rectangle 167"/>
                <p:cNvSpPr/>
                <p:nvPr/>
              </p:nvSpPr>
              <p:spPr>
                <a:xfrm>
                  <a:off x="2506384" y="1428819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Rectangle 168"/>
                <p:cNvSpPr/>
                <p:nvPr/>
              </p:nvSpPr>
              <p:spPr>
                <a:xfrm>
                  <a:off x="2708943" y="1428818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Rectangle 169"/>
                <p:cNvSpPr/>
                <p:nvPr/>
              </p:nvSpPr>
              <p:spPr>
                <a:xfrm>
                  <a:off x="2517221" y="1821013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Rectangle 170"/>
                <p:cNvSpPr/>
                <p:nvPr/>
              </p:nvSpPr>
              <p:spPr>
                <a:xfrm>
                  <a:off x="2758005" y="1827828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" name="Rectangle 171"/>
                <p:cNvSpPr/>
                <p:nvPr/>
              </p:nvSpPr>
              <p:spPr>
                <a:xfrm>
                  <a:off x="2783956" y="21702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" name="Rectangle 172"/>
                <p:cNvSpPr/>
                <p:nvPr/>
              </p:nvSpPr>
              <p:spPr>
                <a:xfrm>
                  <a:off x="2544028" y="21702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" name="Rectangle 173"/>
                <p:cNvSpPr/>
                <p:nvPr/>
              </p:nvSpPr>
              <p:spPr>
                <a:xfrm>
                  <a:off x="2491344" y="26202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Rectangle 174"/>
                <p:cNvSpPr/>
                <p:nvPr/>
              </p:nvSpPr>
              <p:spPr>
                <a:xfrm>
                  <a:off x="2829026" y="26202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Rectangle 175"/>
                <p:cNvSpPr/>
                <p:nvPr/>
              </p:nvSpPr>
              <p:spPr>
                <a:xfrm>
                  <a:off x="2822396" y="297182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Rectangle 176"/>
                <p:cNvSpPr/>
                <p:nvPr/>
              </p:nvSpPr>
              <p:spPr>
                <a:xfrm>
                  <a:off x="2491234" y="2969543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8" name="Rectangle 177"/>
                <p:cNvSpPr/>
                <p:nvPr/>
              </p:nvSpPr>
              <p:spPr>
                <a:xfrm>
                  <a:off x="2566888" y="302912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Rectangle 178"/>
                <p:cNvSpPr/>
                <p:nvPr/>
              </p:nvSpPr>
              <p:spPr>
                <a:xfrm>
                  <a:off x="2757442" y="302570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0" name="Rectangle 179"/>
                <p:cNvSpPr/>
                <p:nvPr/>
              </p:nvSpPr>
              <p:spPr>
                <a:xfrm>
                  <a:off x="2472066" y="34187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1" name="Rectangle 180"/>
                <p:cNvSpPr/>
                <p:nvPr/>
              </p:nvSpPr>
              <p:spPr>
                <a:xfrm>
                  <a:off x="2536963" y="33934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2" name="Rectangle 181"/>
                <p:cNvSpPr/>
                <p:nvPr/>
              </p:nvSpPr>
              <p:spPr>
                <a:xfrm>
                  <a:off x="2742644" y="33934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Rectangle 182"/>
                <p:cNvSpPr/>
                <p:nvPr/>
              </p:nvSpPr>
              <p:spPr>
                <a:xfrm>
                  <a:off x="2846893" y="34187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4" name="Rectangle 183"/>
                <p:cNvSpPr/>
                <p:nvPr/>
              </p:nvSpPr>
              <p:spPr>
                <a:xfrm>
                  <a:off x="2769314" y="38046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/>
                <p:cNvSpPr/>
                <p:nvPr/>
              </p:nvSpPr>
              <p:spPr>
                <a:xfrm>
                  <a:off x="2547237" y="38046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6" name="Rectangle 185"/>
                <p:cNvSpPr/>
                <p:nvPr/>
              </p:nvSpPr>
              <p:spPr>
                <a:xfrm>
                  <a:off x="2475630" y="375664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Rectangle 186"/>
                <p:cNvSpPr/>
                <p:nvPr/>
              </p:nvSpPr>
              <p:spPr>
                <a:xfrm>
                  <a:off x="2835956" y="376782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Rectangle 187"/>
                <p:cNvSpPr/>
                <p:nvPr/>
              </p:nvSpPr>
              <p:spPr>
                <a:xfrm>
                  <a:off x="2745241" y="4168234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Rectangle 188"/>
                <p:cNvSpPr/>
                <p:nvPr/>
              </p:nvSpPr>
              <p:spPr>
                <a:xfrm>
                  <a:off x="2500558" y="4173886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Rectangle 189"/>
                <p:cNvSpPr/>
                <p:nvPr/>
              </p:nvSpPr>
              <p:spPr>
                <a:xfrm>
                  <a:off x="2534861" y="4507443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Rectangle 190"/>
                <p:cNvSpPr/>
                <p:nvPr/>
              </p:nvSpPr>
              <p:spPr>
                <a:xfrm>
                  <a:off x="2756826" y="4512775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Rectangle 191"/>
                <p:cNvSpPr/>
                <p:nvPr/>
              </p:nvSpPr>
              <p:spPr>
                <a:xfrm>
                  <a:off x="2457244" y="49029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Rectangle 192"/>
                <p:cNvSpPr/>
                <p:nvPr/>
              </p:nvSpPr>
              <p:spPr>
                <a:xfrm>
                  <a:off x="2814995" y="49029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Rectangle 193"/>
                <p:cNvSpPr/>
                <p:nvPr/>
              </p:nvSpPr>
              <p:spPr>
                <a:xfrm>
                  <a:off x="2493703" y="5103138"/>
                  <a:ext cx="130565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 194"/>
                <p:cNvSpPr/>
                <p:nvPr/>
              </p:nvSpPr>
              <p:spPr>
                <a:xfrm>
                  <a:off x="2721320" y="5103138"/>
                  <a:ext cx="125573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6" name="Rectangle 195"/>
                <p:cNvSpPr/>
                <p:nvPr/>
              </p:nvSpPr>
              <p:spPr>
                <a:xfrm>
                  <a:off x="2468349" y="552211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Rectangle 196"/>
                <p:cNvSpPr/>
                <p:nvPr/>
              </p:nvSpPr>
              <p:spPr>
                <a:xfrm>
                  <a:off x="2786892" y="551918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Rectangle 197"/>
                <p:cNvSpPr/>
                <p:nvPr/>
              </p:nvSpPr>
              <p:spPr>
                <a:xfrm>
                  <a:off x="2459973" y="57514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 198"/>
                <p:cNvSpPr/>
                <p:nvPr/>
              </p:nvSpPr>
              <p:spPr>
                <a:xfrm>
                  <a:off x="2741311" y="5764825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Rectangle 199"/>
                <p:cNvSpPr/>
                <p:nvPr/>
              </p:nvSpPr>
              <p:spPr>
                <a:xfrm>
                  <a:off x="2459764" y="6139029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 200"/>
                <p:cNvSpPr/>
                <p:nvPr/>
              </p:nvSpPr>
              <p:spPr>
                <a:xfrm>
                  <a:off x="2741102" y="61524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2" name="Group 91"/>
              <p:cNvGrpSpPr/>
              <p:nvPr/>
            </p:nvGrpSpPr>
            <p:grpSpPr>
              <a:xfrm>
                <a:off x="8896149" y="930361"/>
                <a:ext cx="435368" cy="5379004"/>
                <a:chOff x="2304844" y="921123"/>
                <a:chExt cx="435368" cy="5379004"/>
              </a:xfrm>
            </p:grpSpPr>
            <p:sp>
              <p:nvSpPr>
                <p:cNvPr id="130" name="Rectangle 129"/>
                <p:cNvSpPr/>
                <p:nvPr/>
              </p:nvSpPr>
              <p:spPr>
                <a:xfrm>
                  <a:off x="2355523" y="921124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Rectangle 130"/>
                <p:cNvSpPr/>
                <p:nvPr/>
              </p:nvSpPr>
              <p:spPr>
                <a:xfrm>
                  <a:off x="2549913" y="921123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Rectangle 131"/>
                <p:cNvSpPr/>
                <p:nvPr/>
              </p:nvSpPr>
              <p:spPr>
                <a:xfrm>
                  <a:off x="2353984" y="1276419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Rectangle 132"/>
                <p:cNvSpPr/>
                <p:nvPr/>
              </p:nvSpPr>
              <p:spPr>
                <a:xfrm>
                  <a:off x="2556543" y="1276418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Rectangle 133"/>
                <p:cNvSpPr/>
                <p:nvPr/>
              </p:nvSpPr>
              <p:spPr>
                <a:xfrm>
                  <a:off x="2364821" y="1668613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Rectangle 134"/>
                <p:cNvSpPr/>
                <p:nvPr/>
              </p:nvSpPr>
              <p:spPr>
                <a:xfrm>
                  <a:off x="2605605" y="1675428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Rectangle 135"/>
                <p:cNvSpPr/>
                <p:nvPr/>
              </p:nvSpPr>
              <p:spPr>
                <a:xfrm>
                  <a:off x="2631556" y="20178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Rectangle 136"/>
                <p:cNvSpPr/>
                <p:nvPr/>
              </p:nvSpPr>
              <p:spPr>
                <a:xfrm>
                  <a:off x="2391628" y="20178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Rectangle 137"/>
                <p:cNvSpPr/>
                <p:nvPr/>
              </p:nvSpPr>
              <p:spPr>
                <a:xfrm>
                  <a:off x="2338944" y="24678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Rectangle 138"/>
                <p:cNvSpPr/>
                <p:nvPr/>
              </p:nvSpPr>
              <p:spPr>
                <a:xfrm>
                  <a:off x="2676626" y="24678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Rectangle 139"/>
                <p:cNvSpPr/>
                <p:nvPr/>
              </p:nvSpPr>
              <p:spPr>
                <a:xfrm>
                  <a:off x="2669996" y="281942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Rectangle 140"/>
                <p:cNvSpPr/>
                <p:nvPr/>
              </p:nvSpPr>
              <p:spPr>
                <a:xfrm>
                  <a:off x="2338834" y="2817143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Rectangle 141"/>
                <p:cNvSpPr/>
                <p:nvPr/>
              </p:nvSpPr>
              <p:spPr>
                <a:xfrm>
                  <a:off x="2414488" y="287672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Rectangle 142"/>
                <p:cNvSpPr/>
                <p:nvPr/>
              </p:nvSpPr>
              <p:spPr>
                <a:xfrm>
                  <a:off x="2605042" y="287330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Rectangle 143"/>
                <p:cNvSpPr/>
                <p:nvPr/>
              </p:nvSpPr>
              <p:spPr>
                <a:xfrm>
                  <a:off x="2319666" y="32663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Rectangle 144"/>
                <p:cNvSpPr/>
                <p:nvPr/>
              </p:nvSpPr>
              <p:spPr>
                <a:xfrm>
                  <a:off x="2384563" y="32410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/>
                <p:cNvSpPr/>
                <p:nvPr/>
              </p:nvSpPr>
              <p:spPr>
                <a:xfrm>
                  <a:off x="2590244" y="32410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Rectangle 146"/>
                <p:cNvSpPr/>
                <p:nvPr/>
              </p:nvSpPr>
              <p:spPr>
                <a:xfrm>
                  <a:off x="2694493" y="32663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Rectangle 147"/>
                <p:cNvSpPr/>
                <p:nvPr/>
              </p:nvSpPr>
              <p:spPr>
                <a:xfrm>
                  <a:off x="2616914" y="36522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Rectangle 148"/>
                <p:cNvSpPr/>
                <p:nvPr/>
              </p:nvSpPr>
              <p:spPr>
                <a:xfrm>
                  <a:off x="2394837" y="36522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Rectangle 149"/>
                <p:cNvSpPr/>
                <p:nvPr/>
              </p:nvSpPr>
              <p:spPr>
                <a:xfrm>
                  <a:off x="2323230" y="360424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Rectangle 150"/>
                <p:cNvSpPr/>
                <p:nvPr/>
              </p:nvSpPr>
              <p:spPr>
                <a:xfrm>
                  <a:off x="2683556" y="361542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Rectangle 151"/>
                <p:cNvSpPr/>
                <p:nvPr/>
              </p:nvSpPr>
              <p:spPr>
                <a:xfrm>
                  <a:off x="2592841" y="4015834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Rectangle 152"/>
                <p:cNvSpPr/>
                <p:nvPr/>
              </p:nvSpPr>
              <p:spPr>
                <a:xfrm>
                  <a:off x="2348158" y="4021486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Rectangle 153"/>
                <p:cNvSpPr/>
                <p:nvPr/>
              </p:nvSpPr>
              <p:spPr>
                <a:xfrm>
                  <a:off x="2382461" y="4355043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Rectangle 154"/>
                <p:cNvSpPr/>
                <p:nvPr/>
              </p:nvSpPr>
              <p:spPr>
                <a:xfrm>
                  <a:off x="2604426" y="4360375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Rectangle 155"/>
                <p:cNvSpPr/>
                <p:nvPr/>
              </p:nvSpPr>
              <p:spPr>
                <a:xfrm>
                  <a:off x="2304844" y="47505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Rectangle 156"/>
                <p:cNvSpPr/>
                <p:nvPr/>
              </p:nvSpPr>
              <p:spPr>
                <a:xfrm>
                  <a:off x="2662595" y="47505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Rectangle 157"/>
                <p:cNvSpPr/>
                <p:nvPr/>
              </p:nvSpPr>
              <p:spPr>
                <a:xfrm>
                  <a:off x="2341303" y="4950738"/>
                  <a:ext cx="130565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Rectangle 158"/>
                <p:cNvSpPr/>
                <p:nvPr/>
              </p:nvSpPr>
              <p:spPr>
                <a:xfrm>
                  <a:off x="2568920" y="4950738"/>
                  <a:ext cx="125573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Rectangle 159"/>
                <p:cNvSpPr/>
                <p:nvPr/>
              </p:nvSpPr>
              <p:spPr>
                <a:xfrm>
                  <a:off x="2315949" y="536971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Rectangle 160"/>
                <p:cNvSpPr/>
                <p:nvPr/>
              </p:nvSpPr>
              <p:spPr>
                <a:xfrm>
                  <a:off x="2634492" y="536678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Rectangle 161"/>
                <p:cNvSpPr/>
                <p:nvPr/>
              </p:nvSpPr>
              <p:spPr>
                <a:xfrm>
                  <a:off x="2307573" y="55990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Rectangle 162"/>
                <p:cNvSpPr/>
                <p:nvPr/>
              </p:nvSpPr>
              <p:spPr>
                <a:xfrm>
                  <a:off x="2588911" y="5612425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Rectangle 163"/>
                <p:cNvSpPr/>
                <p:nvPr/>
              </p:nvSpPr>
              <p:spPr>
                <a:xfrm>
                  <a:off x="2307364" y="5986629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Rectangle 164"/>
                <p:cNvSpPr/>
                <p:nvPr/>
              </p:nvSpPr>
              <p:spPr>
                <a:xfrm>
                  <a:off x="2588702" y="60000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3" name="Group 92"/>
              <p:cNvGrpSpPr/>
              <p:nvPr/>
            </p:nvGrpSpPr>
            <p:grpSpPr>
              <a:xfrm>
                <a:off x="9369566" y="932404"/>
                <a:ext cx="435368" cy="5379004"/>
                <a:chOff x="2457244" y="1073523"/>
                <a:chExt cx="435368" cy="5379004"/>
              </a:xfrm>
            </p:grpSpPr>
            <p:sp>
              <p:nvSpPr>
                <p:cNvPr id="94" name="Rectangle 93"/>
                <p:cNvSpPr/>
                <p:nvPr/>
              </p:nvSpPr>
              <p:spPr>
                <a:xfrm>
                  <a:off x="2507923" y="1073524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2702313" y="1073523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2506384" y="1428819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/>
                <p:cNvSpPr/>
                <p:nvPr/>
              </p:nvSpPr>
              <p:spPr>
                <a:xfrm>
                  <a:off x="2708943" y="1428818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>
                  <a:off x="2517221" y="1821013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/>
                <p:cNvSpPr/>
                <p:nvPr/>
              </p:nvSpPr>
              <p:spPr>
                <a:xfrm>
                  <a:off x="2758005" y="1827828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/>
                <p:cNvSpPr/>
                <p:nvPr/>
              </p:nvSpPr>
              <p:spPr>
                <a:xfrm>
                  <a:off x="2783956" y="21702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/>
                <p:cNvSpPr/>
                <p:nvPr/>
              </p:nvSpPr>
              <p:spPr>
                <a:xfrm>
                  <a:off x="2544028" y="21702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2491344" y="26202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2829026" y="26202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2822396" y="297182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2491234" y="2969543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/>
                <p:cNvSpPr/>
                <p:nvPr/>
              </p:nvSpPr>
              <p:spPr>
                <a:xfrm>
                  <a:off x="2566888" y="302912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Rectangle 106"/>
                <p:cNvSpPr/>
                <p:nvPr/>
              </p:nvSpPr>
              <p:spPr>
                <a:xfrm>
                  <a:off x="2757442" y="302570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2472066" y="34187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536963" y="33934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Rectangle 109"/>
                <p:cNvSpPr/>
                <p:nvPr/>
              </p:nvSpPr>
              <p:spPr>
                <a:xfrm>
                  <a:off x="2742644" y="33934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2846893" y="34187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769314" y="38046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2547237" y="38046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475630" y="375664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/>
                <p:cNvSpPr/>
                <p:nvPr/>
              </p:nvSpPr>
              <p:spPr>
                <a:xfrm>
                  <a:off x="2835956" y="376782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/>
                <p:cNvSpPr/>
                <p:nvPr/>
              </p:nvSpPr>
              <p:spPr>
                <a:xfrm>
                  <a:off x="2745241" y="4168234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/>
                <p:cNvSpPr/>
                <p:nvPr/>
              </p:nvSpPr>
              <p:spPr>
                <a:xfrm>
                  <a:off x="2500558" y="4173886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Rectangle 117"/>
                <p:cNvSpPr/>
                <p:nvPr/>
              </p:nvSpPr>
              <p:spPr>
                <a:xfrm>
                  <a:off x="2534861" y="4507443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Rectangle 118"/>
                <p:cNvSpPr/>
                <p:nvPr/>
              </p:nvSpPr>
              <p:spPr>
                <a:xfrm>
                  <a:off x="2756826" y="4512775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Rectangle 119"/>
                <p:cNvSpPr/>
                <p:nvPr/>
              </p:nvSpPr>
              <p:spPr>
                <a:xfrm>
                  <a:off x="2457244" y="49029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Rectangle 120"/>
                <p:cNvSpPr/>
                <p:nvPr/>
              </p:nvSpPr>
              <p:spPr>
                <a:xfrm>
                  <a:off x="2814995" y="49029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Rectangle 121"/>
                <p:cNvSpPr/>
                <p:nvPr/>
              </p:nvSpPr>
              <p:spPr>
                <a:xfrm>
                  <a:off x="2493703" y="5103138"/>
                  <a:ext cx="130565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Rectangle 122"/>
                <p:cNvSpPr/>
                <p:nvPr/>
              </p:nvSpPr>
              <p:spPr>
                <a:xfrm>
                  <a:off x="2721320" y="5103138"/>
                  <a:ext cx="125573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Rectangle 123"/>
                <p:cNvSpPr/>
                <p:nvPr/>
              </p:nvSpPr>
              <p:spPr>
                <a:xfrm>
                  <a:off x="2468349" y="552211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/>
                <p:cNvSpPr/>
                <p:nvPr/>
              </p:nvSpPr>
              <p:spPr>
                <a:xfrm>
                  <a:off x="2786892" y="551918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Rectangle 125"/>
                <p:cNvSpPr/>
                <p:nvPr/>
              </p:nvSpPr>
              <p:spPr>
                <a:xfrm>
                  <a:off x="2459973" y="57514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Rectangle 126"/>
                <p:cNvSpPr/>
                <p:nvPr/>
              </p:nvSpPr>
              <p:spPr>
                <a:xfrm>
                  <a:off x="2741311" y="5764825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Rectangle 127"/>
                <p:cNvSpPr/>
                <p:nvPr/>
              </p:nvSpPr>
              <p:spPr>
                <a:xfrm>
                  <a:off x="2459764" y="6139029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Rectangle 128"/>
                <p:cNvSpPr/>
                <p:nvPr/>
              </p:nvSpPr>
              <p:spPr>
                <a:xfrm>
                  <a:off x="2741102" y="61524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cxnSp>
        <p:nvCxnSpPr>
          <p:cNvPr id="897" name="Straight Connector 896"/>
          <p:cNvCxnSpPr/>
          <p:nvPr/>
        </p:nvCxnSpPr>
        <p:spPr>
          <a:xfrm flipV="1">
            <a:off x="9843585" y="3789880"/>
            <a:ext cx="785460" cy="757638"/>
          </a:xfrm>
          <a:prstGeom prst="line">
            <a:avLst/>
          </a:prstGeom>
          <a:ln w="57150">
            <a:solidFill>
              <a:srgbClr val="FF0000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8" name="Rectangle 897"/>
          <p:cNvSpPr/>
          <p:nvPr/>
        </p:nvSpPr>
        <p:spPr>
          <a:xfrm>
            <a:off x="3888550" y="3795276"/>
            <a:ext cx="228600" cy="228600"/>
          </a:xfrm>
          <a:prstGeom prst="rect">
            <a:avLst/>
          </a:prstGeom>
          <a:solidFill>
            <a:srgbClr val="FF4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9" name="Rectangle 898"/>
          <p:cNvSpPr/>
          <p:nvPr/>
        </p:nvSpPr>
        <p:spPr>
          <a:xfrm>
            <a:off x="4117150" y="3690147"/>
            <a:ext cx="10919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R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RAM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00" name="Rectangle 899"/>
          <p:cNvSpPr/>
          <p:nvPr/>
        </p:nvSpPr>
        <p:spPr>
          <a:xfrm>
            <a:off x="5832179" y="3795276"/>
            <a:ext cx="228600" cy="228600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1" name="Rectangle 900"/>
          <p:cNvSpPr/>
          <p:nvPr/>
        </p:nvSpPr>
        <p:spPr>
          <a:xfrm>
            <a:off x="6060779" y="3690147"/>
            <a:ext cx="13306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CNFETs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94" name="Rectangle 893"/>
          <p:cNvSpPr/>
          <p:nvPr/>
        </p:nvSpPr>
        <p:spPr>
          <a:xfrm>
            <a:off x="339648" y="657278"/>
            <a:ext cx="118897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Monolithic 3D integration, carbon nanotube FETs</a:t>
            </a:r>
            <a:r>
              <a:rPr lang="en-US" sz="320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, resistive RAM</a:t>
            </a:r>
            <a:endParaRPr lang="en-US" sz="3200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02" name="TextBox 901"/>
          <p:cNvSpPr txBox="1"/>
          <p:nvPr/>
        </p:nvSpPr>
        <p:spPr>
          <a:xfrm>
            <a:off x="8276034" y="2381090"/>
            <a:ext cx="3124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224 RRAM cells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903" name="Straight Connector 902"/>
          <p:cNvCxnSpPr/>
          <p:nvPr/>
        </p:nvCxnSpPr>
        <p:spPr>
          <a:xfrm flipV="1">
            <a:off x="8915400" y="3081072"/>
            <a:ext cx="984518" cy="2591256"/>
          </a:xfrm>
          <a:prstGeom prst="line">
            <a:avLst/>
          </a:prstGeom>
          <a:ln w="57150">
            <a:solidFill>
              <a:srgbClr val="FF0000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4" name="TextBox 903"/>
          <p:cNvSpPr txBox="1"/>
          <p:nvPr/>
        </p:nvSpPr>
        <p:spPr>
          <a:xfrm>
            <a:off x="7293556" y="3081072"/>
            <a:ext cx="2364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Arial" charset="0"/>
                <a:ea typeface="Arial" charset="0"/>
                <a:cs typeface="Arial" charset="0"/>
              </a:rPr>
              <a:t>Monolithic 3D</a:t>
            </a:r>
            <a:endParaRPr lang="en-US" sz="2800" dirty="0" smtClean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905" name="Straight Connector 904"/>
          <p:cNvCxnSpPr/>
          <p:nvPr/>
        </p:nvCxnSpPr>
        <p:spPr>
          <a:xfrm flipV="1">
            <a:off x="7401410" y="3690146"/>
            <a:ext cx="551417" cy="1716224"/>
          </a:xfrm>
          <a:prstGeom prst="line">
            <a:avLst/>
          </a:prstGeom>
          <a:ln w="57150">
            <a:solidFill>
              <a:srgbClr val="FF0000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6" name="Straight Connector 905"/>
          <p:cNvCxnSpPr/>
          <p:nvPr/>
        </p:nvCxnSpPr>
        <p:spPr>
          <a:xfrm flipH="1" flipV="1">
            <a:off x="7952827" y="3690147"/>
            <a:ext cx="609600" cy="1716223"/>
          </a:xfrm>
          <a:prstGeom prst="line">
            <a:avLst/>
          </a:prstGeom>
          <a:ln w="57150">
            <a:solidFill>
              <a:srgbClr val="FF0000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7" name="Straight Connector 906"/>
          <p:cNvCxnSpPr/>
          <p:nvPr/>
        </p:nvCxnSpPr>
        <p:spPr>
          <a:xfrm flipV="1">
            <a:off x="5821293" y="3690146"/>
            <a:ext cx="2131535" cy="1716224"/>
          </a:xfrm>
          <a:prstGeom prst="line">
            <a:avLst/>
          </a:prstGeom>
          <a:ln w="57150">
            <a:solidFill>
              <a:srgbClr val="FF0000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44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ounded Rectangle 102"/>
          <p:cNvSpPr/>
          <p:nvPr/>
        </p:nvSpPr>
        <p:spPr bwMode="auto">
          <a:xfrm>
            <a:off x="250657" y="1295400"/>
            <a:ext cx="11670409" cy="5195861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2285" name="Rectangle 2284"/>
          <p:cNvSpPr/>
          <p:nvPr/>
        </p:nvSpPr>
        <p:spPr>
          <a:xfrm>
            <a:off x="300807" y="1752600"/>
            <a:ext cx="3432993" cy="3835587"/>
          </a:xfrm>
          <a:prstGeom prst="rect">
            <a:avLst/>
          </a:prstGeom>
          <a:solidFill>
            <a:srgbClr val="FF0000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4" name="Rectangle 513"/>
          <p:cNvSpPr/>
          <p:nvPr/>
        </p:nvSpPr>
        <p:spPr>
          <a:xfrm>
            <a:off x="8134350" y="1754594"/>
            <a:ext cx="3713427" cy="3833593"/>
          </a:xfrm>
          <a:prstGeom prst="rect">
            <a:avLst/>
          </a:prstGeom>
          <a:solidFill>
            <a:srgbClr val="008F00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5" name="Rectangle 514"/>
          <p:cNvSpPr/>
          <p:nvPr/>
        </p:nvSpPr>
        <p:spPr>
          <a:xfrm>
            <a:off x="3733801" y="1752600"/>
            <a:ext cx="4419600" cy="3835587"/>
          </a:xfrm>
          <a:prstGeom prst="rect">
            <a:avLst/>
          </a:prstGeom>
          <a:solidFill>
            <a:srgbClr val="0432FF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Monolithic 3D Library Cells: CNFETs + RRAM</a:t>
            </a:r>
          </a:p>
        </p:txBody>
      </p:sp>
      <p:pic>
        <p:nvPicPr>
          <p:cNvPr id="345" name="Picture 3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551694"/>
            <a:ext cx="1896534" cy="10668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334000" y="5816787"/>
            <a:ext cx="1402068" cy="373323"/>
            <a:chOff x="4495516" y="4693579"/>
            <a:chExt cx="3307274" cy="880615"/>
          </a:xfrm>
        </p:grpSpPr>
        <p:sp>
          <p:nvSpPr>
            <p:cNvPr id="357" name="Trapezoid 356"/>
            <p:cNvSpPr/>
            <p:nvPr/>
          </p:nvSpPr>
          <p:spPr>
            <a:xfrm>
              <a:off x="5225201" y="4693579"/>
              <a:ext cx="1814007" cy="92054"/>
            </a:xfrm>
            <a:prstGeom prst="trapezoid">
              <a:avLst>
                <a:gd name="adj" fmla="val 88865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Trapezoid 357"/>
            <p:cNvSpPr/>
            <p:nvPr/>
          </p:nvSpPr>
          <p:spPr>
            <a:xfrm>
              <a:off x="5154794" y="4786752"/>
              <a:ext cx="1968394" cy="95095"/>
            </a:xfrm>
            <a:prstGeom prst="trapezoid">
              <a:avLst>
                <a:gd name="adj" fmla="val 88865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Trapezoid 358"/>
            <p:cNvSpPr/>
            <p:nvPr/>
          </p:nvSpPr>
          <p:spPr>
            <a:xfrm>
              <a:off x="5051858" y="4885107"/>
              <a:ext cx="2169409" cy="88943"/>
            </a:xfrm>
            <a:prstGeom prst="trapezoid">
              <a:avLst>
                <a:gd name="adj" fmla="val 88865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Trapezoid 359"/>
            <p:cNvSpPr/>
            <p:nvPr/>
          </p:nvSpPr>
          <p:spPr>
            <a:xfrm>
              <a:off x="4965186" y="4974050"/>
              <a:ext cx="2350014" cy="96361"/>
            </a:xfrm>
            <a:prstGeom prst="trapezoid">
              <a:avLst>
                <a:gd name="adj" fmla="val 88865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Trapezoid 360"/>
            <p:cNvSpPr/>
            <p:nvPr/>
          </p:nvSpPr>
          <p:spPr>
            <a:xfrm>
              <a:off x="4871252" y="5070412"/>
              <a:ext cx="2520147" cy="105098"/>
            </a:xfrm>
            <a:prstGeom prst="trapezoid">
              <a:avLst>
                <a:gd name="adj" fmla="val 88865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Trapezoid 361"/>
            <p:cNvSpPr/>
            <p:nvPr/>
          </p:nvSpPr>
          <p:spPr>
            <a:xfrm>
              <a:off x="4777318" y="5175510"/>
              <a:ext cx="2736728" cy="96362"/>
            </a:xfrm>
            <a:prstGeom prst="trapezoid">
              <a:avLst>
                <a:gd name="adj" fmla="val 96773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Trapezoid 362"/>
            <p:cNvSpPr/>
            <p:nvPr/>
          </p:nvSpPr>
          <p:spPr>
            <a:xfrm>
              <a:off x="4683384" y="5274984"/>
              <a:ext cx="2936616" cy="101986"/>
            </a:xfrm>
            <a:prstGeom prst="trapezoid">
              <a:avLst>
                <a:gd name="adj" fmla="val 88865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Trapezoid 363"/>
            <p:cNvSpPr/>
            <p:nvPr/>
          </p:nvSpPr>
          <p:spPr>
            <a:xfrm>
              <a:off x="4589450" y="5372733"/>
              <a:ext cx="3106750" cy="103711"/>
            </a:xfrm>
            <a:prstGeom prst="trapezoid">
              <a:avLst>
                <a:gd name="adj" fmla="val 88865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Trapezoid 364"/>
            <p:cNvSpPr/>
            <p:nvPr/>
          </p:nvSpPr>
          <p:spPr>
            <a:xfrm>
              <a:off x="4495516" y="5469654"/>
              <a:ext cx="3307274" cy="104540"/>
            </a:xfrm>
            <a:prstGeom prst="trapezoid">
              <a:avLst>
                <a:gd name="adj" fmla="val 88865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17" name="Straight Connector 516"/>
          <p:cNvCxnSpPr/>
          <p:nvPr/>
        </p:nvCxnSpPr>
        <p:spPr>
          <a:xfrm flipH="1" flipV="1">
            <a:off x="304800" y="5588187"/>
            <a:ext cx="5387008" cy="262414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8" name="Straight Connector 517"/>
          <p:cNvCxnSpPr>
            <a:stCxn id="358" idx="3"/>
          </p:cNvCxnSpPr>
          <p:nvPr/>
        </p:nvCxnSpPr>
        <p:spPr>
          <a:xfrm flipV="1">
            <a:off x="6430048" y="5588187"/>
            <a:ext cx="5380952" cy="288256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4" name="Rectangle 1453"/>
          <p:cNvSpPr/>
          <p:nvPr/>
        </p:nvSpPr>
        <p:spPr>
          <a:xfrm>
            <a:off x="381000" y="1854387"/>
            <a:ext cx="11430000" cy="358140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3" name="Picture 26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9" t="26686" r="23245" b="20695"/>
          <a:stretch/>
        </p:blipFill>
        <p:spPr>
          <a:xfrm>
            <a:off x="5867400" y="1905000"/>
            <a:ext cx="2205701" cy="1237857"/>
          </a:xfrm>
          <a:prstGeom prst="rect">
            <a:avLst/>
          </a:prstGeom>
        </p:spPr>
      </p:pic>
      <p:pic>
        <p:nvPicPr>
          <p:cNvPr id="264" name="Picture 26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6" t="30860" r="23404" b="20695"/>
          <a:stretch/>
        </p:blipFill>
        <p:spPr>
          <a:xfrm>
            <a:off x="1251746" y="1838980"/>
            <a:ext cx="2253454" cy="1202582"/>
          </a:xfrm>
          <a:prstGeom prst="rect">
            <a:avLst/>
          </a:prstGeom>
        </p:spPr>
      </p:pic>
      <p:pic>
        <p:nvPicPr>
          <p:cNvPr id="265" name="Picture 26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8" t="31009" r="23484" b="17864"/>
          <a:stretch/>
        </p:blipFill>
        <p:spPr>
          <a:xfrm>
            <a:off x="8915400" y="1905000"/>
            <a:ext cx="2203802" cy="1219200"/>
          </a:xfrm>
          <a:prstGeom prst="rect">
            <a:avLst/>
          </a:prstGeom>
        </p:spPr>
      </p:pic>
      <p:sp>
        <p:nvSpPr>
          <p:cNvPr id="511" name="TextBox 510"/>
          <p:cNvSpPr txBox="1"/>
          <p:nvPr/>
        </p:nvSpPr>
        <p:spPr>
          <a:xfrm>
            <a:off x="381000" y="1294632"/>
            <a:ext cx="3547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Random Projection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2" name="TextBox 511"/>
          <p:cNvSpPr txBox="1"/>
          <p:nvPr/>
        </p:nvSpPr>
        <p:spPr>
          <a:xfrm>
            <a:off x="4800600" y="1294632"/>
            <a:ext cx="2324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HD Encoder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3" name="TextBox 512"/>
          <p:cNvSpPr txBox="1"/>
          <p:nvPr/>
        </p:nvSpPr>
        <p:spPr>
          <a:xfrm>
            <a:off x="8311632" y="1294632"/>
            <a:ext cx="3880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Classifier Memory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6" name="TextBox 515"/>
          <p:cNvSpPr txBox="1"/>
          <p:nvPr/>
        </p:nvSpPr>
        <p:spPr>
          <a:xfrm>
            <a:off x="1600200" y="496318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Delay Cells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31" name="TextBox 630"/>
          <p:cNvSpPr txBox="1"/>
          <p:nvPr/>
        </p:nvSpPr>
        <p:spPr>
          <a:xfrm>
            <a:off x="4724400" y="496318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Accumulator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673" name="Group 672"/>
          <p:cNvGrpSpPr/>
          <p:nvPr/>
        </p:nvGrpSpPr>
        <p:grpSpPr>
          <a:xfrm>
            <a:off x="381000" y="2590800"/>
            <a:ext cx="2055491" cy="2577198"/>
            <a:chOff x="3227614" y="2211011"/>
            <a:chExt cx="2855445" cy="3580189"/>
          </a:xfrm>
        </p:grpSpPr>
        <p:sp>
          <p:nvSpPr>
            <p:cNvPr id="674" name="TextBox 57"/>
            <p:cNvSpPr txBox="1">
              <a:spLocks noChangeArrowheads="1"/>
            </p:cNvSpPr>
            <p:nvPr/>
          </p:nvSpPr>
          <p:spPr bwMode="auto">
            <a:xfrm>
              <a:off x="3227614" y="3747905"/>
              <a:ext cx="892757" cy="555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dirty="0" err="1" smtClean="0">
                  <a:ea typeface="Arial" charset="0"/>
                  <a:cs typeface="Arial" charset="0"/>
                </a:rPr>
                <a:t>V</a:t>
              </a:r>
              <a:r>
                <a:rPr lang="en-US" sz="2000" baseline="-25000" dirty="0" err="1">
                  <a:ea typeface="Arial" charset="0"/>
                  <a:cs typeface="Arial" charset="0"/>
                </a:rPr>
                <a:t>b</a:t>
              </a:r>
              <a:endParaRPr lang="en-US" sz="2000" baseline="-25000" dirty="0">
                <a:ea typeface="Arial" charset="0"/>
                <a:cs typeface="Arial" charset="0"/>
              </a:endParaRPr>
            </a:p>
          </p:txBody>
        </p:sp>
        <p:grpSp>
          <p:nvGrpSpPr>
            <p:cNvPr id="675" name="Group 58"/>
            <p:cNvGrpSpPr>
              <a:grpSpLocks/>
            </p:cNvGrpSpPr>
            <p:nvPr/>
          </p:nvGrpSpPr>
          <p:grpSpPr bwMode="auto">
            <a:xfrm>
              <a:off x="3804240" y="2695607"/>
              <a:ext cx="853891" cy="923287"/>
              <a:chOff x="7257657" y="555718"/>
              <a:chExt cx="465765" cy="578089"/>
            </a:xfrm>
          </p:grpSpPr>
          <p:cxnSp>
            <p:nvCxnSpPr>
              <p:cNvPr id="706" name="Straight Connector 705"/>
              <p:cNvCxnSpPr/>
              <p:nvPr/>
            </p:nvCxnSpPr>
            <p:spPr>
              <a:xfrm>
                <a:off x="7488070" y="689849"/>
                <a:ext cx="0" cy="28715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7" name="Straight Connector 706"/>
              <p:cNvCxnSpPr/>
              <p:nvPr/>
            </p:nvCxnSpPr>
            <p:spPr>
              <a:xfrm>
                <a:off x="7576944" y="689849"/>
                <a:ext cx="0" cy="28715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8" name="Straight Connector 707"/>
              <p:cNvCxnSpPr/>
              <p:nvPr/>
            </p:nvCxnSpPr>
            <p:spPr>
              <a:xfrm>
                <a:off x="7570361" y="678514"/>
                <a:ext cx="153061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9" name="Straight Connector 708"/>
              <p:cNvCxnSpPr/>
              <p:nvPr/>
            </p:nvCxnSpPr>
            <p:spPr>
              <a:xfrm>
                <a:off x="7570361" y="977004"/>
                <a:ext cx="153061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0" name="Straight Connector 709"/>
              <p:cNvCxnSpPr/>
              <p:nvPr/>
            </p:nvCxnSpPr>
            <p:spPr>
              <a:xfrm>
                <a:off x="7723422" y="555718"/>
                <a:ext cx="0" cy="134131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1" name="Straight Connector 710"/>
              <p:cNvCxnSpPr/>
              <p:nvPr/>
            </p:nvCxnSpPr>
            <p:spPr>
              <a:xfrm>
                <a:off x="7723422" y="977004"/>
                <a:ext cx="0" cy="156803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2" name="Straight Connector 711"/>
              <p:cNvCxnSpPr/>
              <p:nvPr/>
            </p:nvCxnSpPr>
            <p:spPr>
              <a:xfrm flipH="1">
                <a:off x="7257657" y="840983"/>
                <a:ext cx="134957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3" name="Oval 712"/>
              <p:cNvSpPr/>
              <p:nvPr/>
            </p:nvSpPr>
            <p:spPr>
              <a:xfrm>
                <a:off x="7398690" y="788086"/>
                <a:ext cx="89381" cy="94459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676" name="Group 67"/>
            <p:cNvGrpSpPr>
              <a:grpSpLocks/>
            </p:cNvGrpSpPr>
            <p:nvPr/>
          </p:nvGrpSpPr>
          <p:grpSpPr bwMode="auto">
            <a:xfrm>
              <a:off x="3804240" y="3534409"/>
              <a:ext cx="853891" cy="929322"/>
              <a:chOff x="7257657" y="552463"/>
              <a:chExt cx="465765" cy="581868"/>
            </a:xfrm>
          </p:grpSpPr>
          <p:cxnSp>
            <p:nvCxnSpPr>
              <p:cNvPr id="698" name="Straight Connector 697"/>
              <p:cNvCxnSpPr/>
              <p:nvPr/>
            </p:nvCxnSpPr>
            <p:spPr>
              <a:xfrm>
                <a:off x="7488070" y="690373"/>
                <a:ext cx="0" cy="28715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9" name="Straight Connector 698"/>
              <p:cNvCxnSpPr/>
              <p:nvPr/>
            </p:nvCxnSpPr>
            <p:spPr>
              <a:xfrm>
                <a:off x="7576944" y="690373"/>
                <a:ext cx="0" cy="28715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0" name="Straight Connector 699"/>
              <p:cNvCxnSpPr/>
              <p:nvPr/>
            </p:nvCxnSpPr>
            <p:spPr>
              <a:xfrm>
                <a:off x="7570361" y="680927"/>
                <a:ext cx="153061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1" name="Straight Connector 700"/>
              <p:cNvCxnSpPr/>
              <p:nvPr/>
            </p:nvCxnSpPr>
            <p:spPr>
              <a:xfrm>
                <a:off x="7570361" y="977528"/>
                <a:ext cx="153061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2" name="Straight Connector 701"/>
              <p:cNvCxnSpPr/>
              <p:nvPr/>
            </p:nvCxnSpPr>
            <p:spPr>
              <a:xfrm>
                <a:off x="7723422" y="552463"/>
                <a:ext cx="0" cy="13791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3" name="Straight Connector 702"/>
              <p:cNvCxnSpPr/>
              <p:nvPr/>
            </p:nvCxnSpPr>
            <p:spPr>
              <a:xfrm>
                <a:off x="7723422" y="977528"/>
                <a:ext cx="0" cy="156803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4" name="Straight Connector 703"/>
              <p:cNvCxnSpPr/>
              <p:nvPr/>
            </p:nvCxnSpPr>
            <p:spPr>
              <a:xfrm flipH="1">
                <a:off x="7257657" y="841507"/>
                <a:ext cx="134957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5" name="Oval 704"/>
              <p:cNvSpPr/>
              <p:nvPr/>
            </p:nvSpPr>
            <p:spPr>
              <a:xfrm>
                <a:off x="7398694" y="786721"/>
                <a:ext cx="89377" cy="96348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cxnSp>
          <p:nvCxnSpPr>
            <p:cNvPr id="677" name="Straight Connector 676"/>
            <p:cNvCxnSpPr/>
            <p:nvPr/>
          </p:nvCxnSpPr>
          <p:spPr bwMode="auto">
            <a:xfrm>
              <a:off x="4537432" y="2692587"/>
              <a:ext cx="265520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8" name="Isosceles Triangle 16"/>
            <p:cNvSpPr/>
            <p:nvPr/>
          </p:nvSpPr>
          <p:spPr bwMode="auto">
            <a:xfrm rot="10800000">
              <a:off x="4553403" y="5555852"/>
              <a:ext cx="220260" cy="235348"/>
            </a:xfrm>
            <a:prstGeom prst="triangl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679" name="Straight Connector 678"/>
            <p:cNvCxnSpPr/>
            <p:nvPr/>
          </p:nvCxnSpPr>
          <p:spPr bwMode="auto">
            <a:xfrm>
              <a:off x="4657401" y="3568324"/>
              <a:ext cx="291101" cy="0"/>
            </a:xfrm>
            <a:prstGeom prst="line">
              <a:avLst/>
            </a:prstGeom>
            <a:ln w="38100" cmpd="sng">
              <a:solidFill>
                <a:schemeClr val="tx1"/>
              </a:solidFill>
              <a:tailEnd type="diamond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0" name="TextBox 123"/>
            <p:cNvSpPr txBox="1">
              <a:spLocks noChangeArrowheads="1"/>
            </p:cNvSpPr>
            <p:nvPr/>
          </p:nvSpPr>
          <p:spPr bwMode="auto">
            <a:xfrm>
              <a:off x="3227614" y="2873419"/>
              <a:ext cx="607441" cy="555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dirty="0" smtClean="0">
                  <a:ea typeface="Arial" charset="0"/>
                  <a:cs typeface="Arial" charset="0"/>
                </a:rPr>
                <a:t>in</a:t>
              </a:r>
              <a:endParaRPr lang="en-US" sz="2000" dirty="0">
                <a:ea typeface="Arial" charset="0"/>
                <a:cs typeface="Arial" charset="0"/>
              </a:endParaRPr>
            </a:p>
          </p:txBody>
        </p:sp>
        <p:sp>
          <p:nvSpPr>
            <p:cNvPr id="681" name="TextBox 123"/>
            <p:cNvSpPr txBox="1">
              <a:spLocks noChangeArrowheads="1"/>
            </p:cNvSpPr>
            <p:nvPr/>
          </p:nvSpPr>
          <p:spPr bwMode="auto">
            <a:xfrm>
              <a:off x="4920092" y="3351143"/>
              <a:ext cx="817147" cy="555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dirty="0" smtClean="0">
                  <a:ea typeface="Arial" charset="0"/>
                  <a:cs typeface="Arial" charset="0"/>
                </a:rPr>
                <a:t>out</a:t>
              </a:r>
              <a:endParaRPr lang="en-US" sz="2000" dirty="0">
                <a:ea typeface="Arial" charset="0"/>
                <a:cs typeface="Arial" charset="0"/>
              </a:endParaRPr>
            </a:p>
          </p:txBody>
        </p:sp>
        <p:sp>
          <p:nvSpPr>
            <p:cNvPr id="682" name="TextBox 123"/>
            <p:cNvSpPr txBox="1">
              <a:spLocks noChangeArrowheads="1"/>
            </p:cNvSpPr>
            <p:nvPr/>
          </p:nvSpPr>
          <p:spPr bwMode="auto">
            <a:xfrm>
              <a:off x="4344726" y="2211011"/>
              <a:ext cx="888598" cy="555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dirty="0" smtClean="0">
                  <a:ea typeface="Arial" charset="0"/>
                  <a:cs typeface="Arial" charset="0"/>
                </a:rPr>
                <a:t>V</a:t>
              </a:r>
              <a:r>
                <a:rPr lang="en-US" sz="2000" baseline="-25000" dirty="0" smtClean="0">
                  <a:ea typeface="Arial" charset="0"/>
                  <a:cs typeface="Arial" charset="0"/>
                </a:rPr>
                <a:t>DD</a:t>
              </a:r>
              <a:endParaRPr lang="en-US" sz="2000" dirty="0">
                <a:ea typeface="Arial" charset="0"/>
                <a:cs typeface="Arial" charset="0"/>
              </a:endParaRPr>
            </a:p>
          </p:txBody>
        </p:sp>
        <p:grpSp>
          <p:nvGrpSpPr>
            <p:cNvPr id="683" name="Group 67"/>
            <p:cNvGrpSpPr>
              <a:grpSpLocks/>
            </p:cNvGrpSpPr>
            <p:nvPr/>
          </p:nvGrpSpPr>
          <p:grpSpPr bwMode="auto">
            <a:xfrm>
              <a:off x="3932053" y="4190999"/>
              <a:ext cx="728214" cy="981215"/>
              <a:chOff x="7326209" y="519972"/>
              <a:chExt cx="397213" cy="614359"/>
            </a:xfrm>
          </p:grpSpPr>
          <p:cxnSp>
            <p:nvCxnSpPr>
              <p:cNvPr id="690" name="Straight Connector 689"/>
              <p:cNvCxnSpPr/>
              <p:nvPr/>
            </p:nvCxnSpPr>
            <p:spPr>
              <a:xfrm>
                <a:off x="7488070" y="690373"/>
                <a:ext cx="0" cy="28715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1" name="Straight Connector 690"/>
              <p:cNvCxnSpPr/>
              <p:nvPr/>
            </p:nvCxnSpPr>
            <p:spPr>
              <a:xfrm>
                <a:off x="7576944" y="690373"/>
                <a:ext cx="0" cy="28715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2" name="Straight Connector 691"/>
              <p:cNvCxnSpPr/>
              <p:nvPr/>
            </p:nvCxnSpPr>
            <p:spPr>
              <a:xfrm>
                <a:off x="7570361" y="680927"/>
                <a:ext cx="153061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3" name="Straight Connector 692"/>
              <p:cNvCxnSpPr/>
              <p:nvPr/>
            </p:nvCxnSpPr>
            <p:spPr>
              <a:xfrm>
                <a:off x="7570361" y="977528"/>
                <a:ext cx="153061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4" name="Straight Connector 693"/>
              <p:cNvCxnSpPr/>
              <p:nvPr/>
            </p:nvCxnSpPr>
            <p:spPr>
              <a:xfrm>
                <a:off x="7723422" y="519972"/>
                <a:ext cx="0" cy="13791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5" name="Straight Connector 694"/>
              <p:cNvCxnSpPr/>
              <p:nvPr/>
            </p:nvCxnSpPr>
            <p:spPr>
              <a:xfrm>
                <a:off x="7723422" y="977528"/>
                <a:ext cx="0" cy="156803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6" name="Straight Connector 695"/>
              <p:cNvCxnSpPr/>
              <p:nvPr/>
            </p:nvCxnSpPr>
            <p:spPr>
              <a:xfrm flipH="1" flipV="1">
                <a:off x="7326209" y="834481"/>
                <a:ext cx="72485" cy="414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7" name="Oval 696"/>
              <p:cNvSpPr/>
              <p:nvPr/>
            </p:nvSpPr>
            <p:spPr>
              <a:xfrm>
                <a:off x="7398694" y="786721"/>
                <a:ext cx="89377" cy="96348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684" name="Rectangle 683"/>
            <p:cNvSpPr/>
            <p:nvPr/>
          </p:nvSpPr>
          <p:spPr>
            <a:xfrm>
              <a:off x="4575850" y="5058865"/>
              <a:ext cx="177450" cy="363921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685" name="Straight Connector 684"/>
            <p:cNvCxnSpPr/>
            <p:nvPr/>
          </p:nvCxnSpPr>
          <p:spPr bwMode="auto">
            <a:xfrm flipH="1">
              <a:off x="4663532" y="5422786"/>
              <a:ext cx="1043" cy="13306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6" name="Straight Connector 685"/>
            <p:cNvCxnSpPr/>
            <p:nvPr/>
          </p:nvCxnSpPr>
          <p:spPr bwMode="auto">
            <a:xfrm flipV="1">
              <a:off x="3951862" y="3996051"/>
              <a:ext cx="6913" cy="70848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7" name="Straight Connector 686"/>
            <p:cNvCxnSpPr/>
            <p:nvPr/>
          </p:nvCxnSpPr>
          <p:spPr bwMode="auto">
            <a:xfrm>
              <a:off x="4657401" y="4328703"/>
              <a:ext cx="291101" cy="0"/>
            </a:xfrm>
            <a:prstGeom prst="line">
              <a:avLst/>
            </a:prstGeom>
            <a:ln w="38100" cmpd="sng">
              <a:solidFill>
                <a:schemeClr val="tx1"/>
              </a:solidFill>
              <a:tailEnd type="diamond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8" name="TextBox 123"/>
            <p:cNvSpPr txBox="1">
              <a:spLocks noChangeArrowheads="1"/>
            </p:cNvSpPr>
            <p:nvPr/>
          </p:nvSpPr>
          <p:spPr bwMode="auto">
            <a:xfrm>
              <a:off x="4914566" y="4086039"/>
              <a:ext cx="1105234" cy="555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dirty="0" err="1">
                  <a:ea typeface="Arial" charset="0"/>
                  <a:cs typeface="Arial" charset="0"/>
                </a:rPr>
                <a:t>Pgrm</a:t>
              </a:r>
              <a:endParaRPr lang="en-US" sz="2000" dirty="0">
                <a:ea typeface="Arial" charset="0"/>
                <a:cs typeface="Arial" charset="0"/>
              </a:endParaRPr>
            </a:p>
          </p:txBody>
        </p:sp>
        <p:sp>
          <p:nvSpPr>
            <p:cNvPr id="689" name="TextBox 123"/>
            <p:cNvSpPr txBox="1">
              <a:spLocks noChangeArrowheads="1"/>
            </p:cNvSpPr>
            <p:nvPr/>
          </p:nvSpPr>
          <p:spPr bwMode="auto">
            <a:xfrm>
              <a:off x="4765610" y="4982003"/>
              <a:ext cx="1317449" cy="555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dirty="0">
                  <a:ea typeface="Arial" charset="0"/>
                  <a:cs typeface="Arial" charset="0"/>
                </a:rPr>
                <a:t>RRAM</a:t>
              </a:r>
            </a:p>
          </p:txBody>
        </p:sp>
      </p:grpSp>
      <p:grpSp>
        <p:nvGrpSpPr>
          <p:cNvPr id="714" name="Group 713"/>
          <p:cNvGrpSpPr/>
          <p:nvPr/>
        </p:nvGrpSpPr>
        <p:grpSpPr>
          <a:xfrm>
            <a:off x="8153400" y="2590800"/>
            <a:ext cx="3635072" cy="2362870"/>
            <a:chOff x="9829800" y="7090770"/>
            <a:chExt cx="3635072" cy="2362870"/>
          </a:xfrm>
        </p:grpSpPr>
        <p:cxnSp>
          <p:nvCxnSpPr>
            <p:cNvPr id="715" name="Straight Connector 714"/>
            <p:cNvCxnSpPr/>
            <p:nvPr/>
          </p:nvCxnSpPr>
          <p:spPr bwMode="auto">
            <a:xfrm>
              <a:off x="10744362" y="7947583"/>
              <a:ext cx="173106" cy="4143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oval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6" name="Isosceles Triangle 16"/>
            <p:cNvSpPr/>
            <p:nvPr/>
          </p:nvSpPr>
          <p:spPr bwMode="auto">
            <a:xfrm rot="10800000">
              <a:off x="10443224" y="8888865"/>
              <a:ext cx="175614" cy="168271"/>
            </a:xfrm>
            <a:prstGeom prst="triangl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Arial"/>
                <a:cs typeface="Arial"/>
              </a:endParaRPr>
            </a:p>
          </p:txBody>
        </p:sp>
        <p:cxnSp>
          <p:nvCxnSpPr>
            <p:cNvPr id="717" name="Straight Connector 716"/>
            <p:cNvCxnSpPr/>
            <p:nvPr/>
          </p:nvCxnSpPr>
          <p:spPr bwMode="auto">
            <a:xfrm flipH="1">
              <a:off x="10531032" y="8793725"/>
              <a:ext cx="833" cy="9514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8" name="Straight Connector 717"/>
            <p:cNvCxnSpPr/>
            <p:nvPr/>
          </p:nvCxnSpPr>
          <p:spPr bwMode="auto">
            <a:xfrm>
              <a:off x="10528421" y="7947490"/>
              <a:ext cx="200539" cy="0"/>
            </a:xfrm>
            <a:prstGeom prst="line">
              <a:avLst/>
            </a:prstGeom>
            <a:ln w="38100" cmpd="sng">
              <a:solidFill>
                <a:schemeClr val="tx1"/>
              </a:solidFill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9" name="Straight Connector 718"/>
            <p:cNvCxnSpPr/>
            <p:nvPr/>
          </p:nvCxnSpPr>
          <p:spPr bwMode="auto">
            <a:xfrm>
              <a:off x="10746497" y="7090770"/>
              <a:ext cx="0" cy="2362870"/>
            </a:xfrm>
            <a:prstGeom prst="line">
              <a:avLst/>
            </a:prstGeom>
            <a:ln w="38100" cmpd="sng">
              <a:solidFill>
                <a:schemeClr val="tx1"/>
              </a:solidFill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0" name="Straight Connector 719"/>
            <p:cNvCxnSpPr/>
            <p:nvPr/>
          </p:nvCxnSpPr>
          <p:spPr bwMode="auto">
            <a:xfrm>
              <a:off x="10184408" y="8266262"/>
              <a:ext cx="471258" cy="4131"/>
            </a:xfrm>
            <a:prstGeom prst="line">
              <a:avLst/>
            </a:prstGeom>
            <a:ln w="38100" cmpd="sng">
              <a:solidFill>
                <a:schemeClr val="tx1"/>
              </a:solidFill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21" name="Group 67"/>
            <p:cNvGrpSpPr>
              <a:grpSpLocks/>
            </p:cNvGrpSpPr>
            <p:nvPr/>
          </p:nvGrpSpPr>
          <p:grpSpPr bwMode="auto">
            <a:xfrm>
              <a:off x="9829800" y="7924800"/>
              <a:ext cx="680810" cy="664450"/>
              <a:chOff x="7257657" y="552463"/>
              <a:chExt cx="465765" cy="581868"/>
            </a:xfrm>
            <a:noFill/>
          </p:grpSpPr>
          <p:cxnSp>
            <p:nvCxnSpPr>
              <p:cNvPr id="784" name="Straight Connector 783"/>
              <p:cNvCxnSpPr/>
              <p:nvPr/>
            </p:nvCxnSpPr>
            <p:spPr>
              <a:xfrm>
                <a:off x="7488070" y="690373"/>
                <a:ext cx="0" cy="287155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5" name="Straight Connector 784"/>
              <p:cNvCxnSpPr/>
              <p:nvPr/>
            </p:nvCxnSpPr>
            <p:spPr>
              <a:xfrm>
                <a:off x="7576944" y="690373"/>
                <a:ext cx="0" cy="287155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6" name="Straight Connector 785"/>
              <p:cNvCxnSpPr/>
              <p:nvPr/>
            </p:nvCxnSpPr>
            <p:spPr>
              <a:xfrm>
                <a:off x="7570361" y="680927"/>
                <a:ext cx="153061" cy="0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7" name="Straight Connector 786"/>
              <p:cNvCxnSpPr/>
              <p:nvPr/>
            </p:nvCxnSpPr>
            <p:spPr>
              <a:xfrm>
                <a:off x="7570361" y="977528"/>
                <a:ext cx="153061" cy="0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8" name="Straight Connector 787"/>
              <p:cNvCxnSpPr/>
              <p:nvPr/>
            </p:nvCxnSpPr>
            <p:spPr>
              <a:xfrm>
                <a:off x="7723422" y="552463"/>
                <a:ext cx="0" cy="137910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9" name="Straight Connector 788"/>
              <p:cNvCxnSpPr/>
              <p:nvPr/>
            </p:nvCxnSpPr>
            <p:spPr>
              <a:xfrm>
                <a:off x="7723422" y="977528"/>
                <a:ext cx="0" cy="156803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0" name="Straight Connector 789"/>
              <p:cNvCxnSpPr/>
              <p:nvPr/>
            </p:nvCxnSpPr>
            <p:spPr>
              <a:xfrm flipH="1">
                <a:off x="7257657" y="841898"/>
                <a:ext cx="134956" cy="0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1" name="Oval 790"/>
              <p:cNvSpPr/>
              <p:nvPr/>
            </p:nvSpPr>
            <p:spPr>
              <a:xfrm>
                <a:off x="7398694" y="786721"/>
                <a:ext cx="89377" cy="96348"/>
              </a:xfrm>
              <a:prstGeom prst="ellips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/>
              </a:p>
            </p:txBody>
          </p:sp>
        </p:grpSp>
        <p:sp>
          <p:nvSpPr>
            <p:cNvPr id="722" name="Rectangle 721"/>
            <p:cNvSpPr/>
            <p:nvPr/>
          </p:nvSpPr>
          <p:spPr>
            <a:xfrm>
              <a:off x="10461121" y="8533527"/>
              <a:ext cx="141481" cy="260199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723" name="Arc 722"/>
            <p:cNvSpPr/>
            <p:nvPr/>
          </p:nvSpPr>
          <p:spPr>
            <a:xfrm rot="16200000" flipV="1">
              <a:off x="10663545" y="8193221"/>
              <a:ext cx="136997" cy="152770"/>
            </a:xfrm>
            <a:prstGeom prst="arc">
              <a:avLst>
                <a:gd name="adj1" fmla="val 16200000"/>
                <a:gd name="adj2" fmla="val 543963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grpSp>
          <p:nvGrpSpPr>
            <p:cNvPr id="724" name="Group 723"/>
            <p:cNvGrpSpPr/>
            <p:nvPr/>
          </p:nvGrpSpPr>
          <p:grpSpPr>
            <a:xfrm flipH="1">
              <a:off x="10719808" y="7943236"/>
              <a:ext cx="668852" cy="1113389"/>
              <a:chOff x="7552160" y="1161757"/>
              <a:chExt cx="403317" cy="671373"/>
            </a:xfrm>
          </p:grpSpPr>
          <p:sp>
            <p:nvSpPr>
              <p:cNvPr id="772" name="Isosceles Triangle 16"/>
              <p:cNvSpPr/>
              <p:nvPr/>
            </p:nvSpPr>
            <p:spPr bwMode="auto">
              <a:xfrm rot="10800000">
                <a:off x="7787012" y="1731663"/>
                <a:ext cx="105895" cy="101467"/>
              </a:xfrm>
              <a:prstGeom prst="triangl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>
                  <a:latin typeface="Arial"/>
                  <a:cs typeface="Arial"/>
                </a:endParaRPr>
              </a:p>
            </p:txBody>
          </p:sp>
          <p:cxnSp>
            <p:nvCxnSpPr>
              <p:cNvPr id="773" name="Straight Connector 772"/>
              <p:cNvCxnSpPr/>
              <p:nvPr/>
            </p:nvCxnSpPr>
            <p:spPr bwMode="auto">
              <a:xfrm flipH="1">
                <a:off x="7839959" y="1674294"/>
                <a:ext cx="502" cy="5737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74" name="Group 67"/>
              <p:cNvGrpSpPr>
                <a:grpSpLocks/>
              </p:cNvGrpSpPr>
              <p:nvPr/>
            </p:nvGrpSpPr>
            <p:grpSpPr bwMode="auto">
              <a:xfrm>
                <a:off x="7552160" y="1161757"/>
                <a:ext cx="286217" cy="400663"/>
                <a:chOff x="7398694" y="552463"/>
                <a:chExt cx="324728" cy="581868"/>
              </a:xfrm>
              <a:noFill/>
            </p:grpSpPr>
            <p:cxnSp>
              <p:nvCxnSpPr>
                <p:cNvPr id="777" name="Straight Connector 776"/>
                <p:cNvCxnSpPr/>
                <p:nvPr/>
              </p:nvCxnSpPr>
              <p:spPr>
                <a:xfrm>
                  <a:off x="7488070" y="690373"/>
                  <a:ext cx="0" cy="287155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8" name="Straight Connector 777"/>
                <p:cNvCxnSpPr/>
                <p:nvPr/>
              </p:nvCxnSpPr>
              <p:spPr>
                <a:xfrm>
                  <a:off x="7576944" y="690373"/>
                  <a:ext cx="0" cy="287155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9" name="Straight Connector 778"/>
                <p:cNvCxnSpPr/>
                <p:nvPr/>
              </p:nvCxnSpPr>
              <p:spPr>
                <a:xfrm>
                  <a:off x="7570361" y="680927"/>
                  <a:ext cx="153061" cy="0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0" name="Straight Connector 779"/>
                <p:cNvCxnSpPr/>
                <p:nvPr/>
              </p:nvCxnSpPr>
              <p:spPr>
                <a:xfrm>
                  <a:off x="7570361" y="977528"/>
                  <a:ext cx="153061" cy="0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1" name="Straight Connector 780"/>
                <p:cNvCxnSpPr/>
                <p:nvPr/>
              </p:nvCxnSpPr>
              <p:spPr>
                <a:xfrm>
                  <a:off x="7723422" y="552463"/>
                  <a:ext cx="0" cy="137910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2" name="Straight Connector 781"/>
                <p:cNvCxnSpPr/>
                <p:nvPr/>
              </p:nvCxnSpPr>
              <p:spPr>
                <a:xfrm>
                  <a:off x="7723422" y="977528"/>
                  <a:ext cx="0" cy="156803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3" name="Oval 782"/>
                <p:cNvSpPr/>
                <p:nvPr/>
              </p:nvSpPr>
              <p:spPr>
                <a:xfrm>
                  <a:off x="7398694" y="786721"/>
                  <a:ext cx="89377" cy="96348"/>
                </a:xfrm>
                <a:prstGeom prst="ellips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/>
                </a:p>
              </p:txBody>
            </p:sp>
          </p:grpSp>
          <p:sp>
            <p:nvSpPr>
              <p:cNvPr id="775" name="Rectangle 774"/>
              <p:cNvSpPr/>
              <p:nvPr/>
            </p:nvSpPr>
            <p:spPr>
              <a:xfrm>
                <a:off x="7797804" y="1517395"/>
                <a:ext cx="85313" cy="156900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776" name="Straight Connector 775"/>
              <p:cNvCxnSpPr/>
              <p:nvPr/>
            </p:nvCxnSpPr>
            <p:spPr bwMode="auto">
              <a:xfrm>
                <a:off x="7838386" y="1163719"/>
                <a:ext cx="117091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tailEnd type="non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5" name="Straight Connector 724"/>
            <p:cNvCxnSpPr/>
            <p:nvPr/>
          </p:nvCxnSpPr>
          <p:spPr bwMode="auto">
            <a:xfrm>
              <a:off x="9994956" y="8509014"/>
              <a:ext cx="462493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6" name="Straight Connector 725"/>
            <p:cNvCxnSpPr/>
            <p:nvPr/>
          </p:nvCxnSpPr>
          <p:spPr bwMode="auto">
            <a:xfrm flipH="1" flipV="1">
              <a:off x="11374778" y="8250566"/>
              <a:ext cx="110283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7" name="Straight Connector 726"/>
            <p:cNvCxnSpPr/>
            <p:nvPr/>
          </p:nvCxnSpPr>
          <p:spPr bwMode="auto">
            <a:xfrm>
              <a:off x="11485062" y="8239060"/>
              <a:ext cx="0" cy="294724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8" name="Straight Connector 727"/>
            <p:cNvCxnSpPr/>
            <p:nvPr/>
          </p:nvCxnSpPr>
          <p:spPr bwMode="auto">
            <a:xfrm flipH="1">
              <a:off x="10819559" y="7992763"/>
              <a:ext cx="261186" cy="276294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9" name="Straight Connector 728"/>
            <p:cNvCxnSpPr/>
            <p:nvPr/>
          </p:nvCxnSpPr>
          <p:spPr bwMode="auto">
            <a:xfrm>
              <a:off x="11072663" y="7991713"/>
              <a:ext cx="719429" cy="2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0" name="TextBox 11271"/>
            <p:cNvSpPr txBox="1">
              <a:spLocks noChangeArrowheads="1"/>
            </p:cNvSpPr>
            <p:nvPr/>
          </p:nvSpPr>
          <p:spPr bwMode="auto">
            <a:xfrm>
              <a:off x="10707624" y="7276310"/>
              <a:ext cx="813043" cy="400110"/>
            </a:xfrm>
            <a:prstGeom prst="rect">
              <a:avLst/>
            </a:prstGeom>
            <a:noFill/>
            <a:ln w="190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dirty="0" smtClean="0"/>
                <a:t>lang0</a:t>
              </a:r>
              <a:endParaRPr lang="en-US" sz="2000" dirty="0"/>
            </a:p>
          </p:txBody>
        </p:sp>
        <p:sp>
          <p:nvSpPr>
            <p:cNvPr id="731" name="TextBox 11271"/>
            <p:cNvSpPr txBox="1">
              <a:spLocks noChangeArrowheads="1"/>
            </p:cNvSpPr>
            <p:nvPr/>
          </p:nvSpPr>
          <p:spPr bwMode="auto">
            <a:xfrm>
              <a:off x="12651829" y="7276310"/>
              <a:ext cx="813043" cy="400110"/>
            </a:xfrm>
            <a:prstGeom prst="rect">
              <a:avLst/>
            </a:prstGeom>
            <a:noFill/>
            <a:ln w="190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dirty="0" smtClean="0"/>
                <a:t>lang1</a:t>
              </a:r>
              <a:endParaRPr lang="en-US" sz="2000" dirty="0"/>
            </a:p>
          </p:txBody>
        </p:sp>
        <p:sp>
          <p:nvSpPr>
            <p:cNvPr id="732" name="Arc 731"/>
            <p:cNvSpPr/>
            <p:nvPr/>
          </p:nvSpPr>
          <p:spPr>
            <a:xfrm rot="16200000" flipV="1">
              <a:off x="10465336" y="8445618"/>
              <a:ext cx="136997" cy="152770"/>
            </a:xfrm>
            <a:prstGeom prst="arc">
              <a:avLst>
                <a:gd name="adj1" fmla="val 16200000"/>
                <a:gd name="adj2" fmla="val 543963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733" name="Arc 732"/>
            <p:cNvSpPr/>
            <p:nvPr/>
          </p:nvSpPr>
          <p:spPr>
            <a:xfrm rot="16200000" flipV="1">
              <a:off x="10655128" y="8441770"/>
              <a:ext cx="136997" cy="152770"/>
            </a:xfrm>
            <a:prstGeom prst="arc">
              <a:avLst>
                <a:gd name="adj1" fmla="val 16200000"/>
                <a:gd name="adj2" fmla="val 543963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734" name="Arc 733"/>
            <p:cNvSpPr/>
            <p:nvPr/>
          </p:nvSpPr>
          <p:spPr>
            <a:xfrm rot="16200000" flipV="1">
              <a:off x="10839017" y="8441768"/>
              <a:ext cx="136997" cy="152770"/>
            </a:xfrm>
            <a:prstGeom prst="arc">
              <a:avLst>
                <a:gd name="adj1" fmla="val 16200000"/>
                <a:gd name="adj2" fmla="val 543963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735" name="Straight Connector 734"/>
            <p:cNvCxnSpPr/>
            <p:nvPr/>
          </p:nvCxnSpPr>
          <p:spPr bwMode="auto">
            <a:xfrm>
              <a:off x="10999194" y="8509014"/>
              <a:ext cx="485868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6" name="Isosceles Triangle 16"/>
            <p:cNvSpPr/>
            <p:nvPr/>
          </p:nvSpPr>
          <p:spPr bwMode="auto">
            <a:xfrm rot="10800000">
              <a:off x="12382007" y="8880186"/>
              <a:ext cx="175614" cy="168271"/>
            </a:xfrm>
            <a:prstGeom prst="triangl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Arial"/>
                <a:cs typeface="Arial"/>
              </a:endParaRPr>
            </a:p>
          </p:txBody>
        </p:sp>
        <p:cxnSp>
          <p:nvCxnSpPr>
            <p:cNvPr id="737" name="Straight Connector 736"/>
            <p:cNvCxnSpPr/>
            <p:nvPr/>
          </p:nvCxnSpPr>
          <p:spPr bwMode="auto">
            <a:xfrm flipH="1">
              <a:off x="12469815" y="8785047"/>
              <a:ext cx="833" cy="9514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8" name="Straight Connector 737"/>
            <p:cNvCxnSpPr/>
            <p:nvPr/>
          </p:nvCxnSpPr>
          <p:spPr bwMode="auto">
            <a:xfrm>
              <a:off x="12467204" y="7938813"/>
              <a:ext cx="196269" cy="0"/>
            </a:xfrm>
            <a:prstGeom prst="line">
              <a:avLst/>
            </a:prstGeom>
            <a:ln w="38100" cmpd="sng">
              <a:solidFill>
                <a:schemeClr val="tx1"/>
              </a:solidFill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9" name="Group 738"/>
            <p:cNvGrpSpPr>
              <a:grpSpLocks/>
            </p:cNvGrpSpPr>
            <p:nvPr/>
          </p:nvGrpSpPr>
          <p:grpSpPr bwMode="auto">
            <a:xfrm>
              <a:off x="11786394" y="7935066"/>
              <a:ext cx="680810" cy="664450"/>
              <a:chOff x="7257657" y="552463"/>
              <a:chExt cx="465765" cy="581868"/>
            </a:xfrm>
            <a:noFill/>
          </p:grpSpPr>
          <p:cxnSp>
            <p:nvCxnSpPr>
              <p:cNvPr id="764" name="Straight Connector 763"/>
              <p:cNvCxnSpPr/>
              <p:nvPr/>
            </p:nvCxnSpPr>
            <p:spPr>
              <a:xfrm>
                <a:off x="7488070" y="690373"/>
                <a:ext cx="0" cy="287155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5" name="Straight Connector 764"/>
              <p:cNvCxnSpPr/>
              <p:nvPr/>
            </p:nvCxnSpPr>
            <p:spPr>
              <a:xfrm>
                <a:off x="7576944" y="690373"/>
                <a:ext cx="0" cy="287155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6" name="Straight Connector 765"/>
              <p:cNvCxnSpPr/>
              <p:nvPr/>
            </p:nvCxnSpPr>
            <p:spPr>
              <a:xfrm>
                <a:off x="7570361" y="680927"/>
                <a:ext cx="153061" cy="0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7" name="Straight Connector 766"/>
              <p:cNvCxnSpPr/>
              <p:nvPr/>
            </p:nvCxnSpPr>
            <p:spPr>
              <a:xfrm>
                <a:off x="7570361" y="977528"/>
                <a:ext cx="153061" cy="0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8" name="Straight Connector 767"/>
              <p:cNvCxnSpPr/>
              <p:nvPr/>
            </p:nvCxnSpPr>
            <p:spPr>
              <a:xfrm>
                <a:off x="7723422" y="552463"/>
                <a:ext cx="0" cy="137910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9" name="Straight Connector 768"/>
              <p:cNvCxnSpPr/>
              <p:nvPr/>
            </p:nvCxnSpPr>
            <p:spPr>
              <a:xfrm>
                <a:off x="7723422" y="977528"/>
                <a:ext cx="0" cy="156803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0" name="Straight Connector 769"/>
              <p:cNvCxnSpPr/>
              <p:nvPr/>
            </p:nvCxnSpPr>
            <p:spPr>
              <a:xfrm flipH="1">
                <a:off x="7257657" y="841898"/>
                <a:ext cx="134956" cy="0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1" name="Oval 770"/>
              <p:cNvSpPr/>
              <p:nvPr/>
            </p:nvSpPr>
            <p:spPr>
              <a:xfrm>
                <a:off x="7398694" y="786721"/>
                <a:ext cx="89377" cy="96348"/>
              </a:xfrm>
              <a:prstGeom prst="ellips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/>
              </a:p>
            </p:txBody>
          </p:sp>
        </p:grpSp>
        <p:sp>
          <p:nvSpPr>
            <p:cNvPr id="740" name="Rectangle 739"/>
            <p:cNvSpPr/>
            <p:nvPr/>
          </p:nvSpPr>
          <p:spPr>
            <a:xfrm>
              <a:off x="12399904" y="8524848"/>
              <a:ext cx="141481" cy="260199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grpSp>
          <p:nvGrpSpPr>
            <p:cNvPr id="741" name="Group 740"/>
            <p:cNvGrpSpPr/>
            <p:nvPr/>
          </p:nvGrpSpPr>
          <p:grpSpPr>
            <a:xfrm flipH="1">
              <a:off x="12683160" y="7934557"/>
              <a:ext cx="644291" cy="1113389"/>
              <a:chOff x="7552160" y="1161757"/>
              <a:chExt cx="388507" cy="671373"/>
            </a:xfrm>
          </p:grpSpPr>
          <p:sp>
            <p:nvSpPr>
              <p:cNvPr id="752" name="Isosceles Triangle 16"/>
              <p:cNvSpPr/>
              <p:nvPr/>
            </p:nvSpPr>
            <p:spPr bwMode="auto">
              <a:xfrm rot="10800000">
                <a:off x="7787012" y="1731663"/>
                <a:ext cx="105895" cy="101467"/>
              </a:xfrm>
              <a:prstGeom prst="triangl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>
                  <a:latin typeface="Arial"/>
                  <a:cs typeface="Arial"/>
                </a:endParaRPr>
              </a:p>
            </p:txBody>
          </p:sp>
          <p:cxnSp>
            <p:nvCxnSpPr>
              <p:cNvPr id="753" name="Straight Connector 752"/>
              <p:cNvCxnSpPr/>
              <p:nvPr/>
            </p:nvCxnSpPr>
            <p:spPr bwMode="auto">
              <a:xfrm flipH="1">
                <a:off x="7839959" y="1674294"/>
                <a:ext cx="502" cy="5737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54" name="Group 67"/>
              <p:cNvGrpSpPr>
                <a:grpSpLocks/>
              </p:cNvGrpSpPr>
              <p:nvPr/>
            </p:nvGrpSpPr>
            <p:grpSpPr bwMode="auto">
              <a:xfrm>
                <a:off x="7552160" y="1161757"/>
                <a:ext cx="286217" cy="400663"/>
                <a:chOff x="7398694" y="552463"/>
                <a:chExt cx="324728" cy="581868"/>
              </a:xfrm>
              <a:noFill/>
            </p:grpSpPr>
            <p:cxnSp>
              <p:nvCxnSpPr>
                <p:cNvPr id="757" name="Straight Connector 756"/>
                <p:cNvCxnSpPr/>
                <p:nvPr/>
              </p:nvCxnSpPr>
              <p:spPr>
                <a:xfrm>
                  <a:off x="7488070" y="690373"/>
                  <a:ext cx="0" cy="287155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8" name="Straight Connector 757"/>
                <p:cNvCxnSpPr/>
                <p:nvPr/>
              </p:nvCxnSpPr>
              <p:spPr>
                <a:xfrm>
                  <a:off x="7576944" y="690373"/>
                  <a:ext cx="0" cy="287155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9" name="Straight Connector 758"/>
                <p:cNvCxnSpPr/>
                <p:nvPr/>
              </p:nvCxnSpPr>
              <p:spPr>
                <a:xfrm>
                  <a:off x="7570361" y="680927"/>
                  <a:ext cx="153061" cy="0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0" name="Straight Connector 759"/>
                <p:cNvCxnSpPr/>
                <p:nvPr/>
              </p:nvCxnSpPr>
              <p:spPr>
                <a:xfrm>
                  <a:off x="7570361" y="977528"/>
                  <a:ext cx="153061" cy="0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1" name="Straight Connector 760"/>
                <p:cNvCxnSpPr/>
                <p:nvPr/>
              </p:nvCxnSpPr>
              <p:spPr>
                <a:xfrm>
                  <a:off x="7723422" y="552463"/>
                  <a:ext cx="0" cy="137910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2" name="Straight Connector 761"/>
                <p:cNvCxnSpPr/>
                <p:nvPr/>
              </p:nvCxnSpPr>
              <p:spPr>
                <a:xfrm>
                  <a:off x="7723422" y="977528"/>
                  <a:ext cx="0" cy="156803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3" name="Oval 762"/>
                <p:cNvSpPr/>
                <p:nvPr/>
              </p:nvSpPr>
              <p:spPr>
                <a:xfrm>
                  <a:off x="7398694" y="786721"/>
                  <a:ext cx="89377" cy="96348"/>
                </a:xfrm>
                <a:prstGeom prst="ellips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/>
                </a:p>
              </p:txBody>
            </p:sp>
          </p:grpSp>
          <p:sp>
            <p:nvSpPr>
              <p:cNvPr id="755" name="Rectangle 754"/>
              <p:cNvSpPr/>
              <p:nvPr/>
            </p:nvSpPr>
            <p:spPr>
              <a:xfrm>
                <a:off x="7797804" y="1517395"/>
                <a:ext cx="85313" cy="156900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756" name="Straight Connector 755"/>
              <p:cNvCxnSpPr/>
              <p:nvPr/>
            </p:nvCxnSpPr>
            <p:spPr bwMode="auto">
              <a:xfrm>
                <a:off x="7838386" y="1163719"/>
                <a:ext cx="102281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tailEnd type="non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42" name="Straight Connector 741"/>
            <p:cNvCxnSpPr/>
            <p:nvPr/>
          </p:nvCxnSpPr>
          <p:spPr bwMode="auto">
            <a:xfrm>
              <a:off x="11485062" y="8500335"/>
              <a:ext cx="911170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3" name="Straight Connector 742"/>
            <p:cNvCxnSpPr/>
            <p:nvPr/>
          </p:nvCxnSpPr>
          <p:spPr bwMode="auto">
            <a:xfrm flipH="1" flipV="1">
              <a:off x="13313561" y="8241887"/>
              <a:ext cx="110283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4" name="Straight Connector 743"/>
            <p:cNvCxnSpPr/>
            <p:nvPr/>
          </p:nvCxnSpPr>
          <p:spPr bwMode="auto">
            <a:xfrm>
              <a:off x="13423845" y="8230382"/>
              <a:ext cx="0" cy="294724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5" name="Arc 744"/>
            <p:cNvSpPr/>
            <p:nvPr/>
          </p:nvSpPr>
          <p:spPr>
            <a:xfrm rot="16200000" flipV="1">
              <a:off x="12404119" y="8436941"/>
              <a:ext cx="136997" cy="152770"/>
            </a:xfrm>
            <a:prstGeom prst="arc">
              <a:avLst>
                <a:gd name="adj1" fmla="val 16200000"/>
                <a:gd name="adj2" fmla="val 543963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746" name="Arc 745"/>
            <p:cNvSpPr/>
            <p:nvPr/>
          </p:nvSpPr>
          <p:spPr>
            <a:xfrm rot="16200000" flipV="1">
              <a:off x="12593911" y="8433092"/>
              <a:ext cx="136997" cy="152770"/>
            </a:xfrm>
            <a:prstGeom prst="arc">
              <a:avLst>
                <a:gd name="adj1" fmla="val 16200000"/>
                <a:gd name="adj2" fmla="val 543963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747" name="Arc 746"/>
            <p:cNvSpPr/>
            <p:nvPr/>
          </p:nvSpPr>
          <p:spPr>
            <a:xfrm rot="16200000" flipV="1">
              <a:off x="12777800" y="8433090"/>
              <a:ext cx="136997" cy="152770"/>
            </a:xfrm>
            <a:prstGeom prst="arc">
              <a:avLst>
                <a:gd name="adj1" fmla="val 16200000"/>
                <a:gd name="adj2" fmla="val 543963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748" name="Straight Connector 747"/>
            <p:cNvCxnSpPr/>
            <p:nvPr/>
          </p:nvCxnSpPr>
          <p:spPr bwMode="auto">
            <a:xfrm>
              <a:off x="12937977" y="8500335"/>
              <a:ext cx="485868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9" name="Straight Connector 748"/>
            <p:cNvCxnSpPr/>
            <p:nvPr/>
          </p:nvCxnSpPr>
          <p:spPr bwMode="auto">
            <a:xfrm>
              <a:off x="12663473" y="7090770"/>
              <a:ext cx="0" cy="2362870"/>
            </a:xfrm>
            <a:prstGeom prst="line">
              <a:avLst/>
            </a:prstGeom>
            <a:ln w="38100" cmpd="sng">
              <a:solidFill>
                <a:schemeClr val="tx1"/>
              </a:solidFill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0" name="Straight Connector 749"/>
            <p:cNvCxnSpPr/>
            <p:nvPr/>
          </p:nvCxnSpPr>
          <p:spPr bwMode="auto">
            <a:xfrm>
              <a:off x="11797321" y="8007802"/>
              <a:ext cx="0" cy="265768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1" name="Straight Connector 750"/>
            <p:cNvCxnSpPr/>
            <p:nvPr/>
          </p:nvCxnSpPr>
          <p:spPr bwMode="auto">
            <a:xfrm>
              <a:off x="12670318" y="7941562"/>
              <a:ext cx="173106" cy="4143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oval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2" name="Group 791"/>
          <p:cNvGrpSpPr/>
          <p:nvPr/>
        </p:nvGrpSpPr>
        <p:grpSpPr>
          <a:xfrm>
            <a:off x="3657600" y="2362200"/>
            <a:ext cx="4583175" cy="2659966"/>
            <a:chOff x="8149358" y="7696200"/>
            <a:chExt cx="4583175" cy="2659966"/>
          </a:xfrm>
        </p:grpSpPr>
        <p:grpSp>
          <p:nvGrpSpPr>
            <p:cNvPr id="793" name="Group 792"/>
            <p:cNvGrpSpPr/>
            <p:nvPr/>
          </p:nvGrpSpPr>
          <p:grpSpPr>
            <a:xfrm>
              <a:off x="8153400" y="7696200"/>
              <a:ext cx="4240378" cy="2659966"/>
              <a:chOff x="14548095" y="3407982"/>
              <a:chExt cx="4240378" cy="2659966"/>
            </a:xfrm>
          </p:grpSpPr>
          <p:grpSp>
            <p:nvGrpSpPr>
              <p:cNvPr id="796" name="Group 58"/>
              <p:cNvGrpSpPr>
                <a:grpSpLocks/>
              </p:cNvGrpSpPr>
              <p:nvPr/>
            </p:nvGrpSpPr>
            <p:grpSpPr bwMode="auto">
              <a:xfrm>
                <a:off x="16464336" y="4332516"/>
                <a:ext cx="428551" cy="672649"/>
                <a:chOff x="7398690" y="555718"/>
                <a:chExt cx="324732" cy="585066"/>
              </a:xfrm>
            </p:grpSpPr>
            <p:cxnSp>
              <p:nvCxnSpPr>
                <p:cNvPr id="893" name="Straight Connector 892"/>
                <p:cNvCxnSpPr/>
                <p:nvPr/>
              </p:nvCxnSpPr>
              <p:spPr>
                <a:xfrm>
                  <a:off x="7488070" y="689849"/>
                  <a:ext cx="0" cy="287155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4" name="Straight Connector 893"/>
                <p:cNvCxnSpPr/>
                <p:nvPr/>
              </p:nvCxnSpPr>
              <p:spPr>
                <a:xfrm>
                  <a:off x="7576944" y="689849"/>
                  <a:ext cx="0" cy="287155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5" name="Straight Connector 894"/>
                <p:cNvCxnSpPr/>
                <p:nvPr/>
              </p:nvCxnSpPr>
              <p:spPr>
                <a:xfrm>
                  <a:off x="7570361" y="678514"/>
                  <a:ext cx="153061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6" name="Straight Connector 895"/>
                <p:cNvCxnSpPr/>
                <p:nvPr/>
              </p:nvCxnSpPr>
              <p:spPr>
                <a:xfrm>
                  <a:off x="7570361" y="977004"/>
                  <a:ext cx="153061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7" name="Straight Connector 896"/>
                <p:cNvCxnSpPr/>
                <p:nvPr/>
              </p:nvCxnSpPr>
              <p:spPr>
                <a:xfrm>
                  <a:off x="7723422" y="555718"/>
                  <a:ext cx="0" cy="134131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8" name="Straight Connector 897"/>
                <p:cNvCxnSpPr/>
                <p:nvPr/>
              </p:nvCxnSpPr>
              <p:spPr>
                <a:xfrm>
                  <a:off x="7723422" y="983981"/>
                  <a:ext cx="0" cy="156803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00" name="Oval 899"/>
                <p:cNvSpPr/>
                <p:nvPr/>
              </p:nvSpPr>
              <p:spPr>
                <a:xfrm>
                  <a:off x="7398690" y="788086"/>
                  <a:ext cx="89381" cy="94459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  <p:cxnSp>
            <p:nvCxnSpPr>
              <p:cNvPr id="797" name="Straight Connector 796"/>
              <p:cNvCxnSpPr/>
              <p:nvPr/>
            </p:nvCxnSpPr>
            <p:spPr bwMode="auto">
              <a:xfrm>
                <a:off x="16805999" y="4330342"/>
                <a:ext cx="191134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8" name="TextBox 123"/>
              <p:cNvSpPr txBox="1">
                <a:spLocks noChangeArrowheads="1"/>
              </p:cNvSpPr>
              <p:nvPr/>
            </p:nvSpPr>
            <p:spPr bwMode="auto">
              <a:xfrm>
                <a:off x="16667280" y="3983680"/>
                <a:ext cx="639657" cy="400110"/>
              </a:xfrm>
              <a:prstGeom prst="rect">
                <a:avLst/>
              </a:prstGeom>
              <a:noFill/>
              <a:ln w="28575"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en-US" sz="2000" dirty="0" err="1" smtClean="0">
                    <a:ea typeface="Arial" charset="0"/>
                    <a:cs typeface="Arial" charset="0"/>
                  </a:rPr>
                  <a:t>V</a:t>
                </a:r>
                <a:r>
                  <a:rPr lang="en-US" sz="2000" baseline="-25000" dirty="0" err="1" smtClean="0">
                    <a:ea typeface="Arial" charset="0"/>
                    <a:cs typeface="Arial" charset="0"/>
                  </a:rPr>
                  <a:t>top</a:t>
                </a:r>
                <a:endParaRPr lang="en-US" sz="2000" dirty="0">
                  <a:ea typeface="Arial" charset="0"/>
                  <a:cs typeface="Arial" charset="0"/>
                </a:endParaRPr>
              </a:p>
            </p:txBody>
          </p:sp>
          <p:sp>
            <p:nvSpPr>
              <p:cNvPr id="799" name="Rectangle 798"/>
              <p:cNvSpPr/>
              <p:nvPr/>
            </p:nvSpPr>
            <p:spPr>
              <a:xfrm>
                <a:off x="16816255" y="5017120"/>
                <a:ext cx="127737" cy="261968"/>
              </a:xfrm>
              <a:prstGeom prst="rect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800" name="Straight Connector 799"/>
              <p:cNvCxnSpPr/>
              <p:nvPr/>
            </p:nvCxnSpPr>
            <p:spPr bwMode="auto">
              <a:xfrm flipV="1">
                <a:off x="16781217" y="5518668"/>
                <a:ext cx="197811" cy="592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1" name="TextBox 123"/>
              <p:cNvSpPr txBox="1">
                <a:spLocks noChangeArrowheads="1"/>
              </p:cNvSpPr>
              <p:nvPr/>
            </p:nvSpPr>
            <p:spPr bwMode="auto">
              <a:xfrm>
                <a:off x="15839453" y="4931982"/>
                <a:ext cx="948365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en-US" sz="2000" dirty="0">
                    <a:ea typeface="Arial" charset="0"/>
                    <a:cs typeface="Arial" charset="0"/>
                  </a:rPr>
                  <a:t>RRAM</a:t>
                </a:r>
              </a:p>
            </p:txBody>
          </p:sp>
          <p:cxnSp>
            <p:nvCxnSpPr>
              <p:cNvPr id="802" name="Straight Connector 801"/>
              <p:cNvCxnSpPr/>
              <p:nvPr/>
            </p:nvCxnSpPr>
            <p:spPr bwMode="auto">
              <a:xfrm flipH="1">
                <a:off x="16875762" y="5284460"/>
                <a:ext cx="4360" cy="220488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3" name="TextBox 123"/>
              <p:cNvSpPr txBox="1">
                <a:spLocks noChangeArrowheads="1"/>
              </p:cNvSpPr>
              <p:nvPr/>
            </p:nvSpPr>
            <p:spPr bwMode="auto">
              <a:xfrm>
                <a:off x="16525253" y="5465382"/>
                <a:ext cx="639657" cy="400110"/>
              </a:xfrm>
              <a:prstGeom prst="rect">
                <a:avLst/>
              </a:prstGeom>
              <a:noFill/>
              <a:ln w="28575"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en-US" sz="2000" dirty="0" err="1" smtClean="0">
                    <a:ea typeface="Arial" charset="0"/>
                    <a:cs typeface="Arial" charset="0"/>
                  </a:rPr>
                  <a:t>V</a:t>
                </a:r>
                <a:r>
                  <a:rPr lang="en-US" sz="2000" baseline="-25000" dirty="0" err="1" smtClean="0">
                    <a:ea typeface="Arial" charset="0"/>
                    <a:cs typeface="Arial" charset="0"/>
                  </a:rPr>
                  <a:t>bot</a:t>
                </a:r>
                <a:endParaRPr lang="en-US" sz="2000" dirty="0">
                  <a:ea typeface="Arial" charset="0"/>
                  <a:cs typeface="Arial" charset="0"/>
                </a:endParaRPr>
              </a:p>
            </p:txBody>
          </p:sp>
          <p:grpSp>
            <p:nvGrpSpPr>
              <p:cNvPr id="804" name="Group 803"/>
              <p:cNvGrpSpPr/>
              <p:nvPr/>
            </p:nvGrpSpPr>
            <p:grpSpPr>
              <a:xfrm>
                <a:off x="16906250" y="4231374"/>
                <a:ext cx="1107220" cy="1800452"/>
                <a:chOff x="-4723876" y="2909763"/>
                <a:chExt cx="1107220" cy="1800452"/>
              </a:xfrm>
            </p:grpSpPr>
            <p:sp>
              <p:nvSpPr>
                <p:cNvPr id="869" name="TextBox 57"/>
                <p:cNvSpPr txBox="1">
                  <a:spLocks noChangeArrowheads="1"/>
                </p:cNvSpPr>
                <p:nvPr/>
              </p:nvSpPr>
              <p:spPr bwMode="auto">
                <a:xfrm>
                  <a:off x="-4651098" y="4135713"/>
                  <a:ext cx="594760" cy="400110"/>
                </a:xfrm>
                <a:prstGeom prst="rect">
                  <a:avLst/>
                </a:prstGeom>
                <a:noFill/>
                <a:ln w="28575"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r>
                    <a:rPr lang="en-US" sz="2000" dirty="0" err="1">
                      <a:cs typeface="Arial" charset="0"/>
                    </a:rPr>
                    <a:t>V</a:t>
                  </a:r>
                  <a:r>
                    <a:rPr lang="en-US" sz="2000" baseline="-25000" dirty="0" err="1">
                      <a:cs typeface="Arial" charset="0"/>
                    </a:rPr>
                    <a:t>b</a:t>
                  </a:r>
                  <a:endParaRPr lang="en-US" sz="2000" baseline="-25000" dirty="0">
                    <a:cs typeface="Arial" charset="0"/>
                  </a:endParaRPr>
                </a:p>
              </p:txBody>
            </p:sp>
            <p:grpSp>
              <p:nvGrpSpPr>
                <p:cNvPr id="870" name="Group 58"/>
                <p:cNvGrpSpPr>
                  <a:grpSpLocks/>
                </p:cNvGrpSpPr>
                <p:nvPr/>
              </p:nvGrpSpPr>
              <p:grpSpPr bwMode="auto">
                <a:xfrm>
                  <a:off x="-4723876" y="3320531"/>
                  <a:ext cx="771096" cy="615100"/>
                  <a:chOff x="7092080" y="555718"/>
                  <a:chExt cx="631342" cy="578089"/>
                </a:xfrm>
              </p:grpSpPr>
              <p:cxnSp>
                <p:nvCxnSpPr>
                  <p:cNvPr id="885" name="Straight Connector 884"/>
                  <p:cNvCxnSpPr/>
                  <p:nvPr/>
                </p:nvCxnSpPr>
                <p:spPr>
                  <a:xfrm>
                    <a:off x="7488070" y="689849"/>
                    <a:ext cx="0" cy="287155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6" name="Straight Connector 885"/>
                  <p:cNvCxnSpPr/>
                  <p:nvPr/>
                </p:nvCxnSpPr>
                <p:spPr>
                  <a:xfrm>
                    <a:off x="7576944" y="689849"/>
                    <a:ext cx="0" cy="287155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7" name="Straight Connector 886"/>
                  <p:cNvCxnSpPr/>
                  <p:nvPr/>
                </p:nvCxnSpPr>
                <p:spPr>
                  <a:xfrm>
                    <a:off x="7570361" y="678514"/>
                    <a:ext cx="153061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8" name="Straight Connector 887"/>
                  <p:cNvCxnSpPr/>
                  <p:nvPr/>
                </p:nvCxnSpPr>
                <p:spPr>
                  <a:xfrm>
                    <a:off x="7570361" y="977004"/>
                    <a:ext cx="153061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9" name="Straight Connector 888"/>
                  <p:cNvCxnSpPr/>
                  <p:nvPr/>
                </p:nvCxnSpPr>
                <p:spPr>
                  <a:xfrm>
                    <a:off x="7723422" y="555718"/>
                    <a:ext cx="0" cy="134131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0" name="Straight Connector 889"/>
                  <p:cNvCxnSpPr/>
                  <p:nvPr/>
                </p:nvCxnSpPr>
                <p:spPr>
                  <a:xfrm>
                    <a:off x="7723422" y="977004"/>
                    <a:ext cx="0" cy="156803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1" name="Straight Connector 890"/>
                  <p:cNvCxnSpPr/>
                  <p:nvPr/>
                </p:nvCxnSpPr>
                <p:spPr>
                  <a:xfrm flipH="1">
                    <a:off x="7092080" y="840983"/>
                    <a:ext cx="300535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92" name="Oval 891"/>
                  <p:cNvSpPr/>
                  <p:nvPr/>
                </p:nvSpPr>
                <p:spPr>
                  <a:xfrm>
                    <a:off x="7398690" y="788086"/>
                    <a:ext cx="89381" cy="94459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/>
                  </a:p>
                </p:txBody>
              </p:sp>
            </p:grpSp>
            <p:grpSp>
              <p:nvGrpSpPr>
                <p:cNvPr id="871" name="Group 67"/>
                <p:cNvGrpSpPr>
                  <a:grpSpLocks/>
                </p:cNvGrpSpPr>
                <p:nvPr/>
              </p:nvGrpSpPr>
              <p:grpSpPr bwMode="auto">
                <a:xfrm>
                  <a:off x="-4521644" y="3879346"/>
                  <a:ext cx="568867" cy="619120"/>
                  <a:chOff x="7257657" y="552463"/>
                  <a:chExt cx="465765" cy="581868"/>
                </a:xfrm>
              </p:grpSpPr>
              <p:cxnSp>
                <p:nvCxnSpPr>
                  <p:cNvPr id="877" name="Straight Connector 876"/>
                  <p:cNvCxnSpPr/>
                  <p:nvPr/>
                </p:nvCxnSpPr>
                <p:spPr>
                  <a:xfrm>
                    <a:off x="7488070" y="690373"/>
                    <a:ext cx="0" cy="287155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8" name="Straight Connector 877"/>
                  <p:cNvCxnSpPr/>
                  <p:nvPr/>
                </p:nvCxnSpPr>
                <p:spPr>
                  <a:xfrm>
                    <a:off x="7576944" y="690373"/>
                    <a:ext cx="0" cy="287155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9" name="Straight Connector 878"/>
                  <p:cNvCxnSpPr/>
                  <p:nvPr/>
                </p:nvCxnSpPr>
                <p:spPr>
                  <a:xfrm>
                    <a:off x="7570361" y="680927"/>
                    <a:ext cx="153061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0" name="Straight Connector 879"/>
                  <p:cNvCxnSpPr/>
                  <p:nvPr/>
                </p:nvCxnSpPr>
                <p:spPr>
                  <a:xfrm>
                    <a:off x="7570361" y="977528"/>
                    <a:ext cx="153061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1" name="Straight Connector 880"/>
                  <p:cNvCxnSpPr/>
                  <p:nvPr/>
                </p:nvCxnSpPr>
                <p:spPr>
                  <a:xfrm>
                    <a:off x="7723422" y="552463"/>
                    <a:ext cx="0" cy="13791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2" name="Straight Connector 881"/>
                  <p:cNvCxnSpPr/>
                  <p:nvPr/>
                </p:nvCxnSpPr>
                <p:spPr>
                  <a:xfrm>
                    <a:off x="7723422" y="977528"/>
                    <a:ext cx="0" cy="156803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3" name="Straight Connector 882"/>
                  <p:cNvCxnSpPr/>
                  <p:nvPr/>
                </p:nvCxnSpPr>
                <p:spPr>
                  <a:xfrm flipH="1">
                    <a:off x="7257657" y="841507"/>
                    <a:ext cx="134957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84" name="Oval 883"/>
                  <p:cNvSpPr/>
                  <p:nvPr/>
                </p:nvSpPr>
                <p:spPr>
                  <a:xfrm>
                    <a:off x="7398694" y="786721"/>
                    <a:ext cx="89377" cy="96348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/>
                  </a:p>
                </p:txBody>
              </p:sp>
            </p:grpSp>
            <p:cxnSp>
              <p:nvCxnSpPr>
                <p:cNvPr id="872" name="Straight Connector 871"/>
                <p:cNvCxnSpPr/>
                <p:nvPr/>
              </p:nvCxnSpPr>
              <p:spPr bwMode="auto">
                <a:xfrm>
                  <a:off x="-4033187" y="3318519"/>
                  <a:ext cx="176891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3" name="Isosceles Triangle 16"/>
                <p:cNvSpPr/>
                <p:nvPr/>
              </p:nvSpPr>
              <p:spPr bwMode="auto">
                <a:xfrm rot="10800000">
                  <a:off x="-4021596" y="4553425"/>
                  <a:ext cx="146739" cy="156790"/>
                </a:xfrm>
                <a:prstGeom prst="triangl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Arial"/>
                    <a:cs typeface="Arial"/>
                  </a:endParaRPr>
                </a:p>
              </p:txBody>
            </p:sp>
            <p:cxnSp>
              <p:nvCxnSpPr>
                <p:cNvPr id="874" name="Straight Connector 873"/>
                <p:cNvCxnSpPr/>
                <p:nvPr/>
              </p:nvCxnSpPr>
              <p:spPr bwMode="auto">
                <a:xfrm>
                  <a:off x="-3953263" y="3901940"/>
                  <a:ext cx="193934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  <a:tailEnd type="non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5" name="TextBox 123"/>
                <p:cNvSpPr txBox="1">
                  <a:spLocks noChangeArrowheads="1"/>
                </p:cNvSpPr>
                <p:nvPr/>
              </p:nvSpPr>
              <p:spPr bwMode="auto">
                <a:xfrm>
                  <a:off x="-4272828" y="2909763"/>
                  <a:ext cx="656172" cy="400110"/>
                </a:xfrm>
                <a:prstGeom prst="rect">
                  <a:avLst/>
                </a:prstGeom>
                <a:noFill/>
                <a:ln w="28575"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r>
                    <a:rPr lang="en-US" sz="2000" dirty="0" smtClean="0">
                      <a:cs typeface="Arial" charset="0"/>
                    </a:rPr>
                    <a:t>V</a:t>
                  </a:r>
                  <a:r>
                    <a:rPr lang="en-US" sz="2000" baseline="-25000" dirty="0" smtClean="0">
                      <a:cs typeface="Arial" charset="0"/>
                    </a:rPr>
                    <a:t>DD</a:t>
                  </a:r>
                </a:p>
              </p:txBody>
            </p:sp>
            <p:cxnSp>
              <p:nvCxnSpPr>
                <p:cNvPr id="876" name="Straight Connector 875"/>
                <p:cNvCxnSpPr/>
                <p:nvPr/>
              </p:nvCxnSpPr>
              <p:spPr bwMode="auto">
                <a:xfrm flipH="1">
                  <a:off x="-3948227" y="4464775"/>
                  <a:ext cx="695" cy="88649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5" name="Group 804"/>
              <p:cNvGrpSpPr/>
              <p:nvPr/>
            </p:nvGrpSpPr>
            <p:grpSpPr>
              <a:xfrm>
                <a:off x="17754031" y="4267496"/>
                <a:ext cx="1034442" cy="1800452"/>
                <a:chOff x="-4651098" y="2909763"/>
                <a:chExt cx="1034442" cy="1800452"/>
              </a:xfrm>
            </p:grpSpPr>
            <p:sp>
              <p:nvSpPr>
                <p:cNvPr id="845" name="TextBox 57"/>
                <p:cNvSpPr txBox="1">
                  <a:spLocks noChangeArrowheads="1"/>
                </p:cNvSpPr>
                <p:nvPr/>
              </p:nvSpPr>
              <p:spPr bwMode="auto">
                <a:xfrm>
                  <a:off x="-4651098" y="4135713"/>
                  <a:ext cx="594760" cy="400110"/>
                </a:xfrm>
                <a:prstGeom prst="rect">
                  <a:avLst/>
                </a:prstGeom>
                <a:noFill/>
                <a:ln w="28575"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r>
                    <a:rPr lang="en-US" sz="2000" dirty="0" err="1">
                      <a:cs typeface="Arial" charset="0"/>
                    </a:rPr>
                    <a:t>V</a:t>
                  </a:r>
                  <a:r>
                    <a:rPr lang="en-US" sz="2000" baseline="-25000" dirty="0" err="1">
                      <a:cs typeface="Arial" charset="0"/>
                    </a:rPr>
                    <a:t>b</a:t>
                  </a:r>
                  <a:endParaRPr lang="en-US" sz="2000" baseline="-25000" dirty="0">
                    <a:cs typeface="Arial" charset="0"/>
                  </a:endParaRPr>
                </a:p>
              </p:txBody>
            </p:sp>
            <p:grpSp>
              <p:nvGrpSpPr>
                <p:cNvPr id="846" name="Group 58"/>
                <p:cNvGrpSpPr>
                  <a:grpSpLocks/>
                </p:cNvGrpSpPr>
                <p:nvPr/>
              </p:nvGrpSpPr>
              <p:grpSpPr bwMode="auto">
                <a:xfrm>
                  <a:off x="-4521644" y="3320531"/>
                  <a:ext cx="568867" cy="615100"/>
                  <a:chOff x="7257657" y="555718"/>
                  <a:chExt cx="465765" cy="578089"/>
                </a:xfrm>
              </p:grpSpPr>
              <p:cxnSp>
                <p:nvCxnSpPr>
                  <p:cNvPr id="861" name="Straight Connector 860"/>
                  <p:cNvCxnSpPr/>
                  <p:nvPr/>
                </p:nvCxnSpPr>
                <p:spPr>
                  <a:xfrm>
                    <a:off x="7488070" y="689849"/>
                    <a:ext cx="0" cy="287155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2" name="Straight Connector 861"/>
                  <p:cNvCxnSpPr/>
                  <p:nvPr/>
                </p:nvCxnSpPr>
                <p:spPr>
                  <a:xfrm>
                    <a:off x="7576944" y="689849"/>
                    <a:ext cx="0" cy="287155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3" name="Straight Connector 862"/>
                  <p:cNvCxnSpPr/>
                  <p:nvPr/>
                </p:nvCxnSpPr>
                <p:spPr>
                  <a:xfrm>
                    <a:off x="7570361" y="678514"/>
                    <a:ext cx="153061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4" name="Straight Connector 863"/>
                  <p:cNvCxnSpPr/>
                  <p:nvPr/>
                </p:nvCxnSpPr>
                <p:spPr>
                  <a:xfrm>
                    <a:off x="7570361" y="977004"/>
                    <a:ext cx="153061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5" name="Straight Connector 864"/>
                  <p:cNvCxnSpPr/>
                  <p:nvPr/>
                </p:nvCxnSpPr>
                <p:spPr>
                  <a:xfrm>
                    <a:off x="7723422" y="555718"/>
                    <a:ext cx="0" cy="134131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6" name="Straight Connector 865"/>
                  <p:cNvCxnSpPr/>
                  <p:nvPr/>
                </p:nvCxnSpPr>
                <p:spPr>
                  <a:xfrm>
                    <a:off x="7723422" y="977004"/>
                    <a:ext cx="0" cy="156803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7" name="Straight Connector 866"/>
                  <p:cNvCxnSpPr/>
                  <p:nvPr/>
                </p:nvCxnSpPr>
                <p:spPr>
                  <a:xfrm flipH="1">
                    <a:off x="7257657" y="840983"/>
                    <a:ext cx="134957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68" name="Oval 867"/>
                  <p:cNvSpPr/>
                  <p:nvPr/>
                </p:nvSpPr>
                <p:spPr>
                  <a:xfrm>
                    <a:off x="7398690" y="788086"/>
                    <a:ext cx="89381" cy="94459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/>
                  </a:p>
                </p:txBody>
              </p:sp>
            </p:grpSp>
            <p:grpSp>
              <p:nvGrpSpPr>
                <p:cNvPr id="847" name="Group 67"/>
                <p:cNvGrpSpPr>
                  <a:grpSpLocks/>
                </p:cNvGrpSpPr>
                <p:nvPr/>
              </p:nvGrpSpPr>
              <p:grpSpPr bwMode="auto">
                <a:xfrm>
                  <a:off x="-4521644" y="3879346"/>
                  <a:ext cx="568867" cy="619120"/>
                  <a:chOff x="7257657" y="552463"/>
                  <a:chExt cx="465765" cy="581868"/>
                </a:xfrm>
              </p:grpSpPr>
              <p:cxnSp>
                <p:nvCxnSpPr>
                  <p:cNvPr id="853" name="Straight Connector 852"/>
                  <p:cNvCxnSpPr/>
                  <p:nvPr/>
                </p:nvCxnSpPr>
                <p:spPr>
                  <a:xfrm>
                    <a:off x="7488070" y="690373"/>
                    <a:ext cx="0" cy="287155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4" name="Straight Connector 853"/>
                  <p:cNvCxnSpPr/>
                  <p:nvPr/>
                </p:nvCxnSpPr>
                <p:spPr>
                  <a:xfrm>
                    <a:off x="7576944" y="690373"/>
                    <a:ext cx="0" cy="287155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5" name="Straight Connector 854"/>
                  <p:cNvCxnSpPr/>
                  <p:nvPr/>
                </p:nvCxnSpPr>
                <p:spPr>
                  <a:xfrm>
                    <a:off x="7570361" y="680927"/>
                    <a:ext cx="153061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6" name="Straight Connector 855"/>
                  <p:cNvCxnSpPr/>
                  <p:nvPr/>
                </p:nvCxnSpPr>
                <p:spPr>
                  <a:xfrm>
                    <a:off x="7570361" y="977528"/>
                    <a:ext cx="153061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7" name="Straight Connector 856"/>
                  <p:cNvCxnSpPr/>
                  <p:nvPr/>
                </p:nvCxnSpPr>
                <p:spPr>
                  <a:xfrm>
                    <a:off x="7723422" y="552463"/>
                    <a:ext cx="0" cy="13791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8" name="Straight Connector 857"/>
                  <p:cNvCxnSpPr/>
                  <p:nvPr/>
                </p:nvCxnSpPr>
                <p:spPr>
                  <a:xfrm>
                    <a:off x="7723422" y="977528"/>
                    <a:ext cx="0" cy="156803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9" name="Straight Connector 858"/>
                  <p:cNvCxnSpPr/>
                  <p:nvPr/>
                </p:nvCxnSpPr>
                <p:spPr>
                  <a:xfrm flipH="1">
                    <a:off x="7257657" y="841507"/>
                    <a:ext cx="134957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60" name="Oval 859"/>
                  <p:cNvSpPr/>
                  <p:nvPr/>
                </p:nvSpPr>
                <p:spPr>
                  <a:xfrm>
                    <a:off x="7398694" y="786721"/>
                    <a:ext cx="89377" cy="96348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/>
                  </a:p>
                </p:txBody>
              </p:sp>
            </p:grpSp>
            <p:cxnSp>
              <p:nvCxnSpPr>
                <p:cNvPr id="848" name="Straight Connector 847"/>
                <p:cNvCxnSpPr/>
                <p:nvPr/>
              </p:nvCxnSpPr>
              <p:spPr bwMode="auto">
                <a:xfrm>
                  <a:off x="-4033187" y="3318519"/>
                  <a:ext cx="176891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49" name="Isosceles Triangle 16"/>
                <p:cNvSpPr/>
                <p:nvPr/>
              </p:nvSpPr>
              <p:spPr bwMode="auto">
                <a:xfrm rot="10800000">
                  <a:off x="-4021596" y="4553425"/>
                  <a:ext cx="146739" cy="156790"/>
                </a:xfrm>
                <a:prstGeom prst="triangl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Arial"/>
                    <a:cs typeface="Arial"/>
                  </a:endParaRPr>
                </a:p>
              </p:txBody>
            </p:sp>
            <p:cxnSp>
              <p:nvCxnSpPr>
                <p:cNvPr id="850" name="Straight Connector 849"/>
                <p:cNvCxnSpPr/>
                <p:nvPr/>
              </p:nvCxnSpPr>
              <p:spPr bwMode="auto">
                <a:xfrm>
                  <a:off x="-3953263" y="3901940"/>
                  <a:ext cx="193934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  <a:tailEnd type="diamond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1" name="TextBox 123"/>
                <p:cNvSpPr txBox="1">
                  <a:spLocks noChangeArrowheads="1"/>
                </p:cNvSpPr>
                <p:nvPr/>
              </p:nvSpPr>
              <p:spPr bwMode="auto">
                <a:xfrm>
                  <a:off x="-4272828" y="2909763"/>
                  <a:ext cx="656172" cy="400110"/>
                </a:xfrm>
                <a:prstGeom prst="rect">
                  <a:avLst/>
                </a:prstGeom>
                <a:noFill/>
                <a:ln w="28575"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r>
                    <a:rPr lang="en-US" sz="2000" dirty="0" smtClean="0">
                      <a:cs typeface="Arial" charset="0"/>
                    </a:rPr>
                    <a:t>V</a:t>
                  </a:r>
                  <a:r>
                    <a:rPr lang="en-US" sz="2000" baseline="-25000" dirty="0" smtClean="0">
                      <a:cs typeface="Arial" charset="0"/>
                    </a:rPr>
                    <a:t>DD</a:t>
                  </a:r>
                </a:p>
              </p:txBody>
            </p:sp>
            <p:cxnSp>
              <p:nvCxnSpPr>
                <p:cNvPr id="852" name="Straight Connector 851"/>
                <p:cNvCxnSpPr/>
                <p:nvPr/>
              </p:nvCxnSpPr>
              <p:spPr bwMode="auto">
                <a:xfrm flipH="1">
                  <a:off x="-3948227" y="4464775"/>
                  <a:ext cx="695" cy="88649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06" name="Straight Connector 805"/>
              <p:cNvCxnSpPr/>
              <p:nvPr/>
            </p:nvCxnSpPr>
            <p:spPr bwMode="auto">
              <a:xfrm>
                <a:off x="17884977" y="4990368"/>
                <a:ext cx="1" cy="245521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07" name="Group 806"/>
              <p:cNvGrpSpPr/>
              <p:nvPr/>
            </p:nvGrpSpPr>
            <p:grpSpPr>
              <a:xfrm>
                <a:off x="14548095" y="3407982"/>
                <a:ext cx="2248293" cy="2197213"/>
                <a:chOff x="6264371" y="4650383"/>
                <a:chExt cx="2248293" cy="2197213"/>
              </a:xfrm>
            </p:grpSpPr>
            <p:sp>
              <p:nvSpPr>
                <p:cNvPr id="808" name="TextBox 123"/>
                <p:cNvSpPr txBox="1">
                  <a:spLocks noChangeArrowheads="1"/>
                </p:cNvSpPr>
                <p:nvPr/>
              </p:nvSpPr>
              <p:spPr bwMode="auto">
                <a:xfrm>
                  <a:off x="7128812" y="4650383"/>
                  <a:ext cx="661307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r>
                    <a:rPr lang="en-US" sz="2000" dirty="0" smtClean="0">
                      <a:cs typeface="Arial" charset="0"/>
                    </a:rPr>
                    <a:t>V</a:t>
                  </a:r>
                  <a:r>
                    <a:rPr lang="en-US" sz="2000" baseline="-25000" dirty="0" smtClean="0">
                      <a:cs typeface="Arial" charset="0"/>
                    </a:rPr>
                    <a:t>DD</a:t>
                  </a:r>
                </a:p>
              </p:txBody>
            </p:sp>
            <p:grpSp>
              <p:nvGrpSpPr>
                <p:cNvPr id="809" name="Group 808"/>
                <p:cNvGrpSpPr/>
                <p:nvPr/>
              </p:nvGrpSpPr>
              <p:grpSpPr>
                <a:xfrm>
                  <a:off x="6264371" y="5014550"/>
                  <a:ext cx="2248293" cy="1833046"/>
                  <a:chOff x="6264371" y="5014550"/>
                  <a:chExt cx="2248293" cy="1833046"/>
                </a:xfrm>
              </p:grpSpPr>
              <p:grpSp>
                <p:nvGrpSpPr>
                  <p:cNvPr id="810" name="Group 58"/>
                  <p:cNvGrpSpPr>
                    <a:grpSpLocks/>
                  </p:cNvGrpSpPr>
                  <p:nvPr/>
                </p:nvGrpSpPr>
                <p:grpSpPr bwMode="auto">
                  <a:xfrm>
                    <a:off x="6596071" y="5170462"/>
                    <a:ext cx="691043" cy="736592"/>
                    <a:chOff x="7257657" y="532264"/>
                    <a:chExt cx="465765" cy="569879"/>
                  </a:xfrm>
                </p:grpSpPr>
                <p:cxnSp>
                  <p:nvCxnSpPr>
                    <p:cNvPr id="837" name="Straight Connector 836"/>
                    <p:cNvCxnSpPr/>
                    <p:nvPr/>
                  </p:nvCxnSpPr>
                  <p:spPr>
                    <a:xfrm>
                      <a:off x="7488070" y="689849"/>
                      <a:ext cx="0" cy="287155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8" name="Straight Connector 837"/>
                    <p:cNvCxnSpPr/>
                    <p:nvPr/>
                  </p:nvCxnSpPr>
                  <p:spPr>
                    <a:xfrm>
                      <a:off x="7576944" y="689849"/>
                      <a:ext cx="0" cy="287155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9" name="Straight Connector 838"/>
                    <p:cNvCxnSpPr/>
                    <p:nvPr/>
                  </p:nvCxnSpPr>
                  <p:spPr>
                    <a:xfrm>
                      <a:off x="7570361" y="678514"/>
                      <a:ext cx="153061" cy="0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40" name="Straight Connector 839"/>
                    <p:cNvCxnSpPr/>
                    <p:nvPr/>
                  </p:nvCxnSpPr>
                  <p:spPr>
                    <a:xfrm>
                      <a:off x="7570361" y="977004"/>
                      <a:ext cx="153061" cy="0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41" name="Straight Connector 840"/>
                    <p:cNvCxnSpPr/>
                    <p:nvPr/>
                  </p:nvCxnSpPr>
                  <p:spPr>
                    <a:xfrm>
                      <a:off x="7723422" y="532264"/>
                      <a:ext cx="0" cy="157586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42" name="Straight Connector 841"/>
                    <p:cNvCxnSpPr/>
                    <p:nvPr/>
                  </p:nvCxnSpPr>
                  <p:spPr>
                    <a:xfrm>
                      <a:off x="7723422" y="977004"/>
                      <a:ext cx="0" cy="125139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  <a:head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43" name="Straight Connector 842"/>
                    <p:cNvCxnSpPr/>
                    <p:nvPr/>
                  </p:nvCxnSpPr>
                  <p:spPr>
                    <a:xfrm flipH="1">
                      <a:off x="7257657" y="840983"/>
                      <a:ext cx="134957" cy="0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  <a:tailEnd type="none" w="sm" len="sm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44" name="Oval 843"/>
                    <p:cNvSpPr/>
                    <p:nvPr/>
                  </p:nvSpPr>
                  <p:spPr>
                    <a:xfrm>
                      <a:off x="7398690" y="788086"/>
                      <a:ext cx="89381" cy="94459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2000"/>
                    </a:p>
                  </p:txBody>
                </p:sp>
              </p:grpSp>
              <p:grpSp>
                <p:nvGrpSpPr>
                  <p:cNvPr id="811" name="Group 67"/>
                  <p:cNvGrpSpPr>
                    <a:grpSpLocks/>
                  </p:cNvGrpSpPr>
                  <p:nvPr/>
                </p:nvGrpSpPr>
                <p:grpSpPr bwMode="auto">
                  <a:xfrm>
                    <a:off x="6909602" y="5907487"/>
                    <a:ext cx="481790" cy="752088"/>
                    <a:chOff x="7398694" y="552463"/>
                    <a:chExt cx="324728" cy="581868"/>
                  </a:xfrm>
                </p:grpSpPr>
                <p:cxnSp>
                  <p:nvCxnSpPr>
                    <p:cNvPr id="830" name="Straight Connector 829"/>
                    <p:cNvCxnSpPr/>
                    <p:nvPr/>
                  </p:nvCxnSpPr>
                  <p:spPr>
                    <a:xfrm>
                      <a:off x="7488070" y="690373"/>
                      <a:ext cx="0" cy="287155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1" name="Straight Connector 830"/>
                    <p:cNvCxnSpPr/>
                    <p:nvPr/>
                  </p:nvCxnSpPr>
                  <p:spPr>
                    <a:xfrm>
                      <a:off x="7576944" y="690373"/>
                      <a:ext cx="0" cy="287155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2" name="Straight Connector 831"/>
                    <p:cNvCxnSpPr/>
                    <p:nvPr/>
                  </p:nvCxnSpPr>
                  <p:spPr>
                    <a:xfrm>
                      <a:off x="7570361" y="680927"/>
                      <a:ext cx="153061" cy="0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3" name="Straight Connector 832"/>
                    <p:cNvCxnSpPr/>
                    <p:nvPr/>
                  </p:nvCxnSpPr>
                  <p:spPr>
                    <a:xfrm>
                      <a:off x="7570361" y="977528"/>
                      <a:ext cx="153061" cy="0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4" name="Straight Connector 833"/>
                    <p:cNvCxnSpPr/>
                    <p:nvPr/>
                  </p:nvCxnSpPr>
                  <p:spPr>
                    <a:xfrm>
                      <a:off x="7723422" y="552463"/>
                      <a:ext cx="0" cy="137910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  <a:headEnd type="oval" w="sm" len="sm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5" name="Straight Connector 834"/>
                    <p:cNvCxnSpPr/>
                    <p:nvPr/>
                  </p:nvCxnSpPr>
                  <p:spPr>
                    <a:xfrm>
                      <a:off x="7723422" y="977528"/>
                      <a:ext cx="0" cy="156803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36" name="Oval 835"/>
                    <p:cNvSpPr/>
                    <p:nvPr/>
                  </p:nvSpPr>
                  <p:spPr>
                    <a:xfrm>
                      <a:off x="7398694" y="786721"/>
                      <a:ext cx="89377" cy="96348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2000"/>
                    </a:p>
                  </p:txBody>
                </p:sp>
              </p:grpSp>
              <p:cxnSp>
                <p:nvCxnSpPr>
                  <p:cNvPr id="812" name="Straight Connector 811"/>
                  <p:cNvCxnSpPr/>
                  <p:nvPr/>
                </p:nvCxnSpPr>
                <p:spPr bwMode="auto">
                  <a:xfrm>
                    <a:off x="7294237" y="5031548"/>
                    <a:ext cx="214882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13" name="Isosceles Triangle 130"/>
                  <p:cNvSpPr/>
                  <p:nvPr/>
                </p:nvSpPr>
                <p:spPr bwMode="auto">
                  <a:xfrm rot="10800000">
                    <a:off x="7308361" y="6657132"/>
                    <a:ext cx="178254" cy="190464"/>
                  </a:xfrm>
                  <a:prstGeom prst="triangl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Arial"/>
                      <a:cs typeface="Arial"/>
                    </a:endParaRPr>
                  </a:p>
                </p:txBody>
              </p:sp>
              <p:cxnSp>
                <p:nvCxnSpPr>
                  <p:cNvPr id="814" name="Straight Connector 813"/>
                  <p:cNvCxnSpPr>
                    <a:endCxn id="900" idx="2"/>
                  </p:cNvCxnSpPr>
                  <p:nvPr/>
                </p:nvCxnSpPr>
                <p:spPr bwMode="auto">
                  <a:xfrm flipV="1">
                    <a:off x="7286523" y="5896370"/>
                    <a:ext cx="894089" cy="10685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  <a:headEnd type="none" w="sm" len="sm"/>
                    <a:tailEnd type="none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15" name="TextBox 1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86772" y="5374049"/>
                    <a:ext cx="184731" cy="400110"/>
                  </a:xfrm>
                  <a:prstGeom prst="rect">
                    <a:avLst/>
                  </a:prstGeom>
                  <a:noFill/>
                  <a:ln w="19050" cmpd="sng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9pPr>
                  </a:lstStyle>
                  <a:p>
                    <a:endParaRPr lang="en-US" sz="2000" dirty="0"/>
                  </a:p>
                </p:txBody>
              </p:sp>
              <p:sp>
                <p:nvSpPr>
                  <p:cNvPr id="816" name="TextBox 1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64371" y="6063205"/>
                    <a:ext cx="450764" cy="400110"/>
                  </a:xfrm>
                  <a:prstGeom prst="rect">
                    <a:avLst/>
                  </a:prstGeom>
                  <a:noFill/>
                  <a:ln w="19050" cmpd="sng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9pPr>
                  </a:lstStyle>
                  <a:p>
                    <a:r>
                      <a:rPr lang="en-US" sz="2000" dirty="0" err="1" smtClean="0"/>
                      <a:t>V</a:t>
                    </a:r>
                    <a:r>
                      <a:rPr lang="en-US" sz="2000" baseline="-25000" dirty="0" err="1" smtClean="0"/>
                      <a:t>b</a:t>
                    </a:r>
                    <a:endParaRPr lang="en-US" sz="2000" baseline="-25000" dirty="0"/>
                  </a:p>
                </p:txBody>
              </p:sp>
              <p:sp>
                <p:nvSpPr>
                  <p:cNvPr id="817" name="TextBox 1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871142" y="5170592"/>
                    <a:ext cx="641522" cy="400110"/>
                  </a:xfrm>
                  <a:prstGeom prst="rect">
                    <a:avLst/>
                  </a:prstGeom>
                  <a:noFill/>
                  <a:ln w="19050" cmpd="sng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9pPr>
                  </a:lstStyle>
                  <a:p>
                    <a:r>
                      <a:rPr lang="en-US" sz="2000" dirty="0" smtClean="0"/>
                      <a:t>clk4</a:t>
                    </a:r>
                    <a:endParaRPr lang="en-US" sz="2000" dirty="0"/>
                  </a:p>
                </p:txBody>
              </p:sp>
              <p:grpSp>
                <p:nvGrpSpPr>
                  <p:cNvPr id="818" name="Group 58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7514206" y="5170461"/>
                    <a:ext cx="691043" cy="747204"/>
                    <a:chOff x="7257657" y="555718"/>
                    <a:chExt cx="465765" cy="578089"/>
                  </a:xfrm>
                </p:grpSpPr>
                <p:cxnSp>
                  <p:nvCxnSpPr>
                    <p:cNvPr id="822" name="Straight Connector 821"/>
                    <p:cNvCxnSpPr/>
                    <p:nvPr/>
                  </p:nvCxnSpPr>
                  <p:spPr>
                    <a:xfrm>
                      <a:off x="7488070" y="689849"/>
                      <a:ext cx="0" cy="287155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23" name="Straight Connector 822"/>
                    <p:cNvCxnSpPr/>
                    <p:nvPr/>
                  </p:nvCxnSpPr>
                  <p:spPr>
                    <a:xfrm>
                      <a:off x="7576944" y="689849"/>
                      <a:ext cx="0" cy="287155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24" name="Straight Connector 823"/>
                    <p:cNvCxnSpPr/>
                    <p:nvPr/>
                  </p:nvCxnSpPr>
                  <p:spPr>
                    <a:xfrm>
                      <a:off x="7570361" y="678514"/>
                      <a:ext cx="153061" cy="0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25" name="Straight Connector 824"/>
                    <p:cNvCxnSpPr/>
                    <p:nvPr/>
                  </p:nvCxnSpPr>
                  <p:spPr>
                    <a:xfrm>
                      <a:off x="7570361" y="977004"/>
                      <a:ext cx="153061" cy="0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26" name="Straight Connector 825"/>
                    <p:cNvCxnSpPr/>
                    <p:nvPr/>
                  </p:nvCxnSpPr>
                  <p:spPr>
                    <a:xfrm>
                      <a:off x="7723422" y="555718"/>
                      <a:ext cx="0" cy="134131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27" name="Straight Connector 826"/>
                    <p:cNvCxnSpPr/>
                    <p:nvPr/>
                  </p:nvCxnSpPr>
                  <p:spPr>
                    <a:xfrm>
                      <a:off x="7723422" y="977004"/>
                      <a:ext cx="0" cy="156803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28" name="Straight Connector 827"/>
                    <p:cNvCxnSpPr/>
                    <p:nvPr/>
                  </p:nvCxnSpPr>
                  <p:spPr>
                    <a:xfrm flipH="1">
                      <a:off x="7257657" y="840983"/>
                      <a:ext cx="134957" cy="0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  <a:tailEnd type="none" w="sm" len="sm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29" name="Oval 828"/>
                    <p:cNvSpPr/>
                    <p:nvPr/>
                  </p:nvSpPr>
                  <p:spPr>
                    <a:xfrm>
                      <a:off x="7398690" y="788086"/>
                      <a:ext cx="89381" cy="94459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2000"/>
                    </a:p>
                  </p:txBody>
                </p:sp>
              </p:grpSp>
              <p:cxnSp>
                <p:nvCxnSpPr>
                  <p:cNvPr id="819" name="Straight Connector 818"/>
                  <p:cNvCxnSpPr/>
                  <p:nvPr/>
                </p:nvCxnSpPr>
                <p:spPr bwMode="auto">
                  <a:xfrm>
                    <a:off x="7286523" y="5170461"/>
                    <a:ext cx="222596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  <a:headEnd type="none" w="sm" len="sm"/>
                    <a:tailEnd type="none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0" name="Straight Connector 819"/>
                  <p:cNvCxnSpPr/>
                  <p:nvPr/>
                </p:nvCxnSpPr>
                <p:spPr bwMode="auto">
                  <a:xfrm>
                    <a:off x="7401678" y="5014550"/>
                    <a:ext cx="0" cy="168022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  <a:headEnd type="none" w="sm" len="sm"/>
                    <a:tailEnd type="none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1" name="Straight Connector 820"/>
                  <p:cNvCxnSpPr/>
                  <p:nvPr/>
                </p:nvCxnSpPr>
                <p:spPr bwMode="auto">
                  <a:xfrm>
                    <a:off x="6757484" y="6266826"/>
                    <a:ext cx="152119" cy="5716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  <a:headEnd type="diamond" w="sm" len="sm"/>
                    <a:tailEnd type="none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794" name="TextBox 113"/>
            <p:cNvSpPr txBox="1">
              <a:spLocks noChangeArrowheads="1"/>
            </p:cNvSpPr>
            <p:nvPr/>
          </p:nvSpPr>
          <p:spPr bwMode="auto">
            <a:xfrm>
              <a:off x="8149358" y="8382000"/>
              <a:ext cx="385042" cy="400110"/>
            </a:xfrm>
            <a:prstGeom prst="rect">
              <a:avLst/>
            </a:prstGeom>
            <a:noFill/>
            <a:ln w="190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dirty="0" smtClean="0"/>
                <a:t>in</a:t>
              </a:r>
              <a:endParaRPr lang="en-US" sz="2000" dirty="0"/>
            </a:p>
          </p:txBody>
        </p:sp>
        <p:sp>
          <p:nvSpPr>
            <p:cNvPr id="795" name="TextBox 113"/>
            <p:cNvSpPr txBox="1">
              <a:spLocks noChangeArrowheads="1"/>
            </p:cNvSpPr>
            <p:nvPr/>
          </p:nvSpPr>
          <p:spPr bwMode="auto">
            <a:xfrm>
              <a:off x="12192000" y="9296400"/>
              <a:ext cx="540533" cy="400110"/>
            </a:xfrm>
            <a:prstGeom prst="rect">
              <a:avLst/>
            </a:prstGeom>
            <a:noFill/>
            <a:ln w="190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smtClean="0"/>
                <a:t>out</a:t>
              </a:r>
              <a:endParaRPr lang="en-US" sz="2000" dirty="0"/>
            </a:p>
          </p:txBody>
        </p:sp>
      </p:grpSp>
      <p:sp>
        <p:nvSpPr>
          <p:cNvPr id="259" name="TextBox 258"/>
          <p:cNvSpPr txBox="1"/>
          <p:nvPr/>
        </p:nvSpPr>
        <p:spPr>
          <a:xfrm>
            <a:off x="338686" y="5666826"/>
            <a:ext cx="2595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u="sng" dirty="0">
                <a:latin typeface="Arial" charset="0"/>
                <a:ea typeface="Arial" charset="0"/>
                <a:cs typeface="Arial" charset="0"/>
              </a:rPr>
              <a:t>row </a:t>
            </a:r>
            <a:r>
              <a:rPr lang="en-US" sz="3600" b="1" u="sng" dirty="0" smtClean="0">
                <a:latin typeface="Arial" charset="0"/>
                <a:ea typeface="Arial" charset="0"/>
                <a:cs typeface="Arial" charset="0"/>
              </a:rPr>
              <a:t>1 of </a:t>
            </a:r>
            <a:r>
              <a:rPr lang="en-US" sz="3600" b="1" u="sng" dirty="0">
                <a:latin typeface="Arial" charset="0"/>
                <a:ea typeface="Arial" charset="0"/>
                <a:cs typeface="Arial" charset="0"/>
              </a:rPr>
              <a:t>32</a:t>
            </a:r>
          </a:p>
        </p:txBody>
      </p:sp>
      <p:sp>
        <p:nvSpPr>
          <p:cNvPr id="260" name="TextBox 259"/>
          <p:cNvSpPr txBox="1"/>
          <p:nvPr/>
        </p:nvSpPr>
        <p:spPr>
          <a:xfrm rot="5400000">
            <a:off x="2910669" y="5691483"/>
            <a:ext cx="8915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>
                <a:latin typeface="Arial" charset="0"/>
                <a:ea typeface="Arial" charset="0"/>
                <a:cs typeface="Arial" charset="0"/>
              </a:rPr>
              <a:t>...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524000" y="2404533"/>
            <a:ext cx="1778000" cy="2540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>
            <a:off x="5994401" y="2506133"/>
            <a:ext cx="1778000" cy="2540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/>
          <p:nvPr/>
        </p:nvCxnSpPr>
        <p:spPr>
          <a:xfrm>
            <a:off x="8974667" y="2336799"/>
            <a:ext cx="2127602" cy="2286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0" name="TextBox 123"/>
          <p:cNvSpPr txBox="1">
            <a:spLocks noChangeArrowheads="1"/>
          </p:cNvSpPr>
          <p:nvPr/>
        </p:nvSpPr>
        <p:spPr bwMode="auto">
          <a:xfrm>
            <a:off x="2801596" y="2692399"/>
            <a:ext cx="12116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 smtClean="0">
                <a:ea typeface="Arial" charset="0"/>
                <a:cs typeface="Arial" charset="0"/>
              </a:rPr>
              <a:t>Layer 1</a:t>
            </a:r>
            <a:endParaRPr lang="en-US" sz="2000" dirty="0">
              <a:ea typeface="Arial" charset="0"/>
              <a:cs typeface="Arial" charset="0"/>
            </a:endParaRPr>
          </a:p>
        </p:txBody>
      </p:sp>
      <p:sp>
        <p:nvSpPr>
          <p:cNvPr id="271" name="TextBox 123"/>
          <p:cNvSpPr txBox="1">
            <a:spLocks noChangeArrowheads="1"/>
          </p:cNvSpPr>
          <p:nvPr/>
        </p:nvSpPr>
        <p:spPr bwMode="auto">
          <a:xfrm>
            <a:off x="4867462" y="1947332"/>
            <a:ext cx="12116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 smtClean="0">
                <a:ea typeface="Arial" charset="0"/>
                <a:cs typeface="Arial" charset="0"/>
              </a:rPr>
              <a:t>Layer 2</a:t>
            </a:r>
            <a:endParaRPr lang="en-US" sz="2000" dirty="0">
              <a:ea typeface="Arial" charset="0"/>
              <a:cs typeface="Arial" charset="0"/>
            </a:endParaRPr>
          </a:p>
        </p:txBody>
      </p:sp>
      <p:sp>
        <p:nvSpPr>
          <p:cNvPr id="272" name="TextBox 123"/>
          <p:cNvSpPr txBox="1">
            <a:spLocks noChangeArrowheads="1"/>
          </p:cNvSpPr>
          <p:nvPr/>
        </p:nvSpPr>
        <p:spPr bwMode="auto">
          <a:xfrm>
            <a:off x="7187329" y="2743199"/>
            <a:ext cx="12116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 smtClean="0">
                <a:ea typeface="Arial" charset="0"/>
                <a:cs typeface="Arial" charset="0"/>
              </a:rPr>
              <a:t>Layer 1</a:t>
            </a:r>
            <a:endParaRPr lang="en-US" sz="2000" dirty="0">
              <a:ea typeface="Arial" charset="0"/>
              <a:cs typeface="Arial" charset="0"/>
            </a:endParaRPr>
          </a:p>
        </p:txBody>
      </p:sp>
      <p:sp>
        <p:nvSpPr>
          <p:cNvPr id="273" name="TextBox 123"/>
          <p:cNvSpPr txBox="1">
            <a:spLocks noChangeArrowheads="1"/>
          </p:cNvSpPr>
          <p:nvPr/>
        </p:nvSpPr>
        <p:spPr bwMode="auto">
          <a:xfrm>
            <a:off x="363196" y="1930399"/>
            <a:ext cx="12116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 smtClean="0">
                <a:ea typeface="Arial" charset="0"/>
                <a:cs typeface="Arial" charset="0"/>
              </a:rPr>
              <a:t>Layer 2</a:t>
            </a:r>
            <a:endParaRPr lang="en-US" sz="2000" dirty="0">
              <a:ea typeface="Arial" charset="0"/>
              <a:cs typeface="Arial" charset="0"/>
            </a:endParaRPr>
          </a:p>
        </p:txBody>
      </p:sp>
      <p:sp>
        <p:nvSpPr>
          <p:cNvPr id="274" name="TextBox 123"/>
          <p:cNvSpPr txBox="1">
            <a:spLocks noChangeArrowheads="1"/>
          </p:cNvSpPr>
          <p:nvPr/>
        </p:nvSpPr>
        <p:spPr bwMode="auto">
          <a:xfrm>
            <a:off x="8118663" y="2319866"/>
            <a:ext cx="12116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 smtClean="0">
                <a:ea typeface="Arial" charset="0"/>
                <a:cs typeface="Arial" charset="0"/>
              </a:rPr>
              <a:t>Layer 1</a:t>
            </a:r>
            <a:endParaRPr lang="en-US" sz="2000" dirty="0">
              <a:ea typeface="Arial" charset="0"/>
              <a:cs typeface="Arial" charset="0"/>
            </a:endParaRPr>
          </a:p>
        </p:txBody>
      </p:sp>
      <p:sp>
        <p:nvSpPr>
          <p:cNvPr id="275" name="TextBox 123"/>
          <p:cNvSpPr txBox="1">
            <a:spLocks noChangeArrowheads="1"/>
          </p:cNvSpPr>
          <p:nvPr/>
        </p:nvSpPr>
        <p:spPr bwMode="auto">
          <a:xfrm>
            <a:off x="8050930" y="1896532"/>
            <a:ext cx="12116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 smtClean="0">
                <a:ea typeface="Arial" charset="0"/>
                <a:cs typeface="Arial" charset="0"/>
              </a:rPr>
              <a:t>Layer 2</a:t>
            </a:r>
            <a:endParaRPr lang="en-US" sz="2000" dirty="0">
              <a:ea typeface="Arial" charset="0"/>
              <a:cs typeface="Arial" charset="0"/>
            </a:endParaRPr>
          </a:p>
        </p:txBody>
      </p:sp>
      <p:sp>
        <p:nvSpPr>
          <p:cNvPr id="276" name="TextBox 275"/>
          <p:cNvSpPr txBox="1"/>
          <p:nvPr/>
        </p:nvSpPr>
        <p:spPr>
          <a:xfrm>
            <a:off x="8161867" y="4963180"/>
            <a:ext cx="383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Arial" charset="0"/>
                <a:ea typeface="Arial" charset="0"/>
                <a:cs typeface="Arial" charset="0"/>
              </a:rPr>
              <a:t>TCAM Memory 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Cells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01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ounded Rectangle 102"/>
          <p:cNvSpPr/>
          <p:nvPr/>
        </p:nvSpPr>
        <p:spPr bwMode="auto">
          <a:xfrm>
            <a:off x="250657" y="1295400"/>
            <a:ext cx="11670409" cy="5195861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514" name="Rectangle 513"/>
          <p:cNvSpPr/>
          <p:nvPr/>
        </p:nvSpPr>
        <p:spPr>
          <a:xfrm>
            <a:off x="8134350" y="1754594"/>
            <a:ext cx="3713427" cy="3833593"/>
          </a:xfrm>
          <a:prstGeom prst="rect">
            <a:avLst/>
          </a:prstGeom>
          <a:solidFill>
            <a:srgbClr val="008F00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5" name="Rectangle 514"/>
          <p:cNvSpPr/>
          <p:nvPr/>
        </p:nvSpPr>
        <p:spPr>
          <a:xfrm>
            <a:off x="3733801" y="1752600"/>
            <a:ext cx="4419600" cy="3835587"/>
          </a:xfrm>
          <a:prstGeom prst="rect">
            <a:avLst/>
          </a:prstGeom>
          <a:solidFill>
            <a:srgbClr val="0432FF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285" name="Rectangle 2284"/>
          <p:cNvSpPr/>
          <p:nvPr/>
        </p:nvSpPr>
        <p:spPr>
          <a:xfrm>
            <a:off x="300807" y="1752600"/>
            <a:ext cx="3432993" cy="3835587"/>
          </a:xfrm>
          <a:prstGeom prst="rect">
            <a:avLst/>
          </a:prstGeom>
          <a:solidFill>
            <a:srgbClr val="FF0000"/>
          </a:solidFill>
          <a:ln w="38100">
            <a:noFill/>
            <a:prstDash val="sysDash"/>
          </a:ln>
          <a:effectLst>
            <a:glow rad="228600">
              <a:srgbClr val="FFFF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Monolithic 3D Library Cells: 1 of 3</a:t>
            </a:r>
          </a:p>
        </p:txBody>
      </p:sp>
      <p:pic>
        <p:nvPicPr>
          <p:cNvPr id="345" name="Picture 3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551694"/>
            <a:ext cx="1896534" cy="10668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334000" y="5816787"/>
            <a:ext cx="1402068" cy="373323"/>
            <a:chOff x="4495516" y="4693579"/>
            <a:chExt cx="3307274" cy="880615"/>
          </a:xfrm>
        </p:grpSpPr>
        <p:sp>
          <p:nvSpPr>
            <p:cNvPr id="357" name="Trapezoid 356"/>
            <p:cNvSpPr/>
            <p:nvPr/>
          </p:nvSpPr>
          <p:spPr>
            <a:xfrm>
              <a:off x="5225201" y="4693579"/>
              <a:ext cx="1814007" cy="92054"/>
            </a:xfrm>
            <a:prstGeom prst="trapezoid">
              <a:avLst>
                <a:gd name="adj" fmla="val 88865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Trapezoid 357"/>
            <p:cNvSpPr/>
            <p:nvPr/>
          </p:nvSpPr>
          <p:spPr>
            <a:xfrm>
              <a:off x="5154794" y="4786752"/>
              <a:ext cx="1968394" cy="95095"/>
            </a:xfrm>
            <a:prstGeom prst="trapezoid">
              <a:avLst>
                <a:gd name="adj" fmla="val 88865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Trapezoid 358"/>
            <p:cNvSpPr/>
            <p:nvPr/>
          </p:nvSpPr>
          <p:spPr>
            <a:xfrm>
              <a:off x="5051858" y="4885107"/>
              <a:ext cx="2169409" cy="88943"/>
            </a:xfrm>
            <a:prstGeom prst="trapezoid">
              <a:avLst>
                <a:gd name="adj" fmla="val 88865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Trapezoid 359"/>
            <p:cNvSpPr/>
            <p:nvPr/>
          </p:nvSpPr>
          <p:spPr>
            <a:xfrm>
              <a:off x="4965186" y="4974050"/>
              <a:ext cx="2350014" cy="96361"/>
            </a:xfrm>
            <a:prstGeom prst="trapezoid">
              <a:avLst>
                <a:gd name="adj" fmla="val 88865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Trapezoid 360"/>
            <p:cNvSpPr/>
            <p:nvPr/>
          </p:nvSpPr>
          <p:spPr>
            <a:xfrm>
              <a:off x="4871252" y="5070412"/>
              <a:ext cx="2520147" cy="105098"/>
            </a:xfrm>
            <a:prstGeom prst="trapezoid">
              <a:avLst>
                <a:gd name="adj" fmla="val 88865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Trapezoid 361"/>
            <p:cNvSpPr/>
            <p:nvPr/>
          </p:nvSpPr>
          <p:spPr>
            <a:xfrm>
              <a:off x="4777318" y="5175510"/>
              <a:ext cx="2736728" cy="96362"/>
            </a:xfrm>
            <a:prstGeom prst="trapezoid">
              <a:avLst>
                <a:gd name="adj" fmla="val 96773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Trapezoid 362"/>
            <p:cNvSpPr/>
            <p:nvPr/>
          </p:nvSpPr>
          <p:spPr>
            <a:xfrm>
              <a:off x="4683384" y="5274984"/>
              <a:ext cx="2936616" cy="101986"/>
            </a:xfrm>
            <a:prstGeom prst="trapezoid">
              <a:avLst>
                <a:gd name="adj" fmla="val 88865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Trapezoid 363"/>
            <p:cNvSpPr/>
            <p:nvPr/>
          </p:nvSpPr>
          <p:spPr>
            <a:xfrm>
              <a:off x="4589450" y="5372733"/>
              <a:ext cx="3106750" cy="103711"/>
            </a:xfrm>
            <a:prstGeom prst="trapezoid">
              <a:avLst>
                <a:gd name="adj" fmla="val 88865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Trapezoid 364"/>
            <p:cNvSpPr/>
            <p:nvPr/>
          </p:nvSpPr>
          <p:spPr>
            <a:xfrm>
              <a:off x="4495516" y="5469654"/>
              <a:ext cx="3307274" cy="104540"/>
            </a:xfrm>
            <a:prstGeom prst="trapezoid">
              <a:avLst>
                <a:gd name="adj" fmla="val 88865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17" name="Straight Connector 516"/>
          <p:cNvCxnSpPr/>
          <p:nvPr/>
        </p:nvCxnSpPr>
        <p:spPr>
          <a:xfrm flipH="1" flipV="1">
            <a:off x="304800" y="5588187"/>
            <a:ext cx="5387008" cy="262414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8" name="Straight Connector 517"/>
          <p:cNvCxnSpPr>
            <a:stCxn id="358" idx="3"/>
          </p:cNvCxnSpPr>
          <p:nvPr/>
        </p:nvCxnSpPr>
        <p:spPr>
          <a:xfrm flipV="1">
            <a:off x="6430048" y="5588187"/>
            <a:ext cx="5380952" cy="288256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4" name="Rectangle 1453"/>
          <p:cNvSpPr/>
          <p:nvPr/>
        </p:nvSpPr>
        <p:spPr>
          <a:xfrm>
            <a:off x="381000" y="1854387"/>
            <a:ext cx="11430000" cy="358140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3" name="Picture 26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9" t="26686" r="23245" b="20695"/>
          <a:stretch/>
        </p:blipFill>
        <p:spPr>
          <a:xfrm>
            <a:off x="5867400" y="1905000"/>
            <a:ext cx="2205701" cy="1237857"/>
          </a:xfrm>
          <a:prstGeom prst="rect">
            <a:avLst/>
          </a:prstGeom>
        </p:spPr>
      </p:pic>
      <p:pic>
        <p:nvPicPr>
          <p:cNvPr id="265" name="Picture 26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8" t="31009" r="23484" b="17864"/>
          <a:stretch/>
        </p:blipFill>
        <p:spPr>
          <a:xfrm>
            <a:off x="8915400" y="1905000"/>
            <a:ext cx="2203802" cy="1219200"/>
          </a:xfrm>
          <a:prstGeom prst="rect">
            <a:avLst/>
          </a:prstGeom>
        </p:spPr>
      </p:pic>
      <p:sp>
        <p:nvSpPr>
          <p:cNvPr id="259" name="TextBox 258"/>
          <p:cNvSpPr txBox="1"/>
          <p:nvPr/>
        </p:nvSpPr>
        <p:spPr>
          <a:xfrm>
            <a:off x="3048000" y="685800"/>
            <a:ext cx="5643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entirely CNFETs + RRAM</a:t>
            </a:r>
          </a:p>
        </p:txBody>
      </p:sp>
      <p:sp>
        <p:nvSpPr>
          <p:cNvPr id="512" name="TextBox 511"/>
          <p:cNvSpPr txBox="1"/>
          <p:nvPr/>
        </p:nvSpPr>
        <p:spPr>
          <a:xfrm>
            <a:off x="381000" y="1294632"/>
            <a:ext cx="3547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Random Projection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3" name="TextBox 512"/>
          <p:cNvSpPr txBox="1"/>
          <p:nvPr/>
        </p:nvSpPr>
        <p:spPr>
          <a:xfrm>
            <a:off x="4800600" y="1294632"/>
            <a:ext cx="2324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HD Encoder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6" name="TextBox 515"/>
          <p:cNvSpPr txBox="1"/>
          <p:nvPr/>
        </p:nvSpPr>
        <p:spPr>
          <a:xfrm>
            <a:off x="8311632" y="1294632"/>
            <a:ext cx="3880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Classifier Memory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9" name="TextBox 518"/>
          <p:cNvSpPr txBox="1"/>
          <p:nvPr/>
        </p:nvSpPr>
        <p:spPr>
          <a:xfrm>
            <a:off x="1600200" y="496318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Delay Cells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32" name="TextBox 631"/>
          <p:cNvSpPr txBox="1"/>
          <p:nvPr/>
        </p:nvSpPr>
        <p:spPr>
          <a:xfrm>
            <a:off x="4724400" y="496318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Accumulator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33" name="Picture 6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6" t="30860" r="23404" b="20695"/>
          <a:stretch/>
        </p:blipFill>
        <p:spPr>
          <a:xfrm>
            <a:off x="1251746" y="1838980"/>
            <a:ext cx="2253454" cy="1202582"/>
          </a:xfrm>
          <a:prstGeom prst="rect">
            <a:avLst/>
          </a:prstGeom>
        </p:spPr>
      </p:pic>
      <p:grpSp>
        <p:nvGrpSpPr>
          <p:cNvPr id="903" name="Group 902"/>
          <p:cNvGrpSpPr/>
          <p:nvPr/>
        </p:nvGrpSpPr>
        <p:grpSpPr>
          <a:xfrm>
            <a:off x="381000" y="2590800"/>
            <a:ext cx="2055491" cy="2577198"/>
            <a:chOff x="3227614" y="2211011"/>
            <a:chExt cx="2855445" cy="3580189"/>
          </a:xfrm>
        </p:grpSpPr>
        <p:sp>
          <p:nvSpPr>
            <p:cNvPr id="904" name="TextBox 57"/>
            <p:cNvSpPr txBox="1">
              <a:spLocks noChangeArrowheads="1"/>
            </p:cNvSpPr>
            <p:nvPr/>
          </p:nvSpPr>
          <p:spPr bwMode="auto">
            <a:xfrm>
              <a:off x="3227614" y="3747905"/>
              <a:ext cx="892757" cy="555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dirty="0" err="1" smtClean="0">
                  <a:ea typeface="Arial" charset="0"/>
                  <a:cs typeface="Arial" charset="0"/>
                </a:rPr>
                <a:t>V</a:t>
              </a:r>
              <a:r>
                <a:rPr lang="en-US" sz="2000" baseline="-25000" dirty="0" err="1">
                  <a:ea typeface="Arial" charset="0"/>
                  <a:cs typeface="Arial" charset="0"/>
                </a:rPr>
                <a:t>b</a:t>
              </a:r>
              <a:endParaRPr lang="en-US" sz="2000" baseline="-25000" dirty="0">
                <a:ea typeface="Arial" charset="0"/>
                <a:cs typeface="Arial" charset="0"/>
              </a:endParaRPr>
            </a:p>
          </p:txBody>
        </p:sp>
        <p:grpSp>
          <p:nvGrpSpPr>
            <p:cNvPr id="905" name="Group 58"/>
            <p:cNvGrpSpPr>
              <a:grpSpLocks/>
            </p:cNvGrpSpPr>
            <p:nvPr/>
          </p:nvGrpSpPr>
          <p:grpSpPr bwMode="auto">
            <a:xfrm>
              <a:off x="3804240" y="2695607"/>
              <a:ext cx="853891" cy="923287"/>
              <a:chOff x="7257657" y="555718"/>
              <a:chExt cx="465765" cy="578089"/>
            </a:xfrm>
          </p:grpSpPr>
          <p:cxnSp>
            <p:nvCxnSpPr>
              <p:cNvPr id="936" name="Straight Connector 935"/>
              <p:cNvCxnSpPr/>
              <p:nvPr/>
            </p:nvCxnSpPr>
            <p:spPr>
              <a:xfrm>
                <a:off x="7488070" y="689849"/>
                <a:ext cx="0" cy="28715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7" name="Straight Connector 936"/>
              <p:cNvCxnSpPr/>
              <p:nvPr/>
            </p:nvCxnSpPr>
            <p:spPr>
              <a:xfrm>
                <a:off x="7576944" y="689849"/>
                <a:ext cx="0" cy="28715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8" name="Straight Connector 937"/>
              <p:cNvCxnSpPr/>
              <p:nvPr/>
            </p:nvCxnSpPr>
            <p:spPr>
              <a:xfrm>
                <a:off x="7570361" y="678514"/>
                <a:ext cx="153061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9" name="Straight Connector 938"/>
              <p:cNvCxnSpPr/>
              <p:nvPr/>
            </p:nvCxnSpPr>
            <p:spPr>
              <a:xfrm>
                <a:off x="7570361" y="977004"/>
                <a:ext cx="153061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0" name="Straight Connector 939"/>
              <p:cNvCxnSpPr/>
              <p:nvPr/>
            </p:nvCxnSpPr>
            <p:spPr>
              <a:xfrm>
                <a:off x="7723422" y="555718"/>
                <a:ext cx="0" cy="134131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1" name="Straight Connector 940"/>
              <p:cNvCxnSpPr/>
              <p:nvPr/>
            </p:nvCxnSpPr>
            <p:spPr>
              <a:xfrm>
                <a:off x="7723422" y="977004"/>
                <a:ext cx="0" cy="156803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2" name="Straight Connector 941"/>
              <p:cNvCxnSpPr/>
              <p:nvPr/>
            </p:nvCxnSpPr>
            <p:spPr>
              <a:xfrm flipH="1">
                <a:off x="7257657" y="840983"/>
                <a:ext cx="134957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3" name="Oval 942"/>
              <p:cNvSpPr/>
              <p:nvPr/>
            </p:nvSpPr>
            <p:spPr>
              <a:xfrm>
                <a:off x="7398690" y="788086"/>
                <a:ext cx="89381" cy="94459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906" name="Group 67"/>
            <p:cNvGrpSpPr>
              <a:grpSpLocks/>
            </p:cNvGrpSpPr>
            <p:nvPr/>
          </p:nvGrpSpPr>
          <p:grpSpPr bwMode="auto">
            <a:xfrm>
              <a:off x="3804240" y="3534409"/>
              <a:ext cx="853891" cy="929322"/>
              <a:chOff x="7257657" y="552463"/>
              <a:chExt cx="465765" cy="581868"/>
            </a:xfrm>
          </p:grpSpPr>
          <p:cxnSp>
            <p:nvCxnSpPr>
              <p:cNvPr id="928" name="Straight Connector 927"/>
              <p:cNvCxnSpPr/>
              <p:nvPr/>
            </p:nvCxnSpPr>
            <p:spPr>
              <a:xfrm>
                <a:off x="7488070" y="690373"/>
                <a:ext cx="0" cy="28715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9" name="Straight Connector 928"/>
              <p:cNvCxnSpPr/>
              <p:nvPr/>
            </p:nvCxnSpPr>
            <p:spPr>
              <a:xfrm>
                <a:off x="7576944" y="690373"/>
                <a:ext cx="0" cy="28715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0" name="Straight Connector 929"/>
              <p:cNvCxnSpPr/>
              <p:nvPr/>
            </p:nvCxnSpPr>
            <p:spPr>
              <a:xfrm>
                <a:off x="7570361" y="680927"/>
                <a:ext cx="153061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1" name="Straight Connector 930"/>
              <p:cNvCxnSpPr/>
              <p:nvPr/>
            </p:nvCxnSpPr>
            <p:spPr>
              <a:xfrm>
                <a:off x="7570361" y="977528"/>
                <a:ext cx="153061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2" name="Straight Connector 931"/>
              <p:cNvCxnSpPr/>
              <p:nvPr/>
            </p:nvCxnSpPr>
            <p:spPr>
              <a:xfrm>
                <a:off x="7723422" y="552463"/>
                <a:ext cx="0" cy="13791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3" name="Straight Connector 932"/>
              <p:cNvCxnSpPr/>
              <p:nvPr/>
            </p:nvCxnSpPr>
            <p:spPr>
              <a:xfrm>
                <a:off x="7723422" y="977528"/>
                <a:ext cx="0" cy="156803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4" name="Straight Connector 933"/>
              <p:cNvCxnSpPr/>
              <p:nvPr/>
            </p:nvCxnSpPr>
            <p:spPr>
              <a:xfrm flipH="1">
                <a:off x="7257657" y="841507"/>
                <a:ext cx="134957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5" name="Oval 934"/>
              <p:cNvSpPr/>
              <p:nvPr/>
            </p:nvSpPr>
            <p:spPr>
              <a:xfrm>
                <a:off x="7398694" y="786721"/>
                <a:ext cx="89377" cy="96348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cxnSp>
          <p:nvCxnSpPr>
            <p:cNvPr id="907" name="Straight Connector 906"/>
            <p:cNvCxnSpPr/>
            <p:nvPr/>
          </p:nvCxnSpPr>
          <p:spPr bwMode="auto">
            <a:xfrm>
              <a:off x="4537432" y="2692587"/>
              <a:ext cx="265520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8" name="Isosceles Triangle 16"/>
            <p:cNvSpPr/>
            <p:nvPr/>
          </p:nvSpPr>
          <p:spPr bwMode="auto">
            <a:xfrm rot="10800000">
              <a:off x="4553403" y="5555852"/>
              <a:ext cx="220260" cy="235348"/>
            </a:xfrm>
            <a:prstGeom prst="triangl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909" name="Straight Connector 908"/>
            <p:cNvCxnSpPr/>
            <p:nvPr/>
          </p:nvCxnSpPr>
          <p:spPr bwMode="auto">
            <a:xfrm>
              <a:off x="4657401" y="3568324"/>
              <a:ext cx="291101" cy="0"/>
            </a:xfrm>
            <a:prstGeom prst="line">
              <a:avLst/>
            </a:prstGeom>
            <a:ln w="38100" cmpd="sng">
              <a:solidFill>
                <a:schemeClr val="tx1"/>
              </a:solidFill>
              <a:tailEnd type="diamond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0" name="TextBox 123"/>
            <p:cNvSpPr txBox="1">
              <a:spLocks noChangeArrowheads="1"/>
            </p:cNvSpPr>
            <p:nvPr/>
          </p:nvSpPr>
          <p:spPr bwMode="auto">
            <a:xfrm>
              <a:off x="3227614" y="2873419"/>
              <a:ext cx="607441" cy="555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dirty="0" smtClean="0">
                  <a:ea typeface="Arial" charset="0"/>
                  <a:cs typeface="Arial" charset="0"/>
                </a:rPr>
                <a:t>in</a:t>
              </a:r>
              <a:endParaRPr lang="en-US" sz="2000" dirty="0">
                <a:ea typeface="Arial" charset="0"/>
                <a:cs typeface="Arial" charset="0"/>
              </a:endParaRPr>
            </a:p>
          </p:txBody>
        </p:sp>
        <p:sp>
          <p:nvSpPr>
            <p:cNvPr id="911" name="TextBox 123"/>
            <p:cNvSpPr txBox="1">
              <a:spLocks noChangeArrowheads="1"/>
            </p:cNvSpPr>
            <p:nvPr/>
          </p:nvSpPr>
          <p:spPr bwMode="auto">
            <a:xfrm>
              <a:off x="4920092" y="3351143"/>
              <a:ext cx="817147" cy="555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dirty="0" smtClean="0">
                  <a:ea typeface="Arial" charset="0"/>
                  <a:cs typeface="Arial" charset="0"/>
                </a:rPr>
                <a:t>out</a:t>
              </a:r>
              <a:endParaRPr lang="en-US" sz="2000" dirty="0">
                <a:ea typeface="Arial" charset="0"/>
                <a:cs typeface="Arial" charset="0"/>
              </a:endParaRPr>
            </a:p>
          </p:txBody>
        </p:sp>
        <p:sp>
          <p:nvSpPr>
            <p:cNvPr id="912" name="TextBox 123"/>
            <p:cNvSpPr txBox="1">
              <a:spLocks noChangeArrowheads="1"/>
            </p:cNvSpPr>
            <p:nvPr/>
          </p:nvSpPr>
          <p:spPr bwMode="auto">
            <a:xfrm>
              <a:off x="4344726" y="2211011"/>
              <a:ext cx="888598" cy="555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dirty="0" smtClean="0">
                  <a:ea typeface="Arial" charset="0"/>
                  <a:cs typeface="Arial" charset="0"/>
                </a:rPr>
                <a:t>V</a:t>
              </a:r>
              <a:r>
                <a:rPr lang="en-US" sz="2000" baseline="-25000" dirty="0" smtClean="0">
                  <a:ea typeface="Arial" charset="0"/>
                  <a:cs typeface="Arial" charset="0"/>
                </a:rPr>
                <a:t>DD</a:t>
              </a:r>
              <a:endParaRPr lang="en-US" sz="2000" dirty="0">
                <a:ea typeface="Arial" charset="0"/>
                <a:cs typeface="Arial" charset="0"/>
              </a:endParaRPr>
            </a:p>
          </p:txBody>
        </p:sp>
        <p:grpSp>
          <p:nvGrpSpPr>
            <p:cNvPr id="913" name="Group 67"/>
            <p:cNvGrpSpPr>
              <a:grpSpLocks/>
            </p:cNvGrpSpPr>
            <p:nvPr/>
          </p:nvGrpSpPr>
          <p:grpSpPr bwMode="auto">
            <a:xfrm>
              <a:off x="3932053" y="4190999"/>
              <a:ext cx="728214" cy="981215"/>
              <a:chOff x="7326209" y="519972"/>
              <a:chExt cx="397213" cy="614359"/>
            </a:xfrm>
          </p:grpSpPr>
          <p:cxnSp>
            <p:nvCxnSpPr>
              <p:cNvPr id="920" name="Straight Connector 919"/>
              <p:cNvCxnSpPr/>
              <p:nvPr/>
            </p:nvCxnSpPr>
            <p:spPr>
              <a:xfrm>
                <a:off x="7488070" y="690373"/>
                <a:ext cx="0" cy="28715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1" name="Straight Connector 920"/>
              <p:cNvCxnSpPr/>
              <p:nvPr/>
            </p:nvCxnSpPr>
            <p:spPr>
              <a:xfrm>
                <a:off x="7576944" y="690373"/>
                <a:ext cx="0" cy="28715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2" name="Straight Connector 921"/>
              <p:cNvCxnSpPr/>
              <p:nvPr/>
            </p:nvCxnSpPr>
            <p:spPr>
              <a:xfrm>
                <a:off x="7570361" y="680927"/>
                <a:ext cx="153061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3" name="Straight Connector 922"/>
              <p:cNvCxnSpPr/>
              <p:nvPr/>
            </p:nvCxnSpPr>
            <p:spPr>
              <a:xfrm>
                <a:off x="7570361" y="977528"/>
                <a:ext cx="153061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4" name="Straight Connector 923"/>
              <p:cNvCxnSpPr/>
              <p:nvPr/>
            </p:nvCxnSpPr>
            <p:spPr>
              <a:xfrm>
                <a:off x="7723422" y="519972"/>
                <a:ext cx="0" cy="13791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5" name="Straight Connector 924"/>
              <p:cNvCxnSpPr/>
              <p:nvPr/>
            </p:nvCxnSpPr>
            <p:spPr>
              <a:xfrm>
                <a:off x="7723422" y="977528"/>
                <a:ext cx="0" cy="156803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6" name="Straight Connector 925"/>
              <p:cNvCxnSpPr/>
              <p:nvPr/>
            </p:nvCxnSpPr>
            <p:spPr>
              <a:xfrm flipH="1" flipV="1">
                <a:off x="7326209" y="834481"/>
                <a:ext cx="72485" cy="414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7" name="Oval 926"/>
              <p:cNvSpPr/>
              <p:nvPr/>
            </p:nvSpPr>
            <p:spPr>
              <a:xfrm>
                <a:off x="7398694" y="786721"/>
                <a:ext cx="89377" cy="96348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914" name="Rectangle 913"/>
            <p:cNvSpPr/>
            <p:nvPr/>
          </p:nvSpPr>
          <p:spPr>
            <a:xfrm>
              <a:off x="4575850" y="5058865"/>
              <a:ext cx="177450" cy="363921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915" name="Straight Connector 914"/>
            <p:cNvCxnSpPr/>
            <p:nvPr/>
          </p:nvCxnSpPr>
          <p:spPr bwMode="auto">
            <a:xfrm flipH="1">
              <a:off x="4663532" y="5422786"/>
              <a:ext cx="1043" cy="13306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6" name="Straight Connector 915"/>
            <p:cNvCxnSpPr/>
            <p:nvPr/>
          </p:nvCxnSpPr>
          <p:spPr bwMode="auto">
            <a:xfrm flipV="1">
              <a:off x="3951862" y="3996051"/>
              <a:ext cx="6913" cy="70848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7" name="Straight Connector 916"/>
            <p:cNvCxnSpPr/>
            <p:nvPr/>
          </p:nvCxnSpPr>
          <p:spPr bwMode="auto">
            <a:xfrm>
              <a:off x="4657401" y="4328703"/>
              <a:ext cx="291101" cy="0"/>
            </a:xfrm>
            <a:prstGeom prst="line">
              <a:avLst/>
            </a:prstGeom>
            <a:ln w="38100" cmpd="sng">
              <a:solidFill>
                <a:schemeClr val="tx1"/>
              </a:solidFill>
              <a:tailEnd type="diamond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8" name="TextBox 123"/>
            <p:cNvSpPr txBox="1">
              <a:spLocks noChangeArrowheads="1"/>
            </p:cNvSpPr>
            <p:nvPr/>
          </p:nvSpPr>
          <p:spPr bwMode="auto">
            <a:xfrm>
              <a:off x="4914566" y="4086039"/>
              <a:ext cx="1105234" cy="555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dirty="0" err="1">
                  <a:ea typeface="Arial" charset="0"/>
                  <a:cs typeface="Arial" charset="0"/>
                </a:rPr>
                <a:t>Pgrm</a:t>
              </a:r>
              <a:endParaRPr lang="en-US" sz="2000" dirty="0">
                <a:ea typeface="Arial" charset="0"/>
                <a:cs typeface="Arial" charset="0"/>
              </a:endParaRPr>
            </a:p>
          </p:txBody>
        </p:sp>
        <p:sp>
          <p:nvSpPr>
            <p:cNvPr id="919" name="TextBox 123"/>
            <p:cNvSpPr txBox="1">
              <a:spLocks noChangeArrowheads="1"/>
            </p:cNvSpPr>
            <p:nvPr/>
          </p:nvSpPr>
          <p:spPr bwMode="auto">
            <a:xfrm>
              <a:off x="4765610" y="4982003"/>
              <a:ext cx="1317449" cy="555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dirty="0">
                  <a:ea typeface="Arial" charset="0"/>
                  <a:cs typeface="Arial" charset="0"/>
                </a:rPr>
                <a:t>RRAM</a:t>
              </a:r>
            </a:p>
          </p:txBody>
        </p:sp>
      </p:grpSp>
      <p:grpSp>
        <p:nvGrpSpPr>
          <p:cNvPr id="944" name="Group 943"/>
          <p:cNvGrpSpPr/>
          <p:nvPr/>
        </p:nvGrpSpPr>
        <p:grpSpPr>
          <a:xfrm>
            <a:off x="8153400" y="2590800"/>
            <a:ext cx="3635072" cy="2362870"/>
            <a:chOff x="9829800" y="7090770"/>
            <a:chExt cx="3635072" cy="2362870"/>
          </a:xfrm>
        </p:grpSpPr>
        <p:cxnSp>
          <p:nvCxnSpPr>
            <p:cNvPr id="945" name="Straight Connector 944"/>
            <p:cNvCxnSpPr/>
            <p:nvPr/>
          </p:nvCxnSpPr>
          <p:spPr bwMode="auto">
            <a:xfrm>
              <a:off x="10744362" y="7947583"/>
              <a:ext cx="173106" cy="4143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oval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6" name="Isosceles Triangle 16"/>
            <p:cNvSpPr/>
            <p:nvPr/>
          </p:nvSpPr>
          <p:spPr bwMode="auto">
            <a:xfrm rot="10800000">
              <a:off x="10443224" y="8888865"/>
              <a:ext cx="175614" cy="168271"/>
            </a:xfrm>
            <a:prstGeom prst="triangl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Arial"/>
                <a:cs typeface="Arial"/>
              </a:endParaRPr>
            </a:p>
          </p:txBody>
        </p:sp>
        <p:cxnSp>
          <p:nvCxnSpPr>
            <p:cNvPr id="947" name="Straight Connector 946"/>
            <p:cNvCxnSpPr/>
            <p:nvPr/>
          </p:nvCxnSpPr>
          <p:spPr bwMode="auto">
            <a:xfrm flipH="1">
              <a:off x="10531032" y="8793725"/>
              <a:ext cx="833" cy="9514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8" name="Straight Connector 947"/>
            <p:cNvCxnSpPr/>
            <p:nvPr/>
          </p:nvCxnSpPr>
          <p:spPr bwMode="auto">
            <a:xfrm>
              <a:off x="10528421" y="7947490"/>
              <a:ext cx="200539" cy="0"/>
            </a:xfrm>
            <a:prstGeom prst="line">
              <a:avLst/>
            </a:prstGeom>
            <a:ln w="38100" cmpd="sng">
              <a:solidFill>
                <a:schemeClr val="tx1"/>
              </a:solidFill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9" name="Straight Connector 948"/>
            <p:cNvCxnSpPr/>
            <p:nvPr/>
          </p:nvCxnSpPr>
          <p:spPr bwMode="auto">
            <a:xfrm>
              <a:off x="10746497" y="7090770"/>
              <a:ext cx="0" cy="2362870"/>
            </a:xfrm>
            <a:prstGeom prst="line">
              <a:avLst/>
            </a:prstGeom>
            <a:ln w="38100" cmpd="sng">
              <a:solidFill>
                <a:schemeClr val="tx1"/>
              </a:solidFill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0" name="Straight Connector 949"/>
            <p:cNvCxnSpPr/>
            <p:nvPr/>
          </p:nvCxnSpPr>
          <p:spPr bwMode="auto">
            <a:xfrm>
              <a:off x="10184408" y="8266262"/>
              <a:ext cx="471258" cy="4131"/>
            </a:xfrm>
            <a:prstGeom prst="line">
              <a:avLst/>
            </a:prstGeom>
            <a:ln w="38100" cmpd="sng">
              <a:solidFill>
                <a:schemeClr val="tx1"/>
              </a:solidFill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51" name="Group 67"/>
            <p:cNvGrpSpPr>
              <a:grpSpLocks/>
            </p:cNvGrpSpPr>
            <p:nvPr/>
          </p:nvGrpSpPr>
          <p:grpSpPr bwMode="auto">
            <a:xfrm>
              <a:off x="9829800" y="7924800"/>
              <a:ext cx="680810" cy="664450"/>
              <a:chOff x="7257657" y="552463"/>
              <a:chExt cx="465765" cy="581868"/>
            </a:xfrm>
            <a:noFill/>
          </p:grpSpPr>
          <p:cxnSp>
            <p:nvCxnSpPr>
              <p:cNvPr id="1014" name="Straight Connector 1013"/>
              <p:cNvCxnSpPr/>
              <p:nvPr/>
            </p:nvCxnSpPr>
            <p:spPr>
              <a:xfrm>
                <a:off x="7488070" y="690373"/>
                <a:ext cx="0" cy="287155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5" name="Straight Connector 1014"/>
              <p:cNvCxnSpPr/>
              <p:nvPr/>
            </p:nvCxnSpPr>
            <p:spPr>
              <a:xfrm>
                <a:off x="7576944" y="690373"/>
                <a:ext cx="0" cy="287155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6" name="Straight Connector 1015"/>
              <p:cNvCxnSpPr/>
              <p:nvPr/>
            </p:nvCxnSpPr>
            <p:spPr>
              <a:xfrm>
                <a:off x="7570361" y="680927"/>
                <a:ext cx="153061" cy="0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7" name="Straight Connector 1016"/>
              <p:cNvCxnSpPr/>
              <p:nvPr/>
            </p:nvCxnSpPr>
            <p:spPr>
              <a:xfrm>
                <a:off x="7570361" y="977528"/>
                <a:ext cx="153061" cy="0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8" name="Straight Connector 1017"/>
              <p:cNvCxnSpPr/>
              <p:nvPr/>
            </p:nvCxnSpPr>
            <p:spPr>
              <a:xfrm>
                <a:off x="7723422" y="552463"/>
                <a:ext cx="0" cy="137910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9" name="Straight Connector 1018"/>
              <p:cNvCxnSpPr/>
              <p:nvPr/>
            </p:nvCxnSpPr>
            <p:spPr>
              <a:xfrm>
                <a:off x="7723422" y="977528"/>
                <a:ext cx="0" cy="156803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0" name="Straight Connector 1019"/>
              <p:cNvCxnSpPr/>
              <p:nvPr/>
            </p:nvCxnSpPr>
            <p:spPr>
              <a:xfrm flipH="1">
                <a:off x="7257657" y="841898"/>
                <a:ext cx="134956" cy="0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1" name="Oval 1020"/>
              <p:cNvSpPr/>
              <p:nvPr/>
            </p:nvSpPr>
            <p:spPr>
              <a:xfrm>
                <a:off x="7398694" y="786721"/>
                <a:ext cx="89377" cy="96348"/>
              </a:xfrm>
              <a:prstGeom prst="ellips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/>
              </a:p>
            </p:txBody>
          </p:sp>
        </p:grpSp>
        <p:sp>
          <p:nvSpPr>
            <p:cNvPr id="952" name="Rectangle 951"/>
            <p:cNvSpPr/>
            <p:nvPr/>
          </p:nvSpPr>
          <p:spPr>
            <a:xfrm>
              <a:off x="10461121" y="8533527"/>
              <a:ext cx="141481" cy="260199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953" name="Arc 952"/>
            <p:cNvSpPr/>
            <p:nvPr/>
          </p:nvSpPr>
          <p:spPr>
            <a:xfrm rot="16200000" flipV="1">
              <a:off x="10663545" y="8193221"/>
              <a:ext cx="136997" cy="152770"/>
            </a:xfrm>
            <a:prstGeom prst="arc">
              <a:avLst>
                <a:gd name="adj1" fmla="val 16200000"/>
                <a:gd name="adj2" fmla="val 543963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grpSp>
          <p:nvGrpSpPr>
            <p:cNvPr id="954" name="Group 953"/>
            <p:cNvGrpSpPr/>
            <p:nvPr/>
          </p:nvGrpSpPr>
          <p:grpSpPr>
            <a:xfrm flipH="1">
              <a:off x="10719808" y="7943236"/>
              <a:ext cx="668852" cy="1113389"/>
              <a:chOff x="7552160" y="1161757"/>
              <a:chExt cx="403317" cy="671373"/>
            </a:xfrm>
          </p:grpSpPr>
          <p:sp>
            <p:nvSpPr>
              <p:cNvPr id="1002" name="Isosceles Triangle 16"/>
              <p:cNvSpPr/>
              <p:nvPr/>
            </p:nvSpPr>
            <p:spPr bwMode="auto">
              <a:xfrm rot="10800000">
                <a:off x="7787012" y="1731663"/>
                <a:ext cx="105895" cy="101467"/>
              </a:xfrm>
              <a:prstGeom prst="triangl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>
                  <a:latin typeface="Arial"/>
                  <a:cs typeface="Arial"/>
                </a:endParaRPr>
              </a:p>
            </p:txBody>
          </p:sp>
          <p:cxnSp>
            <p:nvCxnSpPr>
              <p:cNvPr id="1003" name="Straight Connector 1002"/>
              <p:cNvCxnSpPr/>
              <p:nvPr/>
            </p:nvCxnSpPr>
            <p:spPr bwMode="auto">
              <a:xfrm flipH="1">
                <a:off x="7839959" y="1674294"/>
                <a:ext cx="502" cy="5737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04" name="Group 67"/>
              <p:cNvGrpSpPr>
                <a:grpSpLocks/>
              </p:cNvGrpSpPr>
              <p:nvPr/>
            </p:nvGrpSpPr>
            <p:grpSpPr bwMode="auto">
              <a:xfrm>
                <a:off x="7552160" y="1161757"/>
                <a:ext cx="286217" cy="400663"/>
                <a:chOff x="7398694" y="552463"/>
                <a:chExt cx="324728" cy="581868"/>
              </a:xfrm>
              <a:noFill/>
            </p:grpSpPr>
            <p:cxnSp>
              <p:nvCxnSpPr>
                <p:cNvPr id="1007" name="Straight Connector 1006"/>
                <p:cNvCxnSpPr/>
                <p:nvPr/>
              </p:nvCxnSpPr>
              <p:spPr>
                <a:xfrm>
                  <a:off x="7488070" y="690373"/>
                  <a:ext cx="0" cy="287155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8" name="Straight Connector 1007"/>
                <p:cNvCxnSpPr/>
                <p:nvPr/>
              </p:nvCxnSpPr>
              <p:spPr>
                <a:xfrm>
                  <a:off x="7576944" y="690373"/>
                  <a:ext cx="0" cy="287155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9" name="Straight Connector 1008"/>
                <p:cNvCxnSpPr/>
                <p:nvPr/>
              </p:nvCxnSpPr>
              <p:spPr>
                <a:xfrm>
                  <a:off x="7570361" y="680927"/>
                  <a:ext cx="153061" cy="0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0" name="Straight Connector 1009"/>
                <p:cNvCxnSpPr/>
                <p:nvPr/>
              </p:nvCxnSpPr>
              <p:spPr>
                <a:xfrm>
                  <a:off x="7570361" y="977528"/>
                  <a:ext cx="153061" cy="0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1" name="Straight Connector 1010"/>
                <p:cNvCxnSpPr/>
                <p:nvPr/>
              </p:nvCxnSpPr>
              <p:spPr>
                <a:xfrm>
                  <a:off x="7723422" y="552463"/>
                  <a:ext cx="0" cy="137910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2" name="Straight Connector 1011"/>
                <p:cNvCxnSpPr/>
                <p:nvPr/>
              </p:nvCxnSpPr>
              <p:spPr>
                <a:xfrm>
                  <a:off x="7723422" y="977528"/>
                  <a:ext cx="0" cy="156803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3" name="Oval 1012"/>
                <p:cNvSpPr/>
                <p:nvPr/>
              </p:nvSpPr>
              <p:spPr>
                <a:xfrm>
                  <a:off x="7398694" y="786721"/>
                  <a:ext cx="89377" cy="96348"/>
                </a:xfrm>
                <a:prstGeom prst="ellips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/>
                </a:p>
              </p:txBody>
            </p:sp>
          </p:grpSp>
          <p:sp>
            <p:nvSpPr>
              <p:cNvPr id="1005" name="Rectangle 1004"/>
              <p:cNvSpPr/>
              <p:nvPr/>
            </p:nvSpPr>
            <p:spPr>
              <a:xfrm>
                <a:off x="7797804" y="1517395"/>
                <a:ext cx="85313" cy="156900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1006" name="Straight Connector 1005"/>
              <p:cNvCxnSpPr/>
              <p:nvPr/>
            </p:nvCxnSpPr>
            <p:spPr bwMode="auto">
              <a:xfrm>
                <a:off x="7838386" y="1163719"/>
                <a:ext cx="117091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tailEnd type="non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55" name="Straight Connector 954"/>
            <p:cNvCxnSpPr/>
            <p:nvPr/>
          </p:nvCxnSpPr>
          <p:spPr bwMode="auto">
            <a:xfrm>
              <a:off x="9994956" y="8509014"/>
              <a:ext cx="462493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6" name="Straight Connector 955"/>
            <p:cNvCxnSpPr/>
            <p:nvPr/>
          </p:nvCxnSpPr>
          <p:spPr bwMode="auto">
            <a:xfrm flipH="1" flipV="1">
              <a:off x="11374778" y="8250566"/>
              <a:ext cx="110283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7" name="Straight Connector 956"/>
            <p:cNvCxnSpPr/>
            <p:nvPr/>
          </p:nvCxnSpPr>
          <p:spPr bwMode="auto">
            <a:xfrm>
              <a:off x="11485062" y="8239060"/>
              <a:ext cx="0" cy="294724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8" name="Straight Connector 957"/>
            <p:cNvCxnSpPr/>
            <p:nvPr/>
          </p:nvCxnSpPr>
          <p:spPr bwMode="auto">
            <a:xfrm flipH="1">
              <a:off x="10819559" y="7992763"/>
              <a:ext cx="261186" cy="276294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9" name="Straight Connector 958"/>
            <p:cNvCxnSpPr/>
            <p:nvPr/>
          </p:nvCxnSpPr>
          <p:spPr bwMode="auto">
            <a:xfrm>
              <a:off x="11072663" y="7991713"/>
              <a:ext cx="719429" cy="2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0" name="TextBox 11271"/>
            <p:cNvSpPr txBox="1">
              <a:spLocks noChangeArrowheads="1"/>
            </p:cNvSpPr>
            <p:nvPr/>
          </p:nvSpPr>
          <p:spPr bwMode="auto">
            <a:xfrm>
              <a:off x="10707624" y="7276310"/>
              <a:ext cx="813043" cy="400110"/>
            </a:xfrm>
            <a:prstGeom prst="rect">
              <a:avLst/>
            </a:prstGeom>
            <a:noFill/>
            <a:ln w="190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dirty="0" smtClean="0"/>
                <a:t>lang0</a:t>
              </a:r>
              <a:endParaRPr lang="en-US" sz="2000" dirty="0"/>
            </a:p>
          </p:txBody>
        </p:sp>
        <p:sp>
          <p:nvSpPr>
            <p:cNvPr id="961" name="TextBox 11271"/>
            <p:cNvSpPr txBox="1">
              <a:spLocks noChangeArrowheads="1"/>
            </p:cNvSpPr>
            <p:nvPr/>
          </p:nvSpPr>
          <p:spPr bwMode="auto">
            <a:xfrm>
              <a:off x="12651829" y="7276310"/>
              <a:ext cx="813043" cy="400110"/>
            </a:xfrm>
            <a:prstGeom prst="rect">
              <a:avLst/>
            </a:prstGeom>
            <a:noFill/>
            <a:ln w="190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dirty="0" smtClean="0"/>
                <a:t>lang1</a:t>
              </a:r>
              <a:endParaRPr lang="en-US" sz="2000" dirty="0"/>
            </a:p>
          </p:txBody>
        </p:sp>
        <p:sp>
          <p:nvSpPr>
            <p:cNvPr id="962" name="Arc 961"/>
            <p:cNvSpPr/>
            <p:nvPr/>
          </p:nvSpPr>
          <p:spPr>
            <a:xfrm rot="16200000" flipV="1">
              <a:off x="10465336" y="8445618"/>
              <a:ext cx="136997" cy="152770"/>
            </a:xfrm>
            <a:prstGeom prst="arc">
              <a:avLst>
                <a:gd name="adj1" fmla="val 16200000"/>
                <a:gd name="adj2" fmla="val 543963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963" name="Arc 962"/>
            <p:cNvSpPr/>
            <p:nvPr/>
          </p:nvSpPr>
          <p:spPr>
            <a:xfrm rot="16200000" flipV="1">
              <a:off x="10655128" y="8441770"/>
              <a:ext cx="136997" cy="152770"/>
            </a:xfrm>
            <a:prstGeom prst="arc">
              <a:avLst>
                <a:gd name="adj1" fmla="val 16200000"/>
                <a:gd name="adj2" fmla="val 543963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964" name="Arc 963"/>
            <p:cNvSpPr/>
            <p:nvPr/>
          </p:nvSpPr>
          <p:spPr>
            <a:xfrm rot="16200000" flipV="1">
              <a:off x="10839017" y="8441768"/>
              <a:ext cx="136997" cy="152770"/>
            </a:xfrm>
            <a:prstGeom prst="arc">
              <a:avLst>
                <a:gd name="adj1" fmla="val 16200000"/>
                <a:gd name="adj2" fmla="val 543963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965" name="Straight Connector 964"/>
            <p:cNvCxnSpPr/>
            <p:nvPr/>
          </p:nvCxnSpPr>
          <p:spPr bwMode="auto">
            <a:xfrm>
              <a:off x="10999194" y="8509014"/>
              <a:ext cx="485868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6" name="Isosceles Triangle 16"/>
            <p:cNvSpPr/>
            <p:nvPr/>
          </p:nvSpPr>
          <p:spPr bwMode="auto">
            <a:xfrm rot="10800000">
              <a:off x="12382007" y="8880186"/>
              <a:ext cx="175614" cy="168271"/>
            </a:xfrm>
            <a:prstGeom prst="triangl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Arial"/>
                <a:cs typeface="Arial"/>
              </a:endParaRPr>
            </a:p>
          </p:txBody>
        </p:sp>
        <p:cxnSp>
          <p:nvCxnSpPr>
            <p:cNvPr id="967" name="Straight Connector 966"/>
            <p:cNvCxnSpPr/>
            <p:nvPr/>
          </p:nvCxnSpPr>
          <p:spPr bwMode="auto">
            <a:xfrm flipH="1">
              <a:off x="12469815" y="8785047"/>
              <a:ext cx="833" cy="9514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8" name="Straight Connector 967"/>
            <p:cNvCxnSpPr/>
            <p:nvPr/>
          </p:nvCxnSpPr>
          <p:spPr bwMode="auto">
            <a:xfrm>
              <a:off x="12467204" y="7938813"/>
              <a:ext cx="196269" cy="0"/>
            </a:xfrm>
            <a:prstGeom prst="line">
              <a:avLst/>
            </a:prstGeom>
            <a:ln w="38100" cmpd="sng">
              <a:solidFill>
                <a:schemeClr val="tx1"/>
              </a:solidFill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69" name="Group 968"/>
            <p:cNvGrpSpPr>
              <a:grpSpLocks/>
            </p:cNvGrpSpPr>
            <p:nvPr/>
          </p:nvGrpSpPr>
          <p:grpSpPr bwMode="auto">
            <a:xfrm>
              <a:off x="11786394" y="7935066"/>
              <a:ext cx="680810" cy="664450"/>
              <a:chOff x="7257657" y="552463"/>
              <a:chExt cx="465765" cy="581868"/>
            </a:xfrm>
            <a:noFill/>
          </p:grpSpPr>
          <p:cxnSp>
            <p:nvCxnSpPr>
              <p:cNvPr id="994" name="Straight Connector 993"/>
              <p:cNvCxnSpPr/>
              <p:nvPr/>
            </p:nvCxnSpPr>
            <p:spPr>
              <a:xfrm>
                <a:off x="7488070" y="690373"/>
                <a:ext cx="0" cy="287155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5" name="Straight Connector 994"/>
              <p:cNvCxnSpPr/>
              <p:nvPr/>
            </p:nvCxnSpPr>
            <p:spPr>
              <a:xfrm>
                <a:off x="7576944" y="690373"/>
                <a:ext cx="0" cy="287155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6" name="Straight Connector 995"/>
              <p:cNvCxnSpPr/>
              <p:nvPr/>
            </p:nvCxnSpPr>
            <p:spPr>
              <a:xfrm>
                <a:off x="7570361" y="680927"/>
                <a:ext cx="153061" cy="0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7" name="Straight Connector 996"/>
              <p:cNvCxnSpPr/>
              <p:nvPr/>
            </p:nvCxnSpPr>
            <p:spPr>
              <a:xfrm>
                <a:off x="7570361" y="977528"/>
                <a:ext cx="153061" cy="0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8" name="Straight Connector 997"/>
              <p:cNvCxnSpPr/>
              <p:nvPr/>
            </p:nvCxnSpPr>
            <p:spPr>
              <a:xfrm>
                <a:off x="7723422" y="552463"/>
                <a:ext cx="0" cy="137910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9" name="Straight Connector 998"/>
              <p:cNvCxnSpPr/>
              <p:nvPr/>
            </p:nvCxnSpPr>
            <p:spPr>
              <a:xfrm>
                <a:off x="7723422" y="977528"/>
                <a:ext cx="0" cy="156803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0" name="Straight Connector 999"/>
              <p:cNvCxnSpPr/>
              <p:nvPr/>
            </p:nvCxnSpPr>
            <p:spPr>
              <a:xfrm flipH="1">
                <a:off x="7257657" y="841898"/>
                <a:ext cx="134956" cy="0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1" name="Oval 1000"/>
              <p:cNvSpPr/>
              <p:nvPr/>
            </p:nvSpPr>
            <p:spPr>
              <a:xfrm>
                <a:off x="7398694" y="786721"/>
                <a:ext cx="89377" cy="96348"/>
              </a:xfrm>
              <a:prstGeom prst="ellips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/>
              </a:p>
            </p:txBody>
          </p:sp>
        </p:grpSp>
        <p:sp>
          <p:nvSpPr>
            <p:cNvPr id="970" name="Rectangle 969"/>
            <p:cNvSpPr/>
            <p:nvPr/>
          </p:nvSpPr>
          <p:spPr>
            <a:xfrm>
              <a:off x="12399904" y="8524848"/>
              <a:ext cx="141481" cy="260199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grpSp>
          <p:nvGrpSpPr>
            <p:cNvPr id="971" name="Group 970"/>
            <p:cNvGrpSpPr/>
            <p:nvPr/>
          </p:nvGrpSpPr>
          <p:grpSpPr>
            <a:xfrm flipH="1">
              <a:off x="12683160" y="7934557"/>
              <a:ext cx="644291" cy="1113389"/>
              <a:chOff x="7552160" y="1161757"/>
              <a:chExt cx="388507" cy="671373"/>
            </a:xfrm>
          </p:grpSpPr>
          <p:sp>
            <p:nvSpPr>
              <p:cNvPr id="982" name="Isosceles Triangle 16"/>
              <p:cNvSpPr/>
              <p:nvPr/>
            </p:nvSpPr>
            <p:spPr bwMode="auto">
              <a:xfrm rot="10800000">
                <a:off x="7787012" y="1731663"/>
                <a:ext cx="105895" cy="101467"/>
              </a:xfrm>
              <a:prstGeom prst="triangl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>
                  <a:latin typeface="Arial"/>
                  <a:cs typeface="Arial"/>
                </a:endParaRPr>
              </a:p>
            </p:txBody>
          </p:sp>
          <p:cxnSp>
            <p:nvCxnSpPr>
              <p:cNvPr id="983" name="Straight Connector 982"/>
              <p:cNvCxnSpPr/>
              <p:nvPr/>
            </p:nvCxnSpPr>
            <p:spPr bwMode="auto">
              <a:xfrm flipH="1">
                <a:off x="7839959" y="1674294"/>
                <a:ext cx="502" cy="5737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84" name="Group 67"/>
              <p:cNvGrpSpPr>
                <a:grpSpLocks/>
              </p:cNvGrpSpPr>
              <p:nvPr/>
            </p:nvGrpSpPr>
            <p:grpSpPr bwMode="auto">
              <a:xfrm>
                <a:off x="7552160" y="1161757"/>
                <a:ext cx="286217" cy="400663"/>
                <a:chOff x="7398694" y="552463"/>
                <a:chExt cx="324728" cy="581868"/>
              </a:xfrm>
              <a:noFill/>
            </p:grpSpPr>
            <p:cxnSp>
              <p:nvCxnSpPr>
                <p:cNvPr id="987" name="Straight Connector 986"/>
                <p:cNvCxnSpPr/>
                <p:nvPr/>
              </p:nvCxnSpPr>
              <p:spPr>
                <a:xfrm>
                  <a:off x="7488070" y="690373"/>
                  <a:ext cx="0" cy="287155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8" name="Straight Connector 987"/>
                <p:cNvCxnSpPr/>
                <p:nvPr/>
              </p:nvCxnSpPr>
              <p:spPr>
                <a:xfrm>
                  <a:off x="7576944" y="690373"/>
                  <a:ext cx="0" cy="287155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9" name="Straight Connector 988"/>
                <p:cNvCxnSpPr/>
                <p:nvPr/>
              </p:nvCxnSpPr>
              <p:spPr>
                <a:xfrm>
                  <a:off x="7570361" y="680927"/>
                  <a:ext cx="153061" cy="0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0" name="Straight Connector 989"/>
                <p:cNvCxnSpPr/>
                <p:nvPr/>
              </p:nvCxnSpPr>
              <p:spPr>
                <a:xfrm>
                  <a:off x="7570361" y="977528"/>
                  <a:ext cx="153061" cy="0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1" name="Straight Connector 990"/>
                <p:cNvCxnSpPr/>
                <p:nvPr/>
              </p:nvCxnSpPr>
              <p:spPr>
                <a:xfrm>
                  <a:off x="7723422" y="552463"/>
                  <a:ext cx="0" cy="137910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2" name="Straight Connector 991"/>
                <p:cNvCxnSpPr/>
                <p:nvPr/>
              </p:nvCxnSpPr>
              <p:spPr>
                <a:xfrm>
                  <a:off x="7723422" y="977528"/>
                  <a:ext cx="0" cy="156803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93" name="Oval 992"/>
                <p:cNvSpPr/>
                <p:nvPr/>
              </p:nvSpPr>
              <p:spPr>
                <a:xfrm>
                  <a:off x="7398694" y="786721"/>
                  <a:ext cx="89377" cy="96348"/>
                </a:xfrm>
                <a:prstGeom prst="ellips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/>
                </a:p>
              </p:txBody>
            </p:sp>
          </p:grpSp>
          <p:sp>
            <p:nvSpPr>
              <p:cNvPr id="985" name="Rectangle 984"/>
              <p:cNvSpPr/>
              <p:nvPr/>
            </p:nvSpPr>
            <p:spPr>
              <a:xfrm>
                <a:off x="7797804" y="1517395"/>
                <a:ext cx="85313" cy="156900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986" name="Straight Connector 985"/>
              <p:cNvCxnSpPr/>
              <p:nvPr/>
            </p:nvCxnSpPr>
            <p:spPr bwMode="auto">
              <a:xfrm>
                <a:off x="7838386" y="1163719"/>
                <a:ext cx="102281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tailEnd type="non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72" name="Straight Connector 971"/>
            <p:cNvCxnSpPr/>
            <p:nvPr/>
          </p:nvCxnSpPr>
          <p:spPr bwMode="auto">
            <a:xfrm>
              <a:off x="11485062" y="8500335"/>
              <a:ext cx="911170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3" name="Straight Connector 972"/>
            <p:cNvCxnSpPr/>
            <p:nvPr/>
          </p:nvCxnSpPr>
          <p:spPr bwMode="auto">
            <a:xfrm flipH="1" flipV="1">
              <a:off x="13313561" y="8241887"/>
              <a:ext cx="110283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4" name="Straight Connector 973"/>
            <p:cNvCxnSpPr/>
            <p:nvPr/>
          </p:nvCxnSpPr>
          <p:spPr bwMode="auto">
            <a:xfrm>
              <a:off x="13423845" y="8230382"/>
              <a:ext cx="0" cy="294724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5" name="Arc 974"/>
            <p:cNvSpPr/>
            <p:nvPr/>
          </p:nvSpPr>
          <p:spPr>
            <a:xfrm rot="16200000" flipV="1">
              <a:off x="12404119" y="8436941"/>
              <a:ext cx="136997" cy="152770"/>
            </a:xfrm>
            <a:prstGeom prst="arc">
              <a:avLst>
                <a:gd name="adj1" fmla="val 16200000"/>
                <a:gd name="adj2" fmla="val 543963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976" name="Arc 975"/>
            <p:cNvSpPr/>
            <p:nvPr/>
          </p:nvSpPr>
          <p:spPr>
            <a:xfrm rot="16200000" flipV="1">
              <a:off x="12593911" y="8433092"/>
              <a:ext cx="136997" cy="152770"/>
            </a:xfrm>
            <a:prstGeom prst="arc">
              <a:avLst>
                <a:gd name="adj1" fmla="val 16200000"/>
                <a:gd name="adj2" fmla="val 543963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977" name="Arc 976"/>
            <p:cNvSpPr/>
            <p:nvPr/>
          </p:nvSpPr>
          <p:spPr>
            <a:xfrm rot="16200000" flipV="1">
              <a:off x="12777800" y="8433090"/>
              <a:ext cx="136997" cy="152770"/>
            </a:xfrm>
            <a:prstGeom prst="arc">
              <a:avLst>
                <a:gd name="adj1" fmla="val 16200000"/>
                <a:gd name="adj2" fmla="val 543963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978" name="Straight Connector 977"/>
            <p:cNvCxnSpPr/>
            <p:nvPr/>
          </p:nvCxnSpPr>
          <p:spPr bwMode="auto">
            <a:xfrm>
              <a:off x="12937977" y="8500335"/>
              <a:ext cx="485868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9" name="Straight Connector 978"/>
            <p:cNvCxnSpPr/>
            <p:nvPr/>
          </p:nvCxnSpPr>
          <p:spPr bwMode="auto">
            <a:xfrm>
              <a:off x="12663473" y="7090770"/>
              <a:ext cx="0" cy="2362870"/>
            </a:xfrm>
            <a:prstGeom prst="line">
              <a:avLst/>
            </a:prstGeom>
            <a:ln w="38100" cmpd="sng">
              <a:solidFill>
                <a:schemeClr val="tx1"/>
              </a:solidFill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0" name="Straight Connector 979"/>
            <p:cNvCxnSpPr/>
            <p:nvPr/>
          </p:nvCxnSpPr>
          <p:spPr bwMode="auto">
            <a:xfrm>
              <a:off x="11797321" y="8007802"/>
              <a:ext cx="0" cy="265768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1" name="Straight Connector 980"/>
            <p:cNvCxnSpPr/>
            <p:nvPr/>
          </p:nvCxnSpPr>
          <p:spPr bwMode="auto">
            <a:xfrm>
              <a:off x="12670318" y="7941562"/>
              <a:ext cx="173106" cy="4143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oval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2" name="Group 1021"/>
          <p:cNvGrpSpPr/>
          <p:nvPr/>
        </p:nvGrpSpPr>
        <p:grpSpPr>
          <a:xfrm>
            <a:off x="3657600" y="2362200"/>
            <a:ext cx="4583175" cy="2659966"/>
            <a:chOff x="8149358" y="7696200"/>
            <a:chExt cx="4583175" cy="2659966"/>
          </a:xfrm>
        </p:grpSpPr>
        <p:grpSp>
          <p:nvGrpSpPr>
            <p:cNvPr id="1023" name="Group 1022"/>
            <p:cNvGrpSpPr/>
            <p:nvPr/>
          </p:nvGrpSpPr>
          <p:grpSpPr>
            <a:xfrm>
              <a:off x="8153400" y="7696200"/>
              <a:ext cx="4240378" cy="2659966"/>
              <a:chOff x="14548095" y="3407982"/>
              <a:chExt cx="4240378" cy="2659966"/>
            </a:xfrm>
          </p:grpSpPr>
          <p:grpSp>
            <p:nvGrpSpPr>
              <p:cNvPr id="1026" name="Group 58"/>
              <p:cNvGrpSpPr>
                <a:grpSpLocks/>
              </p:cNvGrpSpPr>
              <p:nvPr/>
            </p:nvGrpSpPr>
            <p:grpSpPr bwMode="auto">
              <a:xfrm>
                <a:off x="16464336" y="4332516"/>
                <a:ext cx="428551" cy="672649"/>
                <a:chOff x="7398690" y="555718"/>
                <a:chExt cx="324732" cy="585066"/>
              </a:xfrm>
            </p:grpSpPr>
            <p:cxnSp>
              <p:nvCxnSpPr>
                <p:cNvPr id="1123" name="Straight Connector 1122"/>
                <p:cNvCxnSpPr/>
                <p:nvPr/>
              </p:nvCxnSpPr>
              <p:spPr>
                <a:xfrm>
                  <a:off x="7488070" y="689849"/>
                  <a:ext cx="0" cy="287155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4" name="Straight Connector 1123"/>
                <p:cNvCxnSpPr/>
                <p:nvPr/>
              </p:nvCxnSpPr>
              <p:spPr>
                <a:xfrm>
                  <a:off x="7576944" y="689849"/>
                  <a:ext cx="0" cy="287155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5" name="Straight Connector 1124"/>
                <p:cNvCxnSpPr/>
                <p:nvPr/>
              </p:nvCxnSpPr>
              <p:spPr>
                <a:xfrm>
                  <a:off x="7570361" y="678514"/>
                  <a:ext cx="153061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6" name="Straight Connector 1125"/>
                <p:cNvCxnSpPr/>
                <p:nvPr/>
              </p:nvCxnSpPr>
              <p:spPr>
                <a:xfrm>
                  <a:off x="7570361" y="977004"/>
                  <a:ext cx="153061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7" name="Straight Connector 1126"/>
                <p:cNvCxnSpPr/>
                <p:nvPr/>
              </p:nvCxnSpPr>
              <p:spPr>
                <a:xfrm>
                  <a:off x="7723422" y="555718"/>
                  <a:ext cx="0" cy="134131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8" name="Straight Connector 1127"/>
                <p:cNvCxnSpPr/>
                <p:nvPr/>
              </p:nvCxnSpPr>
              <p:spPr>
                <a:xfrm>
                  <a:off x="7723422" y="983981"/>
                  <a:ext cx="0" cy="156803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29" name="Oval 1128"/>
                <p:cNvSpPr/>
                <p:nvPr/>
              </p:nvSpPr>
              <p:spPr>
                <a:xfrm>
                  <a:off x="7398690" y="788086"/>
                  <a:ext cx="89381" cy="94459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  <p:cxnSp>
            <p:nvCxnSpPr>
              <p:cNvPr id="1027" name="Straight Connector 1026"/>
              <p:cNvCxnSpPr/>
              <p:nvPr/>
            </p:nvCxnSpPr>
            <p:spPr bwMode="auto">
              <a:xfrm>
                <a:off x="16805999" y="4330342"/>
                <a:ext cx="191134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8" name="TextBox 123"/>
              <p:cNvSpPr txBox="1">
                <a:spLocks noChangeArrowheads="1"/>
              </p:cNvSpPr>
              <p:nvPr/>
            </p:nvSpPr>
            <p:spPr bwMode="auto">
              <a:xfrm>
                <a:off x="16667280" y="3983680"/>
                <a:ext cx="639657" cy="400110"/>
              </a:xfrm>
              <a:prstGeom prst="rect">
                <a:avLst/>
              </a:prstGeom>
              <a:noFill/>
              <a:ln w="28575"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en-US" sz="2000" dirty="0" err="1" smtClean="0">
                    <a:ea typeface="Arial" charset="0"/>
                    <a:cs typeface="Arial" charset="0"/>
                  </a:rPr>
                  <a:t>V</a:t>
                </a:r>
                <a:r>
                  <a:rPr lang="en-US" sz="2000" baseline="-25000" dirty="0" err="1" smtClean="0">
                    <a:ea typeface="Arial" charset="0"/>
                    <a:cs typeface="Arial" charset="0"/>
                  </a:rPr>
                  <a:t>top</a:t>
                </a:r>
                <a:endParaRPr lang="en-US" sz="2000" dirty="0">
                  <a:ea typeface="Arial" charset="0"/>
                  <a:cs typeface="Arial" charset="0"/>
                </a:endParaRPr>
              </a:p>
            </p:txBody>
          </p:sp>
          <p:sp>
            <p:nvSpPr>
              <p:cNvPr id="1029" name="Rectangle 1028"/>
              <p:cNvSpPr/>
              <p:nvPr/>
            </p:nvSpPr>
            <p:spPr>
              <a:xfrm>
                <a:off x="16816255" y="5017120"/>
                <a:ext cx="127737" cy="261968"/>
              </a:xfrm>
              <a:prstGeom prst="rect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1030" name="Straight Connector 1029"/>
              <p:cNvCxnSpPr/>
              <p:nvPr/>
            </p:nvCxnSpPr>
            <p:spPr bwMode="auto">
              <a:xfrm flipV="1">
                <a:off x="16781217" y="5518668"/>
                <a:ext cx="197811" cy="592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1" name="TextBox 123"/>
              <p:cNvSpPr txBox="1">
                <a:spLocks noChangeArrowheads="1"/>
              </p:cNvSpPr>
              <p:nvPr/>
            </p:nvSpPr>
            <p:spPr bwMode="auto">
              <a:xfrm>
                <a:off x="15839453" y="4931982"/>
                <a:ext cx="948365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en-US" sz="2000" dirty="0">
                    <a:ea typeface="Arial" charset="0"/>
                    <a:cs typeface="Arial" charset="0"/>
                  </a:rPr>
                  <a:t>RRAM</a:t>
                </a:r>
              </a:p>
            </p:txBody>
          </p:sp>
          <p:cxnSp>
            <p:nvCxnSpPr>
              <p:cNvPr id="1032" name="Straight Connector 1031"/>
              <p:cNvCxnSpPr/>
              <p:nvPr/>
            </p:nvCxnSpPr>
            <p:spPr bwMode="auto">
              <a:xfrm flipH="1">
                <a:off x="16875762" y="5284460"/>
                <a:ext cx="4360" cy="220488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3" name="TextBox 123"/>
              <p:cNvSpPr txBox="1">
                <a:spLocks noChangeArrowheads="1"/>
              </p:cNvSpPr>
              <p:nvPr/>
            </p:nvSpPr>
            <p:spPr bwMode="auto">
              <a:xfrm>
                <a:off x="16525253" y="5465382"/>
                <a:ext cx="639657" cy="400110"/>
              </a:xfrm>
              <a:prstGeom prst="rect">
                <a:avLst/>
              </a:prstGeom>
              <a:noFill/>
              <a:ln w="28575"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en-US" sz="2000" dirty="0" err="1" smtClean="0">
                    <a:ea typeface="Arial" charset="0"/>
                    <a:cs typeface="Arial" charset="0"/>
                  </a:rPr>
                  <a:t>V</a:t>
                </a:r>
                <a:r>
                  <a:rPr lang="en-US" sz="2000" baseline="-25000" dirty="0" err="1" smtClean="0">
                    <a:ea typeface="Arial" charset="0"/>
                    <a:cs typeface="Arial" charset="0"/>
                  </a:rPr>
                  <a:t>bot</a:t>
                </a:r>
                <a:endParaRPr lang="en-US" sz="2000" dirty="0">
                  <a:ea typeface="Arial" charset="0"/>
                  <a:cs typeface="Arial" charset="0"/>
                </a:endParaRPr>
              </a:p>
            </p:txBody>
          </p:sp>
          <p:grpSp>
            <p:nvGrpSpPr>
              <p:cNvPr id="1034" name="Group 1033"/>
              <p:cNvGrpSpPr/>
              <p:nvPr/>
            </p:nvGrpSpPr>
            <p:grpSpPr>
              <a:xfrm>
                <a:off x="16906250" y="4231374"/>
                <a:ext cx="1107220" cy="1800452"/>
                <a:chOff x="-4723876" y="2909763"/>
                <a:chExt cx="1107220" cy="1800452"/>
              </a:xfrm>
            </p:grpSpPr>
            <p:sp>
              <p:nvSpPr>
                <p:cNvPr id="1099" name="TextBox 57"/>
                <p:cNvSpPr txBox="1">
                  <a:spLocks noChangeArrowheads="1"/>
                </p:cNvSpPr>
                <p:nvPr/>
              </p:nvSpPr>
              <p:spPr bwMode="auto">
                <a:xfrm>
                  <a:off x="-4651098" y="4135713"/>
                  <a:ext cx="594760" cy="400110"/>
                </a:xfrm>
                <a:prstGeom prst="rect">
                  <a:avLst/>
                </a:prstGeom>
                <a:noFill/>
                <a:ln w="28575"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r>
                    <a:rPr lang="en-US" sz="2000" dirty="0" err="1">
                      <a:cs typeface="Arial" charset="0"/>
                    </a:rPr>
                    <a:t>V</a:t>
                  </a:r>
                  <a:r>
                    <a:rPr lang="en-US" sz="2000" baseline="-25000" dirty="0" err="1">
                      <a:cs typeface="Arial" charset="0"/>
                    </a:rPr>
                    <a:t>b</a:t>
                  </a:r>
                  <a:endParaRPr lang="en-US" sz="2000" baseline="-25000" dirty="0">
                    <a:cs typeface="Arial" charset="0"/>
                  </a:endParaRPr>
                </a:p>
              </p:txBody>
            </p:sp>
            <p:grpSp>
              <p:nvGrpSpPr>
                <p:cNvPr id="1100" name="Group 58"/>
                <p:cNvGrpSpPr>
                  <a:grpSpLocks/>
                </p:cNvGrpSpPr>
                <p:nvPr/>
              </p:nvGrpSpPr>
              <p:grpSpPr bwMode="auto">
                <a:xfrm>
                  <a:off x="-4723876" y="3320531"/>
                  <a:ext cx="771096" cy="615100"/>
                  <a:chOff x="7092080" y="555718"/>
                  <a:chExt cx="631342" cy="578089"/>
                </a:xfrm>
              </p:grpSpPr>
              <p:cxnSp>
                <p:nvCxnSpPr>
                  <p:cNvPr id="1115" name="Straight Connector 1114"/>
                  <p:cNvCxnSpPr/>
                  <p:nvPr/>
                </p:nvCxnSpPr>
                <p:spPr>
                  <a:xfrm>
                    <a:off x="7488070" y="689849"/>
                    <a:ext cx="0" cy="287155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6" name="Straight Connector 1115"/>
                  <p:cNvCxnSpPr/>
                  <p:nvPr/>
                </p:nvCxnSpPr>
                <p:spPr>
                  <a:xfrm>
                    <a:off x="7576944" y="689849"/>
                    <a:ext cx="0" cy="287155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7" name="Straight Connector 1116"/>
                  <p:cNvCxnSpPr/>
                  <p:nvPr/>
                </p:nvCxnSpPr>
                <p:spPr>
                  <a:xfrm>
                    <a:off x="7570361" y="678514"/>
                    <a:ext cx="153061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8" name="Straight Connector 1117"/>
                  <p:cNvCxnSpPr/>
                  <p:nvPr/>
                </p:nvCxnSpPr>
                <p:spPr>
                  <a:xfrm>
                    <a:off x="7570361" y="977004"/>
                    <a:ext cx="153061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9" name="Straight Connector 1118"/>
                  <p:cNvCxnSpPr/>
                  <p:nvPr/>
                </p:nvCxnSpPr>
                <p:spPr>
                  <a:xfrm>
                    <a:off x="7723422" y="555718"/>
                    <a:ext cx="0" cy="134131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0" name="Straight Connector 1119"/>
                  <p:cNvCxnSpPr/>
                  <p:nvPr/>
                </p:nvCxnSpPr>
                <p:spPr>
                  <a:xfrm>
                    <a:off x="7723422" y="977004"/>
                    <a:ext cx="0" cy="156803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1" name="Straight Connector 1120"/>
                  <p:cNvCxnSpPr/>
                  <p:nvPr/>
                </p:nvCxnSpPr>
                <p:spPr>
                  <a:xfrm flipH="1">
                    <a:off x="7092080" y="840983"/>
                    <a:ext cx="300535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22" name="Oval 1121"/>
                  <p:cNvSpPr/>
                  <p:nvPr/>
                </p:nvSpPr>
                <p:spPr>
                  <a:xfrm>
                    <a:off x="7398690" y="788086"/>
                    <a:ext cx="89381" cy="94459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/>
                  </a:p>
                </p:txBody>
              </p:sp>
            </p:grpSp>
            <p:grpSp>
              <p:nvGrpSpPr>
                <p:cNvPr id="1101" name="Group 67"/>
                <p:cNvGrpSpPr>
                  <a:grpSpLocks/>
                </p:cNvGrpSpPr>
                <p:nvPr/>
              </p:nvGrpSpPr>
              <p:grpSpPr bwMode="auto">
                <a:xfrm>
                  <a:off x="-4521644" y="3879346"/>
                  <a:ext cx="568867" cy="619120"/>
                  <a:chOff x="7257657" y="552463"/>
                  <a:chExt cx="465765" cy="581868"/>
                </a:xfrm>
              </p:grpSpPr>
              <p:cxnSp>
                <p:nvCxnSpPr>
                  <p:cNvPr id="1107" name="Straight Connector 1106"/>
                  <p:cNvCxnSpPr/>
                  <p:nvPr/>
                </p:nvCxnSpPr>
                <p:spPr>
                  <a:xfrm>
                    <a:off x="7488070" y="690373"/>
                    <a:ext cx="0" cy="287155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8" name="Straight Connector 1107"/>
                  <p:cNvCxnSpPr/>
                  <p:nvPr/>
                </p:nvCxnSpPr>
                <p:spPr>
                  <a:xfrm>
                    <a:off x="7576944" y="690373"/>
                    <a:ext cx="0" cy="287155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9" name="Straight Connector 1108"/>
                  <p:cNvCxnSpPr/>
                  <p:nvPr/>
                </p:nvCxnSpPr>
                <p:spPr>
                  <a:xfrm>
                    <a:off x="7570361" y="680927"/>
                    <a:ext cx="153061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0" name="Straight Connector 1109"/>
                  <p:cNvCxnSpPr/>
                  <p:nvPr/>
                </p:nvCxnSpPr>
                <p:spPr>
                  <a:xfrm>
                    <a:off x="7570361" y="977528"/>
                    <a:ext cx="153061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1" name="Straight Connector 1110"/>
                  <p:cNvCxnSpPr/>
                  <p:nvPr/>
                </p:nvCxnSpPr>
                <p:spPr>
                  <a:xfrm>
                    <a:off x="7723422" y="552463"/>
                    <a:ext cx="0" cy="13791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2" name="Straight Connector 1111"/>
                  <p:cNvCxnSpPr/>
                  <p:nvPr/>
                </p:nvCxnSpPr>
                <p:spPr>
                  <a:xfrm>
                    <a:off x="7723422" y="977528"/>
                    <a:ext cx="0" cy="156803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3" name="Straight Connector 1112"/>
                  <p:cNvCxnSpPr/>
                  <p:nvPr/>
                </p:nvCxnSpPr>
                <p:spPr>
                  <a:xfrm flipH="1">
                    <a:off x="7257657" y="841507"/>
                    <a:ext cx="134957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14" name="Oval 1113"/>
                  <p:cNvSpPr/>
                  <p:nvPr/>
                </p:nvSpPr>
                <p:spPr>
                  <a:xfrm>
                    <a:off x="7398694" y="786721"/>
                    <a:ext cx="89377" cy="96348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/>
                  </a:p>
                </p:txBody>
              </p:sp>
            </p:grpSp>
            <p:cxnSp>
              <p:nvCxnSpPr>
                <p:cNvPr id="1102" name="Straight Connector 1101"/>
                <p:cNvCxnSpPr/>
                <p:nvPr/>
              </p:nvCxnSpPr>
              <p:spPr bwMode="auto">
                <a:xfrm>
                  <a:off x="-4033187" y="3318519"/>
                  <a:ext cx="176891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03" name="Isosceles Triangle 16"/>
                <p:cNvSpPr/>
                <p:nvPr/>
              </p:nvSpPr>
              <p:spPr bwMode="auto">
                <a:xfrm rot="10800000">
                  <a:off x="-4021596" y="4553425"/>
                  <a:ext cx="146739" cy="156790"/>
                </a:xfrm>
                <a:prstGeom prst="triangl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Arial"/>
                    <a:cs typeface="Arial"/>
                  </a:endParaRPr>
                </a:p>
              </p:txBody>
            </p:sp>
            <p:cxnSp>
              <p:nvCxnSpPr>
                <p:cNvPr id="1104" name="Straight Connector 1103"/>
                <p:cNvCxnSpPr/>
                <p:nvPr/>
              </p:nvCxnSpPr>
              <p:spPr bwMode="auto">
                <a:xfrm>
                  <a:off x="-3953263" y="3901940"/>
                  <a:ext cx="193934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  <a:tailEnd type="non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05" name="TextBox 123"/>
                <p:cNvSpPr txBox="1">
                  <a:spLocks noChangeArrowheads="1"/>
                </p:cNvSpPr>
                <p:nvPr/>
              </p:nvSpPr>
              <p:spPr bwMode="auto">
                <a:xfrm>
                  <a:off x="-4272828" y="2909763"/>
                  <a:ext cx="656172" cy="400110"/>
                </a:xfrm>
                <a:prstGeom prst="rect">
                  <a:avLst/>
                </a:prstGeom>
                <a:noFill/>
                <a:ln w="28575"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r>
                    <a:rPr lang="en-US" sz="2000" dirty="0" smtClean="0">
                      <a:cs typeface="Arial" charset="0"/>
                    </a:rPr>
                    <a:t>V</a:t>
                  </a:r>
                  <a:r>
                    <a:rPr lang="en-US" sz="2000" baseline="-25000" dirty="0" smtClean="0">
                      <a:cs typeface="Arial" charset="0"/>
                    </a:rPr>
                    <a:t>DD</a:t>
                  </a:r>
                </a:p>
              </p:txBody>
            </p:sp>
            <p:cxnSp>
              <p:nvCxnSpPr>
                <p:cNvPr id="1106" name="Straight Connector 1105"/>
                <p:cNvCxnSpPr/>
                <p:nvPr/>
              </p:nvCxnSpPr>
              <p:spPr bwMode="auto">
                <a:xfrm flipH="1">
                  <a:off x="-3948227" y="4464775"/>
                  <a:ext cx="695" cy="88649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5" name="Group 1034"/>
              <p:cNvGrpSpPr/>
              <p:nvPr/>
            </p:nvGrpSpPr>
            <p:grpSpPr>
              <a:xfrm>
                <a:off x="17754031" y="4267496"/>
                <a:ext cx="1034442" cy="1800452"/>
                <a:chOff x="-4651098" y="2909763"/>
                <a:chExt cx="1034442" cy="1800452"/>
              </a:xfrm>
            </p:grpSpPr>
            <p:sp>
              <p:nvSpPr>
                <p:cNvPr id="1075" name="TextBox 57"/>
                <p:cNvSpPr txBox="1">
                  <a:spLocks noChangeArrowheads="1"/>
                </p:cNvSpPr>
                <p:nvPr/>
              </p:nvSpPr>
              <p:spPr bwMode="auto">
                <a:xfrm>
                  <a:off x="-4651098" y="4135713"/>
                  <a:ext cx="594760" cy="400110"/>
                </a:xfrm>
                <a:prstGeom prst="rect">
                  <a:avLst/>
                </a:prstGeom>
                <a:noFill/>
                <a:ln w="28575"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r>
                    <a:rPr lang="en-US" sz="2000" dirty="0" err="1">
                      <a:cs typeface="Arial" charset="0"/>
                    </a:rPr>
                    <a:t>V</a:t>
                  </a:r>
                  <a:r>
                    <a:rPr lang="en-US" sz="2000" baseline="-25000" dirty="0" err="1">
                      <a:cs typeface="Arial" charset="0"/>
                    </a:rPr>
                    <a:t>b</a:t>
                  </a:r>
                  <a:endParaRPr lang="en-US" sz="2000" baseline="-25000" dirty="0">
                    <a:cs typeface="Arial" charset="0"/>
                  </a:endParaRPr>
                </a:p>
              </p:txBody>
            </p:sp>
            <p:grpSp>
              <p:nvGrpSpPr>
                <p:cNvPr id="1076" name="Group 58"/>
                <p:cNvGrpSpPr>
                  <a:grpSpLocks/>
                </p:cNvGrpSpPr>
                <p:nvPr/>
              </p:nvGrpSpPr>
              <p:grpSpPr bwMode="auto">
                <a:xfrm>
                  <a:off x="-4521644" y="3320531"/>
                  <a:ext cx="568867" cy="615100"/>
                  <a:chOff x="7257657" y="555718"/>
                  <a:chExt cx="465765" cy="578089"/>
                </a:xfrm>
              </p:grpSpPr>
              <p:cxnSp>
                <p:nvCxnSpPr>
                  <p:cNvPr id="1091" name="Straight Connector 1090"/>
                  <p:cNvCxnSpPr/>
                  <p:nvPr/>
                </p:nvCxnSpPr>
                <p:spPr>
                  <a:xfrm>
                    <a:off x="7488070" y="689849"/>
                    <a:ext cx="0" cy="287155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2" name="Straight Connector 1091"/>
                  <p:cNvCxnSpPr/>
                  <p:nvPr/>
                </p:nvCxnSpPr>
                <p:spPr>
                  <a:xfrm>
                    <a:off x="7576944" y="689849"/>
                    <a:ext cx="0" cy="287155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3" name="Straight Connector 1092"/>
                  <p:cNvCxnSpPr/>
                  <p:nvPr/>
                </p:nvCxnSpPr>
                <p:spPr>
                  <a:xfrm>
                    <a:off x="7570361" y="678514"/>
                    <a:ext cx="153061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4" name="Straight Connector 1093"/>
                  <p:cNvCxnSpPr/>
                  <p:nvPr/>
                </p:nvCxnSpPr>
                <p:spPr>
                  <a:xfrm>
                    <a:off x="7570361" y="977004"/>
                    <a:ext cx="153061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5" name="Straight Connector 1094"/>
                  <p:cNvCxnSpPr/>
                  <p:nvPr/>
                </p:nvCxnSpPr>
                <p:spPr>
                  <a:xfrm>
                    <a:off x="7723422" y="555718"/>
                    <a:ext cx="0" cy="134131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6" name="Straight Connector 1095"/>
                  <p:cNvCxnSpPr/>
                  <p:nvPr/>
                </p:nvCxnSpPr>
                <p:spPr>
                  <a:xfrm>
                    <a:off x="7723422" y="977004"/>
                    <a:ext cx="0" cy="156803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7" name="Straight Connector 1096"/>
                  <p:cNvCxnSpPr/>
                  <p:nvPr/>
                </p:nvCxnSpPr>
                <p:spPr>
                  <a:xfrm flipH="1">
                    <a:off x="7257657" y="840983"/>
                    <a:ext cx="134957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98" name="Oval 1097"/>
                  <p:cNvSpPr/>
                  <p:nvPr/>
                </p:nvSpPr>
                <p:spPr>
                  <a:xfrm>
                    <a:off x="7398690" y="788086"/>
                    <a:ext cx="89381" cy="94459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/>
                  </a:p>
                </p:txBody>
              </p:sp>
            </p:grpSp>
            <p:grpSp>
              <p:nvGrpSpPr>
                <p:cNvPr id="1077" name="Group 67"/>
                <p:cNvGrpSpPr>
                  <a:grpSpLocks/>
                </p:cNvGrpSpPr>
                <p:nvPr/>
              </p:nvGrpSpPr>
              <p:grpSpPr bwMode="auto">
                <a:xfrm>
                  <a:off x="-4521644" y="3879346"/>
                  <a:ext cx="568867" cy="619120"/>
                  <a:chOff x="7257657" y="552463"/>
                  <a:chExt cx="465765" cy="581868"/>
                </a:xfrm>
              </p:grpSpPr>
              <p:cxnSp>
                <p:nvCxnSpPr>
                  <p:cNvPr id="1083" name="Straight Connector 1082"/>
                  <p:cNvCxnSpPr/>
                  <p:nvPr/>
                </p:nvCxnSpPr>
                <p:spPr>
                  <a:xfrm>
                    <a:off x="7488070" y="690373"/>
                    <a:ext cx="0" cy="287155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4" name="Straight Connector 1083"/>
                  <p:cNvCxnSpPr/>
                  <p:nvPr/>
                </p:nvCxnSpPr>
                <p:spPr>
                  <a:xfrm>
                    <a:off x="7576944" y="690373"/>
                    <a:ext cx="0" cy="287155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5" name="Straight Connector 1084"/>
                  <p:cNvCxnSpPr/>
                  <p:nvPr/>
                </p:nvCxnSpPr>
                <p:spPr>
                  <a:xfrm>
                    <a:off x="7570361" y="680927"/>
                    <a:ext cx="153061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6" name="Straight Connector 1085"/>
                  <p:cNvCxnSpPr/>
                  <p:nvPr/>
                </p:nvCxnSpPr>
                <p:spPr>
                  <a:xfrm>
                    <a:off x="7570361" y="977528"/>
                    <a:ext cx="153061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7" name="Straight Connector 1086"/>
                  <p:cNvCxnSpPr/>
                  <p:nvPr/>
                </p:nvCxnSpPr>
                <p:spPr>
                  <a:xfrm>
                    <a:off x="7723422" y="552463"/>
                    <a:ext cx="0" cy="13791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8" name="Straight Connector 1087"/>
                  <p:cNvCxnSpPr/>
                  <p:nvPr/>
                </p:nvCxnSpPr>
                <p:spPr>
                  <a:xfrm>
                    <a:off x="7723422" y="977528"/>
                    <a:ext cx="0" cy="156803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9" name="Straight Connector 1088"/>
                  <p:cNvCxnSpPr/>
                  <p:nvPr/>
                </p:nvCxnSpPr>
                <p:spPr>
                  <a:xfrm flipH="1">
                    <a:off x="7257657" y="841507"/>
                    <a:ext cx="134957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90" name="Oval 1089"/>
                  <p:cNvSpPr/>
                  <p:nvPr/>
                </p:nvSpPr>
                <p:spPr>
                  <a:xfrm>
                    <a:off x="7398694" y="786721"/>
                    <a:ext cx="89377" cy="96348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/>
                  </a:p>
                </p:txBody>
              </p:sp>
            </p:grpSp>
            <p:cxnSp>
              <p:nvCxnSpPr>
                <p:cNvPr id="1078" name="Straight Connector 1077"/>
                <p:cNvCxnSpPr/>
                <p:nvPr/>
              </p:nvCxnSpPr>
              <p:spPr bwMode="auto">
                <a:xfrm>
                  <a:off x="-4033187" y="3318519"/>
                  <a:ext cx="176891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79" name="Isosceles Triangle 16"/>
                <p:cNvSpPr/>
                <p:nvPr/>
              </p:nvSpPr>
              <p:spPr bwMode="auto">
                <a:xfrm rot="10800000">
                  <a:off x="-4021596" y="4553425"/>
                  <a:ext cx="146739" cy="156790"/>
                </a:xfrm>
                <a:prstGeom prst="triangl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Arial"/>
                    <a:cs typeface="Arial"/>
                  </a:endParaRPr>
                </a:p>
              </p:txBody>
            </p:sp>
            <p:cxnSp>
              <p:nvCxnSpPr>
                <p:cNvPr id="1080" name="Straight Connector 1079"/>
                <p:cNvCxnSpPr/>
                <p:nvPr/>
              </p:nvCxnSpPr>
              <p:spPr bwMode="auto">
                <a:xfrm>
                  <a:off x="-3953263" y="3901940"/>
                  <a:ext cx="193934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  <a:tailEnd type="diamond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81" name="TextBox 123"/>
                <p:cNvSpPr txBox="1">
                  <a:spLocks noChangeArrowheads="1"/>
                </p:cNvSpPr>
                <p:nvPr/>
              </p:nvSpPr>
              <p:spPr bwMode="auto">
                <a:xfrm>
                  <a:off x="-4272828" y="2909763"/>
                  <a:ext cx="656172" cy="400110"/>
                </a:xfrm>
                <a:prstGeom prst="rect">
                  <a:avLst/>
                </a:prstGeom>
                <a:noFill/>
                <a:ln w="28575"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r>
                    <a:rPr lang="en-US" sz="2000" dirty="0" smtClean="0">
                      <a:cs typeface="Arial" charset="0"/>
                    </a:rPr>
                    <a:t>V</a:t>
                  </a:r>
                  <a:r>
                    <a:rPr lang="en-US" sz="2000" baseline="-25000" dirty="0" smtClean="0">
                      <a:cs typeface="Arial" charset="0"/>
                    </a:rPr>
                    <a:t>DD</a:t>
                  </a:r>
                </a:p>
              </p:txBody>
            </p:sp>
            <p:cxnSp>
              <p:nvCxnSpPr>
                <p:cNvPr id="1082" name="Straight Connector 1081"/>
                <p:cNvCxnSpPr/>
                <p:nvPr/>
              </p:nvCxnSpPr>
              <p:spPr bwMode="auto">
                <a:xfrm flipH="1">
                  <a:off x="-3948227" y="4464775"/>
                  <a:ext cx="695" cy="88649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36" name="Straight Connector 1035"/>
              <p:cNvCxnSpPr/>
              <p:nvPr/>
            </p:nvCxnSpPr>
            <p:spPr bwMode="auto">
              <a:xfrm>
                <a:off x="17884977" y="4990368"/>
                <a:ext cx="1" cy="245521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37" name="Group 1036"/>
              <p:cNvGrpSpPr/>
              <p:nvPr/>
            </p:nvGrpSpPr>
            <p:grpSpPr>
              <a:xfrm>
                <a:off x="14548095" y="3407982"/>
                <a:ext cx="2248293" cy="2197213"/>
                <a:chOff x="6264371" y="4650383"/>
                <a:chExt cx="2248293" cy="2197213"/>
              </a:xfrm>
            </p:grpSpPr>
            <p:sp>
              <p:nvSpPr>
                <p:cNvPr id="1038" name="TextBox 123"/>
                <p:cNvSpPr txBox="1">
                  <a:spLocks noChangeArrowheads="1"/>
                </p:cNvSpPr>
                <p:nvPr/>
              </p:nvSpPr>
              <p:spPr bwMode="auto">
                <a:xfrm>
                  <a:off x="7128812" y="4650383"/>
                  <a:ext cx="661307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r>
                    <a:rPr lang="en-US" sz="2000" dirty="0" smtClean="0">
                      <a:cs typeface="Arial" charset="0"/>
                    </a:rPr>
                    <a:t>V</a:t>
                  </a:r>
                  <a:r>
                    <a:rPr lang="en-US" sz="2000" baseline="-25000" dirty="0" smtClean="0">
                      <a:cs typeface="Arial" charset="0"/>
                    </a:rPr>
                    <a:t>DD</a:t>
                  </a:r>
                </a:p>
              </p:txBody>
            </p:sp>
            <p:grpSp>
              <p:nvGrpSpPr>
                <p:cNvPr id="1039" name="Group 1038"/>
                <p:cNvGrpSpPr/>
                <p:nvPr/>
              </p:nvGrpSpPr>
              <p:grpSpPr>
                <a:xfrm>
                  <a:off x="6264371" y="5014550"/>
                  <a:ext cx="2248293" cy="1833046"/>
                  <a:chOff x="6264371" y="5014550"/>
                  <a:chExt cx="2248293" cy="1833046"/>
                </a:xfrm>
              </p:grpSpPr>
              <p:grpSp>
                <p:nvGrpSpPr>
                  <p:cNvPr id="1040" name="Group 58"/>
                  <p:cNvGrpSpPr>
                    <a:grpSpLocks/>
                  </p:cNvGrpSpPr>
                  <p:nvPr/>
                </p:nvGrpSpPr>
                <p:grpSpPr bwMode="auto">
                  <a:xfrm>
                    <a:off x="6596071" y="5170462"/>
                    <a:ext cx="691043" cy="736592"/>
                    <a:chOff x="7257657" y="532264"/>
                    <a:chExt cx="465765" cy="569879"/>
                  </a:xfrm>
                </p:grpSpPr>
                <p:cxnSp>
                  <p:nvCxnSpPr>
                    <p:cNvPr id="1067" name="Straight Connector 1066"/>
                    <p:cNvCxnSpPr/>
                    <p:nvPr/>
                  </p:nvCxnSpPr>
                  <p:spPr>
                    <a:xfrm>
                      <a:off x="7488070" y="689849"/>
                      <a:ext cx="0" cy="287155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68" name="Straight Connector 1067"/>
                    <p:cNvCxnSpPr/>
                    <p:nvPr/>
                  </p:nvCxnSpPr>
                  <p:spPr>
                    <a:xfrm>
                      <a:off x="7576944" y="689849"/>
                      <a:ext cx="0" cy="287155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69" name="Straight Connector 1068"/>
                    <p:cNvCxnSpPr/>
                    <p:nvPr/>
                  </p:nvCxnSpPr>
                  <p:spPr>
                    <a:xfrm>
                      <a:off x="7570361" y="678514"/>
                      <a:ext cx="153061" cy="0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70" name="Straight Connector 1069"/>
                    <p:cNvCxnSpPr/>
                    <p:nvPr/>
                  </p:nvCxnSpPr>
                  <p:spPr>
                    <a:xfrm>
                      <a:off x="7570361" y="977004"/>
                      <a:ext cx="153061" cy="0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71" name="Straight Connector 1070"/>
                    <p:cNvCxnSpPr/>
                    <p:nvPr/>
                  </p:nvCxnSpPr>
                  <p:spPr>
                    <a:xfrm>
                      <a:off x="7723422" y="532264"/>
                      <a:ext cx="0" cy="157586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72" name="Straight Connector 1071"/>
                    <p:cNvCxnSpPr/>
                    <p:nvPr/>
                  </p:nvCxnSpPr>
                  <p:spPr>
                    <a:xfrm>
                      <a:off x="7723422" y="977004"/>
                      <a:ext cx="0" cy="125139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  <a:head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73" name="Straight Connector 1072"/>
                    <p:cNvCxnSpPr/>
                    <p:nvPr/>
                  </p:nvCxnSpPr>
                  <p:spPr>
                    <a:xfrm flipH="1">
                      <a:off x="7257657" y="840983"/>
                      <a:ext cx="134957" cy="0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  <a:tailEnd type="none" w="sm" len="sm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074" name="Oval 1073"/>
                    <p:cNvSpPr/>
                    <p:nvPr/>
                  </p:nvSpPr>
                  <p:spPr>
                    <a:xfrm>
                      <a:off x="7398690" y="788086"/>
                      <a:ext cx="89381" cy="94459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2000"/>
                    </a:p>
                  </p:txBody>
                </p:sp>
              </p:grpSp>
              <p:grpSp>
                <p:nvGrpSpPr>
                  <p:cNvPr id="1041" name="Group 67"/>
                  <p:cNvGrpSpPr>
                    <a:grpSpLocks/>
                  </p:cNvGrpSpPr>
                  <p:nvPr/>
                </p:nvGrpSpPr>
                <p:grpSpPr bwMode="auto">
                  <a:xfrm>
                    <a:off x="6909602" y="5907487"/>
                    <a:ext cx="481790" cy="752088"/>
                    <a:chOff x="7398694" y="552463"/>
                    <a:chExt cx="324728" cy="581868"/>
                  </a:xfrm>
                </p:grpSpPr>
                <p:cxnSp>
                  <p:nvCxnSpPr>
                    <p:cNvPr id="1060" name="Straight Connector 1059"/>
                    <p:cNvCxnSpPr/>
                    <p:nvPr/>
                  </p:nvCxnSpPr>
                  <p:spPr>
                    <a:xfrm>
                      <a:off x="7488070" y="690373"/>
                      <a:ext cx="0" cy="287155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61" name="Straight Connector 1060"/>
                    <p:cNvCxnSpPr/>
                    <p:nvPr/>
                  </p:nvCxnSpPr>
                  <p:spPr>
                    <a:xfrm>
                      <a:off x="7576944" y="690373"/>
                      <a:ext cx="0" cy="287155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62" name="Straight Connector 1061"/>
                    <p:cNvCxnSpPr/>
                    <p:nvPr/>
                  </p:nvCxnSpPr>
                  <p:spPr>
                    <a:xfrm>
                      <a:off x="7570361" y="680927"/>
                      <a:ext cx="153061" cy="0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63" name="Straight Connector 1062"/>
                    <p:cNvCxnSpPr/>
                    <p:nvPr/>
                  </p:nvCxnSpPr>
                  <p:spPr>
                    <a:xfrm>
                      <a:off x="7570361" y="977528"/>
                      <a:ext cx="153061" cy="0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64" name="Straight Connector 1063"/>
                    <p:cNvCxnSpPr/>
                    <p:nvPr/>
                  </p:nvCxnSpPr>
                  <p:spPr>
                    <a:xfrm>
                      <a:off x="7723422" y="552463"/>
                      <a:ext cx="0" cy="137910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  <a:headEnd type="oval" w="sm" len="sm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65" name="Straight Connector 1064"/>
                    <p:cNvCxnSpPr/>
                    <p:nvPr/>
                  </p:nvCxnSpPr>
                  <p:spPr>
                    <a:xfrm>
                      <a:off x="7723422" y="977528"/>
                      <a:ext cx="0" cy="156803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066" name="Oval 1065"/>
                    <p:cNvSpPr/>
                    <p:nvPr/>
                  </p:nvSpPr>
                  <p:spPr>
                    <a:xfrm>
                      <a:off x="7398694" y="786721"/>
                      <a:ext cx="89377" cy="96348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2000"/>
                    </a:p>
                  </p:txBody>
                </p:sp>
              </p:grpSp>
              <p:cxnSp>
                <p:nvCxnSpPr>
                  <p:cNvPr id="1042" name="Straight Connector 1041"/>
                  <p:cNvCxnSpPr/>
                  <p:nvPr/>
                </p:nvCxnSpPr>
                <p:spPr bwMode="auto">
                  <a:xfrm>
                    <a:off x="7294237" y="5031548"/>
                    <a:ext cx="214882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43" name="Isosceles Triangle 130"/>
                  <p:cNvSpPr/>
                  <p:nvPr/>
                </p:nvSpPr>
                <p:spPr bwMode="auto">
                  <a:xfrm rot="10800000">
                    <a:off x="7308361" y="6657132"/>
                    <a:ext cx="178254" cy="190464"/>
                  </a:xfrm>
                  <a:prstGeom prst="triangl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Arial"/>
                      <a:cs typeface="Arial"/>
                    </a:endParaRPr>
                  </a:p>
                </p:txBody>
              </p:sp>
              <p:cxnSp>
                <p:nvCxnSpPr>
                  <p:cNvPr id="1044" name="Straight Connector 1043"/>
                  <p:cNvCxnSpPr/>
                  <p:nvPr/>
                </p:nvCxnSpPr>
                <p:spPr bwMode="auto">
                  <a:xfrm flipV="1">
                    <a:off x="7286523" y="5896370"/>
                    <a:ext cx="894089" cy="10685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  <a:headEnd type="none" w="sm" len="sm"/>
                    <a:tailEnd type="none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45" name="TextBox 1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86772" y="5374049"/>
                    <a:ext cx="184731" cy="400110"/>
                  </a:xfrm>
                  <a:prstGeom prst="rect">
                    <a:avLst/>
                  </a:prstGeom>
                  <a:noFill/>
                  <a:ln w="19050" cmpd="sng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9pPr>
                  </a:lstStyle>
                  <a:p>
                    <a:endParaRPr lang="en-US" sz="2000" dirty="0"/>
                  </a:p>
                </p:txBody>
              </p:sp>
              <p:sp>
                <p:nvSpPr>
                  <p:cNvPr id="1046" name="TextBox 1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64371" y="6063205"/>
                    <a:ext cx="450764" cy="400110"/>
                  </a:xfrm>
                  <a:prstGeom prst="rect">
                    <a:avLst/>
                  </a:prstGeom>
                  <a:noFill/>
                  <a:ln w="19050" cmpd="sng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9pPr>
                  </a:lstStyle>
                  <a:p>
                    <a:r>
                      <a:rPr lang="en-US" sz="2000" dirty="0" err="1" smtClean="0"/>
                      <a:t>V</a:t>
                    </a:r>
                    <a:r>
                      <a:rPr lang="en-US" sz="2000" baseline="-25000" dirty="0" err="1" smtClean="0"/>
                      <a:t>b</a:t>
                    </a:r>
                    <a:endParaRPr lang="en-US" sz="2000" baseline="-25000" dirty="0"/>
                  </a:p>
                </p:txBody>
              </p:sp>
              <p:sp>
                <p:nvSpPr>
                  <p:cNvPr id="1047" name="TextBox 1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871142" y="5170592"/>
                    <a:ext cx="641522" cy="400110"/>
                  </a:xfrm>
                  <a:prstGeom prst="rect">
                    <a:avLst/>
                  </a:prstGeom>
                  <a:noFill/>
                  <a:ln w="19050" cmpd="sng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9pPr>
                  </a:lstStyle>
                  <a:p>
                    <a:r>
                      <a:rPr lang="en-US" sz="2000" dirty="0" smtClean="0"/>
                      <a:t>clk4</a:t>
                    </a:r>
                    <a:endParaRPr lang="en-US" sz="2000" dirty="0"/>
                  </a:p>
                </p:txBody>
              </p:sp>
              <p:grpSp>
                <p:nvGrpSpPr>
                  <p:cNvPr id="1048" name="Group 58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7514206" y="5170461"/>
                    <a:ext cx="691043" cy="747204"/>
                    <a:chOff x="7257657" y="555718"/>
                    <a:chExt cx="465765" cy="578089"/>
                  </a:xfrm>
                </p:grpSpPr>
                <p:cxnSp>
                  <p:nvCxnSpPr>
                    <p:cNvPr id="1052" name="Straight Connector 1051"/>
                    <p:cNvCxnSpPr/>
                    <p:nvPr/>
                  </p:nvCxnSpPr>
                  <p:spPr>
                    <a:xfrm>
                      <a:off x="7488070" y="689849"/>
                      <a:ext cx="0" cy="287155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53" name="Straight Connector 1052"/>
                    <p:cNvCxnSpPr/>
                    <p:nvPr/>
                  </p:nvCxnSpPr>
                  <p:spPr>
                    <a:xfrm>
                      <a:off x="7576944" y="689849"/>
                      <a:ext cx="0" cy="287155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54" name="Straight Connector 1053"/>
                    <p:cNvCxnSpPr/>
                    <p:nvPr/>
                  </p:nvCxnSpPr>
                  <p:spPr>
                    <a:xfrm>
                      <a:off x="7570361" y="678514"/>
                      <a:ext cx="153061" cy="0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55" name="Straight Connector 1054"/>
                    <p:cNvCxnSpPr/>
                    <p:nvPr/>
                  </p:nvCxnSpPr>
                  <p:spPr>
                    <a:xfrm>
                      <a:off x="7570361" y="977004"/>
                      <a:ext cx="153061" cy="0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56" name="Straight Connector 1055"/>
                    <p:cNvCxnSpPr/>
                    <p:nvPr/>
                  </p:nvCxnSpPr>
                  <p:spPr>
                    <a:xfrm>
                      <a:off x="7723422" y="555718"/>
                      <a:ext cx="0" cy="134131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57" name="Straight Connector 1056"/>
                    <p:cNvCxnSpPr/>
                    <p:nvPr/>
                  </p:nvCxnSpPr>
                  <p:spPr>
                    <a:xfrm>
                      <a:off x="7723422" y="977004"/>
                      <a:ext cx="0" cy="156803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58" name="Straight Connector 1057"/>
                    <p:cNvCxnSpPr/>
                    <p:nvPr/>
                  </p:nvCxnSpPr>
                  <p:spPr>
                    <a:xfrm flipH="1">
                      <a:off x="7257657" y="840983"/>
                      <a:ext cx="134957" cy="0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  <a:tailEnd type="none" w="sm" len="sm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059" name="Oval 1058"/>
                    <p:cNvSpPr/>
                    <p:nvPr/>
                  </p:nvSpPr>
                  <p:spPr>
                    <a:xfrm>
                      <a:off x="7398690" y="788086"/>
                      <a:ext cx="89381" cy="94459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2000"/>
                    </a:p>
                  </p:txBody>
                </p:sp>
              </p:grpSp>
              <p:cxnSp>
                <p:nvCxnSpPr>
                  <p:cNvPr id="1049" name="Straight Connector 1048"/>
                  <p:cNvCxnSpPr/>
                  <p:nvPr/>
                </p:nvCxnSpPr>
                <p:spPr bwMode="auto">
                  <a:xfrm>
                    <a:off x="7286523" y="5170461"/>
                    <a:ext cx="222596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  <a:headEnd type="none" w="sm" len="sm"/>
                    <a:tailEnd type="none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0" name="Straight Connector 1049"/>
                  <p:cNvCxnSpPr/>
                  <p:nvPr/>
                </p:nvCxnSpPr>
                <p:spPr bwMode="auto">
                  <a:xfrm>
                    <a:off x="7401678" y="5014550"/>
                    <a:ext cx="0" cy="168022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  <a:headEnd type="none" w="sm" len="sm"/>
                    <a:tailEnd type="none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1" name="Straight Connector 1050"/>
                  <p:cNvCxnSpPr/>
                  <p:nvPr/>
                </p:nvCxnSpPr>
                <p:spPr bwMode="auto">
                  <a:xfrm>
                    <a:off x="6757484" y="6266826"/>
                    <a:ext cx="152119" cy="5716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  <a:headEnd type="diamond" w="sm" len="sm"/>
                    <a:tailEnd type="none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024" name="TextBox 113"/>
            <p:cNvSpPr txBox="1">
              <a:spLocks noChangeArrowheads="1"/>
            </p:cNvSpPr>
            <p:nvPr/>
          </p:nvSpPr>
          <p:spPr bwMode="auto">
            <a:xfrm>
              <a:off x="8149358" y="8382000"/>
              <a:ext cx="385042" cy="400110"/>
            </a:xfrm>
            <a:prstGeom prst="rect">
              <a:avLst/>
            </a:prstGeom>
            <a:noFill/>
            <a:ln w="190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dirty="0" smtClean="0"/>
                <a:t>in</a:t>
              </a:r>
              <a:endParaRPr lang="en-US" sz="2000" dirty="0"/>
            </a:p>
          </p:txBody>
        </p:sp>
        <p:sp>
          <p:nvSpPr>
            <p:cNvPr id="1025" name="TextBox 113"/>
            <p:cNvSpPr txBox="1">
              <a:spLocks noChangeArrowheads="1"/>
            </p:cNvSpPr>
            <p:nvPr/>
          </p:nvSpPr>
          <p:spPr bwMode="auto">
            <a:xfrm>
              <a:off x="12192000" y="9296400"/>
              <a:ext cx="540533" cy="400110"/>
            </a:xfrm>
            <a:prstGeom prst="rect">
              <a:avLst/>
            </a:prstGeom>
            <a:noFill/>
            <a:ln w="190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smtClean="0"/>
                <a:t>out</a:t>
              </a:r>
              <a:endParaRPr lang="en-US" sz="2000" dirty="0"/>
            </a:p>
          </p:txBody>
        </p:sp>
      </p:grpSp>
      <p:sp>
        <p:nvSpPr>
          <p:cNvPr id="260" name="TextBox 259"/>
          <p:cNvSpPr txBox="1"/>
          <p:nvPr/>
        </p:nvSpPr>
        <p:spPr>
          <a:xfrm>
            <a:off x="338686" y="5666826"/>
            <a:ext cx="2595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u="sng" dirty="0">
                <a:latin typeface="Arial" charset="0"/>
                <a:ea typeface="Arial" charset="0"/>
                <a:cs typeface="Arial" charset="0"/>
              </a:rPr>
              <a:t>row </a:t>
            </a:r>
            <a:r>
              <a:rPr lang="en-US" sz="3600" b="1" u="sng" dirty="0" smtClean="0">
                <a:latin typeface="Arial" charset="0"/>
                <a:ea typeface="Arial" charset="0"/>
                <a:cs typeface="Arial" charset="0"/>
              </a:rPr>
              <a:t>1 of </a:t>
            </a:r>
            <a:r>
              <a:rPr lang="en-US" sz="3600" b="1" u="sng" dirty="0">
                <a:latin typeface="Arial" charset="0"/>
                <a:ea typeface="Arial" charset="0"/>
                <a:cs typeface="Arial" charset="0"/>
              </a:rPr>
              <a:t>32</a:t>
            </a:r>
          </a:p>
        </p:txBody>
      </p:sp>
      <p:sp>
        <p:nvSpPr>
          <p:cNvPr id="261" name="TextBox 260"/>
          <p:cNvSpPr txBox="1"/>
          <p:nvPr/>
        </p:nvSpPr>
        <p:spPr>
          <a:xfrm rot="5400000">
            <a:off x="2910669" y="5691483"/>
            <a:ext cx="8915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>
                <a:latin typeface="Arial" charset="0"/>
                <a:ea typeface="Arial" charset="0"/>
                <a:cs typeface="Arial" charset="0"/>
              </a:rPr>
              <a:t>...</a:t>
            </a:r>
          </a:p>
        </p:txBody>
      </p:sp>
      <p:cxnSp>
        <p:nvCxnSpPr>
          <p:cNvPr id="264" name="Straight Connector 263"/>
          <p:cNvCxnSpPr/>
          <p:nvPr/>
        </p:nvCxnSpPr>
        <p:spPr>
          <a:xfrm>
            <a:off x="1524000" y="2404533"/>
            <a:ext cx="1778000" cy="2540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5994401" y="2506133"/>
            <a:ext cx="1778000" cy="2540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>
            <a:off x="8974667" y="2336799"/>
            <a:ext cx="2127602" cy="2286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TextBox 123"/>
          <p:cNvSpPr txBox="1">
            <a:spLocks noChangeArrowheads="1"/>
          </p:cNvSpPr>
          <p:nvPr/>
        </p:nvSpPr>
        <p:spPr bwMode="auto">
          <a:xfrm>
            <a:off x="2801596" y="2692399"/>
            <a:ext cx="12116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 smtClean="0">
                <a:ea typeface="Arial" charset="0"/>
                <a:cs typeface="Arial" charset="0"/>
              </a:rPr>
              <a:t>Layer 1</a:t>
            </a:r>
            <a:endParaRPr lang="en-US" sz="2000" dirty="0">
              <a:ea typeface="Arial" charset="0"/>
              <a:cs typeface="Arial" charset="0"/>
            </a:endParaRPr>
          </a:p>
        </p:txBody>
      </p:sp>
      <p:sp>
        <p:nvSpPr>
          <p:cNvPr id="269" name="TextBox 123"/>
          <p:cNvSpPr txBox="1">
            <a:spLocks noChangeArrowheads="1"/>
          </p:cNvSpPr>
          <p:nvPr/>
        </p:nvSpPr>
        <p:spPr bwMode="auto">
          <a:xfrm>
            <a:off x="4867462" y="1947332"/>
            <a:ext cx="12116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 smtClean="0">
                <a:ea typeface="Arial" charset="0"/>
                <a:cs typeface="Arial" charset="0"/>
              </a:rPr>
              <a:t>Layer 2</a:t>
            </a:r>
            <a:endParaRPr lang="en-US" sz="2000" dirty="0">
              <a:ea typeface="Arial" charset="0"/>
              <a:cs typeface="Arial" charset="0"/>
            </a:endParaRPr>
          </a:p>
        </p:txBody>
      </p:sp>
      <p:sp>
        <p:nvSpPr>
          <p:cNvPr id="270" name="TextBox 123"/>
          <p:cNvSpPr txBox="1">
            <a:spLocks noChangeArrowheads="1"/>
          </p:cNvSpPr>
          <p:nvPr/>
        </p:nvSpPr>
        <p:spPr bwMode="auto">
          <a:xfrm>
            <a:off x="7187329" y="2743199"/>
            <a:ext cx="12116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 smtClean="0">
                <a:ea typeface="Arial" charset="0"/>
                <a:cs typeface="Arial" charset="0"/>
              </a:rPr>
              <a:t>Layer 1</a:t>
            </a:r>
            <a:endParaRPr lang="en-US" sz="2000" dirty="0">
              <a:ea typeface="Arial" charset="0"/>
              <a:cs typeface="Arial" charset="0"/>
            </a:endParaRPr>
          </a:p>
        </p:txBody>
      </p:sp>
      <p:sp>
        <p:nvSpPr>
          <p:cNvPr id="271" name="TextBox 123"/>
          <p:cNvSpPr txBox="1">
            <a:spLocks noChangeArrowheads="1"/>
          </p:cNvSpPr>
          <p:nvPr/>
        </p:nvSpPr>
        <p:spPr bwMode="auto">
          <a:xfrm>
            <a:off x="363196" y="1930399"/>
            <a:ext cx="12116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 smtClean="0">
                <a:ea typeface="Arial" charset="0"/>
                <a:cs typeface="Arial" charset="0"/>
              </a:rPr>
              <a:t>Layer 2</a:t>
            </a:r>
            <a:endParaRPr lang="en-US" sz="2000" dirty="0">
              <a:ea typeface="Arial" charset="0"/>
              <a:cs typeface="Arial" charset="0"/>
            </a:endParaRPr>
          </a:p>
        </p:txBody>
      </p:sp>
      <p:sp>
        <p:nvSpPr>
          <p:cNvPr id="272" name="TextBox 123"/>
          <p:cNvSpPr txBox="1">
            <a:spLocks noChangeArrowheads="1"/>
          </p:cNvSpPr>
          <p:nvPr/>
        </p:nvSpPr>
        <p:spPr bwMode="auto">
          <a:xfrm>
            <a:off x="8118663" y="2319866"/>
            <a:ext cx="12116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 smtClean="0">
                <a:ea typeface="Arial" charset="0"/>
                <a:cs typeface="Arial" charset="0"/>
              </a:rPr>
              <a:t>Layer 1</a:t>
            </a:r>
            <a:endParaRPr lang="en-US" sz="2000" dirty="0">
              <a:ea typeface="Arial" charset="0"/>
              <a:cs typeface="Arial" charset="0"/>
            </a:endParaRPr>
          </a:p>
        </p:txBody>
      </p:sp>
      <p:sp>
        <p:nvSpPr>
          <p:cNvPr id="273" name="TextBox 123"/>
          <p:cNvSpPr txBox="1">
            <a:spLocks noChangeArrowheads="1"/>
          </p:cNvSpPr>
          <p:nvPr/>
        </p:nvSpPr>
        <p:spPr bwMode="auto">
          <a:xfrm>
            <a:off x="8050930" y="1896532"/>
            <a:ext cx="12116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 smtClean="0">
                <a:ea typeface="Arial" charset="0"/>
                <a:cs typeface="Arial" charset="0"/>
              </a:rPr>
              <a:t>Layer 2</a:t>
            </a:r>
            <a:endParaRPr lang="en-US" sz="2000" dirty="0">
              <a:ea typeface="Arial" charset="0"/>
              <a:cs typeface="Arial" charset="0"/>
            </a:endParaRPr>
          </a:p>
        </p:txBody>
      </p:sp>
      <p:sp>
        <p:nvSpPr>
          <p:cNvPr id="274" name="TextBox 273"/>
          <p:cNvSpPr txBox="1"/>
          <p:nvPr/>
        </p:nvSpPr>
        <p:spPr>
          <a:xfrm>
            <a:off x="8161867" y="4963180"/>
            <a:ext cx="383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Arial" charset="0"/>
                <a:ea typeface="Arial" charset="0"/>
                <a:cs typeface="Arial" charset="0"/>
              </a:rPr>
              <a:t>TCAM Memory 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Cells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35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ounded Rectangle 81"/>
          <p:cNvSpPr/>
          <p:nvPr/>
        </p:nvSpPr>
        <p:spPr bwMode="auto">
          <a:xfrm>
            <a:off x="582592" y="1524000"/>
            <a:ext cx="5437208" cy="4939030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96" name="Rounded Rectangle 95"/>
          <p:cNvSpPr/>
          <p:nvPr/>
        </p:nvSpPr>
        <p:spPr bwMode="auto">
          <a:xfrm>
            <a:off x="6242594" y="1526048"/>
            <a:ext cx="4958806" cy="4950952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18"/>
            <a:ext cx="12192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Random Projection utilizing variations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592" y="878126"/>
            <a:ext cx="10972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mtClean="0">
                <a:solidFill>
                  <a:srgbClr val="C00000"/>
                </a:solidFill>
              </a:rPr>
              <a:t>Variations inherent to nanotechnologies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599920" y="2390171"/>
            <a:ext cx="33922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Threshold voltage</a:t>
            </a:r>
          </a:p>
          <a:p>
            <a:pPr marL="342900" indent="-342900">
              <a:buFont typeface="Arial" charset="0"/>
              <a:buChar char="•"/>
            </a:pPr>
            <a:endParaRPr lang="en-US" sz="28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CNT Count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30" name="Group 129"/>
          <p:cNvGrpSpPr/>
          <p:nvPr/>
        </p:nvGrpSpPr>
        <p:grpSpPr>
          <a:xfrm>
            <a:off x="958486" y="3979301"/>
            <a:ext cx="4710878" cy="1842072"/>
            <a:chOff x="6727109" y="3705712"/>
            <a:chExt cx="3962323" cy="1549368"/>
          </a:xfrm>
        </p:grpSpPr>
        <p:sp>
          <p:nvSpPr>
            <p:cNvPr id="102" name="Rectangle 101"/>
            <p:cNvSpPr/>
            <p:nvPr/>
          </p:nvSpPr>
          <p:spPr>
            <a:xfrm>
              <a:off x="8227940" y="4129059"/>
              <a:ext cx="1038639" cy="22411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8227940" y="5017671"/>
              <a:ext cx="1038639" cy="22411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6727109" y="4135707"/>
              <a:ext cx="1038639" cy="22411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6727109" y="5024318"/>
              <a:ext cx="1038639" cy="22411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9650793" y="4135707"/>
              <a:ext cx="1038639" cy="22411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9650793" y="5024318"/>
              <a:ext cx="1038639" cy="22411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67" name="Straight Connector 66"/>
            <p:cNvCxnSpPr/>
            <p:nvPr/>
          </p:nvCxnSpPr>
          <p:spPr>
            <a:xfrm>
              <a:off x="7071625" y="4366469"/>
              <a:ext cx="20214" cy="67427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7151544" y="4366469"/>
              <a:ext cx="20214" cy="67427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7268281" y="4351690"/>
              <a:ext cx="20214" cy="67427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8431342" y="4351065"/>
              <a:ext cx="20214" cy="67427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8729102" y="4373863"/>
              <a:ext cx="1" cy="6578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flipH="1">
              <a:off x="9953732" y="4392376"/>
              <a:ext cx="1239" cy="6385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H="1">
              <a:off x="9704367" y="4371704"/>
              <a:ext cx="1239" cy="6385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H="1">
              <a:off x="10241843" y="4377861"/>
              <a:ext cx="1239" cy="6385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10509043" y="4373265"/>
              <a:ext cx="41821" cy="6354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>
              <a:off x="10579717" y="4382768"/>
              <a:ext cx="41821" cy="6354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ectangle 103"/>
            <p:cNvSpPr/>
            <p:nvPr/>
          </p:nvSpPr>
          <p:spPr>
            <a:xfrm>
              <a:off x="8227940" y="4135706"/>
              <a:ext cx="1038639" cy="22411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Source</a:t>
              </a:r>
              <a:endPara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8227940" y="5024317"/>
              <a:ext cx="1038639" cy="22411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Drain</a:t>
              </a:r>
              <a:endPara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6727109" y="4142353"/>
              <a:ext cx="1038639" cy="22411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Source</a:t>
              </a:r>
              <a:endPara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6727109" y="5030963"/>
              <a:ext cx="1038639" cy="22411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Drain</a:t>
              </a:r>
              <a:endPara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9650793" y="4142353"/>
              <a:ext cx="1038639" cy="22411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Source</a:t>
              </a:r>
              <a:endPara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9650793" y="5030963"/>
              <a:ext cx="1038639" cy="22411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Drain</a:t>
              </a:r>
              <a:endPara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6727109" y="4576095"/>
              <a:ext cx="1037204" cy="22336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latin typeface="Arial" charset="0"/>
                  <a:ea typeface="Arial" charset="0"/>
                  <a:cs typeface="Arial" charset="0"/>
                </a:rPr>
                <a:t>Gate</a:t>
              </a:r>
              <a:endParaRPr lang="en-US" sz="2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8227940" y="4573739"/>
              <a:ext cx="1038639" cy="22336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latin typeface="Arial" charset="0"/>
                  <a:ea typeface="Arial" charset="0"/>
                  <a:cs typeface="Arial" charset="0"/>
                </a:rPr>
                <a:t>Gate</a:t>
              </a:r>
              <a:endParaRPr lang="en-US" sz="2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9650793" y="4571575"/>
              <a:ext cx="1038639" cy="22336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latin typeface="Arial" charset="0"/>
                  <a:ea typeface="Arial" charset="0"/>
                  <a:cs typeface="Arial" charset="0"/>
                </a:rPr>
                <a:t>Gate</a:t>
              </a:r>
              <a:endParaRPr lang="en-US" sz="2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8555978" y="3710110"/>
              <a:ext cx="346779" cy="4918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charset="0"/>
                  <a:ea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0021821" y="3705713"/>
              <a:ext cx="346779" cy="4918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Arial" charset="0"/>
                  <a:ea typeface="Arial" charset="0"/>
                  <a:cs typeface="Arial" charset="0"/>
                </a:rPr>
                <a:t>5</a:t>
              </a:r>
              <a:endParaRPr lang="en-US" sz="32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7063333" y="3705712"/>
              <a:ext cx="346779" cy="4918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charset="0"/>
                  <a:ea typeface="Arial" charset="0"/>
                  <a:cs typeface="Arial" charset="0"/>
                </a:rPr>
                <a:t>3</a:t>
              </a:r>
            </a:p>
          </p:txBody>
        </p:sp>
      </p:grpSp>
      <p:sp>
        <p:nvSpPr>
          <p:cNvPr id="46" name="Rectangle 45"/>
          <p:cNvSpPr/>
          <p:nvPr/>
        </p:nvSpPr>
        <p:spPr>
          <a:xfrm>
            <a:off x="1271213" y="1600201"/>
            <a:ext cx="41713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CNFET drive current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885268" y="2283796"/>
            <a:ext cx="407194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Filament size</a:t>
            </a:r>
          </a:p>
          <a:p>
            <a:pPr marL="342900" indent="-342900">
              <a:buFont typeface="Arial" charset="0"/>
              <a:buChar char="•"/>
            </a:pPr>
            <a:endParaRPr lang="en-US" sz="28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ilament configuration</a:t>
            </a: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1" b="25892"/>
          <a:stretch/>
        </p:blipFill>
        <p:spPr>
          <a:xfrm>
            <a:off x="6400800" y="3744649"/>
            <a:ext cx="1480774" cy="2352119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6985602" y="4526764"/>
            <a:ext cx="311169" cy="942520"/>
            <a:chOff x="1720970" y="2022583"/>
            <a:chExt cx="378584" cy="1146718"/>
          </a:xfrm>
        </p:grpSpPr>
        <p:sp>
          <p:nvSpPr>
            <p:cNvPr id="92" name="Oval 91"/>
            <p:cNvSpPr/>
            <p:nvPr/>
          </p:nvSpPr>
          <p:spPr>
            <a:xfrm>
              <a:off x="1720970" y="3016901"/>
              <a:ext cx="152400" cy="152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4000">
                  <a:schemeClr val="bg1">
                    <a:lumMod val="85000"/>
                  </a:schemeClr>
                </a:gs>
                <a:gs pos="49000">
                  <a:schemeClr val="tx1">
                    <a:lumMod val="50000"/>
                    <a:lumOff val="50000"/>
                  </a:schemeClr>
                </a:gs>
                <a:gs pos="81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1826148" y="2904546"/>
              <a:ext cx="152400" cy="152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4000">
                  <a:schemeClr val="bg1">
                    <a:lumMod val="85000"/>
                  </a:schemeClr>
                </a:gs>
                <a:gs pos="49000">
                  <a:schemeClr val="tx1">
                    <a:lumMod val="50000"/>
                    <a:lumOff val="50000"/>
                  </a:schemeClr>
                </a:gs>
                <a:gs pos="81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1931326" y="2792191"/>
              <a:ext cx="152400" cy="152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4000">
                  <a:schemeClr val="bg1">
                    <a:lumMod val="85000"/>
                  </a:schemeClr>
                </a:gs>
                <a:gs pos="49000">
                  <a:schemeClr val="tx1">
                    <a:lumMod val="50000"/>
                    <a:lumOff val="50000"/>
                  </a:schemeClr>
                </a:gs>
                <a:gs pos="81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1795650" y="2749085"/>
              <a:ext cx="152400" cy="152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4000">
                  <a:schemeClr val="bg1">
                    <a:lumMod val="85000"/>
                  </a:schemeClr>
                </a:gs>
                <a:gs pos="49000">
                  <a:schemeClr val="tx1">
                    <a:lumMod val="50000"/>
                    <a:lumOff val="50000"/>
                  </a:schemeClr>
                </a:gs>
                <a:gs pos="81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1780847" y="2604321"/>
              <a:ext cx="152400" cy="152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4000">
                  <a:schemeClr val="bg1">
                    <a:lumMod val="85000"/>
                  </a:schemeClr>
                </a:gs>
                <a:gs pos="49000">
                  <a:schemeClr val="tx1">
                    <a:lumMod val="50000"/>
                    <a:lumOff val="50000"/>
                  </a:schemeClr>
                </a:gs>
                <a:gs pos="81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1872825" y="2503177"/>
              <a:ext cx="152400" cy="152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4000">
                  <a:schemeClr val="bg1">
                    <a:lumMod val="85000"/>
                  </a:schemeClr>
                </a:gs>
                <a:gs pos="49000">
                  <a:schemeClr val="tx1">
                    <a:lumMod val="50000"/>
                    <a:lumOff val="50000"/>
                  </a:schemeClr>
                </a:gs>
                <a:gs pos="81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1897581" y="2353027"/>
              <a:ext cx="152400" cy="152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4000">
                  <a:schemeClr val="bg1">
                    <a:lumMod val="85000"/>
                  </a:schemeClr>
                </a:gs>
                <a:gs pos="49000">
                  <a:schemeClr val="tx1">
                    <a:lumMod val="50000"/>
                    <a:lumOff val="50000"/>
                  </a:schemeClr>
                </a:gs>
                <a:gs pos="81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1781608" y="2260967"/>
              <a:ext cx="152400" cy="152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4000">
                  <a:schemeClr val="bg1">
                    <a:lumMod val="85000"/>
                  </a:schemeClr>
                </a:gs>
                <a:gs pos="49000">
                  <a:schemeClr val="tx1">
                    <a:lumMod val="50000"/>
                    <a:lumOff val="50000"/>
                  </a:schemeClr>
                </a:gs>
                <a:gs pos="81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1864381" y="2141775"/>
              <a:ext cx="152400" cy="152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4000">
                  <a:schemeClr val="bg1">
                    <a:lumMod val="85000"/>
                  </a:schemeClr>
                </a:gs>
                <a:gs pos="49000">
                  <a:schemeClr val="tx1">
                    <a:lumMod val="50000"/>
                    <a:lumOff val="50000"/>
                  </a:schemeClr>
                </a:gs>
                <a:gs pos="81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1947154" y="2022583"/>
              <a:ext cx="152400" cy="152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4000">
                  <a:schemeClr val="bg1">
                    <a:lumMod val="85000"/>
                  </a:schemeClr>
                </a:gs>
                <a:gs pos="49000">
                  <a:schemeClr val="tx1">
                    <a:lumMod val="50000"/>
                    <a:lumOff val="50000"/>
                  </a:schemeClr>
                </a:gs>
                <a:gs pos="81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2" name="Picture 1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1" b="25892"/>
          <a:stretch/>
        </p:blipFill>
        <p:spPr>
          <a:xfrm>
            <a:off x="7974983" y="3756998"/>
            <a:ext cx="1480774" cy="2352119"/>
          </a:xfrm>
          <a:prstGeom prst="rect">
            <a:avLst/>
          </a:prstGeom>
        </p:spPr>
      </p:pic>
      <p:grpSp>
        <p:nvGrpSpPr>
          <p:cNvPr id="133" name="Group 132"/>
          <p:cNvGrpSpPr/>
          <p:nvPr/>
        </p:nvGrpSpPr>
        <p:grpSpPr>
          <a:xfrm>
            <a:off x="8559787" y="4535637"/>
            <a:ext cx="514762" cy="945996"/>
            <a:chOff x="1720970" y="2018354"/>
            <a:chExt cx="626285" cy="1150947"/>
          </a:xfrm>
        </p:grpSpPr>
        <p:sp>
          <p:nvSpPr>
            <p:cNvPr id="134" name="Oval 133"/>
            <p:cNvSpPr/>
            <p:nvPr/>
          </p:nvSpPr>
          <p:spPr>
            <a:xfrm>
              <a:off x="1720970" y="3016901"/>
              <a:ext cx="152400" cy="152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4000">
                  <a:schemeClr val="bg1">
                    <a:lumMod val="85000"/>
                  </a:schemeClr>
                </a:gs>
                <a:gs pos="49000">
                  <a:schemeClr val="tx1">
                    <a:lumMod val="50000"/>
                    <a:lumOff val="50000"/>
                  </a:schemeClr>
                </a:gs>
                <a:gs pos="81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1826148" y="2904546"/>
              <a:ext cx="152400" cy="152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4000">
                  <a:schemeClr val="bg1">
                    <a:lumMod val="85000"/>
                  </a:schemeClr>
                </a:gs>
                <a:gs pos="49000">
                  <a:schemeClr val="tx1">
                    <a:lumMod val="50000"/>
                    <a:lumOff val="50000"/>
                  </a:schemeClr>
                </a:gs>
                <a:gs pos="81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1931326" y="2792191"/>
              <a:ext cx="152400" cy="152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4000">
                  <a:schemeClr val="bg1">
                    <a:lumMod val="85000"/>
                  </a:schemeClr>
                </a:gs>
                <a:gs pos="49000">
                  <a:schemeClr val="tx1">
                    <a:lumMod val="50000"/>
                    <a:lumOff val="50000"/>
                  </a:schemeClr>
                </a:gs>
                <a:gs pos="81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1795650" y="2749085"/>
              <a:ext cx="152400" cy="152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4000">
                  <a:schemeClr val="bg1">
                    <a:lumMod val="85000"/>
                  </a:schemeClr>
                </a:gs>
                <a:gs pos="49000">
                  <a:schemeClr val="tx1">
                    <a:lumMod val="50000"/>
                    <a:lumOff val="50000"/>
                  </a:schemeClr>
                </a:gs>
                <a:gs pos="81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1780847" y="2604321"/>
              <a:ext cx="152400" cy="152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4000">
                  <a:schemeClr val="bg1">
                    <a:lumMod val="85000"/>
                  </a:schemeClr>
                </a:gs>
                <a:gs pos="49000">
                  <a:schemeClr val="tx1">
                    <a:lumMod val="50000"/>
                    <a:lumOff val="50000"/>
                  </a:schemeClr>
                </a:gs>
                <a:gs pos="81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1924700" y="2542422"/>
              <a:ext cx="152400" cy="152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4000">
                  <a:schemeClr val="bg1">
                    <a:lumMod val="85000"/>
                  </a:schemeClr>
                </a:gs>
                <a:gs pos="49000">
                  <a:schemeClr val="tx1">
                    <a:lumMod val="50000"/>
                    <a:lumOff val="50000"/>
                  </a:schemeClr>
                </a:gs>
                <a:gs pos="81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1811055" y="2462067"/>
              <a:ext cx="152400" cy="152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4000">
                  <a:schemeClr val="bg1">
                    <a:lumMod val="85000"/>
                  </a:schemeClr>
                </a:gs>
                <a:gs pos="49000">
                  <a:schemeClr val="tx1">
                    <a:lumMod val="50000"/>
                    <a:lumOff val="50000"/>
                  </a:schemeClr>
                </a:gs>
                <a:gs pos="81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1897581" y="2353027"/>
              <a:ext cx="152400" cy="152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4000">
                  <a:schemeClr val="bg1">
                    <a:lumMod val="85000"/>
                  </a:schemeClr>
                </a:gs>
                <a:gs pos="49000">
                  <a:schemeClr val="tx1">
                    <a:lumMod val="50000"/>
                    <a:lumOff val="50000"/>
                  </a:schemeClr>
                </a:gs>
                <a:gs pos="81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1781608" y="2260967"/>
              <a:ext cx="152400" cy="152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4000">
                  <a:schemeClr val="bg1">
                    <a:lumMod val="85000"/>
                  </a:schemeClr>
                </a:gs>
                <a:gs pos="49000">
                  <a:schemeClr val="tx1">
                    <a:lumMod val="50000"/>
                    <a:lumOff val="50000"/>
                  </a:schemeClr>
                </a:gs>
                <a:gs pos="81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1864381" y="2141775"/>
              <a:ext cx="152400" cy="152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4000">
                  <a:schemeClr val="bg1">
                    <a:lumMod val="85000"/>
                  </a:schemeClr>
                </a:gs>
                <a:gs pos="49000">
                  <a:schemeClr val="tx1">
                    <a:lumMod val="50000"/>
                    <a:lumOff val="50000"/>
                  </a:schemeClr>
                </a:gs>
                <a:gs pos="81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1947154" y="2022583"/>
              <a:ext cx="152400" cy="152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4000">
                  <a:schemeClr val="bg1">
                    <a:lumMod val="85000"/>
                  </a:schemeClr>
                </a:gs>
                <a:gs pos="49000">
                  <a:schemeClr val="tx1">
                    <a:lumMod val="50000"/>
                    <a:lumOff val="50000"/>
                  </a:schemeClr>
                </a:gs>
                <a:gs pos="81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2024333" y="2664048"/>
              <a:ext cx="152400" cy="152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4000">
                  <a:schemeClr val="bg1">
                    <a:lumMod val="85000"/>
                  </a:schemeClr>
                </a:gs>
                <a:gs pos="49000">
                  <a:schemeClr val="tx1">
                    <a:lumMod val="50000"/>
                    <a:lumOff val="50000"/>
                  </a:schemeClr>
                </a:gs>
                <a:gs pos="81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2071494" y="2811640"/>
              <a:ext cx="152400" cy="152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4000">
                  <a:schemeClr val="bg1">
                    <a:lumMod val="85000"/>
                  </a:schemeClr>
                </a:gs>
                <a:gs pos="49000">
                  <a:schemeClr val="tx1">
                    <a:lumMod val="50000"/>
                    <a:lumOff val="50000"/>
                  </a:schemeClr>
                </a:gs>
                <a:gs pos="81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2118655" y="2959232"/>
              <a:ext cx="152400" cy="152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4000">
                  <a:schemeClr val="bg1">
                    <a:lumMod val="85000"/>
                  </a:schemeClr>
                </a:gs>
                <a:gs pos="49000">
                  <a:schemeClr val="tx1">
                    <a:lumMod val="50000"/>
                    <a:lumOff val="50000"/>
                  </a:schemeClr>
                </a:gs>
                <a:gs pos="81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2194855" y="3016901"/>
              <a:ext cx="152400" cy="152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4000">
                  <a:schemeClr val="bg1">
                    <a:lumMod val="85000"/>
                  </a:schemeClr>
                </a:gs>
                <a:gs pos="49000">
                  <a:schemeClr val="tx1">
                    <a:lumMod val="50000"/>
                    <a:lumOff val="50000"/>
                  </a:schemeClr>
                </a:gs>
                <a:gs pos="81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1966255" y="2919106"/>
              <a:ext cx="152400" cy="152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4000">
                  <a:schemeClr val="bg1">
                    <a:lumMod val="85000"/>
                  </a:schemeClr>
                </a:gs>
                <a:gs pos="49000">
                  <a:schemeClr val="tx1">
                    <a:lumMod val="50000"/>
                    <a:lumOff val="50000"/>
                  </a:schemeClr>
                </a:gs>
                <a:gs pos="81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1983703" y="2220925"/>
              <a:ext cx="152400" cy="152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4000">
                  <a:schemeClr val="bg1">
                    <a:lumMod val="85000"/>
                  </a:schemeClr>
                </a:gs>
                <a:gs pos="49000">
                  <a:schemeClr val="tx1">
                    <a:lumMod val="50000"/>
                    <a:lumOff val="50000"/>
                  </a:schemeClr>
                </a:gs>
                <a:gs pos="81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2008335" y="2433132"/>
              <a:ext cx="152400" cy="152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4000">
                  <a:schemeClr val="bg1">
                    <a:lumMod val="85000"/>
                  </a:schemeClr>
                </a:gs>
                <a:gs pos="49000">
                  <a:schemeClr val="tx1">
                    <a:lumMod val="50000"/>
                    <a:lumOff val="50000"/>
                  </a:schemeClr>
                </a:gs>
                <a:gs pos="81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1768750" y="2018354"/>
              <a:ext cx="152400" cy="152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4000">
                  <a:schemeClr val="bg1">
                    <a:lumMod val="85000"/>
                  </a:schemeClr>
                </a:gs>
                <a:gs pos="49000">
                  <a:schemeClr val="tx1">
                    <a:lumMod val="50000"/>
                    <a:lumOff val="50000"/>
                  </a:schemeClr>
                </a:gs>
                <a:gs pos="81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2104783" y="2316279"/>
              <a:ext cx="152400" cy="152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4000">
                  <a:schemeClr val="bg1">
                    <a:lumMod val="85000"/>
                  </a:schemeClr>
                </a:gs>
                <a:gs pos="49000">
                  <a:schemeClr val="tx1">
                    <a:lumMod val="50000"/>
                    <a:lumOff val="50000"/>
                  </a:schemeClr>
                </a:gs>
                <a:gs pos="81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4" name="Picture 15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1" b="25892"/>
          <a:stretch/>
        </p:blipFill>
        <p:spPr>
          <a:xfrm>
            <a:off x="9549166" y="3769347"/>
            <a:ext cx="1480774" cy="2352119"/>
          </a:xfrm>
          <a:prstGeom prst="rect">
            <a:avLst/>
          </a:prstGeom>
        </p:spPr>
      </p:pic>
      <p:grpSp>
        <p:nvGrpSpPr>
          <p:cNvPr id="155" name="Group 154"/>
          <p:cNvGrpSpPr/>
          <p:nvPr/>
        </p:nvGrpSpPr>
        <p:grpSpPr>
          <a:xfrm>
            <a:off x="10056071" y="4589394"/>
            <a:ext cx="532725" cy="919168"/>
            <a:chOff x="1720970" y="2050994"/>
            <a:chExt cx="648140" cy="1118307"/>
          </a:xfrm>
        </p:grpSpPr>
        <p:sp>
          <p:nvSpPr>
            <p:cNvPr id="156" name="Oval 155"/>
            <p:cNvSpPr/>
            <p:nvPr/>
          </p:nvSpPr>
          <p:spPr>
            <a:xfrm>
              <a:off x="1720970" y="3016901"/>
              <a:ext cx="152400" cy="152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4000">
                  <a:schemeClr val="bg1">
                    <a:lumMod val="85000"/>
                  </a:schemeClr>
                </a:gs>
                <a:gs pos="49000">
                  <a:schemeClr val="tx1">
                    <a:lumMod val="50000"/>
                    <a:lumOff val="50000"/>
                  </a:schemeClr>
                </a:gs>
                <a:gs pos="81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1826148" y="2904546"/>
              <a:ext cx="152400" cy="152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4000">
                  <a:schemeClr val="bg1">
                    <a:lumMod val="85000"/>
                  </a:schemeClr>
                </a:gs>
                <a:gs pos="49000">
                  <a:schemeClr val="tx1">
                    <a:lumMod val="50000"/>
                    <a:lumOff val="50000"/>
                  </a:schemeClr>
                </a:gs>
                <a:gs pos="81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1795650" y="2749085"/>
              <a:ext cx="152400" cy="152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4000">
                  <a:schemeClr val="bg1">
                    <a:lumMod val="85000"/>
                  </a:schemeClr>
                </a:gs>
                <a:gs pos="49000">
                  <a:schemeClr val="tx1">
                    <a:lumMod val="50000"/>
                    <a:lumOff val="50000"/>
                  </a:schemeClr>
                </a:gs>
                <a:gs pos="81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1780847" y="2604321"/>
              <a:ext cx="152400" cy="152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4000">
                  <a:schemeClr val="bg1">
                    <a:lumMod val="85000"/>
                  </a:schemeClr>
                </a:gs>
                <a:gs pos="49000">
                  <a:schemeClr val="tx1">
                    <a:lumMod val="50000"/>
                    <a:lumOff val="50000"/>
                  </a:schemeClr>
                </a:gs>
                <a:gs pos="81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1895040" y="2506788"/>
              <a:ext cx="152400" cy="152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4000">
                  <a:schemeClr val="bg1">
                    <a:lumMod val="85000"/>
                  </a:schemeClr>
                </a:gs>
                <a:gs pos="49000">
                  <a:schemeClr val="tx1">
                    <a:lumMod val="50000"/>
                    <a:lumOff val="50000"/>
                  </a:schemeClr>
                </a:gs>
                <a:gs pos="81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1974180" y="2385758"/>
              <a:ext cx="152400" cy="152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4000">
                  <a:schemeClr val="bg1">
                    <a:lumMod val="85000"/>
                  </a:schemeClr>
                </a:gs>
                <a:gs pos="49000">
                  <a:schemeClr val="tx1">
                    <a:lumMod val="50000"/>
                    <a:lumOff val="50000"/>
                  </a:schemeClr>
                </a:gs>
                <a:gs pos="81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2019251" y="2254132"/>
              <a:ext cx="152400" cy="152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4000">
                  <a:schemeClr val="bg1">
                    <a:lumMod val="85000"/>
                  </a:schemeClr>
                </a:gs>
                <a:gs pos="49000">
                  <a:schemeClr val="tx1">
                    <a:lumMod val="50000"/>
                    <a:lumOff val="50000"/>
                  </a:schemeClr>
                </a:gs>
                <a:gs pos="81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2103064" y="2145531"/>
              <a:ext cx="152400" cy="152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4000">
                  <a:schemeClr val="bg1">
                    <a:lumMod val="85000"/>
                  </a:schemeClr>
                </a:gs>
                <a:gs pos="49000">
                  <a:schemeClr val="tx1">
                    <a:lumMod val="50000"/>
                    <a:lumOff val="50000"/>
                  </a:schemeClr>
                </a:gs>
                <a:gs pos="81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2216710" y="2050994"/>
              <a:ext cx="152400" cy="152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4000">
                  <a:schemeClr val="bg1">
                    <a:lumMod val="85000"/>
                  </a:schemeClr>
                </a:gs>
                <a:gs pos="49000">
                  <a:schemeClr val="tx1">
                    <a:lumMod val="50000"/>
                    <a:lumOff val="50000"/>
                  </a:schemeClr>
                </a:gs>
                <a:gs pos="81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8" name="TextBox 167"/>
          <p:cNvSpPr txBox="1"/>
          <p:nvPr/>
        </p:nvSpPr>
        <p:spPr>
          <a:xfrm>
            <a:off x="7589729" y="4726332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Arial" charset="0"/>
                <a:ea typeface="Arial" charset="0"/>
                <a:cs typeface="Arial" charset="0"/>
              </a:rPr>
              <a:t>HfOx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69" name="Straight Arrow Connector 168"/>
          <p:cNvCxnSpPr>
            <a:stCxn id="90" idx="1"/>
          </p:cNvCxnSpPr>
          <p:nvPr/>
        </p:nvCxnSpPr>
        <p:spPr>
          <a:xfrm flipH="1">
            <a:off x="7446367" y="4926387"/>
            <a:ext cx="143362" cy="13247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/>
          <p:nvPr/>
        </p:nvCxnSpPr>
        <p:spPr>
          <a:xfrm>
            <a:off x="8287507" y="4908593"/>
            <a:ext cx="173892" cy="14442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7037098" y="1600200"/>
            <a:ext cx="35557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Arial" charset="0"/>
                <a:ea typeface="Arial" charset="0"/>
                <a:cs typeface="Arial" charset="0"/>
              </a:rPr>
              <a:t>RRAM resistance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7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18"/>
            <a:ext cx="12192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Random Projection utilizing variations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592" y="878126"/>
            <a:ext cx="10972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C00000"/>
                </a:solidFill>
              </a:rPr>
              <a:t>Delay </a:t>
            </a:r>
            <a:r>
              <a:rPr lang="en-US" dirty="0">
                <a:solidFill>
                  <a:srgbClr val="C00000"/>
                </a:solidFill>
              </a:rPr>
              <a:t>variations lead to high HD computing accuracy</a:t>
            </a:r>
          </a:p>
        </p:txBody>
      </p:sp>
      <p:sp>
        <p:nvSpPr>
          <p:cNvPr id="96" name="Rounded Rectangle 95"/>
          <p:cNvSpPr/>
          <p:nvPr/>
        </p:nvSpPr>
        <p:spPr bwMode="auto">
          <a:xfrm>
            <a:off x="6117202" y="1639658"/>
            <a:ext cx="5312798" cy="4478646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82" name="Rounded Rectangle 81"/>
          <p:cNvSpPr/>
          <p:nvPr/>
        </p:nvSpPr>
        <p:spPr bwMode="auto">
          <a:xfrm>
            <a:off x="457200" y="1676400"/>
            <a:ext cx="5437208" cy="4441904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5" name="TextBox 57"/>
          <p:cNvSpPr txBox="1">
            <a:spLocks noChangeArrowheads="1"/>
          </p:cNvSpPr>
          <p:nvPr/>
        </p:nvSpPr>
        <p:spPr bwMode="auto">
          <a:xfrm>
            <a:off x="1953648" y="4295690"/>
            <a:ext cx="8927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 smtClean="0">
                <a:ea typeface="Arial" charset="0"/>
                <a:cs typeface="Arial" charset="0"/>
              </a:rPr>
              <a:t>V</a:t>
            </a:r>
            <a:r>
              <a:rPr lang="en-US" sz="2000" baseline="-25000" dirty="0" smtClean="0">
                <a:ea typeface="Arial" charset="0"/>
                <a:cs typeface="Arial" charset="0"/>
              </a:rPr>
              <a:t>B</a:t>
            </a:r>
            <a:endParaRPr lang="en-US" sz="2000" baseline="-25000" dirty="0">
              <a:ea typeface="Arial" charset="0"/>
              <a:cs typeface="Arial" charset="0"/>
            </a:endParaRPr>
          </a:p>
        </p:txBody>
      </p:sp>
      <p:grpSp>
        <p:nvGrpSpPr>
          <p:cNvPr id="6" name="Group 58"/>
          <p:cNvGrpSpPr>
            <a:grpSpLocks/>
          </p:cNvGrpSpPr>
          <p:nvPr/>
        </p:nvGrpSpPr>
        <p:grpSpPr bwMode="auto">
          <a:xfrm>
            <a:off x="2530274" y="3243392"/>
            <a:ext cx="853891" cy="923287"/>
            <a:chOff x="7257657" y="555718"/>
            <a:chExt cx="465765" cy="578089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7488070" y="689849"/>
              <a:ext cx="0" cy="28715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576944" y="689849"/>
              <a:ext cx="0" cy="28715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570361" y="678514"/>
              <a:ext cx="153061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7570361" y="977004"/>
              <a:ext cx="153061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7723422" y="555718"/>
              <a:ext cx="0" cy="13413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7723422" y="977004"/>
              <a:ext cx="0" cy="156803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7257657" y="840983"/>
              <a:ext cx="134957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/>
            <p:cNvSpPr/>
            <p:nvPr/>
          </p:nvSpPr>
          <p:spPr>
            <a:xfrm>
              <a:off x="7398690" y="788086"/>
              <a:ext cx="89381" cy="94459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7" name="Group 67"/>
          <p:cNvGrpSpPr>
            <a:grpSpLocks/>
          </p:cNvGrpSpPr>
          <p:nvPr/>
        </p:nvGrpSpPr>
        <p:grpSpPr bwMode="auto">
          <a:xfrm>
            <a:off x="2530274" y="4082194"/>
            <a:ext cx="853891" cy="929322"/>
            <a:chOff x="7257657" y="552463"/>
            <a:chExt cx="465765" cy="581868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7488070" y="690373"/>
              <a:ext cx="0" cy="28715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576944" y="690373"/>
              <a:ext cx="0" cy="28715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570361" y="680927"/>
              <a:ext cx="153061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570361" y="977528"/>
              <a:ext cx="153061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723422" y="552463"/>
              <a:ext cx="0" cy="13791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723422" y="977528"/>
              <a:ext cx="0" cy="156803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7257657" y="841507"/>
              <a:ext cx="134957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7398694" y="786721"/>
              <a:ext cx="89377" cy="96348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Arial" charset="0"/>
                <a:ea typeface="Arial" charset="0"/>
                <a:cs typeface="Arial" charset="0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 bwMode="auto">
          <a:xfrm>
            <a:off x="3263466" y="3240372"/>
            <a:ext cx="265520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Isosceles Triangle 16"/>
          <p:cNvSpPr/>
          <p:nvPr/>
        </p:nvSpPr>
        <p:spPr bwMode="auto">
          <a:xfrm rot="10800000">
            <a:off x="3268007" y="5055776"/>
            <a:ext cx="220260" cy="235348"/>
          </a:xfrm>
          <a:prstGeom prst="triangle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3383435" y="4116109"/>
            <a:ext cx="291101" cy="0"/>
          </a:xfrm>
          <a:prstGeom prst="line">
            <a:avLst/>
          </a:prstGeom>
          <a:ln w="38100" cmpd="sng">
            <a:solidFill>
              <a:schemeClr val="tx1"/>
            </a:solidFill>
            <a:tailEnd type="diamond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23"/>
          <p:cNvSpPr txBox="1">
            <a:spLocks noChangeArrowheads="1"/>
          </p:cNvSpPr>
          <p:nvPr/>
        </p:nvSpPr>
        <p:spPr bwMode="auto">
          <a:xfrm>
            <a:off x="2117212" y="3421204"/>
            <a:ext cx="607441" cy="4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>
                <a:ea typeface="Arial" charset="0"/>
                <a:cs typeface="Arial" charset="0"/>
              </a:rPr>
              <a:t>In</a:t>
            </a:r>
          </a:p>
        </p:txBody>
      </p:sp>
      <p:sp>
        <p:nvSpPr>
          <p:cNvPr id="12" name="TextBox 123"/>
          <p:cNvSpPr txBox="1">
            <a:spLocks noChangeArrowheads="1"/>
          </p:cNvSpPr>
          <p:nvPr/>
        </p:nvSpPr>
        <p:spPr bwMode="auto">
          <a:xfrm>
            <a:off x="3646127" y="3898928"/>
            <a:ext cx="817147" cy="4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>
                <a:ea typeface="Arial" charset="0"/>
                <a:cs typeface="Arial" charset="0"/>
              </a:rPr>
              <a:t>Out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3389566" y="4876488"/>
            <a:ext cx="0" cy="206934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1509025" y="1755517"/>
            <a:ext cx="3624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CNFET Delay Cell</a:t>
            </a:r>
          </a:p>
        </p:txBody>
      </p:sp>
      <p:sp>
        <p:nvSpPr>
          <p:cNvPr id="117" name="TextBox 123"/>
          <p:cNvSpPr txBox="1">
            <a:spLocks noChangeArrowheads="1"/>
          </p:cNvSpPr>
          <p:nvPr/>
        </p:nvSpPr>
        <p:spPr bwMode="auto">
          <a:xfrm>
            <a:off x="3070759" y="2744826"/>
            <a:ext cx="14796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 smtClean="0">
                <a:ea typeface="Arial" charset="0"/>
                <a:cs typeface="Arial" charset="0"/>
              </a:rPr>
              <a:t>V</a:t>
            </a:r>
            <a:r>
              <a:rPr lang="en-US" sz="2000" baseline="-25000" dirty="0" smtClean="0">
                <a:ea typeface="Arial" charset="0"/>
                <a:cs typeface="Arial" charset="0"/>
              </a:rPr>
              <a:t>DD</a:t>
            </a:r>
            <a:endParaRPr lang="en-US" sz="2000" dirty="0">
              <a:ea typeface="Arial" charset="0"/>
              <a:cs typeface="Arial" charset="0"/>
            </a:endParaRPr>
          </a:p>
        </p:txBody>
      </p:sp>
      <p:sp>
        <p:nvSpPr>
          <p:cNvPr id="51" name="Arc 50"/>
          <p:cNvSpPr/>
          <p:nvPr/>
        </p:nvSpPr>
        <p:spPr>
          <a:xfrm flipH="1" flipV="1">
            <a:off x="3581469" y="3460059"/>
            <a:ext cx="489390" cy="1635198"/>
          </a:xfrm>
          <a:prstGeom prst="arc">
            <a:avLst/>
          </a:prstGeom>
          <a:ln w="381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TextBox 123"/>
          <p:cNvSpPr txBox="1">
            <a:spLocks noChangeArrowheads="1"/>
          </p:cNvSpPr>
          <p:nvPr/>
        </p:nvSpPr>
        <p:spPr bwMode="auto">
          <a:xfrm>
            <a:off x="3668965" y="4437410"/>
            <a:ext cx="19689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 err="1" smtClean="0">
                <a:ea typeface="Arial" charset="0"/>
                <a:cs typeface="Arial" charset="0"/>
              </a:rPr>
              <a:t>Pulldown</a:t>
            </a:r>
            <a:r>
              <a:rPr lang="en-US" sz="2000" dirty="0" smtClean="0">
                <a:ea typeface="Arial" charset="0"/>
                <a:cs typeface="Arial" charset="0"/>
              </a:rPr>
              <a:t> Delay</a:t>
            </a:r>
            <a:endParaRPr lang="en-US" sz="2000" dirty="0">
              <a:ea typeface="Arial" charset="0"/>
              <a:cs typeface="Arial" charset="0"/>
            </a:endParaRPr>
          </a:p>
        </p:txBody>
      </p:sp>
      <p:sp>
        <p:nvSpPr>
          <p:cNvPr id="203" name="Rectangle 202"/>
          <p:cNvSpPr/>
          <p:nvPr/>
        </p:nvSpPr>
        <p:spPr>
          <a:xfrm>
            <a:off x="2372099" y="6023088"/>
            <a:ext cx="79642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𝝻: </a:t>
            </a:r>
            <a:r>
              <a:rPr lang="en-US" sz="2800">
                <a:latin typeface="Arial" charset="0"/>
                <a:ea typeface="Arial" charset="0"/>
                <a:cs typeface="Arial" charset="0"/>
              </a:rPr>
              <a:t>mean delay, 𝞂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: standard deviation of delays</a:t>
            </a:r>
          </a:p>
        </p:txBody>
      </p:sp>
      <p:grpSp>
        <p:nvGrpSpPr>
          <p:cNvPr id="204" name="Group 203"/>
          <p:cNvGrpSpPr/>
          <p:nvPr/>
        </p:nvGrpSpPr>
        <p:grpSpPr>
          <a:xfrm>
            <a:off x="908867" y="2634123"/>
            <a:ext cx="993255" cy="621515"/>
            <a:chOff x="1722108" y="1455772"/>
            <a:chExt cx="615895" cy="429757"/>
          </a:xfrm>
        </p:grpSpPr>
        <p:sp>
          <p:nvSpPr>
            <p:cNvPr id="205" name="Isosceles Triangle 390"/>
            <p:cNvSpPr/>
            <p:nvPr/>
          </p:nvSpPr>
          <p:spPr>
            <a:xfrm rot="5400000">
              <a:off x="1833611" y="1474444"/>
              <a:ext cx="429757" cy="392413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206" name="Oval 205"/>
            <p:cNvSpPr/>
            <p:nvPr/>
          </p:nvSpPr>
          <p:spPr bwMode="auto">
            <a:xfrm>
              <a:off x="2255808" y="1626688"/>
              <a:ext cx="82195" cy="80962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00">
                <a:solidFill>
                  <a:schemeClr val="bg1"/>
                </a:solidFill>
              </a:endParaRPr>
            </a:p>
          </p:txBody>
        </p:sp>
        <p:cxnSp>
          <p:nvCxnSpPr>
            <p:cNvPr id="207" name="Straight Connector 206"/>
            <p:cNvCxnSpPr/>
            <p:nvPr/>
          </p:nvCxnSpPr>
          <p:spPr bwMode="auto">
            <a:xfrm flipH="1">
              <a:off x="1722108" y="1666487"/>
              <a:ext cx="130175" cy="0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TextBox 123"/>
            <p:cNvSpPr txBox="1">
              <a:spLocks noChangeArrowheads="1"/>
            </p:cNvSpPr>
            <p:nvPr/>
          </p:nvSpPr>
          <p:spPr bwMode="auto">
            <a:xfrm>
              <a:off x="1822650" y="1463438"/>
              <a:ext cx="429931" cy="404353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3200" i="1" dirty="0">
                  <a:cs typeface="Arial" charset="0"/>
                </a:rPr>
                <a:t>𝛿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154726" y="1713629"/>
            <a:ext cx="5073682" cy="4077255"/>
            <a:chOff x="6154726" y="1713629"/>
            <a:chExt cx="5073682" cy="4077255"/>
          </a:xfrm>
        </p:grpSpPr>
        <p:graphicFrame>
          <p:nvGraphicFramePr>
            <p:cNvPr id="201" name="Chart 20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06810851"/>
                </p:ext>
              </p:extLst>
            </p:nvPr>
          </p:nvGraphicFramePr>
          <p:xfrm>
            <a:off x="6915414" y="2130181"/>
            <a:ext cx="4312994" cy="316985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67" name="TextBox 166"/>
            <p:cNvSpPr txBox="1"/>
            <p:nvPr/>
          </p:nvSpPr>
          <p:spPr>
            <a:xfrm rot="16200000">
              <a:off x="4416356" y="3451999"/>
              <a:ext cx="3999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mtClean="0">
                  <a:latin typeface="Arial" charset="0"/>
                  <a:ea typeface="Arial" charset="0"/>
                  <a:cs typeface="Arial" charset="0"/>
                </a:rPr>
                <a:t>Inference Accuracy (%)</a:t>
              </a:r>
              <a:endParaRPr lang="en-US" sz="28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7425466" y="5267664"/>
              <a:ext cx="329288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 smtClean="0">
                  <a:latin typeface="Arial" charset="0"/>
                  <a:ea typeface="Arial" charset="0"/>
                  <a:cs typeface="Arial" charset="0"/>
                </a:rPr>
                <a:t>Pulldown</a:t>
              </a:r>
              <a:r>
                <a:rPr lang="en-US" sz="2800" dirty="0" smtClean="0">
                  <a:latin typeface="Arial" charset="0"/>
                  <a:ea typeface="Arial" charset="0"/>
                  <a:cs typeface="Arial" charset="0"/>
                </a:rPr>
                <a:t> Delay 𝞂</a:t>
              </a:r>
              <a:r>
                <a:rPr lang="en-US" sz="2800" dirty="0">
                  <a:latin typeface="Arial" charset="0"/>
                  <a:ea typeface="Arial" charset="0"/>
                  <a:cs typeface="Arial" charset="0"/>
                </a:rPr>
                <a:t>/</a:t>
              </a:r>
              <a:r>
                <a:rPr lang="en-US" sz="2800" dirty="0" smtClean="0">
                  <a:latin typeface="Arial" charset="0"/>
                  <a:ea typeface="Arial" charset="0"/>
                  <a:cs typeface="Arial" charset="0"/>
                </a:rPr>
                <a:t>𝝻</a:t>
              </a:r>
              <a:endParaRPr lang="en-US" sz="2800" dirty="0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7162800" y="2057400"/>
              <a:ext cx="0" cy="250871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7162800" y="4610217"/>
              <a:ext cx="0" cy="15086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V="1">
              <a:off x="7112494" y="4547084"/>
              <a:ext cx="102664" cy="11441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7111468" y="4508909"/>
              <a:ext cx="102664" cy="11441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753794" y="4185169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latin typeface="Arial" charset="0"/>
                  <a:ea typeface="Arial" charset="0"/>
                  <a:cs typeface="Arial" charset="0"/>
                </a:rPr>
                <a:t>75</a:t>
              </a:r>
              <a:endParaRPr lang="en-US" sz="20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613210" y="1857345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latin typeface="Arial" charset="0"/>
                  <a:ea typeface="Arial" charset="0"/>
                  <a:cs typeface="Arial" charset="0"/>
                </a:rPr>
                <a:t>100</a:t>
              </a:r>
              <a:endParaRPr lang="en-US" sz="2000"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799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18"/>
            <a:ext cx="12192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Random Projection utilizing variations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592" y="878126"/>
            <a:ext cx="10972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C00000"/>
                </a:solidFill>
              </a:rPr>
              <a:t>CNFETs: not enough variations (small </a:t>
            </a:r>
            <a:r>
              <a:rPr lang="mr-IN" dirty="0">
                <a:solidFill>
                  <a:srgbClr val="C00000"/>
                </a:solidFill>
              </a:rPr>
              <a:t>𝞂/</a:t>
            </a:r>
            <a:r>
              <a:rPr lang="mr-IN" dirty="0" smtClean="0">
                <a:solidFill>
                  <a:srgbClr val="C00000"/>
                </a:solidFill>
              </a:rPr>
              <a:t>𝝻</a:t>
            </a:r>
            <a:r>
              <a:rPr lang="en-US" dirty="0" smtClean="0">
                <a:solidFill>
                  <a:srgbClr val="C00000"/>
                </a:solidFill>
              </a:rPr>
              <a:t>)</a:t>
            </a:r>
            <a:endParaRPr lang="mr-IN" dirty="0">
              <a:solidFill>
                <a:srgbClr val="C00000"/>
              </a:solidFill>
            </a:endParaRPr>
          </a:p>
        </p:txBody>
      </p:sp>
      <p:sp>
        <p:nvSpPr>
          <p:cNvPr id="96" name="Rounded Rectangle 95"/>
          <p:cNvSpPr/>
          <p:nvPr/>
        </p:nvSpPr>
        <p:spPr bwMode="auto">
          <a:xfrm>
            <a:off x="6117202" y="1639658"/>
            <a:ext cx="5312798" cy="4478646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82" name="Rounded Rectangle 81"/>
          <p:cNvSpPr/>
          <p:nvPr/>
        </p:nvSpPr>
        <p:spPr bwMode="auto">
          <a:xfrm>
            <a:off x="457200" y="1676400"/>
            <a:ext cx="5437208" cy="4441904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5" name="TextBox 57"/>
          <p:cNvSpPr txBox="1">
            <a:spLocks noChangeArrowheads="1"/>
          </p:cNvSpPr>
          <p:nvPr/>
        </p:nvSpPr>
        <p:spPr bwMode="auto">
          <a:xfrm>
            <a:off x="1953648" y="4295690"/>
            <a:ext cx="8927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 smtClean="0">
                <a:ea typeface="Arial" charset="0"/>
                <a:cs typeface="Arial" charset="0"/>
              </a:rPr>
              <a:t>V</a:t>
            </a:r>
            <a:r>
              <a:rPr lang="en-US" sz="2000" baseline="-25000" dirty="0" smtClean="0">
                <a:ea typeface="Arial" charset="0"/>
                <a:cs typeface="Arial" charset="0"/>
              </a:rPr>
              <a:t>B</a:t>
            </a:r>
            <a:endParaRPr lang="en-US" sz="2000" baseline="-25000" dirty="0">
              <a:ea typeface="Arial" charset="0"/>
              <a:cs typeface="Arial" charset="0"/>
            </a:endParaRPr>
          </a:p>
        </p:txBody>
      </p:sp>
      <p:grpSp>
        <p:nvGrpSpPr>
          <p:cNvPr id="6" name="Group 58"/>
          <p:cNvGrpSpPr>
            <a:grpSpLocks/>
          </p:cNvGrpSpPr>
          <p:nvPr/>
        </p:nvGrpSpPr>
        <p:grpSpPr bwMode="auto">
          <a:xfrm>
            <a:off x="2530274" y="3243392"/>
            <a:ext cx="853891" cy="923287"/>
            <a:chOff x="7257657" y="555718"/>
            <a:chExt cx="465765" cy="578089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7488070" y="689849"/>
              <a:ext cx="0" cy="28715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576944" y="689849"/>
              <a:ext cx="0" cy="28715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570361" y="678514"/>
              <a:ext cx="153061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7570361" y="977004"/>
              <a:ext cx="153061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7723422" y="555718"/>
              <a:ext cx="0" cy="13413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7723422" y="977004"/>
              <a:ext cx="0" cy="156803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7257657" y="840983"/>
              <a:ext cx="134957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/>
            <p:cNvSpPr/>
            <p:nvPr/>
          </p:nvSpPr>
          <p:spPr>
            <a:xfrm>
              <a:off x="7398690" y="788086"/>
              <a:ext cx="89381" cy="94459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7" name="Group 67"/>
          <p:cNvGrpSpPr>
            <a:grpSpLocks/>
          </p:cNvGrpSpPr>
          <p:nvPr/>
        </p:nvGrpSpPr>
        <p:grpSpPr bwMode="auto">
          <a:xfrm>
            <a:off x="2530274" y="4082194"/>
            <a:ext cx="853891" cy="929322"/>
            <a:chOff x="7257657" y="552463"/>
            <a:chExt cx="465765" cy="581868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7488070" y="690373"/>
              <a:ext cx="0" cy="28715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576944" y="690373"/>
              <a:ext cx="0" cy="28715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570361" y="680927"/>
              <a:ext cx="153061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570361" y="977528"/>
              <a:ext cx="153061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723422" y="552463"/>
              <a:ext cx="0" cy="13791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723422" y="977528"/>
              <a:ext cx="0" cy="156803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7257657" y="841507"/>
              <a:ext cx="134957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7398694" y="786721"/>
              <a:ext cx="89377" cy="96348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Arial" charset="0"/>
                <a:ea typeface="Arial" charset="0"/>
                <a:cs typeface="Arial" charset="0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 bwMode="auto">
          <a:xfrm>
            <a:off x="3263466" y="3240372"/>
            <a:ext cx="265520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Isosceles Triangle 16"/>
          <p:cNvSpPr/>
          <p:nvPr/>
        </p:nvSpPr>
        <p:spPr bwMode="auto">
          <a:xfrm rot="10800000">
            <a:off x="3268007" y="5055776"/>
            <a:ext cx="220260" cy="235348"/>
          </a:xfrm>
          <a:prstGeom prst="triangle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3383435" y="4116109"/>
            <a:ext cx="291101" cy="0"/>
          </a:xfrm>
          <a:prstGeom prst="line">
            <a:avLst/>
          </a:prstGeom>
          <a:ln w="38100" cmpd="sng">
            <a:solidFill>
              <a:schemeClr val="tx1"/>
            </a:solidFill>
            <a:tailEnd type="diamond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23"/>
          <p:cNvSpPr txBox="1">
            <a:spLocks noChangeArrowheads="1"/>
          </p:cNvSpPr>
          <p:nvPr/>
        </p:nvSpPr>
        <p:spPr bwMode="auto">
          <a:xfrm>
            <a:off x="2117212" y="3421204"/>
            <a:ext cx="607441" cy="4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>
                <a:ea typeface="Arial" charset="0"/>
                <a:cs typeface="Arial" charset="0"/>
              </a:rPr>
              <a:t>In</a:t>
            </a:r>
          </a:p>
        </p:txBody>
      </p:sp>
      <p:sp>
        <p:nvSpPr>
          <p:cNvPr id="12" name="TextBox 123"/>
          <p:cNvSpPr txBox="1">
            <a:spLocks noChangeArrowheads="1"/>
          </p:cNvSpPr>
          <p:nvPr/>
        </p:nvSpPr>
        <p:spPr bwMode="auto">
          <a:xfrm>
            <a:off x="3646127" y="3898928"/>
            <a:ext cx="817147" cy="4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>
                <a:ea typeface="Arial" charset="0"/>
                <a:cs typeface="Arial" charset="0"/>
              </a:rPr>
              <a:t>Out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3389566" y="4876488"/>
            <a:ext cx="0" cy="206934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1509025" y="1755517"/>
            <a:ext cx="3624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CNFET Delay Cell</a:t>
            </a:r>
          </a:p>
        </p:txBody>
      </p:sp>
      <p:sp>
        <p:nvSpPr>
          <p:cNvPr id="117" name="TextBox 123"/>
          <p:cNvSpPr txBox="1">
            <a:spLocks noChangeArrowheads="1"/>
          </p:cNvSpPr>
          <p:nvPr/>
        </p:nvSpPr>
        <p:spPr bwMode="auto">
          <a:xfrm>
            <a:off x="3070759" y="2744826"/>
            <a:ext cx="14796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 smtClean="0">
                <a:ea typeface="Arial" charset="0"/>
                <a:cs typeface="Arial" charset="0"/>
              </a:rPr>
              <a:t>V</a:t>
            </a:r>
            <a:r>
              <a:rPr lang="en-US" sz="2000" baseline="-25000" dirty="0" smtClean="0">
                <a:ea typeface="Arial" charset="0"/>
                <a:cs typeface="Arial" charset="0"/>
              </a:rPr>
              <a:t>DD</a:t>
            </a:r>
            <a:endParaRPr lang="en-US" sz="2000" dirty="0">
              <a:ea typeface="Arial" charset="0"/>
              <a:cs typeface="Arial" charset="0"/>
            </a:endParaRPr>
          </a:p>
        </p:txBody>
      </p:sp>
      <p:sp>
        <p:nvSpPr>
          <p:cNvPr id="51" name="Arc 50"/>
          <p:cNvSpPr/>
          <p:nvPr/>
        </p:nvSpPr>
        <p:spPr>
          <a:xfrm flipH="1" flipV="1">
            <a:off x="3581469" y="3460059"/>
            <a:ext cx="489390" cy="1635198"/>
          </a:xfrm>
          <a:prstGeom prst="arc">
            <a:avLst/>
          </a:prstGeom>
          <a:ln w="381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TextBox 123"/>
          <p:cNvSpPr txBox="1">
            <a:spLocks noChangeArrowheads="1"/>
          </p:cNvSpPr>
          <p:nvPr/>
        </p:nvSpPr>
        <p:spPr bwMode="auto">
          <a:xfrm>
            <a:off x="3668965" y="4437410"/>
            <a:ext cx="19689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 err="1" smtClean="0">
                <a:ea typeface="Arial" charset="0"/>
                <a:cs typeface="Arial" charset="0"/>
              </a:rPr>
              <a:t>Pulldown</a:t>
            </a:r>
            <a:r>
              <a:rPr lang="en-US" sz="2000" dirty="0" smtClean="0">
                <a:ea typeface="Arial" charset="0"/>
                <a:cs typeface="Arial" charset="0"/>
              </a:rPr>
              <a:t> Delay</a:t>
            </a:r>
            <a:endParaRPr lang="en-US" sz="2000" dirty="0">
              <a:ea typeface="Arial" charset="0"/>
              <a:cs typeface="Arial" charset="0"/>
            </a:endParaRPr>
          </a:p>
        </p:txBody>
      </p:sp>
      <p:sp>
        <p:nvSpPr>
          <p:cNvPr id="203" name="Rectangle 202"/>
          <p:cNvSpPr/>
          <p:nvPr/>
        </p:nvSpPr>
        <p:spPr>
          <a:xfrm>
            <a:off x="2372099" y="6023088"/>
            <a:ext cx="79642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𝝻: </a:t>
            </a:r>
            <a:r>
              <a:rPr lang="en-US" sz="2800">
                <a:latin typeface="Arial" charset="0"/>
                <a:ea typeface="Arial" charset="0"/>
                <a:cs typeface="Arial" charset="0"/>
              </a:rPr>
              <a:t>mean delay, 𝞂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: standard deviation of delays</a:t>
            </a:r>
          </a:p>
        </p:txBody>
      </p:sp>
      <p:grpSp>
        <p:nvGrpSpPr>
          <p:cNvPr id="204" name="Group 203"/>
          <p:cNvGrpSpPr/>
          <p:nvPr/>
        </p:nvGrpSpPr>
        <p:grpSpPr>
          <a:xfrm>
            <a:off x="908867" y="2634123"/>
            <a:ext cx="993255" cy="621515"/>
            <a:chOff x="1722108" y="1455772"/>
            <a:chExt cx="615895" cy="429757"/>
          </a:xfrm>
        </p:grpSpPr>
        <p:sp>
          <p:nvSpPr>
            <p:cNvPr id="205" name="Isosceles Triangle 390"/>
            <p:cNvSpPr/>
            <p:nvPr/>
          </p:nvSpPr>
          <p:spPr>
            <a:xfrm rot="5400000">
              <a:off x="1833611" y="1474444"/>
              <a:ext cx="429757" cy="392413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206" name="Oval 205"/>
            <p:cNvSpPr/>
            <p:nvPr/>
          </p:nvSpPr>
          <p:spPr bwMode="auto">
            <a:xfrm>
              <a:off x="2255808" y="1626688"/>
              <a:ext cx="82195" cy="80962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00">
                <a:solidFill>
                  <a:schemeClr val="bg1"/>
                </a:solidFill>
              </a:endParaRPr>
            </a:p>
          </p:txBody>
        </p:sp>
        <p:cxnSp>
          <p:nvCxnSpPr>
            <p:cNvPr id="207" name="Straight Connector 206"/>
            <p:cNvCxnSpPr/>
            <p:nvPr/>
          </p:nvCxnSpPr>
          <p:spPr bwMode="auto">
            <a:xfrm flipH="1">
              <a:off x="1722108" y="1666487"/>
              <a:ext cx="130175" cy="0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TextBox 123"/>
            <p:cNvSpPr txBox="1">
              <a:spLocks noChangeArrowheads="1"/>
            </p:cNvSpPr>
            <p:nvPr/>
          </p:nvSpPr>
          <p:spPr bwMode="auto">
            <a:xfrm>
              <a:off x="1822650" y="1463438"/>
              <a:ext cx="429931" cy="404353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3200" i="1" dirty="0">
                  <a:cs typeface="Arial" charset="0"/>
                </a:rPr>
                <a:t>𝛿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154726" y="1713629"/>
            <a:ext cx="5073682" cy="4077255"/>
            <a:chOff x="6154726" y="1713629"/>
            <a:chExt cx="5073682" cy="4077255"/>
          </a:xfrm>
        </p:grpSpPr>
        <p:graphicFrame>
          <p:nvGraphicFramePr>
            <p:cNvPr id="49" name="Chart 4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64340604"/>
                </p:ext>
              </p:extLst>
            </p:nvPr>
          </p:nvGraphicFramePr>
          <p:xfrm>
            <a:off x="6915414" y="2130181"/>
            <a:ext cx="4312994" cy="316985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0" name="TextBox 49"/>
            <p:cNvSpPr txBox="1"/>
            <p:nvPr/>
          </p:nvSpPr>
          <p:spPr>
            <a:xfrm rot="16200000">
              <a:off x="4416356" y="3451999"/>
              <a:ext cx="3999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Arial" charset="0"/>
                  <a:ea typeface="Arial" charset="0"/>
                  <a:cs typeface="Arial" charset="0"/>
                </a:rPr>
                <a:t>Inference Accuracy (%)</a:t>
              </a:r>
              <a:endParaRPr lang="en-US" sz="28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7425466" y="5267664"/>
              <a:ext cx="329288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 smtClean="0">
                  <a:latin typeface="Arial" charset="0"/>
                  <a:ea typeface="Arial" charset="0"/>
                  <a:cs typeface="Arial" charset="0"/>
                </a:rPr>
                <a:t>Pulldown</a:t>
              </a:r>
              <a:r>
                <a:rPr lang="en-US" sz="2800" dirty="0" smtClean="0">
                  <a:latin typeface="Arial" charset="0"/>
                  <a:ea typeface="Arial" charset="0"/>
                  <a:cs typeface="Arial" charset="0"/>
                </a:rPr>
                <a:t> Delay 𝞂</a:t>
              </a:r>
              <a:r>
                <a:rPr lang="en-US" sz="2800" dirty="0">
                  <a:latin typeface="Arial" charset="0"/>
                  <a:ea typeface="Arial" charset="0"/>
                  <a:cs typeface="Arial" charset="0"/>
                </a:rPr>
                <a:t>/</a:t>
              </a:r>
              <a:r>
                <a:rPr lang="en-US" sz="2800" dirty="0" smtClean="0">
                  <a:latin typeface="Arial" charset="0"/>
                  <a:ea typeface="Arial" charset="0"/>
                  <a:cs typeface="Arial" charset="0"/>
                </a:rPr>
                <a:t>𝝻</a:t>
              </a:r>
              <a:endParaRPr lang="en-US" sz="2800" dirty="0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7162800" y="2057400"/>
              <a:ext cx="0" cy="250871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7162800" y="4610217"/>
              <a:ext cx="0" cy="15086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V="1">
              <a:off x="7112494" y="4547084"/>
              <a:ext cx="102664" cy="11441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7111468" y="4508909"/>
              <a:ext cx="102664" cy="11441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6753794" y="4185169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latin typeface="Arial" charset="0"/>
                  <a:ea typeface="Arial" charset="0"/>
                  <a:cs typeface="Arial" charset="0"/>
                </a:rPr>
                <a:t>75</a:t>
              </a:r>
              <a:endParaRPr lang="en-US" sz="20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613210" y="1857345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latin typeface="Arial" charset="0"/>
                  <a:ea typeface="Arial" charset="0"/>
                  <a:cs typeface="Arial" charset="0"/>
                </a:rPr>
                <a:t>100</a:t>
              </a:r>
              <a:endParaRPr lang="en-US" sz="200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84" name="Oval 183"/>
          <p:cNvSpPr/>
          <p:nvPr/>
        </p:nvSpPr>
        <p:spPr>
          <a:xfrm>
            <a:off x="7688548" y="4211741"/>
            <a:ext cx="133372" cy="1333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Rectangle 185"/>
          <p:cNvSpPr/>
          <p:nvPr/>
        </p:nvSpPr>
        <p:spPr>
          <a:xfrm>
            <a:off x="7856574" y="3976211"/>
            <a:ext cx="7537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0.3</a:t>
            </a:r>
            <a:endParaRPr lang="en-US" sz="32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3" name="Rectangle 192"/>
          <p:cNvSpPr/>
          <p:nvPr/>
        </p:nvSpPr>
        <p:spPr>
          <a:xfrm>
            <a:off x="8626393" y="4034080"/>
            <a:ext cx="22797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CNFET Only</a:t>
            </a:r>
            <a:endParaRPr lang="en-US" sz="28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7755234" y="4283890"/>
            <a:ext cx="0" cy="47719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02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18"/>
            <a:ext cx="12192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Random Projection utilizing variations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592" y="878126"/>
            <a:ext cx="10972800" cy="64240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C00000"/>
                </a:solidFill>
              </a:rPr>
              <a:t>RRAM </a:t>
            </a:r>
            <a:r>
              <a:rPr lang="en-US" dirty="0" smtClean="0">
                <a:solidFill>
                  <a:srgbClr val="C00000"/>
                </a:solidFill>
              </a:rPr>
              <a:t>variations: more than CNFETs</a:t>
            </a:r>
            <a:endParaRPr lang="mr-IN" dirty="0">
              <a:solidFill>
                <a:srgbClr val="C00000"/>
              </a:solidFill>
            </a:endParaRPr>
          </a:p>
        </p:txBody>
      </p:sp>
      <p:sp>
        <p:nvSpPr>
          <p:cNvPr id="96" name="Rounded Rectangle 95"/>
          <p:cNvSpPr/>
          <p:nvPr/>
        </p:nvSpPr>
        <p:spPr bwMode="auto">
          <a:xfrm>
            <a:off x="6117202" y="1640024"/>
            <a:ext cx="5312798" cy="4478646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82" name="Rounded Rectangle 81"/>
          <p:cNvSpPr/>
          <p:nvPr/>
        </p:nvSpPr>
        <p:spPr bwMode="auto">
          <a:xfrm>
            <a:off x="457200" y="1676766"/>
            <a:ext cx="5437208" cy="4441904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  <a:latin typeface="Trebuchet MS"/>
            </a:endParaRPr>
          </a:p>
        </p:txBody>
      </p:sp>
      <p:grpSp>
        <p:nvGrpSpPr>
          <p:cNvPr id="6" name="Group 58"/>
          <p:cNvGrpSpPr>
            <a:grpSpLocks/>
          </p:cNvGrpSpPr>
          <p:nvPr/>
        </p:nvGrpSpPr>
        <p:grpSpPr bwMode="auto">
          <a:xfrm>
            <a:off x="2398545" y="3322134"/>
            <a:ext cx="853891" cy="923287"/>
            <a:chOff x="7257657" y="555718"/>
            <a:chExt cx="465765" cy="578089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7488070" y="689849"/>
              <a:ext cx="0" cy="28715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576944" y="689849"/>
              <a:ext cx="0" cy="28715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570361" y="678514"/>
              <a:ext cx="153061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7570361" y="977004"/>
              <a:ext cx="153061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7723422" y="555718"/>
              <a:ext cx="0" cy="13413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7723422" y="977004"/>
              <a:ext cx="0" cy="156803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7257657" y="840983"/>
              <a:ext cx="134957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/>
            <p:cNvSpPr/>
            <p:nvPr/>
          </p:nvSpPr>
          <p:spPr>
            <a:xfrm>
              <a:off x="7398690" y="788086"/>
              <a:ext cx="89381" cy="94459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Arial" charset="0"/>
                <a:ea typeface="Arial" charset="0"/>
                <a:cs typeface="Arial" charset="0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 bwMode="auto">
          <a:xfrm>
            <a:off x="3131737" y="3319114"/>
            <a:ext cx="265520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Isosceles Triangle 16"/>
          <p:cNvSpPr/>
          <p:nvPr/>
        </p:nvSpPr>
        <p:spPr bwMode="auto">
          <a:xfrm rot="10800000">
            <a:off x="3131737" y="5179683"/>
            <a:ext cx="220260" cy="235348"/>
          </a:xfrm>
          <a:prstGeom prst="triangle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3251706" y="4194851"/>
            <a:ext cx="291101" cy="0"/>
          </a:xfrm>
          <a:prstGeom prst="line">
            <a:avLst/>
          </a:prstGeom>
          <a:ln w="38100" cmpd="sng">
            <a:solidFill>
              <a:schemeClr val="tx1"/>
            </a:solidFill>
            <a:tailEnd type="diamond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23"/>
          <p:cNvSpPr txBox="1">
            <a:spLocks noChangeArrowheads="1"/>
          </p:cNvSpPr>
          <p:nvPr/>
        </p:nvSpPr>
        <p:spPr bwMode="auto">
          <a:xfrm>
            <a:off x="1985483" y="3499946"/>
            <a:ext cx="607441" cy="4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>
                <a:ea typeface="Arial" charset="0"/>
                <a:cs typeface="Arial" charset="0"/>
              </a:rPr>
              <a:t>In</a:t>
            </a:r>
          </a:p>
        </p:txBody>
      </p:sp>
      <p:sp>
        <p:nvSpPr>
          <p:cNvPr id="12" name="TextBox 123"/>
          <p:cNvSpPr txBox="1">
            <a:spLocks noChangeArrowheads="1"/>
          </p:cNvSpPr>
          <p:nvPr/>
        </p:nvSpPr>
        <p:spPr bwMode="auto">
          <a:xfrm>
            <a:off x="3514398" y="3977670"/>
            <a:ext cx="817147" cy="4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>
                <a:ea typeface="Arial" charset="0"/>
                <a:cs typeface="Arial" charset="0"/>
              </a:rPr>
              <a:t>Out</a:t>
            </a:r>
          </a:p>
        </p:txBody>
      </p:sp>
      <p:cxnSp>
        <p:nvCxnSpPr>
          <p:cNvPr id="16" name="Straight Connector 15"/>
          <p:cNvCxnSpPr>
            <a:stCxn id="45" idx="2"/>
            <a:endCxn id="9" idx="3"/>
          </p:cNvCxnSpPr>
          <p:nvPr/>
        </p:nvCxnSpPr>
        <p:spPr bwMode="auto">
          <a:xfrm flipH="1">
            <a:off x="3241867" y="4930945"/>
            <a:ext cx="4427" cy="248738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1509025" y="1755883"/>
            <a:ext cx="34884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RRAM Delay Cell</a:t>
            </a:r>
          </a:p>
        </p:txBody>
      </p:sp>
      <p:sp>
        <p:nvSpPr>
          <p:cNvPr id="117" name="TextBox 123"/>
          <p:cNvSpPr txBox="1">
            <a:spLocks noChangeArrowheads="1"/>
          </p:cNvSpPr>
          <p:nvPr/>
        </p:nvSpPr>
        <p:spPr bwMode="auto">
          <a:xfrm>
            <a:off x="2939030" y="2823568"/>
            <a:ext cx="14796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 smtClean="0">
                <a:ea typeface="Arial" charset="0"/>
                <a:cs typeface="Arial" charset="0"/>
              </a:rPr>
              <a:t>V</a:t>
            </a:r>
            <a:r>
              <a:rPr lang="en-US" sz="2000" baseline="-25000" dirty="0" smtClean="0">
                <a:ea typeface="Arial" charset="0"/>
                <a:cs typeface="Arial" charset="0"/>
              </a:rPr>
              <a:t>DD</a:t>
            </a:r>
            <a:endParaRPr lang="en-US" sz="2000" dirty="0">
              <a:ea typeface="Arial" charset="0"/>
              <a:cs typeface="Arial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157569" y="4567024"/>
            <a:ext cx="177450" cy="363921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6" name="Straight Connector 45"/>
          <p:cNvCxnSpPr>
            <a:endCxn id="45" idx="0"/>
          </p:cNvCxnSpPr>
          <p:nvPr/>
        </p:nvCxnSpPr>
        <p:spPr bwMode="auto">
          <a:xfrm flipH="1">
            <a:off x="3246294" y="4228742"/>
            <a:ext cx="4772" cy="338282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2372099" y="6023088"/>
            <a:ext cx="79642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𝝻: </a:t>
            </a:r>
            <a:r>
              <a:rPr lang="en-US" sz="2800">
                <a:latin typeface="Arial" charset="0"/>
                <a:ea typeface="Arial" charset="0"/>
                <a:cs typeface="Arial" charset="0"/>
              </a:rPr>
              <a:t>mean delay, 𝞂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: standard deviation of delays</a:t>
            </a:r>
          </a:p>
        </p:txBody>
      </p:sp>
      <p:sp>
        <p:nvSpPr>
          <p:cNvPr id="61" name="TextBox 123"/>
          <p:cNvSpPr txBox="1">
            <a:spLocks noChangeArrowheads="1"/>
          </p:cNvSpPr>
          <p:nvPr/>
        </p:nvSpPr>
        <p:spPr bwMode="auto">
          <a:xfrm>
            <a:off x="2238648" y="4565838"/>
            <a:ext cx="9570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smtClean="0">
                <a:ea typeface="Arial" charset="0"/>
                <a:cs typeface="Arial" charset="0"/>
              </a:rPr>
              <a:t>RRAM</a:t>
            </a:r>
            <a:endParaRPr lang="en-US" sz="2000" dirty="0">
              <a:ea typeface="Arial" charset="0"/>
              <a:cs typeface="Arial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908867" y="2634123"/>
            <a:ext cx="993255" cy="621515"/>
            <a:chOff x="1722108" y="1455772"/>
            <a:chExt cx="615895" cy="429757"/>
          </a:xfrm>
        </p:grpSpPr>
        <p:sp>
          <p:nvSpPr>
            <p:cNvPr id="63" name="Isosceles Triangle 390"/>
            <p:cNvSpPr/>
            <p:nvPr/>
          </p:nvSpPr>
          <p:spPr>
            <a:xfrm rot="5400000">
              <a:off x="1833611" y="1474444"/>
              <a:ext cx="429757" cy="392413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2255808" y="1626688"/>
              <a:ext cx="82195" cy="80962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00">
                <a:solidFill>
                  <a:schemeClr val="bg1"/>
                </a:solidFill>
              </a:endParaRPr>
            </a:p>
          </p:txBody>
        </p:sp>
        <p:cxnSp>
          <p:nvCxnSpPr>
            <p:cNvPr id="65" name="Straight Connector 64"/>
            <p:cNvCxnSpPr/>
            <p:nvPr/>
          </p:nvCxnSpPr>
          <p:spPr bwMode="auto">
            <a:xfrm flipH="1">
              <a:off x="1722108" y="1666487"/>
              <a:ext cx="130175" cy="0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123"/>
            <p:cNvSpPr txBox="1">
              <a:spLocks noChangeArrowheads="1"/>
            </p:cNvSpPr>
            <p:nvPr/>
          </p:nvSpPr>
          <p:spPr bwMode="auto">
            <a:xfrm>
              <a:off x="1822650" y="1463438"/>
              <a:ext cx="429931" cy="404353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3200" i="1" dirty="0">
                  <a:cs typeface="Arial" charset="0"/>
                </a:rPr>
                <a:t>𝛿</a:t>
              </a:r>
            </a:p>
          </p:txBody>
        </p:sp>
      </p:grpSp>
      <p:sp>
        <p:nvSpPr>
          <p:cNvPr id="50" name="Arc 49"/>
          <p:cNvSpPr/>
          <p:nvPr/>
        </p:nvSpPr>
        <p:spPr>
          <a:xfrm flipH="1" flipV="1">
            <a:off x="3505200" y="3569468"/>
            <a:ext cx="489390" cy="1635198"/>
          </a:xfrm>
          <a:prstGeom prst="arc">
            <a:avLst/>
          </a:prstGeom>
          <a:ln w="381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123"/>
          <p:cNvSpPr txBox="1">
            <a:spLocks noChangeArrowheads="1"/>
          </p:cNvSpPr>
          <p:nvPr/>
        </p:nvSpPr>
        <p:spPr bwMode="auto">
          <a:xfrm>
            <a:off x="3592696" y="4546819"/>
            <a:ext cx="19689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 err="1" smtClean="0">
                <a:ea typeface="Arial" charset="0"/>
                <a:cs typeface="Arial" charset="0"/>
              </a:rPr>
              <a:t>Pulldown</a:t>
            </a:r>
            <a:r>
              <a:rPr lang="en-US" sz="2000" dirty="0" smtClean="0">
                <a:ea typeface="Arial" charset="0"/>
                <a:cs typeface="Arial" charset="0"/>
              </a:rPr>
              <a:t> Delay</a:t>
            </a:r>
            <a:endParaRPr lang="en-US" sz="2000" dirty="0">
              <a:ea typeface="Arial" charset="0"/>
              <a:cs typeface="Arial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6154726" y="1713629"/>
            <a:ext cx="5073682" cy="4077255"/>
            <a:chOff x="6154726" y="1713629"/>
            <a:chExt cx="5073682" cy="4077255"/>
          </a:xfrm>
        </p:grpSpPr>
        <p:graphicFrame>
          <p:nvGraphicFramePr>
            <p:cNvPr id="54" name="Chart 5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18249659"/>
                </p:ext>
              </p:extLst>
            </p:nvPr>
          </p:nvGraphicFramePr>
          <p:xfrm>
            <a:off x="6915414" y="2130181"/>
            <a:ext cx="4312994" cy="316985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5" name="TextBox 54"/>
            <p:cNvSpPr txBox="1"/>
            <p:nvPr/>
          </p:nvSpPr>
          <p:spPr>
            <a:xfrm rot="16200000">
              <a:off x="4416356" y="3451999"/>
              <a:ext cx="3999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Arial" charset="0"/>
                  <a:ea typeface="Arial" charset="0"/>
                  <a:cs typeface="Arial" charset="0"/>
                </a:rPr>
                <a:t>Inference Accuracy (%)</a:t>
              </a:r>
              <a:endParaRPr lang="en-US" sz="28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425466" y="5267664"/>
              <a:ext cx="329288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 smtClean="0">
                  <a:latin typeface="Arial" charset="0"/>
                  <a:ea typeface="Arial" charset="0"/>
                  <a:cs typeface="Arial" charset="0"/>
                </a:rPr>
                <a:t>Pulldown</a:t>
              </a:r>
              <a:r>
                <a:rPr lang="en-US" sz="2800" dirty="0" smtClean="0">
                  <a:latin typeface="Arial" charset="0"/>
                  <a:ea typeface="Arial" charset="0"/>
                  <a:cs typeface="Arial" charset="0"/>
                </a:rPr>
                <a:t> Delay 𝞂</a:t>
              </a:r>
              <a:r>
                <a:rPr lang="en-US" sz="2800" dirty="0">
                  <a:latin typeface="Arial" charset="0"/>
                  <a:ea typeface="Arial" charset="0"/>
                  <a:cs typeface="Arial" charset="0"/>
                </a:rPr>
                <a:t>/</a:t>
              </a:r>
              <a:r>
                <a:rPr lang="en-US" sz="2800" dirty="0" smtClean="0">
                  <a:latin typeface="Arial" charset="0"/>
                  <a:ea typeface="Arial" charset="0"/>
                  <a:cs typeface="Arial" charset="0"/>
                </a:rPr>
                <a:t>𝝻</a:t>
              </a:r>
              <a:endParaRPr lang="en-US" sz="2800" dirty="0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7162800" y="2057400"/>
              <a:ext cx="0" cy="250871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7162800" y="4610217"/>
              <a:ext cx="0" cy="15086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7112494" y="4547084"/>
              <a:ext cx="102664" cy="11441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7111468" y="4508909"/>
              <a:ext cx="102664" cy="11441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6753794" y="4185169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latin typeface="Arial" charset="0"/>
                  <a:ea typeface="Arial" charset="0"/>
                  <a:cs typeface="Arial" charset="0"/>
                </a:rPr>
                <a:t>75</a:t>
              </a:r>
              <a:endParaRPr lang="en-US" sz="20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613210" y="1857345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Arial" charset="0"/>
                  <a:ea typeface="Arial" charset="0"/>
                  <a:cs typeface="Arial" charset="0"/>
                </a:rPr>
                <a:t>100</a:t>
              </a:r>
              <a:endParaRPr lang="en-US" sz="20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47" name="Oval 46"/>
          <p:cNvSpPr/>
          <p:nvPr/>
        </p:nvSpPr>
        <p:spPr>
          <a:xfrm>
            <a:off x="8618104" y="2913321"/>
            <a:ext cx="133372" cy="1333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714306" y="2840321"/>
            <a:ext cx="7537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0.8</a:t>
            </a:r>
            <a:endParaRPr lang="en-US" sz="32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714306" y="3584848"/>
            <a:ext cx="21611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RRAM Only</a:t>
            </a:r>
            <a:endParaRPr lang="en-US" sz="28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8678532" y="3019825"/>
            <a:ext cx="0" cy="1741255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801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ounded Rectangle 96"/>
          <p:cNvSpPr/>
          <p:nvPr/>
        </p:nvSpPr>
        <p:spPr bwMode="auto">
          <a:xfrm>
            <a:off x="6117202" y="1422722"/>
            <a:ext cx="5312798" cy="4694843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  <a:latin typeface="Trebuchet MS"/>
            </a:endParaRPr>
          </a:p>
        </p:txBody>
      </p:sp>
      <p:grpSp>
        <p:nvGrpSpPr>
          <p:cNvPr id="79" name="Group 78"/>
          <p:cNvGrpSpPr/>
          <p:nvPr/>
        </p:nvGrpSpPr>
        <p:grpSpPr>
          <a:xfrm>
            <a:off x="6154726" y="1713629"/>
            <a:ext cx="5073682" cy="4077255"/>
            <a:chOff x="6154726" y="1713629"/>
            <a:chExt cx="5073682" cy="4077255"/>
          </a:xfrm>
        </p:grpSpPr>
        <p:graphicFrame>
          <p:nvGraphicFramePr>
            <p:cNvPr id="80" name="Chart 7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58544492"/>
                </p:ext>
              </p:extLst>
            </p:nvPr>
          </p:nvGraphicFramePr>
          <p:xfrm>
            <a:off x="6915414" y="2130181"/>
            <a:ext cx="4312994" cy="316985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1" name="TextBox 80"/>
            <p:cNvSpPr txBox="1"/>
            <p:nvPr/>
          </p:nvSpPr>
          <p:spPr>
            <a:xfrm rot="16200000">
              <a:off x="4416356" y="3451999"/>
              <a:ext cx="3999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Arial" charset="0"/>
                  <a:ea typeface="Arial" charset="0"/>
                  <a:cs typeface="Arial" charset="0"/>
                </a:rPr>
                <a:t>Inference Accuracy (%)</a:t>
              </a:r>
              <a:endParaRPr lang="en-US" sz="28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7425466" y="5267664"/>
              <a:ext cx="329288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 smtClean="0">
                  <a:latin typeface="Arial" charset="0"/>
                  <a:ea typeface="Arial" charset="0"/>
                  <a:cs typeface="Arial" charset="0"/>
                </a:rPr>
                <a:t>Pulldown</a:t>
              </a:r>
              <a:r>
                <a:rPr lang="en-US" sz="2800" dirty="0" smtClean="0">
                  <a:latin typeface="Arial" charset="0"/>
                  <a:ea typeface="Arial" charset="0"/>
                  <a:cs typeface="Arial" charset="0"/>
                </a:rPr>
                <a:t> Delay 𝞂</a:t>
              </a:r>
              <a:r>
                <a:rPr lang="en-US" sz="2800" dirty="0">
                  <a:latin typeface="Arial" charset="0"/>
                  <a:ea typeface="Arial" charset="0"/>
                  <a:cs typeface="Arial" charset="0"/>
                </a:rPr>
                <a:t>/</a:t>
              </a:r>
              <a:r>
                <a:rPr lang="en-US" sz="2800" dirty="0" smtClean="0">
                  <a:latin typeface="Arial" charset="0"/>
                  <a:ea typeface="Arial" charset="0"/>
                  <a:cs typeface="Arial" charset="0"/>
                </a:rPr>
                <a:t>𝝻</a:t>
              </a:r>
              <a:endParaRPr lang="en-US" sz="2800" dirty="0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7162800" y="2057400"/>
              <a:ext cx="0" cy="250871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7162800" y="4610217"/>
              <a:ext cx="0" cy="15086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7112494" y="4547084"/>
              <a:ext cx="102664" cy="11441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V="1">
              <a:off x="7111468" y="4508909"/>
              <a:ext cx="102664" cy="11441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/>
            <p:cNvSpPr txBox="1"/>
            <p:nvPr/>
          </p:nvSpPr>
          <p:spPr>
            <a:xfrm>
              <a:off x="6753794" y="4185169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latin typeface="Arial" charset="0"/>
                  <a:ea typeface="Arial" charset="0"/>
                  <a:cs typeface="Arial" charset="0"/>
                </a:rPr>
                <a:t>75</a:t>
              </a:r>
              <a:endParaRPr lang="en-US" sz="20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613210" y="1857345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latin typeface="Arial" charset="0"/>
                  <a:ea typeface="Arial" charset="0"/>
                  <a:cs typeface="Arial" charset="0"/>
                </a:rPr>
                <a:t>100</a:t>
              </a:r>
              <a:endParaRPr lang="en-US" sz="200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18"/>
            <a:ext cx="12192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Engineering Variations</a:t>
            </a:r>
            <a:endParaRPr lang="en-US" dirty="0"/>
          </a:p>
        </p:txBody>
      </p:sp>
      <p:sp>
        <p:nvSpPr>
          <p:cNvPr id="82" name="Rounded Rectangle 81"/>
          <p:cNvSpPr/>
          <p:nvPr/>
        </p:nvSpPr>
        <p:spPr bwMode="auto">
          <a:xfrm>
            <a:off x="457200" y="1371600"/>
            <a:ext cx="5437208" cy="4745965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  <a:latin typeface="Trebuchet MS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3336977" y="1865546"/>
            <a:ext cx="2792186" cy="3580189"/>
            <a:chOff x="3227614" y="2211011"/>
            <a:chExt cx="2792186" cy="3580189"/>
          </a:xfrm>
        </p:grpSpPr>
        <p:sp>
          <p:nvSpPr>
            <p:cNvPr id="5" name="TextBox 57"/>
            <p:cNvSpPr txBox="1">
              <a:spLocks noChangeArrowheads="1"/>
            </p:cNvSpPr>
            <p:nvPr/>
          </p:nvSpPr>
          <p:spPr bwMode="auto">
            <a:xfrm>
              <a:off x="3227614" y="3747905"/>
              <a:ext cx="89275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dirty="0" smtClean="0">
                  <a:ea typeface="Arial" charset="0"/>
                  <a:cs typeface="Arial" charset="0"/>
                </a:rPr>
                <a:t>V</a:t>
              </a:r>
              <a:r>
                <a:rPr lang="en-US" sz="2000" baseline="-25000" dirty="0" smtClean="0">
                  <a:ea typeface="Arial" charset="0"/>
                  <a:cs typeface="Arial" charset="0"/>
                </a:rPr>
                <a:t>B</a:t>
              </a:r>
              <a:endParaRPr lang="en-US" sz="2000" baseline="-25000" dirty="0">
                <a:ea typeface="Arial" charset="0"/>
                <a:cs typeface="Arial" charset="0"/>
              </a:endParaRPr>
            </a:p>
          </p:txBody>
        </p:sp>
        <p:grpSp>
          <p:nvGrpSpPr>
            <p:cNvPr id="6" name="Group 58"/>
            <p:cNvGrpSpPr>
              <a:grpSpLocks/>
            </p:cNvGrpSpPr>
            <p:nvPr/>
          </p:nvGrpSpPr>
          <p:grpSpPr bwMode="auto">
            <a:xfrm>
              <a:off x="3804240" y="2695607"/>
              <a:ext cx="853891" cy="923287"/>
              <a:chOff x="7257657" y="555718"/>
              <a:chExt cx="465765" cy="578089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>
                <a:off x="7488070" y="689849"/>
                <a:ext cx="0" cy="28715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7576944" y="689849"/>
                <a:ext cx="0" cy="28715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7570361" y="678514"/>
                <a:ext cx="153061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7570361" y="977004"/>
                <a:ext cx="153061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7723422" y="555718"/>
                <a:ext cx="0" cy="134131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7723422" y="977004"/>
                <a:ext cx="0" cy="156803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H="1">
                <a:off x="7257657" y="840983"/>
                <a:ext cx="134957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Oval 43"/>
              <p:cNvSpPr/>
              <p:nvPr/>
            </p:nvSpPr>
            <p:spPr>
              <a:xfrm>
                <a:off x="7398690" y="788086"/>
                <a:ext cx="89381" cy="94459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7" name="Group 67"/>
            <p:cNvGrpSpPr>
              <a:grpSpLocks/>
            </p:cNvGrpSpPr>
            <p:nvPr/>
          </p:nvGrpSpPr>
          <p:grpSpPr bwMode="auto">
            <a:xfrm>
              <a:off x="3804240" y="3534409"/>
              <a:ext cx="853891" cy="929322"/>
              <a:chOff x="7257657" y="552463"/>
              <a:chExt cx="465765" cy="581868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7488070" y="690373"/>
                <a:ext cx="0" cy="28715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7576944" y="690373"/>
                <a:ext cx="0" cy="28715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7570361" y="680927"/>
                <a:ext cx="153061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7570361" y="977528"/>
                <a:ext cx="153061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7723422" y="552463"/>
                <a:ext cx="0" cy="13791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7723422" y="977528"/>
                <a:ext cx="0" cy="156803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7257657" y="841507"/>
                <a:ext cx="134957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Oval 35"/>
              <p:cNvSpPr/>
              <p:nvPr/>
            </p:nvSpPr>
            <p:spPr>
              <a:xfrm>
                <a:off x="7398694" y="786721"/>
                <a:ext cx="89377" cy="96348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cxnSp>
          <p:nvCxnSpPr>
            <p:cNvPr id="8" name="Straight Connector 7"/>
            <p:cNvCxnSpPr/>
            <p:nvPr/>
          </p:nvCxnSpPr>
          <p:spPr bwMode="auto">
            <a:xfrm>
              <a:off x="4537432" y="2692587"/>
              <a:ext cx="265520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Isosceles Triangle 16"/>
            <p:cNvSpPr/>
            <p:nvPr/>
          </p:nvSpPr>
          <p:spPr bwMode="auto">
            <a:xfrm rot="10800000">
              <a:off x="4553403" y="5555852"/>
              <a:ext cx="220260" cy="235348"/>
            </a:xfrm>
            <a:prstGeom prst="triangl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4657401" y="3568324"/>
              <a:ext cx="291101" cy="0"/>
            </a:xfrm>
            <a:prstGeom prst="line">
              <a:avLst/>
            </a:prstGeom>
            <a:ln w="38100" cmpd="sng">
              <a:solidFill>
                <a:schemeClr val="tx1"/>
              </a:solidFill>
              <a:tailEnd type="diamond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23"/>
            <p:cNvSpPr txBox="1">
              <a:spLocks noChangeArrowheads="1"/>
            </p:cNvSpPr>
            <p:nvPr/>
          </p:nvSpPr>
          <p:spPr bwMode="auto">
            <a:xfrm>
              <a:off x="3391178" y="2873419"/>
              <a:ext cx="607441" cy="485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dirty="0">
                  <a:ea typeface="Arial" charset="0"/>
                  <a:cs typeface="Arial" charset="0"/>
                </a:rPr>
                <a:t>In</a:t>
              </a:r>
            </a:p>
          </p:txBody>
        </p:sp>
        <p:sp>
          <p:nvSpPr>
            <p:cNvPr id="12" name="TextBox 123"/>
            <p:cNvSpPr txBox="1">
              <a:spLocks noChangeArrowheads="1"/>
            </p:cNvSpPr>
            <p:nvPr/>
          </p:nvSpPr>
          <p:spPr bwMode="auto">
            <a:xfrm>
              <a:off x="4920093" y="3351143"/>
              <a:ext cx="817147" cy="485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dirty="0">
                  <a:ea typeface="Arial" charset="0"/>
                  <a:cs typeface="Arial" charset="0"/>
                </a:rPr>
                <a:t>Out</a:t>
              </a:r>
            </a:p>
          </p:txBody>
        </p:sp>
        <p:sp>
          <p:nvSpPr>
            <p:cNvPr id="13" name="TextBox 123"/>
            <p:cNvSpPr txBox="1">
              <a:spLocks noChangeArrowheads="1"/>
            </p:cNvSpPr>
            <p:nvPr/>
          </p:nvSpPr>
          <p:spPr bwMode="auto">
            <a:xfrm>
              <a:off x="4344726" y="2211011"/>
              <a:ext cx="88859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smtClean="0">
                  <a:ea typeface="Arial" charset="0"/>
                  <a:cs typeface="Arial" charset="0"/>
                </a:rPr>
                <a:t>V</a:t>
              </a:r>
              <a:r>
                <a:rPr lang="en-US" sz="2000" baseline="-25000" smtClean="0">
                  <a:ea typeface="Arial" charset="0"/>
                  <a:cs typeface="Arial" charset="0"/>
                </a:rPr>
                <a:t>DD</a:t>
              </a:r>
              <a:endParaRPr lang="en-US" sz="2000" dirty="0">
                <a:ea typeface="Arial" charset="0"/>
                <a:cs typeface="Arial" charset="0"/>
              </a:endParaRPr>
            </a:p>
          </p:txBody>
        </p:sp>
        <p:grpSp>
          <p:nvGrpSpPr>
            <p:cNvPr id="14" name="Group 67"/>
            <p:cNvGrpSpPr>
              <a:grpSpLocks/>
            </p:cNvGrpSpPr>
            <p:nvPr/>
          </p:nvGrpSpPr>
          <p:grpSpPr bwMode="auto">
            <a:xfrm>
              <a:off x="3932053" y="4190999"/>
              <a:ext cx="728214" cy="981215"/>
              <a:chOff x="7326209" y="519972"/>
              <a:chExt cx="397213" cy="614359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7488070" y="690373"/>
                <a:ext cx="0" cy="28715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7576944" y="690373"/>
                <a:ext cx="0" cy="28715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7570361" y="680927"/>
                <a:ext cx="153061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7570361" y="977528"/>
                <a:ext cx="153061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7723422" y="519972"/>
                <a:ext cx="0" cy="13791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7723422" y="977528"/>
                <a:ext cx="0" cy="156803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 flipV="1">
                <a:off x="7326209" y="834481"/>
                <a:ext cx="72485" cy="414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>
                <a:off x="7398694" y="786721"/>
                <a:ext cx="89377" cy="96348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4575850" y="5058865"/>
              <a:ext cx="177450" cy="363921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 flipH="1">
              <a:off x="4663532" y="5422786"/>
              <a:ext cx="1043" cy="13306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auto">
            <a:xfrm flipV="1">
              <a:off x="3951862" y="3996051"/>
              <a:ext cx="6913" cy="70848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auto">
            <a:xfrm>
              <a:off x="4657401" y="4328703"/>
              <a:ext cx="291101" cy="0"/>
            </a:xfrm>
            <a:prstGeom prst="line">
              <a:avLst/>
            </a:prstGeom>
            <a:ln w="38100" cmpd="sng">
              <a:solidFill>
                <a:schemeClr val="tx1"/>
              </a:solidFill>
              <a:tailEnd type="diamond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23"/>
            <p:cNvSpPr txBox="1">
              <a:spLocks noChangeArrowheads="1"/>
            </p:cNvSpPr>
            <p:nvPr/>
          </p:nvSpPr>
          <p:spPr bwMode="auto">
            <a:xfrm>
              <a:off x="4914566" y="4086038"/>
              <a:ext cx="1105234" cy="485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dirty="0" err="1">
                  <a:ea typeface="Arial" charset="0"/>
                  <a:cs typeface="Arial" charset="0"/>
                </a:rPr>
                <a:t>Pgrm</a:t>
              </a:r>
              <a:endParaRPr lang="en-US" sz="2000" dirty="0">
                <a:ea typeface="Arial" charset="0"/>
                <a:cs typeface="Arial" charset="0"/>
              </a:endParaRPr>
            </a:p>
          </p:txBody>
        </p:sp>
        <p:sp>
          <p:nvSpPr>
            <p:cNvPr id="20" name="TextBox 123"/>
            <p:cNvSpPr txBox="1">
              <a:spLocks noChangeArrowheads="1"/>
            </p:cNvSpPr>
            <p:nvPr/>
          </p:nvSpPr>
          <p:spPr bwMode="auto">
            <a:xfrm>
              <a:off x="3631053" y="5042718"/>
              <a:ext cx="1317449" cy="485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dirty="0">
                  <a:ea typeface="Arial" charset="0"/>
                  <a:cs typeface="Arial" charset="0"/>
                </a:rPr>
                <a:t>RRAM</a:t>
              </a:r>
            </a:p>
          </p:txBody>
        </p:sp>
      </p:grpSp>
      <p:sp>
        <p:nvSpPr>
          <p:cNvPr id="54" name="TextBox 123"/>
          <p:cNvSpPr txBox="1">
            <a:spLocks noChangeArrowheads="1"/>
          </p:cNvSpPr>
          <p:nvPr/>
        </p:nvSpPr>
        <p:spPr bwMode="auto">
          <a:xfrm>
            <a:off x="2098072" y="5143854"/>
            <a:ext cx="13067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800" smtClean="0">
                <a:solidFill>
                  <a:srgbClr val="0432FF"/>
                </a:solidFill>
                <a:cs typeface="Arial" charset="0"/>
              </a:rPr>
              <a:t>RRAM</a:t>
            </a:r>
            <a:endParaRPr lang="en-US" sz="2800" dirty="0">
              <a:solidFill>
                <a:srgbClr val="0432FF"/>
              </a:solidFill>
              <a:cs typeface="Arial" charset="0"/>
            </a:endParaRPr>
          </a:p>
        </p:txBody>
      </p:sp>
      <p:sp>
        <p:nvSpPr>
          <p:cNvPr id="55" name="TextBox 123"/>
          <p:cNvSpPr txBox="1">
            <a:spLocks noChangeArrowheads="1"/>
          </p:cNvSpPr>
          <p:nvPr/>
        </p:nvSpPr>
        <p:spPr bwMode="auto">
          <a:xfrm>
            <a:off x="1086037" y="1976398"/>
            <a:ext cx="15890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800" dirty="0" smtClean="0">
                <a:solidFill>
                  <a:srgbClr val="0432FF"/>
                </a:solidFill>
                <a:cs typeface="Arial" charset="0"/>
              </a:rPr>
              <a:t>CNFETs</a:t>
            </a:r>
            <a:endParaRPr lang="en-US" sz="2800" dirty="0">
              <a:solidFill>
                <a:srgbClr val="0432FF"/>
              </a:solidFill>
              <a:cs typeface="Arial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76103" y="1422722"/>
            <a:ext cx="5323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Arial" charset="0"/>
                <a:ea typeface="Arial" charset="0"/>
                <a:cs typeface="Arial" charset="0"/>
              </a:rPr>
              <a:t>CNFET + RRAM Delay </a:t>
            </a:r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Cell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717225" y="4651924"/>
            <a:ext cx="4792689" cy="0"/>
          </a:xfrm>
          <a:prstGeom prst="line">
            <a:avLst/>
          </a:prstGeom>
          <a:ln w="38100">
            <a:solidFill>
              <a:srgbClr val="0432FF"/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123"/>
          <p:cNvSpPr txBox="1">
            <a:spLocks noChangeArrowheads="1"/>
          </p:cNvSpPr>
          <p:nvPr/>
        </p:nvSpPr>
        <p:spPr bwMode="auto">
          <a:xfrm>
            <a:off x="2161905" y="5748984"/>
            <a:ext cx="35807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>
                <a:ea typeface="Arial" charset="0"/>
                <a:cs typeface="Arial" charset="0"/>
              </a:rPr>
              <a:t>Our </a:t>
            </a:r>
            <a:r>
              <a:rPr lang="en-US" sz="2000" dirty="0" smtClean="0">
                <a:ea typeface="Arial" charset="0"/>
                <a:cs typeface="Arial" charset="0"/>
              </a:rPr>
              <a:t>implementation: V</a:t>
            </a:r>
            <a:r>
              <a:rPr lang="en-US" sz="2000" baseline="-25000" dirty="0" smtClean="0">
                <a:ea typeface="Arial" charset="0"/>
                <a:cs typeface="Arial" charset="0"/>
              </a:rPr>
              <a:t>DD </a:t>
            </a:r>
            <a:r>
              <a:rPr lang="en-US" sz="2000" dirty="0" smtClean="0">
                <a:ea typeface="Arial" charset="0"/>
                <a:cs typeface="Arial" charset="0"/>
              </a:rPr>
              <a:t>= 3V</a:t>
            </a:r>
            <a:endParaRPr lang="en-US" sz="2000" dirty="0">
              <a:ea typeface="Arial" charset="0"/>
              <a:cs typeface="Arial" charset="0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10042708" y="2562667"/>
            <a:ext cx="7537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1.5</a:t>
            </a:r>
            <a:endParaRPr lang="en-US" sz="32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8077200" y="1905000"/>
            <a:ext cx="28696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CNFET + RRAM</a:t>
            </a:r>
            <a:endParaRPr lang="en-US" sz="28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1" name="Content Placeholder 2"/>
          <p:cNvSpPr txBox="1">
            <a:spLocks/>
          </p:cNvSpPr>
          <p:nvPr/>
        </p:nvSpPr>
        <p:spPr>
          <a:xfrm>
            <a:off x="582592" y="762000"/>
            <a:ext cx="109728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32" indent="-285744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3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C00000"/>
                </a:solidFill>
              </a:rPr>
              <a:t>CNFET + RRAM variations </a:t>
            </a:r>
            <a:r>
              <a:rPr lang="en-US" u="sng" dirty="0">
                <a:solidFill>
                  <a:srgbClr val="C00000"/>
                </a:solidFill>
              </a:rPr>
              <a:t>combined</a:t>
            </a:r>
            <a:r>
              <a:rPr lang="en-US" dirty="0">
                <a:solidFill>
                  <a:srgbClr val="C00000"/>
                </a:solidFill>
              </a:rPr>
              <a:t>: largest </a:t>
            </a:r>
            <a:r>
              <a:rPr lang="mr-IN" dirty="0">
                <a:solidFill>
                  <a:srgbClr val="C00000"/>
                </a:solidFill>
              </a:rPr>
              <a:t>𝞂/𝝻</a:t>
            </a:r>
          </a:p>
        </p:txBody>
      </p:sp>
      <p:sp>
        <p:nvSpPr>
          <p:cNvPr id="142" name="Rectangle 141"/>
          <p:cNvSpPr/>
          <p:nvPr/>
        </p:nvSpPr>
        <p:spPr>
          <a:xfrm>
            <a:off x="2372099" y="6023088"/>
            <a:ext cx="79642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𝝻: </a:t>
            </a:r>
            <a:r>
              <a:rPr lang="en-US" sz="2800">
                <a:latin typeface="Arial" charset="0"/>
                <a:ea typeface="Arial" charset="0"/>
                <a:cs typeface="Arial" charset="0"/>
              </a:rPr>
              <a:t>mean delay, 𝞂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: standard deviation of delays</a:t>
            </a:r>
          </a:p>
        </p:txBody>
      </p:sp>
      <p:pic>
        <p:nvPicPr>
          <p:cNvPr id="143" name="Picture 14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2" t="24444" r="41650" b="11111"/>
          <a:stretch/>
        </p:blipFill>
        <p:spPr>
          <a:xfrm>
            <a:off x="1025760" y="2381074"/>
            <a:ext cx="1609621" cy="3590693"/>
          </a:xfrm>
          <a:prstGeom prst="rect">
            <a:avLst/>
          </a:prstGeom>
        </p:spPr>
      </p:pic>
      <p:grpSp>
        <p:nvGrpSpPr>
          <p:cNvPr id="144" name="Group 143"/>
          <p:cNvGrpSpPr/>
          <p:nvPr/>
        </p:nvGrpSpPr>
        <p:grpSpPr>
          <a:xfrm>
            <a:off x="2817544" y="2078121"/>
            <a:ext cx="993255" cy="621515"/>
            <a:chOff x="1722108" y="1455772"/>
            <a:chExt cx="615895" cy="429757"/>
          </a:xfrm>
        </p:grpSpPr>
        <p:sp>
          <p:nvSpPr>
            <p:cNvPr id="145" name="Isosceles Triangle 390"/>
            <p:cNvSpPr/>
            <p:nvPr/>
          </p:nvSpPr>
          <p:spPr>
            <a:xfrm rot="5400000">
              <a:off x="1833611" y="1474444"/>
              <a:ext cx="429757" cy="392413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46" name="Oval 145"/>
            <p:cNvSpPr/>
            <p:nvPr/>
          </p:nvSpPr>
          <p:spPr bwMode="auto">
            <a:xfrm>
              <a:off x="2255808" y="1626688"/>
              <a:ext cx="82195" cy="80962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00">
                <a:solidFill>
                  <a:schemeClr val="bg1"/>
                </a:solidFill>
              </a:endParaRPr>
            </a:p>
          </p:txBody>
        </p:sp>
        <p:cxnSp>
          <p:nvCxnSpPr>
            <p:cNvPr id="147" name="Straight Connector 146"/>
            <p:cNvCxnSpPr/>
            <p:nvPr/>
          </p:nvCxnSpPr>
          <p:spPr bwMode="auto">
            <a:xfrm flipH="1">
              <a:off x="1722108" y="1666487"/>
              <a:ext cx="130175" cy="0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TextBox 123"/>
            <p:cNvSpPr txBox="1">
              <a:spLocks noChangeArrowheads="1"/>
            </p:cNvSpPr>
            <p:nvPr/>
          </p:nvSpPr>
          <p:spPr bwMode="auto">
            <a:xfrm>
              <a:off x="1822650" y="1463438"/>
              <a:ext cx="429931" cy="404353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3200" i="1" dirty="0">
                  <a:cs typeface="Arial" charset="0"/>
                </a:rPr>
                <a:t>𝛿</a:t>
              </a:r>
            </a:p>
          </p:txBody>
        </p:sp>
      </p:grpSp>
      <p:sp>
        <p:nvSpPr>
          <p:cNvPr id="69" name="Arc 68"/>
          <p:cNvSpPr/>
          <p:nvPr/>
        </p:nvSpPr>
        <p:spPr>
          <a:xfrm flipH="1" flipV="1">
            <a:off x="4953425" y="1298565"/>
            <a:ext cx="489390" cy="3884651"/>
          </a:xfrm>
          <a:prstGeom prst="arc">
            <a:avLst/>
          </a:prstGeom>
          <a:ln w="381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10001228" y="2473382"/>
            <a:ext cx="133372" cy="1333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" name="Straight Connector 90"/>
          <p:cNvCxnSpPr/>
          <p:nvPr/>
        </p:nvCxnSpPr>
        <p:spPr>
          <a:xfrm>
            <a:off x="10077428" y="2571170"/>
            <a:ext cx="0" cy="218991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51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ounded Rectangle 102"/>
          <p:cNvSpPr/>
          <p:nvPr/>
        </p:nvSpPr>
        <p:spPr bwMode="auto">
          <a:xfrm>
            <a:off x="250657" y="1295400"/>
            <a:ext cx="11670409" cy="5195861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2285" name="Rectangle 2284"/>
          <p:cNvSpPr/>
          <p:nvPr/>
        </p:nvSpPr>
        <p:spPr>
          <a:xfrm>
            <a:off x="300807" y="1752600"/>
            <a:ext cx="3432993" cy="3835587"/>
          </a:xfrm>
          <a:prstGeom prst="rect">
            <a:avLst/>
          </a:prstGeom>
          <a:solidFill>
            <a:srgbClr val="FF0000"/>
          </a:solidFill>
          <a:ln w="38100">
            <a:noFill/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4" name="Rectangle 513"/>
          <p:cNvSpPr/>
          <p:nvPr/>
        </p:nvSpPr>
        <p:spPr>
          <a:xfrm>
            <a:off x="8134350" y="1754594"/>
            <a:ext cx="3713427" cy="3833593"/>
          </a:xfrm>
          <a:prstGeom prst="rect">
            <a:avLst/>
          </a:prstGeom>
          <a:solidFill>
            <a:srgbClr val="008F00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5" name="Rectangle 514"/>
          <p:cNvSpPr/>
          <p:nvPr/>
        </p:nvSpPr>
        <p:spPr>
          <a:xfrm>
            <a:off x="3733801" y="1752600"/>
            <a:ext cx="4419600" cy="3835587"/>
          </a:xfrm>
          <a:prstGeom prst="rect">
            <a:avLst/>
          </a:prstGeom>
          <a:solidFill>
            <a:srgbClr val="0432FF"/>
          </a:solidFill>
          <a:ln w="38100">
            <a:noFill/>
            <a:prstDash val="sysDash"/>
          </a:ln>
          <a:effectLst>
            <a:glow rad="228600">
              <a:srgbClr val="FFFF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Monolithic 3D Library Cells: 2</a:t>
            </a:r>
            <a:r>
              <a:rPr lang="en-US" dirty="0" smtClean="0"/>
              <a:t> </a:t>
            </a:r>
            <a:r>
              <a:rPr lang="en-US" dirty="0"/>
              <a:t>of 3</a:t>
            </a:r>
          </a:p>
        </p:txBody>
      </p:sp>
      <p:pic>
        <p:nvPicPr>
          <p:cNvPr id="345" name="Picture 3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551694"/>
            <a:ext cx="1896534" cy="1066800"/>
          </a:xfrm>
          <a:prstGeom prst="rect">
            <a:avLst/>
          </a:prstGeom>
        </p:spPr>
      </p:pic>
      <p:sp>
        <p:nvSpPr>
          <p:cNvPr id="350" name="TextBox 349"/>
          <p:cNvSpPr txBox="1"/>
          <p:nvPr/>
        </p:nvSpPr>
        <p:spPr>
          <a:xfrm>
            <a:off x="381000" y="1294632"/>
            <a:ext cx="3547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Random Projection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1" name="TextBox 350"/>
          <p:cNvSpPr txBox="1"/>
          <p:nvPr/>
        </p:nvSpPr>
        <p:spPr>
          <a:xfrm>
            <a:off x="4800600" y="1294632"/>
            <a:ext cx="2324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HD Encoder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2" name="TextBox 351"/>
          <p:cNvSpPr txBox="1"/>
          <p:nvPr/>
        </p:nvSpPr>
        <p:spPr>
          <a:xfrm>
            <a:off x="8311632" y="1294632"/>
            <a:ext cx="3880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Classifier Memory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334000" y="5816787"/>
            <a:ext cx="1402068" cy="373323"/>
            <a:chOff x="4495516" y="4693579"/>
            <a:chExt cx="3307274" cy="880615"/>
          </a:xfrm>
        </p:grpSpPr>
        <p:sp>
          <p:nvSpPr>
            <p:cNvPr id="357" name="Trapezoid 356"/>
            <p:cNvSpPr/>
            <p:nvPr/>
          </p:nvSpPr>
          <p:spPr>
            <a:xfrm>
              <a:off x="5225201" y="4693579"/>
              <a:ext cx="1814007" cy="92054"/>
            </a:xfrm>
            <a:prstGeom prst="trapezoid">
              <a:avLst>
                <a:gd name="adj" fmla="val 88865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Trapezoid 357"/>
            <p:cNvSpPr/>
            <p:nvPr/>
          </p:nvSpPr>
          <p:spPr>
            <a:xfrm>
              <a:off x="5154794" y="4786752"/>
              <a:ext cx="1968394" cy="95095"/>
            </a:xfrm>
            <a:prstGeom prst="trapezoid">
              <a:avLst>
                <a:gd name="adj" fmla="val 88865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Trapezoid 358"/>
            <p:cNvSpPr/>
            <p:nvPr/>
          </p:nvSpPr>
          <p:spPr>
            <a:xfrm>
              <a:off x="5051858" y="4885107"/>
              <a:ext cx="2169409" cy="88943"/>
            </a:xfrm>
            <a:prstGeom prst="trapezoid">
              <a:avLst>
                <a:gd name="adj" fmla="val 88865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Trapezoid 359"/>
            <p:cNvSpPr/>
            <p:nvPr/>
          </p:nvSpPr>
          <p:spPr>
            <a:xfrm>
              <a:off x="4965186" y="4974050"/>
              <a:ext cx="2350014" cy="96361"/>
            </a:xfrm>
            <a:prstGeom prst="trapezoid">
              <a:avLst>
                <a:gd name="adj" fmla="val 88865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Trapezoid 360"/>
            <p:cNvSpPr/>
            <p:nvPr/>
          </p:nvSpPr>
          <p:spPr>
            <a:xfrm>
              <a:off x="4871252" y="5070412"/>
              <a:ext cx="2520147" cy="105098"/>
            </a:xfrm>
            <a:prstGeom prst="trapezoid">
              <a:avLst>
                <a:gd name="adj" fmla="val 88865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Trapezoid 361"/>
            <p:cNvSpPr/>
            <p:nvPr/>
          </p:nvSpPr>
          <p:spPr>
            <a:xfrm>
              <a:off x="4777318" y="5175510"/>
              <a:ext cx="2736728" cy="96362"/>
            </a:xfrm>
            <a:prstGeom prst="trapezoid">
              <a:avLst>
                <a:gd name="adj" fmla="val 96773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Trapezoid 362"/>
            <p:cNvSpPr/>
            <p:nvPr/>
          </p:nvSpPr>
          <p:spPr>
            <a:xfrm>
              <a:off x="4683384" y="5274984"/>
              <a:ext cx="2936616" cy="101986"/>
            </a:xfrm>
            <a:prstGeom prst="trapezoid">
              <a:avLst>
                <a:gd name="adj" fmla="val 88865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Trapezoid 363"/>
            <p:cNvSpPr/>
            <p:nvPr/>
          </p:nvSpPr>
          <p:spPr>
            <a:xfrm>
              <a:off x="4589450" y="5372733"/>
              <a:ext cx="3106750" cy="103711"/>
            </a:xfrm>
            <a:prstGeom prst="trapezoid">
              <a:avLst>
                <a:gd name="adj" fmla="val 88865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Trapezoid 364"/>
            <p:cNvSpPr/>
            <p:nvPr/>
          </p:nvSpPr>
          <p:spPr>
            <a:xfrm>
              <a:off x="4495516" y="5469654"/>
              <a:ext cx="3307274" cy="104540"/>
            </a:xfrm>
            <a:prstGeom prst="trapezoid">
              <a:avLst>
                <a:gd name="adj" fmla="val 88865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17" name="Straight Connector 516"/>
          <p:cNvCxnSpPr/>
          <p:nvPr/>
        </p:nvCxnSpPr>
        <p:spPr>
          <a:xfrm flipH="1" flipV="1">
            <a:off x="304800" y="5588187"/>
            <a:ext cx="5387008" cy="262414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8" name="Straight Connector 517"/>
          <p:cNvCxnSpPr>
            <a:stCxn id="358" idx="3"/>
          </p:cNvCxnSpPr>
          <p:nvPr/>
        </p:nvCxnSpPr>
        <p:spPr>
          <a:xfrm flipV="1">
            <a:off x="6430048" y="5588187"/>
            <a:ext cx="5380952" cy="288256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4" name="Rectangle 1453"/>
          <p:cNvSpPr/>
          <p:nvPr/>
        </p:nvSpPr>
        <p:spPr>
          <a:xfrm>
            <a:off x="381000" y="1854387"/>
            <a:ext cx="11430000" cy="358140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3" name="Picture 26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9" t="26686" r="23245" b="20695"/>
          <a:stretch/>
        </p:blipFill>
        <p:spPr>
          <a:xfrm>
            <a:off x="5867400" y="1905000"/>
            <a:ext cx="2205701" cy="1237857"/>
          </a:xfrm>
          <a:prstGeom prst="rect">
            <a:avLst/>
          </a:prstGeom>
        </p:spPr>
      </p:pic>
      <p:pic>
        <p:nvPicPr>
          <p:cNvPr id="265" name="Picture 26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8" t="31009" r="23484" b="17864"/>
          <a:stretch/>
        </p:blipFill>
        <p:spPr>
          <a:xfrm>
            <a:off x="8915400" y="1905000"/>
            <a:ext cx="2203802" cy="1219200"/>
          </a:xfrm>
          <a:prstGeom prst="rect">
            <a:avLst/>
          </a:prstGeom>
        </p:spPr>
      </p:pic>
      <p:sp>
        <p:nvSpPr>
          <p:cNvPr id="266" name="TextBox 265"/>
          <p:cNvSpPr txBox="1"/>
          <p:nvPr/>
        </p:nvSpPr>
        <p:spPr>
          <a:xfrm>
            <a:off x="1600200" y="496318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Delay Cells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7" name="TextBox 266"/>
          <p:cNvSpPr txBox="1"/>
          <p:nvPr/>
        </p:nvSpPr>
        <p:spPr>
          <a:xfrm>
            <a:off x="4343400" y="496318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Accumulator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9" name="TextBox 258"/>
          <p:cNvSpPr txBox="1"/>
          <p:nvPr/>
        </p:nvSpPr>
        <p:spPr>
          <a:xfrm>
            <a:off x="3048000" y="685800"/>
            <a:ext cx="5643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entirely CNFETs + RRAM</a:t>
            </a:r>
          </a:p>
        </p:txBody>
      </p:sp>
      <p:sp>
        <p:nvSpPr>
          <p:cNvPr id="262" name="TextBox 261"/>
          <p:cNvSpPr txBox="1"/>
          <p:nvPr/>
        </p:nvSpPr>
        <p:spPr>
          <a:xfrm>
            <a:off x="381000" y="5599093"/>
            <a:ext cx="11224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row 1</a:t>
            </a:r>
          </a:p>
          <a:p>
            <a:pPr algn="ctr"/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of 32</a:t>
            </a:r>
          </a:p>
        </p:txBody>
      </p:sp>
      <p:sp>
        <p:nvSpPr>
          <p:cNvPr id="511" name="TextBox 510"/>
          <p:cNvSpPr txBox="1"/>
          <p:nvPr/>
        </p:nvSpPr>
        <p:spPr>
          <a:xfrm rot="5400000">
            <a:off x="1556003" y="5826948"/>
            <a:ext cx="8915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>
                <a:latin typeface="Arial" charset="0"/>
                <a:ea typeface="Arial" charset="0"/>
                <a:cs typeface="Arial" charset="0"/>
              </a:rPr>
              <a:t>...</a:t>
            </a:r>
          </a:p>
        </p:txBody>
      </p:sp>
      <p:pic>
        <p:nvPicPr>
          <p:cNvPr id="512" name="Picture 5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6" t="30860" r="23404" b="20695"/>
          <a:stretch/>
        </p:blipFill>
        <p:spPr>
          <a:xfrm>
            <a:off x="1251746" y="1838980"/>
            <a:ext cx="2253454" cy="1202582"/>
          </a:xfrm>
          <a:prstGeom prst="rect">
            <a:avLst/>
          </a:prstGeom>
        </p:spPr>
      </p:pic>
      <p:grpSp>
        <p:nvGrpSpPr>
          <p:cNvPr id="786" name="Group 785"/>
          <p:cNvGrpSpPr/>
          <p:nvPr/>
        </p:nvGrpSpPr>
        <p:grpSpPr>
          <a:xfrm>
            <a:off x="381000" y="2590800"/>
            <a:ext cx="2055491" cy="2577198"/>
            <a:chOff x="3227614" y="2211011"/>
            <a:chExt cx="2855445" cy="3580189"/>
          </a:xfrm>
        </p:grpSpPr>
        <p:sp>
          <p:nvSpPr>
            <p:cNvPr id="787" name="TextBox 57"/>
            <p:cNvSpPr txBox="1">
              <a:spLocks noChangeArrowheads="1"/>
            </p:cNvSpPr>
            <p:nvPr/>
          </p:nvSpPr>
          <p:spPr bwMode="auto">
            <a:xfrm>
              <a:off x="3227614" y="3747905"/>
              <a:ext cx="892757" cy="555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dirty="0" err="1" smtClean="0">
                  <a:ea typeface="Arial" charset="0"/>
                  <a:cs typeface="Arial" charset="0"/>
                </a:rPr>
                <a:t>V</a:t>
              </a:r>
              <a:r>
                <a:rPr lang="en-US" sz="2000" baseline="-25000" dirty="0" err="1">
                  <a:ea typeface="Arial" charset="0"/>
                  <a:cs typeface="Arial" charset="0"/>
                </a:rPr>
                <a:t>b</a:t>
              </a:r>
              <a:endParaRPr lang="en-US" sz="2000" baseline="-25000" dirty="0">
                <a:ea typeface="Arial" charset="0"/>
                <a:cs typeface="Arial" charset="0"/>
              </a:endParaRPr>
            </a:p>
          </p:txBody>
        </p:sp>
        <p:grpSp>
          <p:nvGrpSpPr>
            <p:cNvPr id="788" name="Group 58"/>
            <p:cNvGrpSpPr>
              <a:grpSpLocks/>
            </p:cNvGrpSpPr>
            <p:nvPr/>
          </p:nvGrpSpPr>
          <p:grpSpPr bwMode="auto">
            <a:xfrm>
              <a:off x="3804240" y="2695607"/>
              <a:ext cx="853891" cy="923287"/>
              <a:chOff x="7257657" y="555718"/>
              <a:chExt cx="465765" cy="578089"/>
            </a:xfrm>
          </p:grpSpPr>
          <p:cxnSp>
            <p:nvCxnSpPr>
              <p:cNvPr id="819" name="Straight Connector 818"/>
              <p:cNvCxnSpPr/>
              <p:nvPr/>
            </p:nvCxnSpPr>
            <p:spPr>
              <a:xfrm>
                <a:off x="7488070" y="689849"/>
                <a:ext cx="0" cy="28715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0" name="Straight Connector 819"/>
              <p:cNvCxnSpPr/>
              <p:nvPr/>
            </p:nvCxnSpPr>
            <p:spPr>
              <a:xfrm>
                <a:off x="7576944" y="689849"/>
                <a:ext cx="0" cy="28715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1" name="Straight Connector 820"/>
              <p:cNvCxnSpPr/>
              <p:nvPr/>
            </p:nvCxnSpPr>
            <p:spPr>
              <a:xfrm>
                <a:off x="7570361" y="678514"/>
                <a:ext cx="153061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2" name="Straight Connector 821"/>
              <p:cNvCxnSpPr/>
              <p:nvPr/>
            </p:nvCxnSpPr>
            <p:spPr>
              <a:xfrm>
                <a:off x="7570361" y="977004"/>
                <a:ext cx="153061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3" name="Straight Connector 822"/>
              <p:cNvCxnSpPr/>
              <p:nvPr/>
            </p:nvCxnSpPr>
            <p:spPr>
              <a:xfrm>
                <a:off x="7723422" y="555718"/>
                <a:ext cx="0" cy="134131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4" name="Straight Connector 823"/>
              <p:cNvCxnSpPr/>
              <p:nvPr/>
            </p:nvCxnSpPr>
            <p:spPr>
              <a:xfrm>
                <a:off x="7723422" y="977004"/>
                <a:ext cx="0" cy="156803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5" name="Straight Connector 824"/>
              <p:cNvCxnSpPr/>
              <p:nvPr/>
            </p:nvCxnSpPr>
            <p:spPr>
              <a:xfrm flipH="1">
                <a:off x="7257657" y="840983"/>
                <a:ext cx="134957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6" name="Oval 825"/>
              <p:cNvSpPr/>
              <p:nvPr/>
            </p:nvSpPr>
            <p:spPr>
              <a:xfrm>
                <a:off x="7398690" y="788086"/>
                <a:ext cx="89381" cy="94459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789" name="Group 67"/>
            <p:cNvGrpSpPr>
              <a:grpSpLocks/>
            </p:cNvGrpSpPr>
            <p:nvPr/>
          </p:nvGrpSpPr>
          <p:grpSpPr bwMode="auto">
            <a:xfrm>
              <a:off x="3804240" y="3534409"/>
              <a:ext cx="853891" cy="929322"/>
              <a:chOff x="7257657" y="552463"/>
              <a:chExt cx="465765" cy="581868"/>
            </a:xfrm>
          </p:grpSpPr>
          <p:cxnSp>
            <p:nvCxnSpPr>
              <p:cNvPr id="811" name="Straight Connector 810"/>
              <p:cNvCxnSpPr/>
              <p:nvPr/>
            </p:nvCxnSpPr>
            <p:spPr>
              <a:xfrm>
                <a:off x="7488070" y="690373"/>
                <a:ext cx="0" cy="28715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2" name="Straight Connector 811"/>
              <p:cNvCxnSpPr/>
              <p:nvPr/>
            </p:nvCxnSpPr>
            <p:spPr>
              <a:xfrm>
                <a:off x="7576944" y="690373"/>
                <a:ext cx="0" cy="28715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3" name="Straight Connector 812"/>
              <p:cNvCxnSpPr/>
              <p:nvPr/>
            </p:nvCxnSpPr>
            <p:spPr>
              <a:xfrm>
                <a:off x="7570361" y="680927"/>
                <a:ext cx="153061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4" name="Straight Connector 813"/>
              <p:cNvCxnSpPr/>
              <p:nvPr/>
            </p:nvCxnSpPr>
            <p:spPr>
              <a:xfrm>
                <a:off x="7570361" y="977528"/>
                <a:ext cx="153061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5" name="Straight Connector 814"/>
              <p:cNvCxnSpPr/>
              <p:nvPr/>
            </p:nvCxnSpPr>
            <p:spPr>
              <a:xfrm>
                <a:off x="7723422" y="552463"/>
                <a:ext cx="0" cy="13791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6" name="Straight Connector 815"/>
              <p:cNvCxnSpPr/>
              <p:nvPr/>
            </p:nvCxnSpPr>
            <p:spPr>
              <a:xfrm>
                <a:off x="7723422" y="977528"/>
                <a:ext cx="0" cy="156803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7" name="Straight Connector 816"/>
              <p:cNvCxnSpPr/>
              <p:nvPr/>
            </p:nvCxnSpPr>
            <p:spPr>
              <a:xfrm flipH="1">
                <a:off x="7257657" y="841507"/>
                <a:ext cx="134957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8" name="Oval 817"/>
              <p:cNvSpPr/>
              <p:nvPr/>
            </p:nvSpPr>
            <p:spPr>
              <a:xfrm>
                <a:off x="7398694" y="786721"/>
                <a:ext cx="89377" cy="96348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cxnSp>
          <p:nvCxnSpPr>
            <p:cNvPr id="790" name="Straight Connector 789"/>
            <p:cNvCxnSpPr/>
            <p:nvPr/>
          </p:nvCxnSpPr>
          <p:spPr bwMode="auto">
            <a:xfrm>
              <a:off x="4537432" y="2692587"/>
              <a:ext cx="265520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1" name="Isosceles Triangle 16"/>
            <p:cNvSpPr/>
            <p:nvPr/>
          </p:nvSpPr>
          <p:spPr bwMode="auto">
            <a:xfrm rot="10800000">
              <a:off x="4553403" y="5555852"/>
              <a:ext cx="220260" cy="235348"/>
            </a:xfrm>
            <a:prstGeom prst="triangl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792" name="Straight Connector 791"/>
            <p:cNvCxnSpPr/>
            <p:nvPr/>
          </p:nvCxnSpPr>
          <p:spPr bwMode="auto">
            <a:xfrm>
              <a:off x="4657401" y="3568324"/>
              <a:ext cx="291101" cy="0"/>
            </a:xfrm>
            <a:prstGeom prst="line">
              <a:avLst/>
            </a:prstGeom>
            <a:ln w="38100" cmpd="sng">
              <a:solidFill>
                <a:schemeClr val="tx1"/>
              </a:solidFill>
              <a:tailEnd type="diamond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3" name="TextBox 123"/>
            <p:cNvSpPr txBox="1">
              <a:spLocks noChangeArrowheads="1"/>
            </p:cNvSpPr>
            <p:nvPr/>
          </p:nvSpPr>
          <p:spPr bwMode="auto">
            <a:xfrm>
              <a:off x="3227614" y="2873419"/>
              <a:ext cx="607441" cy="555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dirty="0" smtClean="0">
                  <a:ea typeface="Arial" charset="0"/>
                  <a:cs typeface="Arial" charset="0"/>
                </a:rPr>
                <a:t>in</a:t>
              </a:r>
              <a:endParaRPr lang="en-US" sz="2000" dirty="0">
                <a:ea typeface="Arial" charset="0"/>
                <a:cs typeface="Arial" charset="0"/>
              </a:endParaRPr>
            </a:p>
          </p:txBody>
        </p:sp>
        <p:sp>
          <p:nvSpPr>
            <p:cNvPr id="794" name="TextBox 123"/>
            <p:cNvSpPr txBox="1">
              <a:spLocks noChangeArrowheads="1"/>
            </p:cNvSpPr>
            <p:nvPr/>
          </p:nvSpPr>
          <p:spPr bwMode="auto">
            <a:xfrm>
              <a:off x="4920092" y="3351143"/>
              <a:ext cx="817147" cy="555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dirty="0" smtClean="0">
                  <a:ea typeface="Arial" charset="0"/>
                  <a:cs typeface="Arial" charset="0"/>
                </a:rPr>
                <a:t>out</a:t>
              </a:r>
              <a:endParaRPr lang="en-US" sz="2000" dirty="0">
                <a:ea typeface="Arial" charset="0"/>
                <a:cs typeface="Arial" charset="0"/>
              </a:endParaRPr>
            </a:p>
          </p:txBody>
        </p:sp>
        <p:sp>
          <p:nvSpPr>
            <p:cNvPr id="795" name="TextBox 123"/>
            <p:cNvSpPr txBox="1">
              <a:spLocks noChangeArrowheads="1"/>
            </p:cNvSpPr>
            <p:nvPr/>
          </p:nvSpPr>
          <p:spPr bwMode="auto">
            <a:xfrm>
              <a:off x="4344726" y="2211011"/>
              <a:ext cx="888598" cy="555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dirty="0" smtClean="0">
                  <a:ea typeface="Arial" charset="0"/>
                  <a:cs typeface="Arial" charset="0"/>
                </a:rPr>
                <a:t>V</a:t>
              </a:r>
              <a:r>
                <a:rPr lang="en-US" sz="2000" baseline="-25000" dirty="0" smtClean="0">
                  <a:ea typeface="Arial" charset="0"/>
                  <a:cs typeface="Arial" charset="0"/>
                </a:rPr>
                <a:t>DD</a:t>
              </a:r>
              <a:endParaRPr lang="en-US" sz="2000" dirty="0">
                <a:ea typeface="Arial" charset="0"/>
                <a:cs typeface="Arial" charset="0"/>
              </a:endParaRPr>
            </a:p>
          </p:txBody>
        </p:sp>
        <p:grpSp>
          <p:nvGrpSpPr>
            <p:cNvPr id="796" name="Group 67"/>
            <p:cNvGrpSpPr>
              <a:grpSpLocks/>
            </p:cNvGrpSpPr>
            <p:nvPr/>
          </p:nvGrpSpPr>
          <p:grpSpPr bwMode="auto">
            <a:xfrm>
              <a:off x="3932053" y="4190999"/>
              <a:ext cx="728214" cy="981215"/>
              <a:chOff x="7326209" y="519972"/>
              <a:chExt cx="397213" cy="614359"/>
            </a:xfrm>
          </p:grpSpPr>
          <p:cxnSp>
            <p:nvCxnSpPr>
              <p:cNvPr id="803" name="Straight Connector 802"/>
              <p:cNvCxnSpPr/>
              <p:nvPr/>
            </p:nvCxnSpPr>
            <p:spPr>
              <a:xfrm>
                <a:off x="7488070" y="690373"/>
                <a:ext cx="0" cy="28715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4" name="Straight Connector 803"/>
              <p:cNvCxnSpPr/>
              <p:nvPr/>
            </p:nvCxnSpPr>
            <p:spPr>
              <a:xfrm>
                <a:off x="7576944" y="690373"/>
                <a:ext cx="0" cy="28715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5" name="Straight Connector 804"/>
              <p:cNvCxnSpPr/>
              <p:nvPr/>
            </p:nvCxnSpPr>
            <p:spPr>
              <a:xfrm>
                <a:off x="7570361" y="680927"/>
                <a:ext cx="153061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6" name="Straight Connector 805"/>
              <p:cNvCxnSpPr/>
              <p:nvPr/>
            </p:nvCxnSpPr>
            <p:spPr>
              <a:xfrm>
                <a:off x="7570361" y="977528"/>
                <a:ext cx="153061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7" name="Straight Connector 806"/>
              <p:cNvCxnSpPr/>
              <p:nvPr/>
            </p:nvCxnSpPr>
            <p:spPr>
              <a:xfrm>
                <a:off x="7723422" y="519972"/>
                <a:ext cx="0" cy="13791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8" name="Straight Connector 807"/>
              <p:cNvCxnSpPr/>
              <p:nvPr/>
            </p:nvCxnSpPr>
            <p:spPr>
              <a:xfrm>
                <a:off x="7723422" y="977528"/>
                <a:ext cx="0" cy="156803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9" name="Straight Connector 808"/>
              <p:cNvCxnSpPr/>
              <p:nvPr/>
            </p:nvCxnSpPr>
            <p:spPr>
              <a:xfrm flipH="1" flipV="1">
                <a:off x="7326209" y="834481"/>
                <a:ext cx="72485" cy="414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0" name="Oval 809"/>
              <p:cNvSpPr/>
              <p:nvPr/>
            </p:nvSpPr>
            <p:spPr>
              <a:xfrm>
                <a:off x="7398694" y="786721"/>
                <a:ext cx="89377" cy="96348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797" name="Rectangle 796"/>
            <p:cNvSpPr/>
            <p:nvPr/>
          </p:nvSpPr>
          <p:spPr>
            <a:xfrm>
              <a:off x="4575850" y="5058865"/>
              <a:ext cx="177450" cy="363921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798" name="Straight Connector 797"/>
            <p:cNvCxnSpPr/>
            <p:nvPr/>
          </p:nvCxnSpPr>
          <p:spPr bwMode="auto">
            <a:xfrm flipH="1">
              <a:off x="4663532" y="5422786"/>
              <a:ext cx="1043" cy="13306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9" name="Straight Connector 798"/>
            <p:cNvCxnSpPr/>
            <p:nvPr/>
          </p:nvCxnSpPr>
          <p:spPr bwMode="auto">
            <a:xfrm flipV="1">
              <a:off x="3951862" y="3996051"/>
              <a:ext cx="6913" cy="70848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0" name="Straight Connector 799"/>
            <p:cNvCxnSpPr/>
            <p:nvPr/>
          </p:nvCxnSpPr>
          <p:spPr bwMode="auto">
            <a:xfrm>
              <a:off x="4657401" y="4328703"/>
              <a:ext cx="291101" cy="0"/>
            </a:xfrm>
            <a:prstGeom prst="line">
              <a:avLst/>
            </a:prstGeom>
            <a:ln w="38100" cmpd="sng">
              <a:solidFill>
                <a:schemeClr val="tx1"/>
              </a:solidFill>
              <a:tailEnd type="diamond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1" name="TextBox 123"/>
            <p:cNvSpPr txBox="1">
              <a:spLocks noChangeArrowheads="1"/>
            </p:cNvSpPr>
            <p:nvPr/>
          </p:nvSpPr>
          <p:spPr bwMode="auto">
            <a:xfrm>
              <a:off x="4914566" y="4086039"/>
              <a:ext cx="1105234" cy="555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dirty="0" err="1">
                  <a:ea typeface="Arial" charset="0"/>
                  <a:cs typeface="Arial" charset="0"/>
                </a:rPr>
                <a:t>Pgrm</a:t>
              </a:r>
              <a:endParaRPr lang="en-US" sz="2000" dirty="0">
                <a:ea typeface="Arial" charset="0"/>
                <a:cs typeface="Arial" charset="0"/>
              </a:endParaRPr>
            </a:p>
          </p:txBody>
        </p:sp>
        <p:sp>
          <p:nvSpPr>
            <p:cNvPr id="802" name="TextBox 123"/>
            <p:cNvSpPr txBox="1">
              <a:spLocks noChangeArrowheads="1"/>
            </p:cNvSpPr>
            <p:nvPr/>
          </p:nvSpPr>
          <p:spPr bwMode="auto">
            <a:xfrm>
              <a:off x="4765610" y="4982003"/>
              <a:ext cx="1317449" cy="555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dirty="0">
                  <a:ea typeface="Arial" charset="0"/>
                  <a:cs typeface="Arial" charset="0"/>
                </a:rPr>
                <a:t>RRAM</a:t>
              </a:r>
            </a:p>
          </p:txBody>
        </p:sp>
      </p:grpSp>
      <p:grpSp>
        <p:nvGrpSpPr>
          <p:cNvPr id="827" name="Group 826"/>
          <p:cNvGrpSpPr/>
          <p:nvPr/>
        </p:nvGrpSpPr>
        <p:grpSpPr>
          <a:xfrm>
            <a:off x="8153400" y="2590800"/>
            <a:ext cx="3635072" cy="2362870"/>
            <a:chOff x="9829800" y="7090770"/>
            <a:chExt cx="3635072" cy="2362870"/>
          </a:xfrm>
        </p:grpSpPr>
        <p:cxnSp>
          <p:nvCxnSpPr>
            <p:cNvPr id="828" name="Straight Connector 827"/>
            <p:cNvCxnSpPr/>
            <p:nvPr/>
          </p:nvCxnSpPr>
          <p:spPr bwMode="auto">
            <a:xfrm>
              <a:off x="10744362" y="7947583"/>
              <a:ext cx="173106" cy="4143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oval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9" name="Isosceles Triangle 16"/>
            <p:cNvSpPr/>
            <p:nvPr/>
          </p:nvSpPr>
          <p:spPr bwMode="auto">
            <a:xfrm rot="10800000">
              <a:off x="10443224" y="8888865"/>
              <a:ext cx="175614" cy="168271"/>
            </a:xfrm>
            <a:prstGeom prst="triangl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Arial"/>
                <a:cs typeface="Arial"/>
              </a:endParaRPr>
            </a:p>
          </p:txBody>
        </p:sp>
        <p:cxnSp>
          <p:nvCxnSpPr>
            <p:cNvPr id="830" name="Straight Connector 829"/>
            <p:cNvCxnSpPr/>
            <p:nvPr/>
          </p:nvCxnSpPr>
          <p:spPr bwMode="auto">
            <a:xfrm flipH="1">
              <a:off x="10531032" y="8793725"/>
              <a:ext cx="833" cy="9514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1" name="Straight Connector 830"/>
            <p:cNvCxnSpPr/>
            <p:nvPr/>
          </p:nvCxnSpPr>
          <p:spPr bwMode="auto">
            <a:xfrm>
              <a:off x="10528421" y="7947490"/>
              <a:ext cx="200539" cy="0"/>
            </a:xfrm>
            <a:prstGeom prst="line">
              <a:avLst/>
            </a:prstGeom>
            <a:ln w="38100" cmpd="sng">
              <a:solidFill>
                <a:schemeClr val="tx1"/>
              </a:solidFill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2" name="Straight Connector 831"/>
            <p:cNvCxnSpPr/>
            <p:nvPr/>
          </p:nvCxnSpPr>
          <p:spPr bwMode="auto">
            <a:xfrm>
              <a:off x="10746497" y="7090770"/>
              <a:ext cx="0" cy="2362870"/>
            </a:xfrm>
            <a:prstGeom prst="line">
              <a:avLst/>
            </a:prstGeom>
            <a:ln w="38100" cmpd="sng">
              <a:solidFill>
                <a:schemeClr val="tx1"/>
              </a:solidFill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3" name="Straight Connector 832"/>
            <p:cNvCxnSpPr/>
            <p:nvPr/>
          </p:nvCxnSpPr>
          <p:spPr bwMode="auto">
            <a:xfrm>
              <a:off x="10184408" y="8266262"/>
              <a:ext cx="471258" cy="4131"/>
            </a:xfrm>
            <a:prstGeom prst="line">
              <a:avLst/>
            </a:prstGeom>
            <a:ln w="38100" cmpd="sng">
              <a:solidFill>
                <a:schemeClr val="tx1"/>
              </a:solidFill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34" name="Group 67"/>
            <p:cNvGrpSpPr>
              <a:grpSpLocks/>
            </p:cNvGrpSpPr>
            <p:nvPr/>
          </p:nvGrpSpPr>
          <p:grpSpPr bwMode="auto">
            <a:xfrm>
              <a:off x="9829800" y="7924800"/>
              <a:ext cx="680810" cy="664450"/>
              <a:chOff x="7257657" y="552463"/>
              <a:chExt cx="465765" cy="581868"/>
            </a:xfrm>
            <a:noFill/>
          </p:grpSpPr>
          <p:cxnSp>
            <p:nvCxnSpPr>
              <p:cNvPr id="897" name="Straight Connector 896"/>
              <p:cNvCxnSpPr/>
              <p:nvPr/>
            </p:nvCxnSpPr>
            <p:spPr>
              <a:xfrm>
                <a:off x="7488070" y="690373"/>
                <a:ext cx="0" cy="287155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8" name="Straight Connector 897"/>
              <p:cNvCxnSpPr/>
              <p:nvPr/>
            </p:nvCxnSpPr>
            <p:spPr>
              <a:xfrm>
                <a:off x="7576944" y="690373"/>
                <a:ext cx="0" cy="287155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9" name="Straight Connector 898"/>
              <p:cNvCxnSpPr/>
              <p:nvPr/>
            </p:nvCxnSpPr>
            <p:spPr>
              <a:xfrm>
                <a:off x="7570361" y="680927"/>
                <a:ext cx="153061" cy="0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0" name="Straight Connector 899"/>
              <p:cNvCxnSpPr/>
              <p:nvPr/>
            </p:nvCxnSpPr>
            <p:spPr>
              <a:xfrm>
                <a:off x="7570361" y="977528"/>
                <a:ext cx="153061" cy="0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1" name="Straight Connector 900"/>
              <p:cNvCxnSpPr/>
              <p:nvPr/>
            </p:nvCxnSpPr>
            <p:spPr>
              <a:xfrm>
                <a:off x="7723422" y="552463"/>
                <a:ext cx="0" cy="137910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2" name="Straight Connector 901"/>
              <p:cNvCxnSpPr/>
              <p:nvPr/>
            </p:nvCxnSpPr>
            <p:spPr>
              <a:xfrm>
                <a:off x="7723422" y="977528"/>
                <a:ext cx="0" cy="156803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3" name="Straight Connector 902"/>
              <p:cNvCxnSpPr/>
              <p:nvPr/>
            </p:nvCxnSpPr>
            <p:spPr>
              <a:xfrm flipH="1">
                <a:off x="7257657" y="841898"/>
                <a:ext cx="134956" cy="0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4" name="Oval 903"/>
              <p:cNvSpPr/>
              <p:nvPr/>
            </p:nvSpPr>
            <p:spPr>
              <a:xfrm>
                <a:off x="7398694" y="786721"/>
                <a:ext cx="89377" cy="96348"/>
              </a:xfrm>
              <a:prstGeom prst="ellips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/>
              </a:p>
            </p:txBody>
          </p:sp>
        </p:grpSp>
        <p:sp>
          <p:nvSpPr>
            <p:cNvPr id="835" name="Rectangle 834"/>
            <p:cNvSpPr/>
            <p:nvPr/>
          </p:nvSpPr>
          <p:spPr>
            <a:xfrm>
              <a:off x="10461121" y="8533527"/>
              <a:ext cx="141481" cy="260199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36" name="Arc 835"/>
            <p:cNvSpPr/>
            <p:nvPr/>
          </p:nvSpPr>
          <p:spPr>
            <a:xfrm rot="16200000" flipV="1">
              <a:off x="10663545" y="8193221"/>
              <a:ext cx="136997" cy="152770"/>
            </a:xfrm>
            <a:prstGeom prst="arc">
              <a:avLst>
                <a:gd name="adj1" fmla="val 16200000"/>
                <a:gd name="adj2" fmla="val 543963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grpSp>
          <p:nvGrpSpPr>
            <p:cNvPr id="837" name="Group 836"/>
            <p:cNvGrpSpPr/>
            <p:nvPr/>
          </p:nvGrpSpPr>
          <p:grpSpPr>
            <a:xfrm flipH="1">
              <a:off x="10719808" y="7943236"/>
              <a:ext cx="668852" cy="1113389"/>
              <a:chOff x="7552160" y="1161757"/>
              <a:chExt cx="403317" cy="671373"/>
            </a:xfrm>
          </p:grpSpPr>
          <p:sp>
            <p:nvSpPr>
              <p:cNvPr id="885" name="Isosceles Triangle 16"/>
              <p:cNvSpPr/>
              <p:nvPr/>
            </p:nvSpPr>
            <p:spPr bwMode="auto">
              <a:xfrm rot="10800000">
                <a:off x="7787012" y="1731663"/>
                <a:ext cx="105895" cy="101467"/>
              </a:xfrm>
              <a:prstGeom prst="triangl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>
                  <a:latin typeface="Arial"/>
                  <a:cs typeface="Arial"/>
                </a:endParaRPr>
              </a:p>
            </p:txBody>
          </p:sp>
          <p:cxnSp>
            <p:nvCxnSpPr>
              <p:cNvPr id="886" name="Straight Connector 885"/>
              <p:cNvCxnSpPr/>
              <p:nvPr/>
            </p:nvCxnSpPr>
            <p:spPr bwMode="auto">
              <a:xfrm flipH="1">
                <a:off x="7839959" y="1674294"/>
                <a:ext cx="502" cy="5737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87" name="Group 67"/>
              <p:cNvGrpSpPr>
                <a:grpSpLocks/>
              </p:cNvGrpSpPr>
              <p:nvPr/>
            </p:nvGrpSpPr>
            <p:grpSpPr bwMode="auto">
              <a:xfrm>
                <a:off x="7552160" y="1161757"/>
                <a:ext cx="286217" cy="400663"/>
                <a:chOff x="7398694" y="552463"/>
                <a:chExt cx="324728" cy="581868"/>
              </a:xfrm>
              <a:noFill/>
            </p:grpSpPr>
            <p:cxnSp>
              <p:nvCxnSpPr>
                <p:cNvPr id="890" name="Straight Connector 889"/>
                <p:cNvCxnSpPr/>
                <p:nvPr/>
              </p:nvCxnSpPr>
              <p:spPr>
                <a:xfrm>
                  <a:off x="7488070" y="690373"/>
                  <a:ext cx="0" cy="287155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1" name="Straight Connector 890"/>
                <p:cNvCxnSpPr/>
                <p:nvPr/>
              </p:nvCxnSpPr>
              <p:spPr>
                <a:xfrm>
                  <a:off x="7576944" y="690373"/>
                  <a:ext cx="0" cy="287155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2" name="Straight Connector 891"/>
                <p:cNvCxnSpPr/>
                <p:nvPr/>
              </p:nvCxnSpPr>
              <p:spPr>
                <a:xfrm>
                  <a:off x="7570361" y="680927"/>
                  <a:ext cx="153061" cy="0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3" name="Straight Connector 892"/>
                <p:cNvCxnSpPr/>
                <p:nvPr/>
              </p:nvCxnSpPr>
              <p:spPr>
                <a:xfrm>
                  <a:off x="7570361" y="977528"/>
                  <a:ext cx="153061" cy="0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4" name="Straight Connector 893"/>
                <p:cNvCxnSpPr/>
                <p:nvPr/>
              </p:nvCxnSpPr>
              <p:spPr>
                <a:xfrm>
                  <a:off x="7723422" y="552463"/>
                  <a:ext cx="0" cy="137910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5" name="Straight Connector 894"/>
                <p:cNvCxnSpPr/>
                <p:nvPr/>
              </p:nvCxnSpPr>
              <p:spPr>
                <a:xfrm>
                  <a:off x="7723422" y="977528"/>
                  <a:ext cx="0" cy="156803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96" name="Oval 895"/>
                <p:cNvSpPr/>
                <p:nvPr/>
              </p:nvSpPr>
              <p:spPr>
                <a:xfrm>
                  <a:off x="7398694" y="786721"/>
                  <a:ext cx="89377" cy="96348"/>
                </a:xfrm>
                <a:prstGeom prst="ellips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/>
                </a:p>
              </p:txBody>
            </p:sp>
          </p:grpSp>
          <p:sp>
            <p:nvSpPr>
              <p:cNvPr id="888" name="Rectangle 887"/>
              <p:cNvSpPr/>
              <p:nvPr/>
            </p:nvSpPr>
            <p:spPr>
              <a:xfrm>
                <a:off x="7797804" y="1517395"/>
                <a:ext cx="85313" cy="156900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889" name="Straight Connector 888"/>
              <p:cNvCxnSpPr/>
              <p:nvPr/>
            </p:nvCxnSpPr>
            <p:spPr bwMode="auto">
              <a:xfrm>
                <a:off x="7838386" y="1163719"/>
                <a:ext cx="117091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tailEnd type="non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38" name="Straight Connector 837"/>
            <p:cNvCxnSpPr/>
            <p:nvPr/>
          </p:nvCxnSpPr>
          <p:spPr bwMode="auto">
            <a:xfrm>
              <a:off x="9994956" y="8509014"/>
              <a:ext cx="462493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9" name="Straight Connector 838"/>
            <p:cNvCxnSpPr/>
            <p:nvPr/>
          </p:nvCxnSpPr>
          <p:spPr bwMode="auto">
            <a:xfrm flipH="1" flipV="1">
              <a:off x="11374778" y="8250566"/>
              <a:ext cx="110283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0" name="Straight Connector 839"/>
            <p:cNvCxnSpPr/>
            <p:nvPr/>
          </p:nvCxnSpPr>
          <p:spPr bwMode="auto">
            <a:xfrm>
              <a:off x="11485062" y="8239060"/>
              <a:ext cx="0" cy="294724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1" name="Straight Connector 840"/>
            <p:cNvCxnSpPr/>
            <p:nvPr/>
          </p:nvCxnSpPr>
          <p:spPr bwMode="auto">
            <a:xfrm flipH="1">
              <a:off x="10819559" y="7992763"/>
              <a:ext cx="261186" cy="276294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2" name="Straight Connector 841"/>
            <p:cNvCxnSpPr/>
            <p:nvPr/>
          </p:nvCxnSpPr>
          <p:spPr bwMode="auto">
            <a:xfrm>
              <a:off x="11072663" y="7991713"/>
              <a:ext cx="719429" cy="2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3" name="TextBox 11271"/>
            <p:cNvSpPr txBox="1">
              <a:spLocks noChangeArrowheads="1"/>
            </p:cNvSpPr>
            <p:nvPr/>
          </p:nvSpPr>
          <p:spPr bwMode="auto">
            <a:xfrm>
              <a:off x="10707624" y="7276310"/>
              <a:ext cx="813043" cy="400110"/>
            </a:xfrm>
            <a:prstGeom prst="rect">
              <a:avLst/>
            </a:prstGeom>
            <a:noFill/>
            <a:ln w="190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dirty="0" smtClean="0"/>
                <a:t>lang0</a:t>
              </a:r>
              <a:endParaRPr lang="en-US" sz="2000" dirty="0"/>
            </a:p>
          </p:txBody>
        </p:sp>
        <p:sp>
          <p:nvSpPr>
            <p:cNvPr id="844" name="TextBox 11271"/>
            <p:cNvSpPr txBox="1">
              <a:spLocks noChangeArrowheads="1"/>
            </p:cNvSpPr>
            <p:nvPr/>
          </p:nvSpPr>
          <p:spPr bwMode="auto">
            <a:xfrm>
              <a:off x="12651829" y="7276310"/>
              <a:ext cx="813043" cy="400110"/>
            </a:xfrm>
            <a:prstGeom prst="rect">
              <a:avLst/>
            </a:prstGeom>
            <a:noFill/>
            <a:ln w="190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dirty="0" smtClean="0"/>
                <a:t>lang1</a:t>
              </a:r>
              <a:endParaRPr lang="en-US" sz="2000" dirty="0"/>
            </a:p>
          </p:txBody>
        </p:sp>
        <p:sp>
          <p:nvSpPr>
            <p:cNvPr id="845" name="Arc 844"/>
            <p:cNvSpPr/>
            <p:nvPr/>
          </p:nvSpPr>
          <p:spPr>
            <a:xfrm rot="16200000" flipV="1">
              <a:off x="10465336" y="8445618"/>
              <a:ext cx="136997" cy="152770"/>
            </a:xfrm>
            <a:prstGeom prst="arc">
              <a:avLst>
                <a:gd name="adj1" fmla="val 16200000"/>
                <a:gd name="adj2" fmla="val 543963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46" name="Arc 845"/>
            <p:cNvSpPr/>
            <p:nvPr/>
          </p:nvSpPr>
          <p:spPr>
            <a:xfrm rot="16200000" flipV="1">
              <a:off x="10655128" y="8441770"/>
              <a:ext cx="136997" cy="152770"/>
            </a:xfrm>
            <a:prstGeom prst="arc">
              <a:avLst>
                <a:gd name="adj1" fmla="val 16200000"/>
                <a:gd name="adj2" fmla="val 543963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47" name="Arc 846"/>
            <p:cNvSpPr/>
            <p:nvPr/>
          </p:nvSpPr>
          <p:spPr>
            <a:xfrm rot="16200000" flipV="1">
              <a:off x="10839017" y="8441768"/>
              <a:ext cx="136997" cy="152770"/>
            </a:xfrm>
            <a:prstGeom prst="arc">
              <a:avLst>
                <a:gd name="adj1" fmla="val 16200000"/>
                <a:gd name="adj2" fmla="val 543963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848" name="Straight Connector 847"/>
            <p:cNvCxnSpPr/>
            <p:nvPr/>
          </p:nvCxnSpPr>
          <p:spPr bwMode="auto">
            <a:xfrm>
              <a:off x="10999194" y="8509014"/>
              <a:ext cx="485868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9" name="Isosceles Triangle 16"/>
            <p:cNvSpPr/>
            <p:nvPr/>
          </p:nvSpPr>
          <p:spPr bwMode="auto">
            <a:xfrm rot="10800000">
              <a:off x="12382007" y="8880186"/>
              <a:ext cx="175614" cy="168271"/>
            </a:xfrm>
            <a:prstGeom prst="triangl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Arial"/>
                <a:cs typeface="Arial"/>
              </a:endParaRPr>
            </a:p>
          </p:txBody>
        </p:sp>
        <p:cxnSp>
          <p:nvCxnSpPr>
            <p:cNvPr id="850" name="Straight Connector 849"/>
            <p:cNvCxnSpPr/>
            <p:nvPr/>
          </p:nvCxnSpPr>
          <p:spPr bwMode="auto">
            <a:xfrm flipH="1">
              <a:off x="12469815" y="8785047"/>
              <a:ext cx="833" cy="9514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1" name="Straight Connector 850"/>
            <p:cNvCxnSpPr/>
            <p:nvPr/>
          </p:nvCxnSpPr>
          <p:spPr bwMode="auto">
            <a:xfrm>
              <a:off x="12467204" y="7938813"/>
              <a:ext cx="196269" cy="0"/>
            </a:xfrm>
            <a:prstGeom prst="line">
              <a:avLst/>
            </a:prstGeom>
            <a:ln w="38100" cmpd="sng">
              <a:solidFill>
                <a:schemeClr val="tx1"/>
              </a:solidFill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52" name="Group 851"/>
            <p:cNvGrpSpPr>
              <a:grpSpLocks/>
            </p:cNvGrpSpPr>
            <p:nvPr/>
          </p:nvGrpSpPr>
          <p:grpSpPr bwMode="auto">
            <a:xfrm>
              <a:off x="11786394" y="7935066"/>
              <a:ext cx="680810" cy="664450"/>
              <a:chOff x="7257657" y="552463"/>
              <a:chExt cx="465765" cy="581868"/>
            </a:xfrm>
            <a:noFill/>
          </p:grpSpPr>
          <p:cxnSp>
            <p:nvCxnSpPr>
              <p:cNvPr id="877" name="Straight Connector 876"/>
              <p:cNvCxnSpPr/>
              <p:nvPr/>
            </p:nvCxnSpPr>
            <p:spPr>
              <a:xfrm>
                <a:off x="7488070" y="690373"/>
                <a:ext cx="0" cy="287155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8" name="Straight Connector 877"/>
              <p:cNvCxnSpPr/>
              <p:nvPr/>
            </p:nvCxnSpPr>
            <p:spPr>
              <a:xfrm>
                <a:off x="7576944" y="690373"/>
                <a:ext cx="0" cy="287155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9" name="Straight Connector 878"/>
              <p:cNvCxnSpPr/>
              <p:nvPr/>
            </p:nvCxnSpPr>
            <p:spPr>
              <a:xfrm>
                <a:off x="7570361" y="680927"/>
                <a:ext cx="153061" cy="0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0" name="Straight Connector 879"/>
              <p:cNvCxnSpPr/>
              <p:nvPr/>
            </p:nvCxnSpPr>
            <p:spPr>
              <a:xfrm>
                <a:off x="7570361" y="977528"/>
                <a:ext cx="153061" cy="0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1" name="Straight Connector 880"/>
              <p:cNvCxnSpPr/>
              <p:nvPr/>
            </p:nvCxnSpPr>
            <p:spPr>
              <a:xfrm>
                <a:off x="7723422" y="552463"/>
                <a:ext cx="0" cy="137910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2" name="Straight Connector 881"/>
              <p:cNvCxnSpPr/>
              <p:nvPr/>
            </p:nvCxnSpPr>
            <p:spPr>
              <a:xfrm>
                <a:off x="7723422" y="977528"/>
                <a:ext cx="0" cy="156803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3" name="Straight Connector 882"/>
              <p:cNvCxnSpPr/>
              <p:nvPr/>
            </p:nvCxnSpPr>
            <p:spPr>
              <a:xfrm flipH="1">
                <a:off x="7257657" y="841898"/>
                <a:ext cx="134956" cy="0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4" name="Oval 883"/>
              <p:cNvSpPr/>
              <p:nvPr/>
            </p:nvSpPr>
            <p:spPr>
              <a:xfrm>
                <a:off x="7398694" y="786721"/>
                <a:ext cx="89377" cy="96348"/>
              </a:xfrm>
              <a:prstGeom prst="ellips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/>
              </a:p>
            </p:txBody>
          </p:sp>
        </p:grpSp>
        <p:sp>
          <p:nvSpPr>
            <p:cNvPr id="853" name="Rectangle 852"/>
            <p:cNvSpPr/>
            <p:nvPr/>
          </p:nvSpPr>
          <p:spPr>
            <a:xfrm>
              <a:off x="12399904" y="8524848"/>
              <a:ext cx="141481" cy="260199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grpSp>
          <p:nvGrpSpPr>
            <p:cNvPr id="854" name="Group 853"/>
            <p:cNvGrpSpPr/>
            <p:nvPr/>
          </p:nvGrpSpPr>
          <p:grpSpPr>
            <a:xfrm flipH="1">
              <a:off x="12683160" y="7934557"/>
              <a:ext cx="644291" cy="1113389"/>
              <a:chOff x="7552160" y="1161757"/>
              <a:chExt cx="388507" cy="671373"/>
            </a:xfrm>
          </p:grpSpPr>
          <p:sp>
            <p:nvSpPr>
              <p:cNvPr id="865" name="Isosceles Triangle 16"/>
              <p:cNvSpPr/>
              <p:nvPr/>
            </p:nvSpPr>
            <p:spPr bwMode="auto">
              <a:xfrm rot="10800000">
                <a:off x="7787012" y="1731663"/>
                <a:ext cx="105895" cy="101467"/>
              </a:xfrm>
              <a:prstGeom prst="triangl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>
                  <a:latin typeface="Arial"/>
                  <a:cs typeface="Arial"/>
                </a:endParaRPr>
              </a:p>
            </p:txBody>
          </p:sp>
          <p:cxnSp>
            <p:nvCxnSpPr>
              <p:cNvPr id="866" name="Straight Connector 865"/>
              <p:cNvCxnSpPr/>
              <p:nvPr/>
            </p:nvCxnSpPr>
            <p:spPr bwMode="auto">
              <a:xfrm flipH="1">
                <a:off x="7839959" y="1674294"/>
                <a:ext cx="502" cy="5737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67" name="Group 67"/>
              <p:cNvGrpSpPr>
                <a:grpSpLocks/>
              </p:cNvGrpSpPr>
              <p:nvPr/>
            </p:nvGrpSpPr>
            <p:grpSpPr bwMode="auto">
              <a:xfrm>
                <a:off x="7552160" y="1161757"/>
                <a:ext cx="286217" cy="400663"/>
                <a:chOff x="7398694" y="552463"/>
                <a:chExt cx="324728" cy="581868"/>
              </a:xfrm>
              <a:noFill/>
            </p:grpSpPr>
            <p:cxnSp>
              <p:nvCxnSpPr>
                <p:cNvPr id="870" name="Straight Connector 869"/>
                <p:cNvCxnSpPr/>
                <p:nvPr/>
              </p:nvCxnSpPr>
              <p:spPr>
                <a:xfrm>
                  <a:off x="7488070" y="690373"/>
                  <a:ext cx="0" cy="287155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1" name="Straight Connector 870"/>
                <p:cNvCxnSpPr/>
                <p:nvPr/>
              </p:nvCxnSpPr>
              <p:spPr>
                <a:xfrm>
                  <a:off x="7576944" y="690373"/>
                  <a:ext cx="0" cy="287155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2" name="Straight Connector 871"/>
                <p:cNvCxnSpPr/>
                <p:nvPr/>
              </p:nvCxnSpPr>
              <p:spPr>
                <a:xfrm>
                  <a:off x="7570361" y="680927"/>
                  <a:ext cx="153061" cy="0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3" name="Straight Connector 872"/>
                <p:cNvCxnSpPr/>
                <p:nvPr/>
              </p:nvCxnSpPr>
              <p:spPr>
                <a:xfrm>
                  <a:off x="7570361" y="977528"/>
                  <a:ext cx="153061" cy="0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4" name="Straight Connector 873"/>
                <p:cNvCxnSpPr/>
                <p:nvPr/>
              </p:nvCxnSpPr>
              <p:spPr>
                <a:xfrm>
                  <a:off x="7723422" y="552463"/>
                  <a:ext cx="0" cy="137910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5" name="Straight Connector 874"/>
                <p:cNvCxnSpPr/>
                <p:nvPr/>
              </p:nvCxnSpPr>
              <p:spPr>
                <a:xfrm>
                  <a:off x="7723422" y="977528"/>
                  <a:ext cx="0" cy="156803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6" name="Oval 875"/>
                <p:cNvSpPr/>
                <p:nvPr/>
              </p:nvSpPr>
              <p:spPr>
                <a:xfrm>
                  <a:off x="7398694" y="786721"/>
                  <a:ext cx="89377" cy="96348"/>
                </a:xfrm>
                <a:prstGeom prst="ellips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/>
                </a:p>
              </p:txBody>
            </p:sp>
          </p:grpSp>
          <p:sp>
            <p:nvSpPr>
              <p:cNvPr id="868" name="Rectangle 867"/>
              <p:cNvSpPr/>
              <p:nvPr/>
            </p:nvSpPr>
            <p:spPr>
              <a:xfrm>
                <a:off x="7797804" y="1517395"/>
                <a:ext cx="85313" cy="156900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869" name="Straight Connector 868"/>
              <p:cNvCxnSpPr/>
              <p:nvPr/>
            </p:nvCxnSpPr>
            <p:spPr bwMode="auto">
              <a:xfrm>
                <a:off x="7838386" y="1163719"/>
                <a:ext cx="102281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tailEnd type="non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55" name="Straight Connector 854"/>
            <p:cNvCxnSpPr/>
            <p:nvPr/>
          </p:nvCxnSpPr>
          <p:spPr bwMode="auto">
            <a:xfrm>
              <a:off x="11485062" y="8500335"/>
              <a:ext cx="911170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6" name="Straight Connector 855"/>
            <p:cNvCxnSpPr/>
            <p:nvPr/>
          </p:nvCxnSpPr>
          <p:spPr bwMode="auto">
            <a:xfrm flipH="1" flipV="1">
              <a:off x="13313561" y="8241887"/>
              <a:ext cx="110283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7" name="Straight Connector 856"/>
            <p:cNvCxnSpPr/>
            <p:nvPr/>
          </p:nvCxnSpPr>
          <p:spPr bwMode="auto">
            <a:xfrm>
              <a:off x="13423845" y="8230382"/>
              <a:ext cx="0" cy="294724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8" name="Arc 857"/>
            <p:cNvSpPr/>
            <p:nvPr/>
          </p:nvSpPr>
          <p:spPr>
            <a:xfrm rot="16200000" flipV="1">
              <a:off x="12404119" y="8436941"/>
              <a:ext cx="136997" cy="152770"/>
            </a:xfrm>
            <a:prstGeom prst="arc">
              <a:avLst>
                <a:gd name="adj1" fmla="val 16200000"/>
                <a:gd name="adj2" fmla="val 543963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59" name="Arc 858"/>
            <p:cNvSpPr/>
            <p:nvPr/>
          </p:nvSpPr>
          <p:spPr>
            <a:xfrm rot="16200000" flipV="1">
              <a:off x="12593911" y="8433092"/>
              <a:ext cx="136997" cy="152770"/>
            </a:xfrm>
            <a:prstGeom prst="arc">
              <a:avLst>
                <a:gd name="adj1" fmla="val 16200000"/>
                <a:gd name="adj2" fmla="val 543963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60" name="Arc 859"/>
            <p:cNvSpPr/>
            <p:nvPr/>
          </p:nvSpPr>
          <p:spPr>
            <a:xfrm rot="16200000" flipV="1">
              <a:off x="12777800" y="8433090"/>
              <a:ext cx="136997" cy="152770"/>
            </a:xfrm>
            <a:prstGeom prst="arc">
              <a:avLst>
                <a:gd name="adj1" fmla="val 16200000"/>
                <a:gd name="adj2" fmla="val 543963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861" name="Straight Connector 860"/>
            <p:cNvCxnSpPr/>
            <p:nvPr/>
          </p:nvCxnSpPr>
          <p:spPr bwMode="auto">
            <a:xfrm>
              <a:off x="12937977" y="8500335"/>
              <a:ext cx="485868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2" name="Straight Connector 861"/>
            <p:cNvCxnSpPr/>
            <p:nvPr/>
          </p:nvCxnSpPr>
          <p:spPr bwMode="auto">
            <a:xfrm>
              <a:off x="12663473" y="7090770"/>
              <a:ext cx="0" cy="2362870"/>
            </a:xfrm>
            <a:prstGeom prst="line">
              <a:avLst/>
            </a:prstGeom>
            <a:ln w="38100" cmpd="sng">
              <a:solidFill>
                <a:schemeClr val="tx1"/>
              </a:solidFill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3" name="Straight Connector 862"/>
            <p:cNvCxnSpPr/>
            <p:nvPr/>
          </p:nvCxnSpPr>
          <p:spPr bwMode="auto">
            <a:xfrm>
              <a:off x="11797321" y="8007802"/>
              <a:ext cx="0" cy="265768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4" name="Straight Connector 863"/>
            <p:cNvCxnSpPr/>
            <p:nvPr/>
          </p:nvCxnSpPr>
          <p:spPr bwMode="auto">
            <a:xfrm>
              <a:off x="12670318" y="7941562"/>
              <a:ext cx="173106" cy="4143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oval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5" name="Group 904"/>
          <p:cNvGrpSpPr/>
          <p:nvPr/>
        </p:nvGrpSpPr>
        <p:grpSpPr>
          <a:xfrm>
            <a:off x="3657600" y="2362200"/>
            <a:ext cx="4583175" cy="2659966"/>
            <a:chOff x="8149358" y="7696200"/>
            <a:chExt cx="4583175" cy="2659966"/>
          </a:xfrm>
        </p:grpSpPr>
        <p:grpSp>
          <p:nvGrpSpPr>
            <p:cNvPr id="906" name="Group 905"/>
            <p:cNvGrpSpPr/>
            <p:nvPr/>
          </p:nvGrpSpPr>
          <p:grpSpPr>
            <a:xfrm>
              <a:off x="8153400" y="7696200"/>
              <a:ext cx="4240378" cy="2659966"/>
              <a:chOff x="14548095" y="3407982"/>
              <a:chExt cx="4240378" cy="2659966"/>
            </a:xfrm>
          </p:grpSpPr>
          <p:grpSp>
            <p:nvGrpSpPr>
              <p:cNvPr id="909" name="Group 58"/>
              <p:cNvGrpSpPr>
                <a:grpSpLocks/>
              </p:cNvGrpSpPr>
              <p:nvPr/>
            </p:nvGrpSpPr>
            <p:grpSpPr bwMode="auto">
              <a:xfrm>
                <a:off x="16464336" y="4332516"/>
                <a:ext cx="428551" cy="672649"/>
                <a:chOff x="7398690" y="555718"/>
                <a:chExt cx="324732" cy="585066"/>
              </a:xfrm>
            </p:grpSpPr>
            <p:cxnSp>
              <p:nvCxnSpPr>
                <p:cNvPr id="1006" name="Straight Connector 1005"/>
                <p:cNvCxnSpPr/>
                <p:nvPr/>
              </p:nvCxnSpPr>
              <p:spPr>
                <a:xfrm>
                  <a:off x="7488070" y="689849"/>
                  <a:ext cx="0" cy="287155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7" name="Straight Connector 1006"/>
                <p:cNvCxnSpPr/>
                <p:nvPr/>
              </p:nvCxnSpPr>
              <p:spPr>
                <a:xfrm>
                  <a:off x="7576944" y="689849"/>
                  <a:ext cx="0" cy="287155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8" name="Straight Connector 1007"/>
                <p:cNvCxnSpPr/>
                <p:nvPr/>
              </p:nvCxnSpPr>
              <p:spPr>
                <a:xfrm>
                  <a:off x="7570361" y="678514"/>
                  <a:ext cx="153061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9" name="Straight Connector 1008"/>
                <p:cNvCxnSpPr/>
                <p:nvPr/>
              </p:nvCxnSpPr>
              <p:spPr>
                <a:xfrm>
                  <a:off x="7570361" y="977004"/>
                  <a:ext cx="153061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0" name="Straight Connector 1009"/>
                <p:cNvCxnSpPr/>
                <p:nvPr/>
              </p:nvCxnSpPr>
              <p:spPr>
                <a:xfrm>
                  <a:off x="7723422" y="555718"/>
                  <a:ext cx="0" cy="134131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1" name="Straight Connector 1010"/>
                <p:cNvCxnSpPr/>
                <p:nvPr/>
              </p:nvCxnSpPr>
              <p:spPr>
                <a:xfrm>
                  <a:off x="7723422" y="983981"/>
                  <a:ext cx="0" cy="156803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2" name="Oval 1011"/>
                <p:cNvSpPr/>
                <p:nvPr/>
              </p:nvSpPr>
              <p:spPr>
                <a:xfrm>
                  <a:off x="7398690" y="788086"/>
                  <a:ext cx="89381" cy="94459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  <p:cxnSp>
            <p:nvCxnSpPr>
              <p:cNvPr id="910" name="Straight Connector 909"/>
              <p:cNvCxnSpPr/>
              <p:nvPr/>
            </p:nvCxnSpPr>
            <p:spPr bwMode="auto">
              <a:xfrm>
                <a:off x="16805999" y="4330342"/>
                <a:ext cx="191134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1" name="TextBox 123"/>
              <p:cNvSpPr txBox="1">
                <a:spLocks noChangeArrowheads="1"/>
              </p:cNvSpPr>
              <p:nvPr/>
            </p:nvSpPr>
            <p:spPr bwMode="auto">
              <a:xfrm>
                <a:off x="16667280" y="3983680"/>
                <a:ext cx="639657" cy="400110"/>
              </a:xfrm>
              <a:prstGeom prst="rect">
                <a:avLst/>
              </a:prstGeom>
              <a:noFill/>
              <a:ln w="28575"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en-US" sz="2000" dirty="0" err="1" smtClean="0">
                    <a:ea typeface="Arial" charset="0"/>
                    <a:cs typeface="Arial" charset="0"/>
                  </a:rPr>
                  <a:t>V</a:t>
                </a:r>
                <a:r>
                  <a:rPr lang="en-US" sz="2000" baseline="-25000" dirty="0" err="1" smtClean="0">
                    <a:ea typeface="Arial" charset="0"/>
                    <a:cs typeface="Arial" charset="0"/>
                  </a:rPr>
                  <a:t>top</a:t>
                </a:r>
                <a:endParaRPr lang="en-US" sz="2000" dirty="0">
                  <a:ea typeface="Arial" charset="0"/>
                  <a:cs typeface="Arial" charset="0"/>
                </a:endParaRPr>
              </a:p>
            </p:txBody>
          </p:sp>
          <p:sp>
            <p:nvSpPr>
              <p:cNvPr id="912" name="Rectangle 911"/>
              <p:cNvSpPr/>
              <p:nvPr/>
            </p:nvSpPr>
            <p:spPr>
              <a:xfrm>
                <a:off x="16816255" y="5017120"/>
                <a:ext cx="127737" cy="261968"/>
              </a:xfrm>
              <a:prstGeom prst="rect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913" name="Straight Connector 912"/>
              <p:cNvCxnSpPr/>
              <p:nvPr/>
            </p:nvCxnSpPr>
            <p:spPr bwMode="auto">
              <a:xfrm flipV="1">
                <a:off x="16781217" y="5518668"/>
                <a:ext cx="197811" cy="592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4" name="TextBox 123"/>
              <p:cNvSpPr txBox="1">
                <a:spLocks noChangeArrowheads="1"/>
              </p:cNvSpPr>
              <p:nvPr/>
            </p:nvSpPr>
            <p:spPr bwMode="auto">
              <a:xfrm>
                <a:off x="15839453" y="4931982"/>
                <a:ext cx="948365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en-US" sz="2000" dirty="0">
                    <a:ea typeface="Arial" charset="0"/>
                    <a:cs typeface="Arial" charset="0"/>
                  </a:rPr>
                  <a:t>RRAM</a:t>
                </a:r>
              </a:p>
            </p:txBody>
          </p:sp>
          <p:cxnSp>
            <p:nvCxnSpPr>
              <p:cNvPr id="915" name="Straight Connector 914"/>
              <p:cNvCxnSpPr/>
              <p:nvPr/>
            </p:nvCxnSpPr>
            <p:spPr bwMode="auto">
              <a:xfrm flipH="1">
                <a:off x="16875762" y="5284460"/>
                <a:ext cx="4360" cy="220488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6" name="TextBox 123"/>
              <p:cNvSpPr txBox="1">
                <a:spLocks noChangeArrowheads="1"/>
              </p:cNvSpPr>
              <p:nvPr/>
            </p:nvSpPr>
            <p:spPr bwMode="auto">
              <a:xfrm>
                <a:off x="16525253" y="5465382"/>
                <a:ext cx="639657" cy="400110"/>
              </a:xfrm>
              <a:prstGeom prst="rect">
                <a:avLst/>
              </a:prstGeom>
              <a:noFill/>
              <a:ln w="28575"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en-US" sz="2000" dirty="0" err="1" smtClean="0">
                    <a:ea typeface="Arial" charset="0"/>
                    <a:cs typeface="Arial" charset="0"/>
                  </a:rPr>
                  <a:t>V</a:t>
                </a:r>
                <a:r>
                  <a:rPr lang="en-US" sz="2000" baseline="-25000" dirty="0" err="1" smtClean="0">
                    <a:ea typeface="Arial" charset="0"/>
                    <a:cs typeface="Arial" charset="0"/>
                  </a:rPr>
                  <a:t>bot</a:t>
                </a:r>
                <a:endParaRPr lang="en-US" sz="2000" dirty="0">
                  <a:ea typeface="Arial" charset="0"/>
                  <a:cs typeface="Arial" charset="0"/>
                </a:endParaRPr>
              </a:p>
            </p:txBody>
          </p:sp>
          <p:grpSp>
            <p:nvGrpSpPr>
              <p:cNvPr id="917" name="Group 916"/>
              <p:cNvGrpSpPr/>
              <p:nvPr/>
            </p:nvGrpSpPr>
            <p:grpSpPr>
              <a:xfrm>
                <a:off x="16906250" y="4231374"/>
                <a:ext cx="1107220" cy="1800452"/>
                <a:chOff x="-4723876" y="2909763"/>
                <a:chExt cx="1107220" cy="1800452"/>
              </a:xfrm>
            </p:grpSpPr>
            <p:sp>
              <p:nvSpPr>
                <p:cNvPr id="982" name="TextBox 57"/>
                <p:cNvSpPr txBox="1">
                  <a:spLocks noChangeArrowheads="1"/>
                </p:cNvSpPr>
                <p:nvPr/>
              </p:nvSpPr>
              <p:spPr bwMode="auto">
                <a:xfrm>
                  <a:off x="-4651098" y="4135713"/>
                  <a:ext cx="594760" cy="400110"/>
                </a:xfrm>
                <a:prstGeom prst="rect">
                  <a:avLst/>
                </a:prstGeom>
                <a:noFill/>
                <a:ln w="28575"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r>
                    <a:rPr lang="en-US" sz="2000" dirty="0" err="1">
                      <a:cs typeface="Arial" charset="0"/>
                    </a:rPr>
                    <a:t>V</a:t>
                  </a:r>
                  <a:r>
                    <a:rPr lang="en-US" sz="2000" baseline="-25000" dirty="0" err="1">
                      <a:cs typeface="Arial" charset="0"/>
                    </a:rPr>
                    <a:t>b</a:t>
                  </a:r>
                  <a:endParaRPr lang="en-US" sz="2000" baseline="-25000" dirty="0">
                    <a:cs typeface="Arial" charset="0"/>
                  </a:endParaRPr>
                </a:p>
              </p:txBody>
            </p:sp>
            <p:grpSp>
              <p:nvGrpSpPr>
                <p:cNvPr id="983" name="Group 58"/>
                <p:cNvGrpSpPr>
                  <a:grpSpLocks/>
                </p:cNvGrpSpPr>
                <p:nvPr/>
              </p:nvGrpSpPr>
              <p:grpSpPr bwMode="auto">
                <a:xfrm>
                  <a:off x="-4723876" y="3320531"/>
                  <a:ext cx="771096" cy="615100"/>
                  <a:chOff x="7092080" y="555718"/>
                  <a:chExt cx="631342" cy="578089"/>
                </a:xfrm>
              </p:grpSpPr>
              <p:cxnSp>
                <p:nvCxnSpPr>
                  <p:cNvPr id="998" name="Straight Connector 997"/>
                  <p:cNvCxnSpPr/>
                  <p:nvPr/>
                </p:nvCxnSpPr>
                <p:spPr>
                  <a:xfrm>
                    <a:off x="7488070" y="689849"/>
                    <a:ext cx="0" cy="287155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9" name="Straight Connector 998"/>
                  <p:cNvCxnSpPr/>
                  <p:nvPr/>
                </p:nvCxnSpPr>
                <p:spPr>
                  <a:xfrm>
                    <a:off x="7576944" y="689849"/>
                    <a:ext cx="0" cy="287155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0" name="Straight Connector 999"/>
                  <p:cNvCxnSpPr/>
                  <p:nvPr/>
                </p:nvCxnSpPr>
                <p:spPr>
                  <a:xfrm>
                    <a:off x="7570361" y="678514"/>
                    <a:ext cx="153061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1" name="Straight Connector 1000"/>
                  <p:cNvCxnSpPr/>
                  <p:nvPr/>
                </p:nvCxnSpPr>
                <p:spPr>
                  <a:xfrm>
                    <a:off x="7570361" y="977004"/>
                    <a:ext cx="153061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2" name="Straight Connector 1001"/>
                  <p:cNvCxnSpPr/>
                  <p:nvPr/>
                </p:nvCxnSpPr>
                <p:spPr>
                  <a:xfrm>
                    <a:off x="7723422" y="555718"/>
                    <a:ext cx="0" cy="134131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3" name="Straight Connector 1002"/>
                  <p:cNvCxnSpPr/>
                  <p:nvPr/>
                </p:nvCxnSpPr>
                <p:spPr>
                  <a:xfrm>
                    <a:off x="7723422" y="977004"/>
                    <a:ext cx="0" cy="156803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4" name="Straight Connector 1003"/>
                  <p:cNvCxnSpPr/>
                  <p:nvPr/>
                </p:nvCxnSpPr>
                <p:spPr>
                  <a:xfrm flipH="1">
                    <a:off x="7092080" y="840983"/>
                    <a:ext cx="300535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05" name="Oval 1004"/>
                  <p:cNvSpPr/>
                  <p:nvPr/>
                </p:nvSpPr>
                <p:spPr>
                  <a:xfrm>
                    <a:off x="7398690" y="788086"/>
                    <a:ext cx="89381" cy="94459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/>
                  </a:p>
                </p:txBody>
              </p:sp>
            </p:grpSp>
            <p:grpSp>
              <p:nvGrpSpPr>
                <p:cNvPr id="984" name="Group 67"/>
                <p:cNvGrpSpPr>
                  <a:grpSpLocks/>
                </p:cNvGrpSpPr>
                <p:nvPr/>
              </p:nvGrpSpPr>
              <p:grpSpPr bwMode="auto">
                <a:xfrm>
                  <a:off x="-4521644" y="3879346"/>
                  <a:ext cx="568867" cy="619120"/>
                  <a:chOff x="7257657" y="552463"/>
                  <a:chExt cx="465765" cy="581868"/>
                </a:xfrm>
              </p:grpSpPr>
              <p:cxnSp>
                <p:nvCxnSpPr>
                  <p:cNvPr id="990" name="Straight Connector 989"/>
                  <p:cNvCxnSpPr/>
                  <p:nvPr/>
                </p:nvCxnSpPr>
                <p:spPr>
                  <a:xfrm>
                    <a:off x="7488070" y="690373"/>
                    <a:ext cx="0" cy="287155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1" name="Straight Connector 990"/>
                  <p:cNvCxnSpPr/>
                  <p:nvPr/>
                </p:nvCxnSpPr>
                <p:spPr>
                  <a:xfrm>
                    <a:off x="7576944" y="690373"/>
                    <a:ext cx="0" cy="287155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2" name="Straight Connector 991"/>
                  <p:cNvCxnSpPr/>
                  <p:nvPr/>
                </p:nvCxnSpPr>
                <p:spPr>
                  <a:xfrm>
                    <a:off x="7570361" y="680927"/>
                    <a:ext cx="153061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3" name="Straight Connector 992"/>
                  <p:cNvCxnSpPr/>
                  <p:nvPr/>
                </p:nvCxnSpPr>
                <p:spPr>
                  <a:xfrm>
                    <a:off x="7570361" y="977528"/>
                    <a:ext cx="153061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4" name="Straight Connector 993"/>
                  <p:cNvCxnSpPr/>
                  <p:nvPr/>
                </p:nvCxnSpPr>
                <p:spPr>
                  <a:xfrm>
                    <a:off x="7723422" y="552463"/>
                    <a:ext cx="0" cy="13791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5" name="Straight Connector 994"/>
                  <p:cNvCxnSpPr/>
                  <p:nvPr/>
                </p:nvCxnSpPr>
                <p:spPr>
                  <a:xfrm>
                    <a:off x="7723422" y="977528"/>
                    <a:ext cx="0" cy="156803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6" name="Straight Connector 995"/>
                  <p:cNvCxnSpPr/>
                  <p:nvPr/>
                </p:nvCxnSpPr>
                <p:spPr>
                  <a:xfrm flipH="1">
                    <a:off x="7257657" y="841507"/>
                    <a:ext cx="134957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97" name="Oval 996"/>
                  <p:cNvSpPr/>
                  <p:nvPr/>
                </p:nvSpPr>
                <p:spPr>
                  <a:xfrm>
                    <a:off x="7398694" y="786721"/>
                    <a:ext cx="89377" cy="96348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/>
                  </a:p>
                </p:txBody>
              </p:sp>
            </p:grpSp>
            <p:cxnSp>
              <p:nvCxnSpPr>
                <p:cNvPr id="985" name="Straight Connector 984"/>
                <p:cNvCxnSpPr/>
                <p:nvPr/>
              </p:nvCxnSpPr>
              <p:spPr bwMode="auto">
                <a:xfrm>
                  <a:off x="-4033187" y="3318519"/>
                  <a:ext cx="176891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86" name="Isosceles Triangle 16"/>
                <p:cNvSpPr/>
                <p:nvPr/>
              </p:nvSpPr>
              <p:spPr bwMode="auto">
                <a:xfrm rot="10800000">
                  <a:off x="-4021596" y="4553425"/>
                  <a:ext cx="146739" cy="156790"/>
                </a:xfrm>
                <a:prstGeom prst="triangl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Arial"/>
                    <a:cs typeface="Arial"/>
                  </a:endParaRPr>
                </a:p>
              </p:txBody>
            </p:sp>
            <p:cxnSp>
              <p:nvCxnSpPr>
                <p:cNvPr id="987" name="Straight Connector 986"/>
                <p:cNvCxnSpPr/>
                <p:nvPr/>
              </p:nvCxnSpPr>
              <p:spPr bwMode="auto">
                <a:xfrm>
                  <a:off x="-3953263" y="3901940"/>
                  <a:ext cx="193934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  <a:tailEnd type="non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88" name="TextBox 123"/>
                <p:cNvSpPr txBox="1">
                  <a:spLocks noChangeArrowheads="1"/>
                </p:cNvSpPr>
                <p:nvPr/>
              </p:nvSpPr>
              <p:spPr bwMode="auto">
                <a:xfrm>
                  <a:off x="-4272828" y="2909763"/>
                  <a:ext cx="656172" cy="400110"/>
                </a:xfrm>
                <a:prstGeom prst="rect">
                  <a:avLst/>
                </a:prstGeom>
                <a:noFill/>
                <a:ln w="28575"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r>
                    <a:rPr lang="en-US" sz="2000" dirty="0" smtClean="0">
                      <a:cs typeface="Arial" charset="0"/>
                    </a:rPr>
                    <a:t>V</a:t>
                  </a:r>
                  <a:r>
                    <a:rPr lang="en-US" sz="2000" baseline="-25000" dirty="0" smtClean="0">
                      <a:cs typeface="Arial" charset="0"/>
                    </a:rPr>
                    <a:t>DD</a:t>
                  </a:r>
                </a:p>
              </p:txBody>
            </p:sp>
            <p:cxnSp>
              <p:nvCxnSpPr>
                <p:cNvPr id="989" name="Straight Connector 988"/>
                <p:cNvCxnSpPr/>
                <p:nvPr/>
              </p:nvCxnSpPr>
              <p:spPr bwMode="auto">
                <a:xfrm flipH="1">
                  <a:off x="-3948227" y="4464775"/>
                  <a:ext cx="695" cy="88649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8" name="Group 917"/>
              <p:cNvGrpSpPr/>
              <p:nvPr/>
            </p:nvGrpSpPr>
            <p:grpSpPr>
              <a:xfrm>
                <a:off x="17754031" y="4267496"/>
                <a:ext cx="1034442" cy="1800452"/>
                <a:chOff x="-4651098" y="2909763"/>
                <a:chExt cx="1034442" cy="1800452"/>
              </a:xfrm>
            </p:grpSpPr>
            <p:sp>
              <p:nvSpPr>
                <p:cNvPr id="958" name="TextBox 57"/>
                <p:cNvSpPr txBox="1">
                  <a:spLocks noChangeArrowheads="1"/>
                </p:cNvSpPr>
                <p:nvPr/>
              </p:nvSpPr>
              <p:spPr bwMode="auto">
                <a:xfrm>
                  <a:off x="-4651098" y="4135713"/>
                  <a:ext cx="594760" cy="400110"/>
                </a:xfrm>
                <a:prstGeom prst="rect">
                  <a:avLst/>
                </a:prstGeom>
                <a:noFill/>
                <a:ln w="28575"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r>
                    <a:rPr lang="en-US" sz="2000" dirty="0" err="1">
                      <a:cs typeface="Arial" charset="0"/>
                    </a:rPr>
                    <a:t>V</a:t>
                  </a:r>
                  <a:r>
                    <a:rPr lang="en-US" sz="2000" baseline="-25000" dirty="0" err="1">
                      <a:cs typeface="Arial" charset="0"/>
                    </a:rPr>
                    <a:t>b</a:t>
                  </a:r>
                  <a:endParaRPr lang="en-US" sz="2000" baseline="-25000" dirty="0">
                    <a:cs typeface="Arial" charset="0"/>
                  </a:endParaRPr>
                </a:p>
              </p:txBody>
            </p:sp>
            <p:grpSp>
              <p:nvGrpSpPr>
                <p:cNvPr id="959" name="Group 58"/>
                <p:cNvGrpSpPr>
                  <a:grpSpLocks/>
                </p:cNvGrpSpPr>
                <p:nvPr/>
              </p:nvGrpSpPr>
              <p:grpSpPr bwMode="auto">
                <a:xfrm>
                  <a:off x="-4521644" y="3320531"/>
                  <a:ext cx="568867" cy="615100"/>
                  <a:chOff x="7257657" y="555718"/>
                  <a:chExt cx="465765" cy="578089"/>
                </a:xfrm>
              </p:grpSpPr>
              <p:cxnSp>
                <p:nvCxnSpPr>
                  <p:cNvPr id="974" name="Straight Connector 973"/>
                  <p:cNvCxnSpPr/>
                  <p:nvPr/>
                </p:nvCxnSpPr>
                <p:spPr>
                  <a:xfrm>
                    <a:off x="7488070" y="689849"/>
                    <a:ext cx="0" cy="287155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5" name="Straight Connector 974"/>
                  <p:cNvCxnSpPr/>
                  <p:nvPr/>
                </p:nvCxnSpPr>
                <p:spPr>
                  <a:xfrm>
                    <a:off x="7576944" y="689849"/>
                    <a:ext cx="0" cy="287155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6" name="Straight Connector 975"/>
                  <p:cNvCxnSpPr/>
                  <p:nvPr/>
                </p:nvCxnSpPr>
                <p:spPr>
                  <a:xfrm>
                    <a:off x="7570361" y="678514"/>
                    <a:ext cx="153061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7" name="Straight Connector 976"/>
                  <p:cNvCxnSpPr/>
                  <p:nvPr/>
                </p:nvCxnSpPr>
                <p:spPr>
                  <a:xfrm>
                    <a:off x="7570361" y="977004"/>
                    <a:ext cx="153061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8" name="Straight Connector 977"/>
                  <p:cNvCxnSpPr/>
                  <p:nvPr/>
                </p:nvCxnSpPr>
                <p:spPr>
                  <a:xfrm>
                    <a:off x="7723422" y="555718"/>
                    <a:ext cx="0" cy="134131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9" name="Straight Connector 978"/>
                  <p:cNvCxnSpPr/>
                  <p:nvPr/>
                </p:nvCxnSpPr>
                <p:spPr>
                  <a:xfrm>
                    <a:off x="7723422" y="977004"/>
                    <a:ext cx="0" cy="156803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0" name="Straight Connector 979"/>
                  <p:cNvCxnSpPr/>
                  <p:nvPr/>
                </p:nvCxnSpPr>
                <p:spPr>
                  <a:xfrm flipH="1">
                    <a:off x="7257657" y="840983"/>
                    <a:ext cx="134957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81" name="Oval 980"/>
                  <p:cNvSpPr/>
                  <p:nvPr/>
                </p:nvSpPr>
                <p:spPr>
                  <a:xfrm>
                    <a:off x="7398690" y="788086"/>
                    <a:ext cx="89381" cy="94459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/>
                  </a:p>
                </p:txBody>
              </p:sp>
            </p:grpSp>
            <p:grpSp>
              <p:nvGrpSpPr>
                <p:cNvPr id="960" name="Group 67"/>
                <p:cNvGrpSpPr>
                  <a:grpSpLocks/>
                </p:cNvGrpSpPr>
                <p:nvPr/>
              </p:nvGrpSpPr>
              <p:grpSpPr bwMode="auto">
                <a:xfrm>
                  <a:off x="-4521644" y="3879346"/>
                  <a:ext cx="568867" cy="619120"/>
                  <a:chOff x="7257657" y="552463"/>
                  <a:chExt cx="465765" cy="581868"/>
                </a:xfrm>
              </p:grpSpPr>
              <p:cxnSp>
                <p:nvCxnSpPr>
                  <p:cNvPr id="966" name="Straight Connector 965"/>
                  <p:cNvCxnSpPr/>
                  <p:nvPr/>
                </p:nvCxnSpPr>
                <p:spPr>
                  <a:xfrm>
                    <a:off x="7488070" y="690373"/>
                    <a:ext cx="0" cy="287155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7" name="Straight Connector 966"/>
                  <p:cNvCxnSpPr/>
                  <p:nvPr/>
                </p:nvCxnSpPr>
                <p:spPr>
                  <a:xfrm>
                    <a:off x="7576944" y="690373"/>
                    <a:ext cx="0" cy="287155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8" name="Straight Connector 967"/>
                  <p:cNvCxnSpPr/>
                  <p:nvPr/>
                </p:nvCxnSpPr>
                <p:spPr>
                  <a:xfrm>
                    <a:off x="7570361" y="680927"/>
                    <a:ext cx="153061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9" name="Straight Connector 968"/>
                  <p:cNvCxnSpPr/>
                  <p:nvPr/>
                </p:nvCxnSpPr>
                <p:spPr>
                  <a:xfrm>
                    <a:off x="7570361" y="977528"/>
                    <a:ext cx="153061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0" name="Straight Connector 969"/>
                  <p:cNvCxnSpPr/>
                  <p:nvPr/>
                </p:nvCxnSpPr>
                <p:spPr>
                  <a:xfrm>
                    <a:off x="7723422" y="552463"/>
                    <a:ext cx="0" cy="13791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1" name="Straight Connector 970"/>
                  <p:cNvCxnSpPr/>
                  <p:nvPr/>
                </p:nvCxnSpPr>
                <p:spPr>
                  <a:xfrm>
                    <a:off x="7723422" y="977528"/>
                    <a:ext cx="0" cy="156803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2" name="Straight Connector 971"/>
                  <p:cNvCxnSpPr/>
                  <p:nvPr/>
                </p:nvCxnSpPr>
                <p:spPr>
                  <a:xfrm flipH="1">
                    <a:off x="7257657" y="841507"/>
                    <a:ext cx="134957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73" name="Oval 972"/>
                  <p:cNvSpPr/>
                  <p:nvPr/>
                </p:nvSpPr>
                <p:spPr>
                  <a:xfrm>
                    <a:off x="7398694" y="786721"/>
                    <a:ext cx="89377" cy="96348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/>
                  </a:p>
                </p:txBody>
              </p:sp>
            </p:grpSp>
            <p:cxnSp>
              <p:nvCxnSpPr>
                <p:cNvPr id="961" name="Straight Connector 960"/>
                <p:cNvCxnSpPr/>
                <p:nvPr/>
              </p:nvCxnSpPr>
              <p:spPr bwMode="auto">
                <a:xfrm>
                  <a:off x="-4033187" y="3318519"/>
                  <a:ext cx="176891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62" name="Isosceles Triangle 16"/>
                <p:cNvSpPr/>
                <p:nvPr/>
              </p:nvSpPr>
              <p:spPr bwMode="auto">
                <a:xfrm rot="10800000">
                  <a:off x="-4021596" y="4553425"/>
                  <a:ext cx="146739" cy="156790"/>
                </a:xfrm>
                <a:prstGeom prst="triangl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Arial"/>
                    <a:cs typeface="Arial"/>
                  </a:endParaRPr>
                </a:p>
              </p:txBody>
            </p:sp>
            <p:cxnSp>
              <p:nvCxnSpPr>
                <p:cNvPr id="963" name="Straight Connector 962"/>
                <p:cNvCxnSpPr/>
                <p:nvPr/>
              </p:nvCxnSpPr>
              <p:spPr bwMode="auto">
                <a:xfrm>
                  <a:off x="-3953263" y="3901940"/>
                  <a:ext cx="193934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  <a:tailEnd type="diamond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64" name="TextBox 123"/>
                <p:cNvSpPr txBox="1">
                  <a:spLocks noChangeArrowheads="1"/>
                </p:cNvSpPr>
                <p:nvPr/>
              </p:nvSpPr>
              <p:spPr bwMode="auto">
                <a:xfrm>
                  <a:off x="-4272828" y="2909763"/>
                  <a:ext cx="656172" cy="400110"/>
                </a:xfrm>
                <a:prstGeom prst="rect">
                  <a:avLst/>
                </a:prstGeom>
                <a:noFill/>
                <a:ln w="28575"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r>
                    <a:rPr lang="en-US" sz="2000" dirty="0" smtClean="0">
                      <a:cs typeface="Arial" charset="0"/>
                    </a:rPr>
                    <a:t>V</a:t>
                  </a:r>
                  <a:r>
                    <a:rPr lang="en-US" sz="2000" baseline="-25000" dirty="0" smtClean="0">
                      <a:cs typeface="Arial" charset="0"/>
                    </a:rPr>
                    <a:t>DD</a:t>
                  </a:r>
                </a:p>
              </p:txBody>
            </p:sp>
            <p:cxnSp>
              <p:nvCxnSpPr>
                <p:cNvPr id="965" name="Straight Connector 964"/>
                <p:cNvCxnSpPr/>
                <p:nvPr/>
              </p:nvCxnSpPr>
              <p:spPr bwMode="auto">
                <a:xfrm flipH="1">
                  <a:off x="-3948227" y="4464775"/>
                  <a:ext cx="695" cy="88649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19" name="Straight Connector 918"/>
              <p:cNvCxnSpPr/>
              <p:nvPr/>
            </p:nvCxnSpPr>
            <p:spPr bwMode="auto">
              <a:xfrm>
                <a:off x="17884977" y="4990368"/>
                <a:ext cx="1" cy="245521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20" name="Group 919"/>
              <p:cNvGrpSpPr/>
              <p:nvPr/>
            </p:nvGrpSpPr>
            <p:grpSpPr>
              <a:xfrm>
                <a:off x="14548095" y="3407982"/>
                <a:ext cx="2248293" cy="2197213"/>
                <a:chOff x="6264371" y="4650383"/>
                <a:chExt cx="2248293" cy="2197213"/>
              </a:xfrm>
            </p:grpSpPr>
            <p:sp>
              <p:nvSpPr>
                <p:cNvPr id="921" name="TextBox 123"/>
                <p:cNvSpPr txBox="1">
                  <a:spLocks noChangeArrowheads="1"/>
                </p:cNvSpPr>
                <p:nvPr/>
              </p:nvSpPr>
              <p:spPr bwMode="auto">
                <a:xfrm>
                  <a:off x="7128812" y="4650383"/>
                  <a:ext cx="661307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r>
                    <a:rPr lang="en-US" sz="2000" dirty="0" smtClean="0">
                      <a:cs typeface="Arial" charset="0"/>
                    </a:rPr>
                    <a:t>V</a:t>
                  </a:r>
                  <a:r>
                    <a:rPr lang="en-US" sz="2000" baseline="-25000" dirty="0" smtClean="0">
                      <a:cs typeface="Arial" charset="0"/>
                    </a:rPr>
                    <a:t>DD</a:t>
                  </a:r>
                </a:p>
              </p:txBody>
            </p:sp>
            <p:grpSp>
              <p:nvGrpSpPr>
                <p:cNvPr id="922" name="Group 921"/>
                <p:cNvGrpSpPr/>
                <p:nvPr/>
              </p:nvGrpSpPr>
              <p:grpSpPr>
                <a:xfrm>
                  <a:off x="6264371" y="5014550"/>
                  <a:ext cx="2248293" cy="1833046"/>
                  <a:chOff x="6264371" y="5014550"/>
                  <a:chExt cx="2248293" cy="1833046"/>
                </a:xfrm>
              </p:grpSpPr>
              <p:grpSp>
                <p:nvGrpSpPr>
                  <p:cNvPr id="923" name="Group 58"/>
                  <p:cNvGrpSpPr>
                    <a:grpSpLocks/>
                  </p:cNvGrpSpPr>
                  <p:nvPr/>
                </p:nvGrpSpPr>
                <p:grpSpPr bwMode="auto">
                  <a:xfrm>
                    <a:off x="6596071" y="5170462"/>
                    <a:ext cx="691043" cy="736592"/>
                    <a:chOff x="7257657" y="532264"/>
                    <a:chExt cx="465765" cy="569879"/>
                  </a:xfrm>
                </p:grpSpPr>
                <p:cxnSp>
                  <p:nvCxnSpPr>
                    <p:cNvPr id="950" name="Straight Connector 949"/>
                    <p:cNvCxnSpPr/>
                    <p:nvPr/>
                  </p:nvCxnSpPr>
                  <p:spPr>
                    <a:xfrm>
                      <a:off x="7488070" y="689849"/>
                      <a:ext cx="0" cy="287155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1" name="Straight Connector 950"/>
                    <p:cNvCxnSpPr/>
                    <p:nvPr/>
                  </p:nvCxnSpPr>
                  <p:spPr>
                    <a:xfrm>
                      <a:off x="7576944" y="689849"/>
                      <a:ext cx="0" cy="287155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2" name="Straight Connector 951"/>
                    <p:cNvCxnSpPr/>
                    <p:nvPr/>
                  </p:nvCxnSpPr>
                  <p:spPr>
                    <a:xfrm>
                      <a:off x="7570361" y="678514"/>
                      <a:ext cx="153061" cy="0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3" name="Straight Connector 952"/>
                    <p:cNvCxnSpPr/>
                    <p:nvPr/>
                  </p:nvCxnSpPr>
                  <p:spPr>
                    <a:xfrm>
                      <a:off x="7570361" y="977004"/>
                      <a:ext cx="153061" cy="0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4" name="Straight Connector 953"/>
                    <p:cNvCxnSpPr/>
                    <p:nvPr/>
                  </p:nvCxnSpPr>
                  <p:spPr>
                    <a:xfrm>
                      <a:off x="7723422" y="532264"/>
                      <a:ext cx="0" cy="157586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5" name="Straight Connector 954"/>
                    <p:cNvCxnSpPr/>
                    <p:nvPr/>
                  </p:nvCxnSpPr>
                  <p:spPr>
                    <a:xfrm>
                      <a:off x="7723422" y="977004"/>
                      <a:ext cx="0" cy="125139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  <a:head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6" name="Straight Connector 955"/>
                    <p:cNvCxnSpPr/>
                    <p:nvPr/>
                  </p:nvCxnSpPr>
                  <p:spPr>
                    <a:xfrm flipH="1">
                      <a:off x="7257657" y="840983"/>
                      <a:ext cx="134957" cy="0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  <a:tailEnd type="none" w="sm" len="sm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57" name="Oval 956"/>
                    <p:cNvSpPr/>
                    <p:nvPr/>
                  </p:nvSpPr>
                  <p:spPr>
                    <a:xfrm>
                      <a:off x="7398690" y="788086"/>
                      <a:ext cx="89381" cy="94459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2000"/>
                    </a:p>
                  </p:txBody>
                </p:sp>
              </p:grpSp>
              <p:grpSp>
                <p:nvGrpSpPr>
                  <p:cNvPr id="924" name="Group 67"/>
                  <p:cNvGrpSpPr>
                    <a:grpSpLocks/>
                  </p:cNvGrpSpPr>
                  <p:nvPr/>
                </p:nvGrpSpPr>
                <p:grpSpPr bwMode="auto">
                  <a:xfrm>
                    <a:off x="6909602" y="5907487"/>
                    <a:ext cx="481790" cy="752088"/>
                    <a:chOff x="7398694" y="552463"/>
                    <a:chExt cx="324728" cy="581868"/>
                  </a:xfrm>
                </p:grpSpPr>
                <p:cxnSp>
                  <p:nvCxnSpPr>
                    <p:cNvPr id="943" name="Straight Connector 942"/>
                    <p:cNvCxnSpPr/>
                    <p:nvPr/>
                  </p:nvCxnSpPr>
                  <p:spPr>
                    <a:xfrm>
                      <a:off x="7488070" y="690373"/>
                      <a:ext cx="0" cy="287155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4" name="Straight Connector 943"/>
                    <p:cNvCxnSpPr/>
                    <p:nvPr/>
                  </p:nvCxnSpPr>
                  <p:spPr>
                    <a:xfrm>
                      <a:off x="7576944" y="690373"/>
                      <a:ext cx="0" cy="287155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5" name="Straight Connector 944"/>
                    <p:cNvCxnSpPr/>
                    <p:nvPr/>
                  </p:nvCxnSpPr>
                  <p:spPr>
                    <a:xfrm>
                      <a:off x="7570361" y="680927"/>
                      <a:ext cx="153061" cy="0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6" name="Straight Connector 945"/>
                    <p:cNvCxnSpPr/>
                    <p:nvPr/>
                  </p:nvCxnSpPr>
                  <p:spPr>
                    <a:xfrm>
                      <a:off x="7570361" y="977528"/>
                      <a:ext cx="153061" cy="0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7" name="Straight Connector 946"/>
                    <p:cNvCxnSpPr/>
                    <p:nvPr/>
                  </p:nvCxnSpPr>
                  <p:spPr>
                    <a:xfrm>
                      <a:off x="7723422" y="552463"/>
                      <a:ext cx="0" cy="137910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  <a:headEnd type="oval" w="sm" len="sm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8" name="Straight Connector 947"/>
                    <p:cNvCxnSpPr/>
                    <p:nvPr/>
                  </p:nvCxnSpPr>
                  <p:spPr>
                    <a:xfrm>
                      <a:off x="7723422" y="977528"/>
                      <a:ext cx="0" cy="156803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49" name="Oval 948"/>
                    <p:cNvSpPr/>
                    <p:nvPr/>
                  </p:nvSpPr>
                  <p:spPr>
                    <a:xfrm>
                      <a:off x="7398694" y="786721"/>
                      <a:ext cx="89377" cy="96348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2000"/>
                    </a:p>
                  </p:txBody>
                </p:sp>
              </p:grpSp>
              <p:cxnSp>
                <p:nvCxnSpPr>
                  <p:cNvPr id="925" name="Straight Connector 924"/>
                  <p:cNvCxnSpPr/>
                  <p:nvPr/>
                </p:nvCxnSpPr>
                <p:spPr bwMode="auto">
                  <a:xfrm>
                    <a:off x="7294237" y="5031548"/>
                    <a:ext cx="214882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26" name="Isosceles Triangle 130"/>
                  <p:cNvSpPr/>
                  <p:nvPr/>
                </p:nvSpPr>
                <p:spPr bwMode="auto">
                  <a:xfrm rot="10800000">
                    <a:off x="7308361" y="6657132"/>
                    <a:ext cx="178254" cy="190464"/>
                  </a:xfrm>
                  <a:prstGeom prst="triangl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Arial"/>
                      <a:cs typeface="Arial"/>
                    </a:endParaRPr>
                  </a:p>
                </p:txBody>
              </p:sp>
              <p:cxnSp>
                <p:nvCxnSpPr>
                  <p:cNvPr id="927" name="Straight Connector 926"/>
                  <p:cNvCxnSpPr/>
                  <p:nvPr/>
                </p:nvCxnSpPr>
                <p:spPr bwMode="auto">
                  <a:xfrm flipV="1">
                    <a:off x="7286523" y="5896370"/>
                    <a:ext cx="894089" cy="10685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  <a:headEnd type="none" w="sm" len="sm"/>
                    <a:tailEnd type="none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28" name="TextBox 1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86772" y="5374049"/>
                    <a:ext cx="184731" cy="400110"/>
                  </a:xfrm>
                  <a:prstGeom prst="rect">
                    <a:avLst/>
                  </a:prstGeom>
                  <a:noFill/>
                  <a:ln w="19050" cmpd="sng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9pPr>
                  </a:lstStyle>
                  <a:p>
                    <a:endParaRPr lang="en-US" sz="2000" dirty="0"/>
                  </a:p>
                </p:txBody>
              </p:sp>
              <p:sp>
                <p:nvSpPr>
                  <p:cNvPr id="929" name="TextBox 1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64371" y="6063205"/>
                    <a:ext cx="450764" cy="400110"/>
                  </a:xfrm>
                  <a:prstGeom prst="rect">
                    <a:avLst/>
                  </a:prstGeom>
                  <a:noFill/>
                  <a:ln w="19050" cmpd="sng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9pPr>
                  </a:lstStyle>
                  <a:p>
                    <a:r>
                      <a:rPr lang="en-US" sz="2000" dirty="0" err="1" smtClean="0"/>
                      <a:t>V</a:t>
                    </a:r>
                    <a:r>
                      <a:rPr lang="en-US" sz="2000" baseline="-25000" dirty="0" err="1" smtClean="0"/>
                      <a:t>b</a:t>
                    </a:r>
                    <a:endParaRPr lang="en-US" sz="2000" baseline="-25000" dirty="0"/>
                  </a:p>
                </p:txBody>
              </p:sp>
              <p:sp>
                <p:nvSpPr>
                  <p:cNvPr id="930" name="TextBox 1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871142" y="5170592"/>
                    <a:ext cx="641522" cy="400110"/>
                  </a:xfrm>
                  <a:prstGeom prst="rect">
                    <a:avLst/>
                  </a:prstGeom>
                  <a:noFill/>
                  <a:ln w="19050" cmpd="sng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9pPr>
                  </a:lstStyle>
                  <a:p>
                    <a:r>
                      <a:rPr lang="en-US" sz="2000" dirty="0" smtClean="0"/>
                      <a:t>clk4</a:t>
                    </a:r>
                    <a:endParaRPr lang="en-US" sz="2000" dirty="0"/>
                  </a:p>
                </p:txBody>
              </p:sp>
              <p:grpSp>
                <p:nvGrpSpPr>
                  <p:cNvPr id="931" name="Group 58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7514206" y="5170461"/>
                    <a:ext cx="691043" cy="747204"/>
                    <a:chOff x="7257657" y="555718"/>
                    <a:chExt cx="465765" cy="578089"/>
                  </a:xfrm>
                </p:grpSpPr>
                <p:cxnSp>
                  <p:nvCxnSpPr>
                    <p:cNvPr id="935" name="Straight Connector 934"/>
                    <p:cNvCxnSpPr/>
                    <p:nvPr/>
                  </p:nvCxnSpPr>
                  <p:spPr>
                    <a:xfrm>
                      <a:off x="7488070" y="689849"/>
                      <a:ext cx="0" cy="287155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6" name="Straight Connector 935"/>
                    <p:cNvCxnSpPr/>
                    <p:nvPr/>
                  </p:nvCxnSpPr>
                  <p:spPr>
                    <a:xfrm>
                      <a:off x="7576944" y="689849"/>
                      <a:ext cx="0" cy="287155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7" name="Straight Connector 936"/>
                    <p:cNvCxnSpPr/>
                    <p:nvPr/>
                  </p:nvCxnSpPr>
                  <p:spPr>
                    <a:xfrm>
                      <a:off x="7570361" y="678514"/>
                      <a:ext cx="153061" cy="0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8" name="Straight Connector 937"/>
                    <p:cNvCxnSpPr/>
                    <p:nvPr/>
                  </p:nvCxnSpPr>
                  <p:spPr>
                    <a:xfrm>
                      <a:off x="7570361" y="977004"/>
                      <a:ext cx="153061" cy="0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9" name="Straight Connector 938"/>
                    <p:cNvCxnSpPr/>
                    <p:nvPr/>
                  </p:nvCxnSpPr>
                  <p:spPr>
                    <a:xfrm>
                      <a:off x="7723422" y="555718"/>
                      <a:ext cx="0" cy="134131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0" name="Straight Connector 939"/>
                    <p:cNvCxnSpPr/>
                    <p:nvPr/>
                  </p:nvCxnSpPr>
                  <p:spPr>
                    <a:xfrm>
                      <a:off x="7723422" y="977004"/>
                      <a:ext cx="0" cy="156803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1" name="Straight Connector 940"/>
                    <p:cNvCxnSpPr/>
                    <p:nvPr/>
                  </p:nvCxnSpPr>
                  <p:spPr>
                    <a:xfrm flipH="1">
                      <a:off x="7257657" y="840983"/>
                      <a:ext cx="134957" cy="0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  <a:tailEnd type="none" w="sm" len="sm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42" name="Oval 941"/>
                    <p:cNvSpPr/>
                    <p:nvPr/>
                  </p:nvSpPr>
                  <p:spPr>
                    <a:xfrm>
                      <a:off x="7398690" y="788086"/>
                      <a:ext cx="89381" cy="94459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2000"/>
                    </a:p>
                  </p:txBody>
                </p:sp>
              </p:grpSp>
              <p:cxnSp>
                <p:nvCxnSpPr>
                  <p:cNvPr id="932" name="Straight Connector 931"/>
                  <p:cNvCxnSpPr/>
                  <p:nvPr/>
                </p:nvCxnSpPr>
                <p:spPr bwMode="auto">
                  <a:xfrm>
                    <a:off x="7286523" y="5170461"/>
                    <a:ext cx="222596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  <a:headEnd type="none" w="sm" len="sm"/>
                    <a:tailEnd type="none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3" name="Straight Connector 932"/>
                  <p:cNvCxnSpPr/>
                  <p:nvPr/>
                </p:nvCxnSpPr>
                <p:spPr bwMode="auto">
                  <a:xfrm>
                    <a:off x="7401678" y="5014550"/>
                    <a:ext cx="0" cy="168022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  <a:headEnd type="none" w="sm" len="sm"/>
                    <a:tailEnd type="none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4" name="Straight Connector 933"/>
                  <p:cNvCxnSpPr/>
                  <p:nvPr/>
                </p:nvCxnSpPr>
                <p:spPr bwMode="auto">
                  <a:xfrm>
                    <a:off x="6757484" y="6266826"/>
                    <a:ext cx="152119" cy="5716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  <a:headEnd type="diamond" w="sm" len="sm"/>
                    <a:tailEnd type="none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907" name="TextBox 113"/>
            <p:cNvSpPr txBox="1">
              <a:spLocks noChangeArrowheads="1"/>
            </p:cNvSpPr>
            <p:nvPr/>
          </p:nvSpPr>
          <p:spPr bwMode="auto">
            <a:xfrm>
              <a:off x="8149358" y="8382000"/>
              <a:ext cx="385042" cy="400110"/>
            </a:xfrm>
            <a:prstGeom prst="rect">
              <a:avLst/>
            </a:prstGeom>
            <a:noFill/>
            <a:ln w="190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dirty="0" smtClean="0"/>
                <a:t>in</a:t>
              </a:r>
              <a:endParaRPr lang="en-US" sz="2000" dirty="0"/>
            </a:p>
          </p:txBody>
        </p:sp>
        <p:sp>
          <p:nvSpPr>
            <p:cNvPr id="908" name="TextBox 113"/>
            <p:cNvSpPr txBox="1">
              <a:spLocks noChangeArrowheads="1"/>
            </p:cNvSpPr>
            <p:nvPr/>
          </p:nvSpPr>
          <p:spPr bwMode="auto">
            <a:xfrm>
              <a:off x="12192000" y="9296400"/>
              <a:ext cx="540533" cy="400110"/>
            </a:xfrm>
            <a:prstGeom prst="rect">
              <a:avLst/>
            </a:prstGeom>
            <a:noFill/>
            <a:ln w="190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smtClean="0"/>
                <a:t>out</a:t>
              </a:r>
              <a:endParaRPr lang="en-US" sz="2000" dirty="0"/>
            </a:p>
          </p:txBody>
        </p:sp>
      </p:grpSp>
      <p:cxnSp>
        <p:nvCxnSpPr>
          <p:cNvPr id="260" name="Straight Connector 259"/>
          <p:cNvCxnSpPr/>
          <p:nvPr/>
        </p:nvCxnSpPr>
        <p:spPr>
          <a:xfrm>
            <a:off x="1524000" y="2404533"/>
            <a:ext cx="1778000" cy="2540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>
            <a:off x="5994401" y="2506133"/>
            <a:ext cx="1778000" cy="2540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/>
          <p:nvPr/>
        </p:nvCxnSpPr>
        <p:spPr>
          <a:xfrm>
            <a:off x="8974667" y="2336799"/>
            <a:ext cx="2127602" cy="2286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TextBox 123"/>
          <p:cNvSpPr txBox="1">
            <a:spLocks noChangeArrowheads="1"/>
          </p:cNvSpPr>
          <p:nvPr/>
        </p:nvSpPr>
        <p:spPr bwMode="auto">
          <a:xfrm>
            <a:off x="2801596" y="2692399"/>
            <a:ext cx="12116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 smtClean="0">
                <a:ea typeface="Arial" charset="0"/>
                <a:cs typeface="Arial" charset="0"/>
              </a:rPr>
              <a:t>Layer 1</a:t>
            </a:r>
            <a:endParaRPr lang="en-US" sz="2000" dirty="0">
              <a:ea typeface="Arial" charset="0"/>
              <a:cs typeface="Arial" charset="0"/>
            </a:endParaRPr>
          </a:p>
        </p:txBody>
      </p:sp>
      <p:sp>
        <p:nvSpPr>
          <p:cNvPr id="270" name="TextBox 123"/>
          <p:cNvSpPr txBox="1">
            <a:spLocks noChangeArrowheads="1"/>
          </p:cNvSpPr>
          <p:nvPr/>
        </p:nvSpPr>
        <p:spPr bwMode="auto">
          <a:xfrm>
            <a:off x="4867462" y="1947332"/>
            <a:ext cx="12116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 smtClean="0">
                <a:ea typeface="Arial" charset="0"/>
                <a:cs typeface="Arial" charset="0"/>
              </a:rPr>
              <a:t>Layer 2</a:t>
            </a:r>
            <a:endParaRPr lang="en-US" sz="2000" dirty="0">
              <a:ea typeface="Arial" charset="0"/>
              <a:cs typeface="Arial" charset="0"/>
            </a:endParaRPr>
          </a:p>
        </p:txBody>
      </p:sp>
      <p:sp>
        <p:nvSpPr>
          <p:cNvPr id="271" name="TextBox 123"/>
          <p:cNvSpPr txBox="1">
            <a:spLocks noChangeArrowheads="1"/>
          </p:cNvSpPr>
          <p:nvPr/>
        </p:nvSpPr>
        <p:spPr bwMode="auto">
          <a:xfrm>
            <a:off x="7187329" y="2743199"/>
            <a:ext cx="12116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 smtClean="0">
                <a:ea typeface="Arial" charset="0"/>
                <a:cs typeface="Arial" charset="0"/>
              </a:rPr>
              <a:t>Layer 1</a:t>
            </a:r>
            <a:endParaRPr lang="en-US" sz="2000" dirty="0">
              <a:ea typeface="Arial" charset="0"/>
              <a:cs typeface="Arial" charset="0"/>
            </a:endParaRPr>
          </a:p>
        </p:txBody>
      </p:sp>
      <p:sp>
        <p:nvSpPr>
          <p:cNvPr id="272" name="TextBox 123"/>
          <p:cNvSpPr txBox="1">
            <a:spLocks noChangeArrowheads="1"/>
          </p:cNvSpPr>
          <p:nvPr/>
        </p:nvSpPr>
        <p:spPr bwMode="auto">
          <a:xfrm>
            <a:off x="363196" y="1930399"/>
            <a:ext cx="12116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 smtClean="0">
                <a:ea typeface="Arial" charset="0"/>
                <a:cs typeface="Arial" charset="0"/>
              </a:rPr>
              <a:t>Layer 2</a:t>
            </a:r>
            <a:endParaRPr lang="en-US" sz="2000" dirty="0">
              <a:ea typeface="Arial" charset="0"/>
              <a:cs typeface="Arial" charset="0"/>
            </a:endParaRPr>
          </a:p>
        </p:txBody>
      </p:sp>
      <p:sp>
        <p:nvSpPr>
          <p:cNvPr id="273" name="TextBox 123"/>
          <p:cNvSpPr txBox="1">
            <a:spLocks noChangeArrowheads="1"/>
          </p:cNvSpPr>
          <p:nvPr/>
        </p:nvSpPr>
        <p:spPr bwMode="auto">
          <a:xfrm>
            <a:off x="8118663" y="2319866"/>
            <a:ext cx="12116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 smtClean="0">
                <a:ea typeface="Arial" charset="0"/>
                <a:cs typeface="Arial" charset="0"/>
              </a:rPr>
              <a:t>Layer 1</a:t>
            </a:r>
            <a:endParaRPr lang="en-US" sz="2000" dirty="0">
              <a:ea typeface="Arial" charset="0"/>
              <a:cs typeface="Arial" charset="0"/>
            </a:endParaRPr>
          </a:p>
        </p:txBody>
      </p:sp>
      <p:sp>
        <p:nvSpPr>
          <p:cNvPr id="274" name="TextBox 123"/>
          <p:cNvSpPr txBox="1">
            <a:spLocks noChangeArrowheads="1"/>
          </p:cNvSpPr>
          <p:nvPr/>
        </p:nvSpPr>
        <p:spPr bwMode="auto">
          <a:xfrm>
            <a:off x="8050930" y="1896532"/>
            <a:ext cx="12116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 smtClean="0">
                <a:ea typeface="Arial" charset="0"/>
                <a:cs typeface="Arial" charset="0"/>
              </a:rPr>
              <a:t>Layer 2</a:t>
            </a:r>
            <a:endParaRPr lang="en-US" sz="2000" dirty="0">
              <a:ea typeface="Arial" charset="0"/>
              <a:cs typeface="Arial" charset="0"/>
            </a:endParaRPr>
          </a:p>
        </p:txBody>
      </p:sp>
      <p:sp>
        <p:nvSpPr>
          <p:cNvPr id="275" name="TextBox 274"/>
          <p:cNvSpPr txBox="1"/>
          <p:nvPr/>
        </p:nvSpPr>
        <p:spPr>
          <a:xfrm>
            <a:off x="8161867" y="4963180"/>
            <a:ext cx="383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Arial" charset="0"/>
                <a:ea typeface="Arial" charset="0"/>
                <a:cs typeface="Arial" charset="0"/>
              </a:rPr>
              <a:t>TCAM Memory 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Cells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00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63"/>
          <p:cNvSpPr/>
          <p:nvPr/>
        </p:nvSpPr>
        <p:spPr bwMode="auto">
          <a:xfrm>
            <a:off x="312604" y="1600200"/>
            <a:ext cx="8534400" cy="4741915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HD accumulator design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951" y="838200"/>
            <a:ext cx="11668897" cy="4525963"/>
          </a:xfrm>
        </p:spPr>
        <p:txBody>
          <a:bodyPr/>
          <a:lstStyle/>
          <a:p>
            <a:pPr marL="0" indent="0" algn="ctr">
              <a:buClr>
                <a:schemeClr val="tx1"/>
              </a:buClr>
              <a:buNone/>
            </a:pP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30X fewer transistors vs digital accumulator</a:t>
            </a:r>
            <a:endParaRPr lang="en-US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384026" y="1657927"/>
            <a:ext cx="6665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7-bit digital accumulator (needed for HD)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4" name="Rounded Rectangle 283"/>
          <p:cNvSpPr/>
          <p:nvPr/>
        </p:nvSpPr>
        <p:spPr bwMode="auto">
          <a:xfrm>
            <a:off x="8926580" y="1600200"/>
            <a:ext cx="2960620" cy="4741915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285" name="Rectangle 284"/>
          <p:cNvSpPr/>
          <p:nvPr/>
        </p:nvSpPr>
        <p:spPr>
          <a:xfrm>
            <a:off x="2154446" y="5887169"/>
            <a:ext cx="28547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latin typeface="Arial" charset="0"/>
                <a:ea typeface="Arial" charset="0"/>
                <a:cs typeface="Arial" charset="0"/>
              </a:rPr>
              <a:t>&gt;270 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Transistors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6" name="Rectangle 285"/>
          <p:cNvSpPr/>
          <p:nvPr/>
        </p:nvSpPr>
        <p:spPr>
          <a:xfrm>
            <a:off x="9276637" y="5598794"/>
            <a:ext cx="22440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9 Transistors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7" name="Rectangle 286"/>
          <p:cNvSpPr/>
          <p:nvPr/>
        </p:nvSpPr>
        <p:spPr>
          <a:xfrm>
            <a:off x="9360293" y="1641729"/>
            <a:ext cx="218361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RRAM</a:t>
            </a:r>
          </a:p>
          <a:p>
            <a:pPr algn="ctr"/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Analog</a:t>
            </a:r>
          </a:p>
          <a:p>
            <a:pPr algn="ctr"/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Accumulator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035" y="3441734"/>
            <a:ext cx="1339454" cy="8051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205307"/>
            <a:ext cx="2306747" cy="1239909"/>
          </a:xfrm>
          <a:prstGeom prst="rect">
            <a:avLst/>
          </a:prstGeom>
        </p:spPr>
      </p:pic>
      <p:pic>
        <p:nvPicPr>
          <p:cNvPr id="156" name="Picture 1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57" y="3445216"/>
            <a:ext cx="2306747" cy="1239909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914" y="4685125"/>
            <a:ext cx="2306747" cy="1239909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8945" y="2209612"/>
            <a:ext cx="2306747" cy="1239909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8945" y="3506452"/>
            <a:ext cx="2306747" cy="1239909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8944" y="4753399"/>
            <a:ext cx="2306747" cy="1239909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431" y="2209612"/>
            <a:ext cx="2306747" cy="1239909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034" y="4346313"/>
            <a:ext cx="1339454" cy="805123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716" y="3429000"/>
            <a:ext cx="1339454" cy="805123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542" y="4351281"/>
            <a:ext cx="1339454" cy="805123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368" y="5273562"/>
            <a:ext cx="1339454" cy="805123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914" y="5277867"/>
            <a:ext cx="1339454" cy="805123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793" y="2422699"/>
            <a:ext cx="1339454" cy="8051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1678" y="3276600"/>
            <a:ext cx="2911082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1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63"/>
          <p:cNvSpPr/>
          <p:nvPr/>
        </p:nvSpPr>
        <p:spPr bwMode="auto">
          <a:xfrm>
            <a:off x="6451076" y="1609183"/>
            <a:ext cx="5436124" cy="4741915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  <a:latin typeface="Trebuchet M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6672" t="7226" r="8099" b="19686"/>
          <a:stretch/>
        </p:blipFill>
        <p:spPr>
          <a:xfrm>
            <a:off x="7467601" y="2362200"/>
            <a:ext cx="3886200" cy="2590800"/>
          </a:xfrm>
          <a:prstGeom prst="rect">
            <a:avLst/>
          </a:prstGeom>
        </p:spPr>
      </p:pic>
      <p:sp>
        <p:nvSpPr>
          <p:cNvPr id="63" name="Rounded Rectangle 62"/>
          <p:cNvSpPr/>
          <p:nvPr/>
        </p:nvSpPr>
        <p:spPr bwMode="auto">
          <a:xfrm>
            <a:off x="321361" y="1632795"/>
            <a:ext cx="6029777" cy="4741915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18"/>
            <a:ext cx="12192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RRAM analog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accumulator: leveraging gradual reset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15" y="873034"/>
            <a:ext cx="11668897" cy="609977"/>
          </a:xfrm>
        </p:spPr>
        <p:txBody>
          <a:bodyPr/>
          <a:lstStyle/>
          <a:p>
            <a:pPr marL="0" indent="0" algn="ctr">
              <a:buClr>
                <a:schemeClr val="tx1"/>
              </a:buClr>
              <a:buNone/>
            </a:pP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Pulses increase resistance of RRAM</a:t>
            </a:r>
            <a:endParaRPr lang="en-US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21534" y="1767359"/>
            <a:ext cx="53463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latin typeface="Arial" charset="0"/>
                <a:ea typeface="Arial" charset="0"/>
                <a:cs typeface="Arial" charset="0"/>
              </a:rPr>
              <a:t>Built with RRAM </a:t>
            </a:r>
            <a:r>
              <a:rPr lang="en-US" sz="2800" i="1">
                <a:latin typeface="Arial" charset="0"/>
                <a:ea typeface="Arial" charset="0"/>
                <a:cs typeface="Arial" charset="0"/>
              </a:rPr>
              <a:t>+ </a:t>
            </a:r>
            <a:r>
              <a:rPr lang="en-US" sz="2800" i="1" smtClean="0">
                <a:latin typeface="Arial" charset="0"/>
                <a:ea typeface="Arial" charset="0"/>
                <a:cs typeface="Arial" charset="0"/>
              </a:rPr>
              <a:t>CNFET Logic</a:t>
            </a:r>
            <a:endParaRPr lang="en-US" sz="2800" i="1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96" name="Straight Connector 195"/>
          <p:cNvCxnSpPr/>
          <p:nvPr/>
        </p:nvCxnSpPr>
        <p:spPr bwMode="auto">
          <a:xfrm flipH="1">
            <a:off x="3970735" y="5485733"/>
            <a:ext cx="1235" cy="157524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 bwMode="auto">
          <a:xfrm>
            <a:off x="3874650" y="2562478"/>
            <a:ext cx="254559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 bwMode="auto">
          <a:xfrm>
            <a:off x="3800777" y="5643257"/>
            <a:ext cx="383340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hord 10"/>
          <p:cNvSpPr/>
          <p:nvPr/>
        </p:nvSpPr>
        <p:spPr>
          <a:xfrm rot="10800000">
            <a:off x="1927162" y="2723026"/>
            <a:ext cx="743308" cy="743308"/>
          </a:xfrm>
          <a:prstGeom prst="chord">
            <a:avLst>
              <a:gd name="adj1" fmla="val 5075609"/>
              <a:gd name="adj2" fmla="val 16536679"/>
            </a:avLst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41" name="Oval 240"/>
          <p:cNvSpPr/>
          <p:nvPr/>
        </p:nvSpPr>
        <p:spPr bwMode="auto">
          <a:xfrm>
            <a:off x="2698054" y="3005385"/>
            <a:ext cx="193971" cy="182163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solidFill>
                <a:schemeClr val="tx1"/>
              </a:solidFill>
            </a:endParaRPr>
          </a:p>
        </p:txBody>
      </p:sp>
      <p:cxnSp>
        <p:nvCxnSpPr>
          <p:cNvPr id="242" name="Straight Connector 241"/>
          <p:cNvCxnSpPr/>
          <p:nvPr/>
        </p:nvCxnSpPr>
        <p:spPr bwMode="auto">
          <a:xfrm flipH="1" flipV="1">
            <a:off x="1854297" y="2948681"/>
            <a:ext cx="415527" cy="3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 bwMode="auto">
          <a:xfrm flipH="1" flipV="1">
            <a:off x="1854297" y="3207508"/>
            <a:ext cx="415527" cy="3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4" name="TextBox 243"/>
          <p:cNvSpPr txBox="1"/>
          <p:nvPr/>
        </p:nvSpPr>
        <p:spPr>
          <a:xfrm>
            <a:off x="1543019" y="2748160"/>
            <a:ext cx="385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in</a:t>
            </a:r>
          </a:p>
        </p:txBody>
      </p:sp>
      <p:sp>
        <p:nvSpPr>
          <p:cNvPr id="245" name="TextBox 244"/>
          <p:cNvSpPr txBox="1"/>
          <p:nvPr/>
        </p:nvSpPr>
        <p:spPr>
          <a:xfrm>
            <a:off x="1103149" y="3018730"/>
            <a:ext cx="798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Arial" charset="0"/>
                <a:ea typeface="Arial" charset="0"/>
                <a:cs typeface="Arial" charset="0"/>
              </a:rPr>
              <a:t>pulse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6" name="TextBox 255"/>
          <p:cNvSpPr txBox="1"/>
          <p:nvPr/>
        </p:nvSpPr>
        <p:spPr>
          <a:xfrm>
            <a:off x="3819779" y="2149283"/>
            <a:ext cx="593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V</a:t>
            </a:r>
            <a:r>
              <a:rPr lang="en-US" sz="2000" baseline="-25000" dirty="0" err="1" smtClean="0">
                <a:latin typeface="Arial" charset="0"/>
                <a:ea typeface="Arial" charset="0"/>
                <a:cs typeface="Arial" charset="0"/>
              </a:rPr>
              <a:t>top</a:t>
            </a:r>
            <a:endParaRPr lang="en-US" sz="2000" baseline="-25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8" name="TextBox 257"/>
          <p:cNvSpPr txBox="1"/>
          <p:nvPr/>
        </p:nvSpPr>
        <p:spPr>
          <a:xfrm>
            <a:off x="3759634" y="5619690"/>
            <a:ext cx="593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V</a:t>
            </a:r>
            <a:r>
              <a:rPr lang="en-US" sz="2000" baseline="-25000" dirty="0" err="1" smtClean="0">
                <a:latin typeface="Arial" charset="0"/>
                <a:ea typeface="Arial" charset="0"/>
                <a:cs typeface="Arial" charset="0"/>
              </a:rPr>
              <a:t>bot</a:t>
            </a:r>
            <a:endParaRPr lang="en-US" sz="2000" baseline="-250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88" name="Straight Arrow Connector 87"/>
          <p:cNvCxnSpPr/>
          <p:nvPr/>
        </p:nvCxnSpPr>
        <p:spPr>
          <a:xfrm flipV="1">
            <a:off x="7896718" y="2766969"/>
            <a:ext cx="2410430" cy="75362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 rot="20700000">
            <a:off x="7435141" y="2506021"/>
            <a:ext cx="3842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Increasing resistance</a:t>
            </a:r>
            <a:endParaRPr lang="en-US" sz="2400" b="1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90" name="Straight Arrow Connector 89"/>
          <p:cNvCxnSpPr/>
          <p:nvPr/>
        </p:nvCxnSpPr>
        <p:spPr>
          <a:xfrm flipH="1">
            <a:off x="4910280" y="3000558"/>
            <a:ext cx="8160" cy="11713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4997084" y="3276896"/>
            <a:ext cx="1350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Pulses</a:t>
            </a:r>
            <a:endParaRPr lang="en-US" sz="24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563948" y="3850170"/>
            <a:ext cx="332770" cy="33277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1" b="25892"/>
          <a:stretch/>
        </p:blipFill>
        <p:spPr>
          <a:xfrm>
            <a:off x="3253292" y="3352800"/>
            <a:ext cx="1480774" cy="2352119"/>
          </a:xfrm>
          <a:prstGeom prst="rect">
            <a:avLst/>
          </a:prstGeom>
        </p:spPr>
      </p:pic>
      <p:sp>
        <p:nvSpPr>
          <p:cNvPr id="44" name="Oval 43"/>
          <p:cNvSpPr/>
          <p:nvPr/>
        </p:nvSpPr>
        <p:spPr>
          <a:xfrm>
            <a:off x="3819666" y="4953000"/>
            <a:ext cx="137641" cy="13764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4000">
                <a:schemeClr val="bg1">
                  <a:lumMod val="85000"/>
                </a:schemeClr>
              </a:gs>
              <a:gs pos="49000">
                <a:schemeClr val="tx1">
                  <a:lumMod val="50000"/>
                  <a:lumOff val="50000"/>
                </a:schemeClr>
              </a:gs>
              <a:gs pos="81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3951707" y="4922912"/>
            <a:ext cx="137641" cy="13764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4000">
                <a:schemeClr val="bg1">
                  <a:lumMod val="85000"/>
                </a:schemeClr>
              </a:gs>
              <a:gs pos="49000">
                <a:schemeClr val="tx1">
                  <a:lumMod val="50000"/>
                  <a:lumOff val="50000"/>
                </a:schemeClr>
              </a:gs>
              <a:gs pos="81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046700" y="4821438"/>
            <a:ext cx="137641" cy="13764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4000">
                <a:schemeClr val="bg1">
                  <a:lumMod val="85000"/>
                </a:schemeClr>
              </a:gs>
              <a:gs pos="49000">
                <a:schemeClr val="tx1">
                  <a:lumMod val="50000"/>
                  <a:lumOff val="50000"/>
                </a:schemeClr>
              </a:gs>
              <a:gs pos="81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924163" y="4782507"/>
            <a:ext cx="137641" cy="13764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4000">
                <a:schemeClr val="bg1">
                  <a:lumMod val="85000"/>
                </a:schemeClr>
              </a:gs>
              <a:gs pos="49000">
                <a:schemeClr val="tx1">
                  <a:lumMod val="50000"/>
                  <a:lumOff val="50000"/>
                </a:schemeClr>
              </a:gs>
              <a:gs pos="81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910793" y="4651763"/>
            <a:ext cx="137641" cy="13764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4000">
                <a:schemeClr val="bg1">
                  <a:lumMod val="85000"/>
                </a:schemeClr>
              </a:gs>
              <a:gs pos="49000">
                <a:schemeClr val="tx1">
                  <a:lumMod val="50000"/>
                  <a:lumOff val="50000"/>
                </a:schemeClr>
              </a:gs>
              <a:gs pos="81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3993864" y="4560414"/>
            <a:ext cx="137641" cy="13764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4000">
                <a:schemeClr val="bg1">
                  <a:lumMod val="85000"/>
                </a:schemeClr>
              </a:gs>
              <a:gs pos="49000">
                <a:schemeClr val="tx1">
                  <a:lumMod val="50000"/>
                  <a:lumOff val="50000"/>
                </a:schemeClr>
              </a:gs>
              <a:gs pos="81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4016223" y="4424805"/>
            <a:ext cx="137641" cy="13764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4000">
                <a:schemeClr val="bg1">
                  <a:lumMod val="85000"/>
                </a:schemeClr>
              </a:gs>
              <a:gs pos="49000">
                <a:schemeClr val="tx1">
                  <a:lumMod val="50000"/>
                  <a:lumOff val="50000"/>
                </a:schemeClr>
              </a:gs>
              <a:gs pos="81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3911481" y="4341661"/>
            <a:ext cx="137641" cy="13764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4000">
                <a:schemeClr val="bg1">
                  <a:lumMod val="85000"/>
                </a:schemeClr>
              </a:gs>
              <a:gs pos="49000">
                <a:schemeClr val="tx1">
                  <a:lumMod val="50000"/>
                  <a:lumOff val="50000"/>
                </a:schemeClr>
              </a:gs>
              <a:gs pos="81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986238" y="4234012"/>
            <a:ext cx="137641" cy="13764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4000">
                <a:schemeClr val="bg1">
                  <a:lumMod val="85000"/>
                </a:schemeClr>
              </a:gs>
              <a:gs pos="49000">
                <a:schemeClr val="tx1">
                  <a:lumMod val="50000"/>
                  <a:lumOff val="50000"/>
                </a:schemeClr>
              </a:gs>
              <a:gs pos="81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4060995" y="4126363"/>
            <a:ext cx="137641" cy="13764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4000">
                <a:schemeClr val="bg1">
                  <a:lumMod val="85000"/>
                </a:schemeClr>
              </a:gs>
              <a:gs pos="49000">
                <a:schemeClr val="tx1">
                  <a:lumMod val="50000"/>
                  <a:lumOff val="50000"/>
                </a:schemeClr>
              </a:gs>
              <a:gs pos="81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4063032" y="4967755"/>
            <a:ext cx="137641" cy="13764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4000">
                <a:schemeClr val="bg1">
                  <a:lumMod val="85000"/>
                </a:schemeClr>
              </a:gs>
              <a:gs pos="49000">
                <a:schemeClr val="tx1">
                  <a:lumMod val="50000"/>
                  <a:lumOff val="50000"/>
                </a:schemeClr>
              </a:gs>
              <a:gs pos="81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4079367" y="4662955"/>
            <a:ext cx="137641" cy="13764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4000">
                <a:schemeClr val="bg1">
                  <a:lumMod val="85000"/>
                </a:schemeClr>
              </a:gs>
              <a:gs pos="49000">
                <a:schemeClr val="tx1">
                  <a:lumMod val="50000"/>
                  <a:lumOff val="50000"/>
                </a:schemeClr>
              </a:gs>
              <a:gs pos="81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095700" y="4343397"/>
            <a:ext cx="137641" cy="13764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4000">
                <a:schemeClr val="bg1">
                  <a:lumMod val="85000"/>
                </a:schemeClr>
              </a:gs>
              <a:gs pos="49000">
                <a:schemeClr val="tx1">
                  <a:lumMod val="50000"/>
                  <a:lumOff val="50000"/>
                </a:schemeClr>
              </a:gs>
              <a:gs pos="81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910631" y="4114799"/>
            <a:ext cx="137641" cy="13764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4000">
                <a:schemeClr val="bg1">
                  <a:lumMod val="85000"/>
                </a:schemeClr>
              </a:gs>
              <a:gs pos="49000">
                <a:schemeClr val="tx1">
                  <a:lumMod val="50000"/>
                  <a:lumOff val="50000"/>
                </a:schemeClr>
              </a:gs>
              <a:gs pos="81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3895866" y="4495800"/>
            <a:ext cx="137641" cy="13764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4000">
                <a:schemeClr val="bg1">
                  <a:lumMod val="85000"/>
                </a:schemeClr>
              </a:gs>
              <a:gs pos="49000">
                <a:schemeClr val="tx1">
                  <a:lumMod val="50000"/>
                  <a:lumOff val="50000"/>
                </a:schemeClr>
              </a:gs>
              <a:gs pos="81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4" name="Group 67"/>
          <p:cNvGrpSpPr>
            <a:grpSpLocks/>
          </p:cNvGrpSpPr>
          <p:nvPr/>
        </p:nvGrpSpPr>
        <p:grpSpPr bwMode="auto">
          <a:xfrm>
            <a:off x="2890109" y="2562478"/>
            <a:ext cx="1122184" cy="1095122"/>
            <a:chOff x="7206348" y="552463"/>
            <a:chExt cx="517074" cy="579222"/>
          </a:xfrm>
        </p:grpSpPr>
        <p:cxnSp>
          <p:nvCxnSpPr>
            <p:cNvPr id="198" name="Straight Connector 197"/>
            <p:cNvCxnSpPr/>
            <p:nvPr/>
          </p:nvCxnSpPr>
          <p:spPr>
            <a:xfrm>
              <a:off x="7488070" y="690373"/>
              <a:ext cx="0" cy="28715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/>
          </p:nvCxnSpPr>
          <p:spPr>
            <a:xfrm>
              <a:off x="7576944" y="683287"/>
              <a:ext cx="0" cy="28715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/>
            <p:nvPr/>
          </p:nvCxnSpPr>
          <p:spPr>
            <a:xfrm>
              <a:off x="7570361" y="680927"/>
              <a:ext cx="153061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>
              <a:off x="7570361" y="977528"/>
              <a:ext cx="153061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>
              <a:off x="7723422" y="552463"/>
              <a:ext cx="0" cy="13791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>
              <a:off x="7723422" y="977528"/>
              <a:ext cx="0" cy="154157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/>
            <p:nvPr/>
          </p:nvCxnSpPr>
          <p:spPr>
            <a:xfrm flipH="1" flipV="1">
              <a:off x="7206348" y="834893"/>
              <a:ext cx="191464" cy="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Oval 204"/>
            <p:cNvSpPr/>
            <p:nvPr/>
          </p:nvSpPr>
          <p:spPr>
            <a:xfrm>
              <a:off x="7398694" y="786721"/>
              <a:ext cx="89377" cy="96348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 flipH="1">
            <a:off x="647815" y="3081282"/>
            <a:ext cx="680487" cy="360384"/>
            <a:chOff x="1447800" y="2514600"/>
            <a:chExt cx="2286000" cy="609600"/>
          </a:xfrm>
        </p:grpSpPr>
        <p:cxnSp>
          <p:nvCxnSpPr>
            <p:cNvPr id="65" name="Straight Connector 64"/>
            <p:cNvCxnSpPr/>
            <p:nvPr/>
          </p:nvCxnSpPr>
          <p:spPr>
            <a:xfrm>
              <a:off x="1447800" y="3124200"/>
              <a:ext cx="762000" cy="0"/>
            </a:xfrm>
            <a:prstGeom prst="line">
              <a:avLst/>
            </a:prstGeom>
            <a:ln w="381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2209800" y="2514600"/>
              <a:ext cx="0" cy="609600"/>
            </a:xfrm>
            <a:prstGeom prst="line">
              <a:avLst/>
            </a:prstGeom>
            <a:ln w="381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209800" y="2536371"/>
              <a:ext cx="762000" cy="0"/>
            </a:xfrm>
            <a:prstGeom prst="line">
              <a:avLst/>
            </a:prstGeom>
            <a:ln w="381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2971800" y="2514600"/>
              <a:ext cx="0" cy="609600"/>
            </a:xfrm>
            <a:prstGeom prst="line">
              <a:avLst/>
            </a:prstGeom>
            <a:ln w="381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2971800" y="3124200"/>
              <a:ext cx="762000" cy="0"/>
            </a:xfrm>
            <a:prstGeom prst="line">
              <a:avLst/>
            </a:prstGeom>
            <a:ln w="381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TextBox 94"/>
          <p:cNvSpPr txBox="1"/>
          <p:nvPr/>
        </p:nvSpPr>
        <p:spPr>
          <a:xfrm>
            <a:off x="492625" y="5318889"/>
            <a:ext cx="2537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V</a:t>
            </a:r>
            <a:r>
              <a:rPr lang="en-US" sz="2400" baseline="-25000" dirty="0" err="1" smtClean="0">
                <a:latin typeface="Arial" charset="0"/>
                <a:ea typeface="Arial" charset="0"/>
                <a:cs typeface="Arial" charset="0"/>
              </a:rPr>
              <a:t>top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2400" dirty="0" smtClean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V</a:t>
            </a:r>
            <a:r>
              <a:rPr lang="en-US" sz="2400" baseline="-25000" dirty="0" err="1" smtClean="0">
                <a:latin typeface="Arial" charset="0"/>
                <a:ea typeface="Arial" charset="0"/>
                <a:cs typeface="Arial" charset="0"/>
              </a:rPr>
              <a:t>bot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-2.6V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467601" y="1703751"/>
            <a:ext cx="3842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Arial" charset="0"/>
                <a:ea typeface="Arial" charset="0"/>
                <a:cs typeface="Arial" charset="0"/>
              </a:rPr>
              <a:t>Measured Resistance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 rot="16200000">
            <a:off x="5342414" y="3400096"/>
            <a:ext cx="2883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Arial" charset="0"/>
                <a:ea typeface="Arial" charset="0"/>
                <a:cs typeface="Arial" charset="0"/>
              </a:rPr>
              <a:t>Resistance</a:t>
            </a:r>
            <a:endParaRPr lang="en-US" sz="2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896325" y="5254790"/>
            <a:ext cx="2883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Arial" charset="0"/>
                <a:ea typeface="Arial" charset="0"/>
                <a:cs typeface="Arial" charset="0"/>
              </a:rPr>
              <a:t>Number of Pulses</a:t>
            </a:r>
            <a:endParaRPr lang="en-US" sz="2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229583" y="4878345"/>
            <a:ext cx="616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latin typeface="Arial" charset="0"/>
                <a:ea typeface="Arial" charset="0"/>
                <a:cs typeface="Arial" charset="0"/>
              </a:rPr>
              <a:t>0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9093963" y="4900005"/>
            <a:ext cx="616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latin typeface="Arial" charset="0"/>
                <a:ea typeface="Arial" charset="0"/>
                <a:cs typeface="Arial" charset="0"/>
              </a:rPr>
              <a:t>50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0829532" y="4908714"/>
            <a:ext cx="801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latin typeface="Arial" charset="0"/>
                <a:ea typeface="Arial" charset="0"/>
                <a:cs typeface="Arial" charset="0"/>
              </a:rPr>
              <a:t>100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858000" y="4653342"/>
            <a:ext cx="801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10</a:t>
            </a:r>
            <a:r>
              <a:rPr lang="en-US" sz="2400" baseline="30000" dirty="0" smtClean="0">
                <a:latin typeface="Arial" charset="0"/>
                <a:ea typeface="Arial" charset="0"/>
                <a:cs typeface="Arial" charset="0"/>
              </a:rPr>
              <a:t>4</a:t>
            </a:r>
            <a:endParaRPr lang="en-US" sz="2400" baseline="30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828660" y="3324944"/>
            <a:ext cx="801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10</a:t>
            </a:r>
            <a:r>
              <a:rPr lang="en-US" sz="2400" baseline="30000" dirty="0" smtClean="0">
                <a:latin typeface="Arial" charset="0"/>
                <a:ea typeface="Arial" charset="0"/>
                <a:cs typeface="Arial" charset="0"/>
              </a:rPr>
              <a:t>6</a:t>
            </a:r>
            <a:endParaRPr lang="en-US" sz="2400" baseline="30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36739" y="2088853"/>
            <a:ext cx="801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10</a:t>
            </a:r>
            <a:r>
              <a:rPr lang="en-US" sz="2400" baseline="30000" dirty="0" smtClean="0">
                <a:latin typeface="Arial" charset="0"/>
                <a:ea typeface="Arial" charset="0"/>
                <a:cs typeface="Arial" charset="0"/>
              </a:rPr>
              <a:t>8</a:t>
            </a:r>
            <a:endParaRPr lang="en-US" sz="2400" baseline="30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7" name="TextBox 123"/>
          <p:cNvSpPr txBox="1">
            <a:spLocks noChangeArrowheads="1"/>
          </p:cNvSpPr>
          <p:nvPr/>
        </p:nvSpPr>
        <p:spPr bwMode="auto">
          <a:xfrm>
            <a:off x="2635288" y="5972145"/>
            <a:ext cx="35807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>
                <a:ea typeface="Arial" charset="0"/>
                <a:cs typeface="Arial" charset="0"/>
              </a:rPr>
              <a:t>Our </a:t>
            </a:r>
            <a:r>
              <a:rPr lang="en-US" sz="2000" smtClean="0">
                <a:ea typeface="Arial" charset="0"/>
                <a:cs typeface="Arial" charset="0"/>
              </a:rPr>
              <a:t>implementation: V</a:t>
            </a:r>
            <a:r>
              <a:rPr lang="en-US" sz="2000" baseline="-25000" smtClean="0">
                <a:ea typeface="Arial" charset="0"/>
                <a:cs typeface="Arial" charset="0"/>
              </a:rPr>
              <a:t>DD </a:t>
            </a:r>
            <a:r>
              <a:rPr lang="en-US" sz="2000" dirty="0" smtClean="0">
                <a:ea typeface="Arial" charset="0"/>
                <a:cs typeface="Arial" charset="0"/>
              </a:rPr>
              <a:t>= 3V</a:t>
            </a:r>
            <a:endParaRPr lang="en-US" sz="2000" dirty="0">
              <a:ea typeface="Arial" charset="0"/>
              <a:cs typeface="Arial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701455" y="3557414"/>
            <a:ext cx="21932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If in = 1, pulse </a:t>
            </a:r>
            <a:endParaRPr lang="en-US" sz="2400" i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76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0.02605 -0.0217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-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05 -0.02176 L 0.0698 -0.03496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8 -0.03496 L 0.11355 -0.04884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355 -0.04884 L 0.14401 -0.06528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55" grpId="0" animBg="1"/>
      <p:bldP spid="56" grpId="0" animBg="1"/>
      <p:bldP spid="6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0432"/>
            <a:ext cx="12192000" cy="62966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18"/>
            <a:ext cx="12192000" cy="1143000"/>
          </a:xfrm>
        </p:spPr>
        <p:txBody>
          <a:bodyPr lIns="0" rIns="0">
            <a:noAutofit/>
          </a:bodyPr>
          <a:lstStyle/>
          <a:p>
            <a:r>
              <a:rPr lang="en-US" dirty="0" smtClean="0"/>
              <a:t>3D </a:t>
            </a:r>
            <a:r>
              <a:rPr lang="en-US" dirty="0" err="1" smtClean="0"/>
              <a:t>Nanosystem</a:t>
            </a:r>
            <a:r>
              <a:rPr lang="en-US" dirty="0" smtClean="0"/>
              <a:t> for HD Computing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96159" y="656887"/>
            <a:ext cx="92199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Resistive RAM (RRAM) for memory and compute</a:t>
            </a:r>
            <a:endParaRPr lang="en-US" sz="3200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42" name="Group 241"/>
          <p:cNvGrpSpPr/>
          <p:nvPr/>
        </p:nvGrpSpPr>
        <p:grpSpPr>
          <a:xfrm>
            <a:off x="339647" y="1343469"/>
            <a:ext cx="3482379" cy="4878584"/>
            <a:chOff x="5387456" y="4871919"/>
            <a:chExt cx="3482379" cy="4878584"/>
          </a:xfrm>
        </p:grpSpPr>
        <p:pic>
          <p:nvPicPr>
            <p:cNvPr id="243" name="Picture 242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87456" y="5935079"/>
              <a:ext cx="1795221" cy="1108754"/>
            </a:xfrm>
            <a:prstGeom prst="rect">
              <a:avLst/>
            </a:prstGeom>
          </p:spPr>
        </p:pic>
        <p:cxnSp>
          <p:nvCxnSpPr>
            <p:cNvPr id="244" name="Straight Connector 243"/>
            <p:cNvCxnSpPr>
              <a:endCxn id="279" idx="1"/>
            </p:cNvCxnSpPr>
            <p:nvPr/>
          </p:nvCxnSpPr>
          <p:spPr>
            <a:xfrm flipH="1" flipV="1">
              <a:off x="6140456" y="6412687"/>
              <a:ext cx="83318" cy="3337816"/>
            </a:xfrm>
            <a:prstGeom prst="line">
              <a:avLst/>
            </a:prstGeom>
            <a:ln w="317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>
              <a:off x="6463614" y="6469321"/>
              <a:ext cx="1936995" cy="2621729"/>
            </a:xfrm>
            <a:prstGeom prst="line">
              <a:avLst/>
            </a:prstGeom>
            <a:ln w="317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6" name="Rectangle 245"/>
            <p:cNvSpPr/>
            <p:nvPr/>
          </p:nvSpPr>
          <p:spPr>
            <a:xfrm>
              <a:off x="6140456" y="6331593"/>
              <a:ext cx="296735" cy="162187"/>
            </a:xfrm>
            <a:prstGeom prst="rect">
              <a:avLst/>
            </a:prstGeom>
            <a:noFill/>
            <a:ln w="317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7" name="Straight Connector 246"/>
            <p:cNvCxnSpPr/>
            <p:nvPr/>
          </p:nvCxnSpPr>
          <p:spPr>
            <a:xfrm>
              <a:off x="6437191" y="6489456"/>
              <a:ext cx="2432644" cy="701963"/>
            </a:xfrm>
            <a:prstGeom prst="line">
              <a:avLst/>
            </a:prstGeom>
            <a:ln w="317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flipV="1">
              <a:off x="6415276" y="4871919"/>
              <a:ext cx="2454559" cy="1456907"/>
            </a:xfrm>
            <a:prstGeom prst="line">
              <a:avLst/>
            </a:prstGeom>
            <a:ln w="317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0" name="Picture 2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392230" y="773265"/>
            <a:ext cx="2316733" cy="345714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252" name="Group 251"/>
          <p:cNvGrpSpPr/>
          <p:nvPr/>
        </p:nvGrpSpPr>
        <p:grpSpPr>
          <a:xfrm>
            <a:off x="3929558" y="1577304"/>
            <a:ext cx="2864307" cy="1985945"/>
            <a:chOff x="2319666" y="1187913"/>
            <a:chExt cx="7460369" cy="5172588"/>
          </a:xfrm>
        </p:grpSpPr>
        <p:sp>
          <p:nvSpPr>
            <p:cNvPr id="845" name="Oval 844"/>
            <p:cNvSpPr/>
            <p:nvPr/>
          </p:nvSpPr>
          <p:spPr>
            <a:xfrm rot="5400000">
              <a:off x="2395947" y="119387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46" name="Oval 845"/>
            <p:cNvSpPr/>
            <p:nvPr/>
          </p:nvSpPr>
          <p:spPr>
            <a:xfrm rot="5400000">
              <a:off x="2592657" y="1193873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47" name="Oval 846"/>
            <p:cNvSpPr/>
            <p:nvPr/>
          </p:nvSpPr>
          <p:spPr>
            <a:xfrm rot="5400000">
              <a:off x="2866574" y="119387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48" name="Oval 847"/>
            <p:cNvSpPr/>
            <p:nvPr/>
          </p:nvSpPr>
          <p:spPr>
            <a:xfrm rot="5400000">
              <a:off x="3063284" y="119387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49" name="Oval 848"/>
            <p:cNvSpPr/>
            <p:nvPr/>
          </p:nvSpPr>
          <p:spPr>
            <a:xfrm rot="5400000">
              <a:off x="3337200" y="119387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50" name="Oval 849"/>
            <p:cNvSpPr/>
            <p:nvPr/>
          </p:nvSpPr>
          <p:spPr>
            <a:xfrm rot="5400000">
              <a:off x="3533910" y="1193873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51" name="Oval 850"/>
            <p:cNvSpPr/>
            <p:nvPr/>
          </p:nvSpPr>
          <p:spPr>
            <a:xfrm rot="5400000">
              <a:off x="3807827" y="119387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52" name="Oval 851"/>
            <p:cNvSpPr/>
            <p:nvPr/>
          </p:nvSpPr>
          <p:spPr>
            <a:xfrm rot="5400000">
              <a:off x="4004537" y="119387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53" name="Oval 852"/>
            <p:cNvSpPr/>
            <p:nvPr/>
          </p:nvSpPr>
          <p:spPr>
            <a:xfrm rot="5400000">
              <a:off x="4278454" y="119387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54" name="Oval 853"/>
            <p:cNvSpPr/>
            <p:nvPr/>
          </p:nvSpPr>
          <p:spPr>
            <a:xfrm rot="5400000">
              <a:off x="4475164" y="1193873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55" name="Oval 854"/>
            <p:cNvSpPr/>
            <p:nvPr/>
          </p:nvSpPr>
          <p:spPr>
            <a:xfrm rot="5400000">
              <a:off x="4749081" y="119387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56" name="Oval 855"/>
            <p:cNvSpPr/>
            <p:nvPr/>
          </p:nvSpPr>
          <p:spPr>
            <a:xfrm rot="5400000">
              <a:off x="4945791" y="119387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57" name="Oval 856"/>
            <p:cNvSpPr/>
            <p:nvPr/>
          </p:nvSpPr>
          <p:spPr>
            <a:xfrm rot="5400000">
              <a:off x="5219707" y="119387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58" name="Oval 857"/>
            <p:cNvSpPr/>
            <p:nvPr/>
          </p:nvSpPr>
          <p:spPr>
            <a:xfrm rot="5400000">
              <a:off x="5416417" y="1193873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59" name="Oval 858"/>
            <p:cNvSpPr/>
            <p:nvPr/>
          </p:nvSpPr>
          <p:spPr>
            <a:xfrm rot="5400000">
              <a:off x="5690334" y="119387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60" name="Oval 859"/>
            <p:cNvSpPr/>
            <p:nvPr/>
          </p:nvSpPr>
          <p:spPr>
            <a:xfrm rot="5400000">
              <a:off x="5887044" y="119387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61" name="Oval 860"/>
            <p:cNvSpPr/>
            <p:nvPr/>
          </p:nvSpPr>
          <p:spPr>
            <a:xfrm rot="5400000">
              <a:off x="6159566" y="120050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62" name="Oval 861"/>
            <p:cNvSpPr/>
            <p:nvPr/>
          </p:nvSpPr>
          <p:spPr>
            <a:xfrm rot="5400000">
              <a:off x="6356276" y="120050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63" name="Oval 862"/>
            <p:cNvSpPr/>
            <p:nvPr/>
          </p:nvSpPr>
          <p:spPr>
            <a:xfrm rot="5400000">
              <a:off x="6630193" y="120049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64" name="Oval 863"/>
            <p:cNvSpPr/>
            <p:nvPr/>
          </p:nvSpPr>
          <p:spPr>
            <a:xfrm rot="5400000">
              <a:off x="6826903" y="120050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65" name="Oval 864"/>
            <p:cNvSpPr/>
            <p:nvPr/>
          </p:nvSpPr>
          <p:spPr>
            <a:xfrm rot="5400000">
              <a:off x="7100819" y="120050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66" name="Oval 865"/>
            <p:cNvSpPr/>
            <p:nvPr/>
          </p:nvSpPr>
          <p:spPr>
            <a:xfrm rot="5400000">
              <a:off x="7297529" y="120050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67" name="Oval 866"/>
            <p:cNvSpPr/>
            <p:nvPr/>
          </p:nvSpPr>
          <p:spPr>
            <a:xfrm rot="5400000">
              <a:off x="7571446" y="120049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68" name="Oval 867"/>
            <p:cNvSpPr/>
            <p:nvPr/>
          </p:nvSpPr>
          <p:spPr>
            <a:xfrm rot="5400000">
              <a:off x="7768156" y="120050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69" name="Oval 868"/>
            <p:cNvSpPr/>
            <p:nvPr/>
          </p:nvSpPr>
          <p:spPr>
            <a:xfrm rot="5400000">
              <a:off x="8042073" y="120050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70" name="Oval 869"/>
            <p:cNvSpPr/>
            <p:nvPr/>
          </p:nvSpPr>
          <p:spPr>
            <a:xfrm rot="5400000">
              <a:off x="8238783" y="120050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71" name="Oval 870"/>
            <p:cNvSpPr/>
            <p:nvPr/>
          </p:nvSpPr>
          <p:spPr>
            <a:xfrm rot="5400000">
              <a:off x="8512700" y="120049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72" name="Oval 871"/>
            <p:cNvSpPr/>
            <p:nvPr/>
          </p:nvSpPr>
          <p:spPr>
            <a:xfrm rot="5400000">
              <a:off x="8709410" y="120050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73" name="Oval 872"/>
            <p:cNvSpPr/>
            <p:nvPr/>
          </p:nvSpPr>
          <p:spPr>
            <a:xfrm rot="5400000">
              <a:off x="8983326" y="120050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74" name="Oval 873"/>
            <p:cNvSpPr/>
            <p:nvPr/>
          </p:nvSpPr>
          <p:spPr>
            <a:xfrm rot="5400000">
              <a:off x="9180036" y="120050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75" name="Oval 874"/>
            <p:cNvSpPr/>
            <p:nvPr/>
          </p:nvSpPr>
          <p:spPr>
            <a:xfrm rot="5400000">
              <a:off x="9453953" y="120049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76" name="Oval 875"/>
            <p:cNvSpPr/>
            <p:nvPr/>
          </p:nvSpPr>
          <p:spPr>
            <a:xfrm rot="5400000">
              <a:off x="9650663" y="120050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77" name="Oval 876"/>
            <p:cNvSpPr/>
            <p:nvPr/>
          </p:nvSpPr>
          <p:spPr>
            <a:xfrm rot="5400000">
              <a:off x="2349566" y="5242415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78" name="Oval 877"/>
            <p:cNvSpPr/>
            <p:nvPr/>
          </p:nvSpPr>
          <p:spPr>
            <a:xfrm rot="5400000">
              <a:off x="2601356" y="5242417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79" name="Oval 878"/>
            <p:cNvSpPr/>
            <p:nvPr/>
          </p:nvSpPr>
          <p:spPr>
            <a:xfrm rot="5400000">
              <a:off x="2820019" y="5242416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80" name="Oval 879"/>
            <p:cNvSpPr/>
            <p:nvPr/>
          </p:nvSpPr>
          <p:spPr>
            <a:xfrm rot="5400000">
              <a:off x="3071809" y="524241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81" name="Oval 880"/>
            <p:cNvSpPr/>
            <p:nvPr/>
          </p:nvSpPr>
          <p:spPr>
            <a:xfrm rot="5400000">
              <a:off x="3290471" y="5242415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82" name="Oval 881"/>
            <p:cNvSpPr/>
            <p:nvPr/>
          </p:nvSpPr>
          <p:spPr>
            <a:xfrm rot="5400000">
              <a:off x="3542261" y="5242417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83" name="Oval 882"/>
            <p:cNvSpPr/>
            <p:nvPr/>
          </p:nvSpPr>
          <p:spPr>
            <a:xfrm rot="5400000">
              <a:off x="3760924" y="5242416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84" name="Oval 883"/>
            <p:cNvSpPr/>
            <p:nvPr/>
          </p:nvSpPr>
          <p:spPr>
            <a:xfrm rot="5400000">
              <a:off x="4012714" y="524241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85" name="Oval 884"/>
            <p:cNvSpPr/>
            <p:nvPr/>
          </p:nvSpPr>
          <p:spPr>
            <a:xfrm rot="5400000">
              <a:off x="4238480" y="5242416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86" name="Oval 885"/>
            <p:cNvSpPr/>
            <p:nvPr/>
          </p:nvSpPr>
          <p:spPr>
            <a:xfrm rot="5400000">
              <a:off x="4490270" y="524241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87" name="Oval 886"/>
            <p:cNvSpPr/>
            <p:nvPr/>
          </p:nvSpPr>
          <p:spPr>
            <a:xfrm rot="5400000">
              <a:off x="4708933" y="5242417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88" name="Oval 887"/>
            <p:cNvSpPr/>
            <p:nvPr/>
          </p:nvSpPr>
          <p:spPr>
            <a:xfrm rot="5400000">
              <a:off x="4960723" y="524241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89" name="Oval 888"/>
            <p:cNvSpPr/>
            <p:nvPr/>
          </p:nvSpPr>
          <p:spPr>
            <a:xfrm rot="5400000">
              <a:off x="5179385" y="5242416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90" name="Oval 889"/>
            <p:cNvSpPr/>
            <p:nvPr/>
          </p:nvSpPr>
          <p:spPr>
            <a:xfrm rot="5400000">
              <a:off x="5431175" y="524241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91" name="Oval 890"/>
            <p:cNvSpPr/>
            <p:nvPr/>
          </p:nvSpPr>
          <p:spPr>
            <a:xfrm rot="5400000">
              <a:off x="5649838" y="5242417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92" name="Oval 891"/>
            <p:cNvSpPr/>
            <p:nvPr/>
          </p:nvSpPr>
          <p:spPr>
            <a:xfrm rot="5400000">
              <a:off x="5901628" y="524241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93" name="Oval 892"/>
            <p:cNvSpPr/>
            <p:nvPr/>
          </p:nvSpPr>
          <p:spPr>
            <a:xfrm rot="5400000">
              <a:off x="6118437" y="5242416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94" name="Oval 893"/>
            <p:cNvSpPr/>
            <p:nvPr/>
          </p:nvSpPr>
          <p:spPr>
            <a:xfrm rot="5400000">
              <a:off x="6370227" y="524241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25" name="Oval 1124"/>
            <p:cNvSpPr/>
            <p:nvPr/>
          </p:nvSpPr>
          <p:spPr>
            <a:xfrm rot="5400000">
              <a:off x="6588890" y="5242417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26" name="Oval 1125"/>
            <p:cNvSpPr/>
            <p:nvPr/>
          </p:nvSpPr>
          <p:spPr>
            <a:xfrm rot="5400000">
              <a:off x="6840680" y="524241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27" name="Oval 1126"/>
            <p:cNvSpPr/>
            <p:nvPr/>
          </p:nvSpPr>
          <p:spPr>
            <a:xfrm rot="5400000">
              <a:off x="7059342" y="5242416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28" name="Oval 1127"/>
            <p:cNvSpPr/>
            <p:nvPr/>
          </p:nvSpPr>
          <p:spPr>
            <a:xfrm rot="5400000">
              <a:off x="7311132" y="524241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29" name="Oval 1128"/>
            <p:cNvSpPr/>
            <p:nvPr/>
          </p:nvSpPr>
          <p:spPr>
            <a:xfrm rot="5400000">
              <a:off x="7529795" y="5242417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30" name="Oval 1129"/>
            <p:cNvSpPr/>
            <p:nvPr/>
          </p:nvSpPr>
          <p:spPr>
            <a:xfrm rot="5400000">
              <a:off x="7781585" y="524241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31" name="Oval 1130"/>
            <p:cNvSpPr/>
            <p:nvPr/>
          </p:nvSpPr>
          <p:spPr>
            <a:xfrm rot="5400000">
              <a:off x="8007351" y="5242417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32" name="Oval 1131"/>
            <p:cNvSpPr/>
            <p:nvPr/>
          </p:nvSpPr>
          <p:spPr>
            <a:xfrm rot="5400000">
              <a:off x="8259141" y="524241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33" name="Oval 1132"/>
            <p:cNvSpPr/>
            <p:nvPr/>
          </p:nvSpPr>
          <p:spPr>
            <a:xfrm rot="5400000">
              <a:off x="8477804" y="524241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34" name="Oval 1133"/>
            <p:cNvSpPr/>
            <p:nvPr/>
          </p:nvSpPr>
          <p:spPr>
            <a:xfrm rot="5400000">
              <a:off x="8729594" y="524242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35" name="Oval 1134"/>
            <p:cNvSpPr/>
            <p:nvPr/>
          </p:nvSpPr>
          <p:spPr>
            <a:xfrm rot="5400000">
              <a:off x="8948256" y="5242417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36" name="Oval 1135"/>
            <p:cNvSpPr/>
            <p:nvPr/>
          </p:nvSpPr>
          <p:spPr>
            <a:xfrm rot="5400000">
              <a:off x="9200046" y="524241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37" name="Oval 1136"/>
            <p:cNvSpPr/>
            <p:nvPr/>
          </p:nvSpPr>
          <p:spPr>
            <a:xfrm rot="5400000">
              <a:off x="9418709" y="524241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38" name="Oval 1137"/>
            <p:cNvSpPr/>
            <p:nvPr/>
          </p:nvSpPr>
          <p:spPr>
            <a:xfrm rot="5400000">
              <a:off x="9670499" y="524242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39" name="Oval 1138"/>
            <p:cNvSpPr/>
            <p:nvPr/>
          </p:nvSpPr>
          <p:spPr>
            <a:xfrm rot="5400000">
              <a:off x="2400430" y="154799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40" name="Oval 1139"/>
            <p:cNvSpPr/>
            <p:nvPr/>
          </p:nvSpPr>
          <p:spPr>
            <a:xfrm rot="5400000">
              <a:off x="2597140" y="154799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41" name="Oval 1140"/>
            <p:cNvSpPr/>
            <p:nvPr/>
          </p:nvSpPr>
          <p:spPr>
            <a:xfrm rot="5400000">
              <a:off x="2871057" y="154799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42" name="Oval 1141"/>
            <p:cNvSpPr/>
            <p:nvPr/>
          </p:nvSpPr>
          <p:spPr>
            <a:xfrm rot="5400000">
              <a:off x="3067767" y="154799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43" name="Oval 1142"/>
            <p:cNvSpPr/>
            <p:nvPr/>
          </p:nvSpPr>
          <p:spPr>
            <a:xfrm rot="5400000">
              <a:off x="3341683" y="154799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44" name="Oval 1143"/>
            <p:cNvSpPr/>
            <p:nvPr/>
          </p:nvSpPr>
          <p:spPr>
            <a:xfrm rot="5400000">
              <a:off x="3538393" y="154799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45" name="Oval 1144"/>
            <p:cNvSpPr/>
            <p:nvPr/>
          </p:nvSpPr>
          <p:spPr>
            <a:xfrm rot="5400000">
              <a:off x="3812310" y="154799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46" name="Oval 1145"/>
            <p:cNvSpPr/>
            <p:nvPr/>
          </p:nvSpPr>
          <p:spPr>
            <a:xfrm rot="5400000">
              <a:off x="4009020" y="154799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47" name="Oval 1146"/>
            <p:cNvSpPr/>
            <p:nvPr/>
          </p:nvSpPr>
          <p:spPr>
            <a:xfrm rot="5400000">
              <a:off x="4282937" y="154799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48" name="Oval 1147"/>
            <p:cNvSpPr/>
            <p:nvPr/>
          </p:nvSpPr>
          <p:spPr>
            <a:xfrm rot="5400000">
              <a:off x="4479647" y="154799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49" name="Oval 1148"/>
            <p:cNvSpPr/>
            <p:nvPr/>
          </p:nvSpPr>
          <p:spPr>
            <a:xfrm rot="5400000">
              <a:off x="4753564" y="154799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50" name="Oval 1149"/>
            <p:cNvSpPr/>
            <p:nvPr/>
          </p:nvSpPr>
          <p:spPr>
            <a:xfrm rot="5400000">
              <a:off x="4950274" y="154799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51" name="Oval 1150"/>
            <p:cNvSpPr/>
            <p:nvPr/>
          </p:nvSpPr>
          <p:spPr>
            <a:xfrm rot="5400000">
              <a:off x="5224190" y="154799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52" name="Oval 1151"/>
            <p:cNvSpPr/>
            <p:nvPr/>
          </p:nvSpPr>
          <p:spPr>
            <a:xfrm rot="5400000">
              <a:off x="5420900" y="154799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53" name="Oval 1152"/>
            <p:cNvSpPr/>
            <p:nvPr/>
          </p:nvSpPr>
          <p:spPr>
            <a:xfrm rot="5400000">
              <a:off x="5694817" y="154799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54" name="Oval 1153"/>
            <p:cNvSpPr/>
            <p:nvPr/>
          </p:nvSpPr>
          <p:spPr>
            <a:xfrm rot="5400000">
              <a:off x="5891527" y="154799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55" name="Oval 1154"/>
            <p:cNvSpPr/>
            <p:nvPr/>
          </p:nvSpPr>
          <p:spPr>
            <a:xfrm rot="5400000">
              <a:off x="6164049" y="155461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56" name="Oval 1155"/>
            <p:cNvSpPr/>
            <p:nvPr/>
          </p:nvSpPr>
          <p:spPr>
            <a:xfrm rot="5400000">
              <a:off x="6360759" y="155462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57" name="Oval 1156"/>
            <p:cNvSpPr/>
            <p:nvPr/>
          </p:nvSpPr>
          <p:spPr>
            <a:xfrm rot="5400000">
              <a:off x="6634676" y="155461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58" name="Oval 1157"/>
            <p:cNvSpPr/>
            <p:nvPr/>
          </p:nvSpPr>
          <p:spPr>
            <a:xfrm rot="5400000">
              <a:off x="6831386" y="155461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59" name="Oval 1158"/>
            <p:cNvSpPr/>
            <p:nvPr/>
          </p:nvSpPr>
          <p:spPr>
            <a:xfrm rot="5400000">
              <a:off x="7105302" y="155461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60" name="Oval 1159"/>
            <p:cNvSpPr/>
            <p:nvPr/>
          </p:nvSpPr>
          <p:spPr>
            <a:xfrm rot="5400000">
              <a:off x="7302012" y="155462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61" name="Oval 1160"/>
            <p:cNvSpPr/>
            <p:nvPr/>
          </p:nvSpPr>
          <p:spPr>
            <a:xfrm rot="5400000">
              <a:off x="7575929" y="155461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62" name="Oval 1161"/>
            <p:cNvSpPr/>
            <p:nvPr/>
          </p:nvSpPr>
          <p:spPr>
            <a:xfrm rot="5400000">
              <a:off x="7772639" y="155461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63" name="Oval 1162"/>
            <p:cNvSpPr/>
            <p:nvPr/>
          </p:nvSpPr>
          <p:spPr>
            <a:xfrm rot="5400000">
              <a:off x="8046556" y="155461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64" name="Oval 1163"/>
            <p:cNvSpPr/>
            <p:nvPr/>
          </p:nvSpPr>
          <p:spPr>
            <a:xfrm rot="5400000">
              <a:off x="8243266" y="155462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65" name="Oval 1164"/>
            <p:cNvSpPr/>
            <p:nvPr/>
          </p:nvSpPr>
          <p:spPr>
            <a:xfrm rot="5400000">
              <a:off x="8517183" y="155461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66" name="Oval 1165"/>
            <p:cNvSpPr/>
            <p:nvPr/>
          </p:nvSpPr>
          <p:spPr>
            <a:xfrm rot="5400000">
              <a:off x="8713893" y="155461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67" name="Oval 1166"/>
            <p:cNvSpPr/>
            <p:nvPr/>
          </p:nvSpPr>
          <p:spPr>
            <a:xfrm rot="5400000">
              <a:off x="8987809" y="155461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68" name="Oval 1167"/>
            <p:cNvSpPr/>
            <p:nvPr/>
          </p:nvSpPr>
          <p:spPr>
            <a:xfrm rot="5400000">
              <a:off x="9184519" y="155462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69" name="Oval 1168"/>
            <p:cNvSpPr/>
            <p:nvPr/>
          </p:nvSpPr>
          <p:spPr>
            <a:xfrm rot="5400000">
              <a:off x="9458436" y="155461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70" name="Oval 1169"/>
            <p:cNvSpPr/>
            <p:nvPr/>
          </p:nvSpPr>
          <p:spPr>
            <a:xfrm rot="5400000">
              <a:off x="9655146" y="155461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71" name="Oval 1170"/>
            <p:cNvSpPr/>
            <p:nvPr/>
          </p:nvSpPr>
          <p:spPr>
            <a:xfrm rot="5400000">
              <a:off x="2313708" y="550239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72" name="Oval 1171"/>
            <p:cNvSpPr/>
            <p:nvPr/>
          </p:nvSpPr>
          <p:spPr>
            <a:xfrm rot="5400000">
              <a:off x="2565498" y="550239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73" name="Oval 1172"/>
            <p:cNvSpPr/>
            <p:nvPr/>
          </p:nvSpPr>
          <p:spPr>
            <a:xfrm rot="5400000">
              <a:off x="2784161" y="550239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74" name="Oval 1173"/>
            <p:cNvSpPr/>
            <p:nvPr/>
          </p:nvSpPr>
          <p:spPr>
            <a:xfrm rot="5400000">
              <a:off x="3035951" y="5502393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75" name="Oval 1174"/>
            <p:cNvSpPr/>
            <p:nvPr/>
          </p:nvSpPr>
          <p:spPr>
            <a:xfrm rot="5400000">
              <a:off x="3254613" y="550239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76" name="Oval 1175"/>
            <p:cNvSpPr/>
            <p:nvPr/>
          </p:nvSpPr>
          <p:spPr>
            <a:xfrm rot="5400000">
              <a:off x="3506403" y="550239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77" name="Oval 1176"/>
            <p:cNvSpPr/>
            <p:nvPr/>
          </p:nvSpPr>
          <p:spPr>
            <a:xfrm rot="5400000">
              <a:off x="3725066" y="550239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78" name="Oval 1177"/>
            <p:cNvSpPr/>
            <p:nvPr/>
          </p:nvSpPr>
          <p:spPr>
            <a:xfrm rot="5400000">
              <a:off x="3976856" y="5502393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79" name="Oval 1178"/>
            <p:cNvSpPr/>
            <p:nvPr/>
          </p:nvSpPr>
          <p:spPr>
            <a:xfrm rot="5400000">
              <a:off x="4202622" y="550239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80" name="Oval 1179"/>
            <p:cNvSpPr/>
            <p:nvPr/>
          </p:nvSpPr>
          <p:spPr>
            <a:xfrm rot="5400000">
              <a:off x="4454412" y="5502393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81" name="Oval 1180"/>
            <p:cNvSpPr/>
            <p:nvPr/>
          </p:nvSpPr>
          <p:spPr>
            <a:xfrm rot="5400000">
              <a:off x="4673075" y="550239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82" name="Oval 1181"/>
            <p:cNvSpPr/>
            <p:nvPr/>
          </p:nvSpPr>
          <p:spPr>
            <a:xfrm rot="5400000">
              <a:off x="4924865" y="5502394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83" name="Oval 1182"/>
            <p:cNvSpPr/>
            <p:nvPr/>
          </p:nvSpPr>
          <p:spPr>
            <a:xfrm rot="5400000">
              <a:off x="5143527" y="550239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84" name="Oval 1183"/>
            <p:cNvSpPr/>
            <p:nvPr/>
          </p:nvSpPr>
          <p:spPr>
            <a:xfrm rot="5400000">
              <a:off x="5395317" y="5502393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85" name="Oval 1184"/>
            <p:cNvSpPr/>
            <p:nvPr/>
          </p:nvSpPr>
          <p:spPr>
            <a:xfrm rot="5400000">
              <a:off x="5613980" y="550239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86" name="Oval 1185"/>
            <p:cNvSpPr/>
            <p:nvPr/>
          </p:nvSpPr>
          <p:spPr>
            <a:xfrm rot="5400000">
              <a:off x="5865770" y="5502394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87" name="Oval 1186"/>
            <p:cNvSpPr/>
            <p:nvPr/>
          </p:nvSpPr>
          <p:spPr>
            <a:xfrm rot="5400000">
              <a:off x="6082579" y="550239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88" name="Oval 1187"/>
            <p:cNvSpPr/>
            <p:nvPr/>
          </p:nvSpPr>
          <p:spPr>
            <a:xfrm rot="5400000">
              <a:off x="6334369" y="5502393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89" name="Oval 1188"/>
            <p:cNvSpPr/>
            <p:nvPr/>
          </p:nvSpPr>
          <p:spPr>
            <a:xfrm rot="5400000">
              <a:off x="6553032" y="550239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90" name="Oval 1189"/>
            <p:cNvSpPr/>
            <p:nvPr/>
          </p:nvSpPr>
          <p:spPr>
            <a:xfrm rot="5400000">
              <a:off x="6804822" y="5502394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91" name="Oval 1190"/>
            <p:cNvSpPr/>
            <p:nvPr/>
          </p:nvSpPr>
          <p:spPr>
            <a:xfrm rot="5400000">
              <a:off x="7023484" y="550239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92" name="Oval 1191"/>
            <p:cNvSpPr/>
            <p:nvPr/>
          </p:nvSpPr>
          <p:spPr>
            <a:xfrm rot="5400000">
              <a:off x="7275274" y="5502393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93" name="Oval 1192"/>
            <p:cNvSpPr/>
            <p:nvPr/>
          </p:nvSpPr>
          <p:spPr>
            <a:xfrm rot="5400000">
              <a:off x="7493937" y="550239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94" name="Oval 1193"/>
            <p:cNvSpPr/>
            <p:nvPr/>
          </p:nvSpPr>
          <p:spPr>
            <a:xfrm rot="5400000">
              <a:off x="7745727" y="5502394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95" name="Oval 1194"/>
            <p:cNvSpPr/>
            <p:nvPr/>
          </p:nvSpPr>
          <p:spPr>
            <a:xfrm rot="5400000">
              <a:off x="7971493" y="550239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96" name="Oval 1195"/>
            <p:cNvSpPr/>
            <p:nvPr/>
          </p:nvSpPr>
          <p:spPr>
            <a:xfrm rot="5400000">
              <a:off x="8223283" y="5502394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97" name="Oval 1196"/>
            <p:cNvSpPr/>
            <p:nvPr/>
          </p:nvSpPr>
          <p:spPr>
            <a:xfrm rot="5400000">
              <a:off x="8441946" y="5502393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98" name="Oval 1197"/>
            <p:cNvSpPr/>
            <p:nvPr/>
          </p:nvSpPr>
          <p:spPr>
            <a:xfrm rot="5400000">
              <a:off x="8693736" y="5502395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99" name="Oval 1198"/>
            <p:cNvSpPr/>
            <p:nvPr/>
          </p:nvSpPr>
          <p:spPr>
            <a:xfrm rot="5400000">
              <a:off x="8912398" y="550239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00" name="Oval 1199"/>
            <p:cNvSpPr/>
            <p:nvPr/>
          </p:nvSpPr>
          <p:spPr>
            <a:xfrm rot="5400000">
              <a:off x="9164188" y="5502394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01" name="Oval 1200"/>
            <p:cNvSpPr/>
            <p:nvPr/>
          </p:nvSpPr>
          <p:spPr>
            <a:xfrm rot="5400000">
              <a:off x="9382851" y="5502393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02" name="Oval 1201"/>
            <p:cNvSpPr/>
            <p:nvPr/>
          </p:nvSpPr>
          <p:spPr>
            <a:xfrm rot="5400000">
              <a:off x="9634641" y="5502395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03" name="Oval 1202"/>
            <p:cNvSpPr/>
            <p:nvPr/>
          </p:nvSpPr>
          <p:spPr>
            <a:xfrm rot="5400000">
              <a:off x="2378705" y="550687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04" name="Oval 1203"/>
            <p:cNvSpPr/>
            <p:nvPr/>
          </p:nvSpPr>
          <p:spPr>
            <a:xfrm rot="5400000">
              <a:off x="2630495" y="5506873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05" name="Oval 1204"/>
            <p:cNvSpPr/>
            <p:nvPr/>
          </p:nvSpPr>
          <p:spPr>
            <a:xfrm rot="5400000">
              <a:off x="2849158" y="550687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06" name="Oval 1205"/>
            <p:cNvSpPr/>
            <p:nvPr/>
          </p:nvSpPr>
          <p:spPr>
            <a:xfrm rot="5400000">
              <a:off x="3100948" y="5506874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07" name="Oval 1206"/>
            <p:cNvSpPr/>
            <p:nvPr/>
          </p:nvSpPr>
          <p:spPr>
            <a:xfrm rot="5400000">
              <a:off x="3319610" y="550687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08" name="Oval 1207"/>
            <p:cNvSpPr/>
            <p:nvPr/>
          </p:nvSpPr>
          <p:spPr>
            <a:xfrm rot="5400000">
              <a:off x="3571400" y="5506873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09" name="Oval 1208"/>
            <p:cNvSpPr/>
            <p:nvPr/>
          </p:nvSpPr>
          <p:spPr>
            <a:xfrm rot="5400000">
              <a:off x="3790063" y="550687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10" name="Oval 1209"/>
            <p:cNvSpPr/>
            <p:nvPr/>
          </p:nvSpPr>
          <p:spPr>
            <a:xfrm rot="5400000">
              <a:off x="4041853" y="5506874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11" name="Oval 1210"/>
            <p:cNvSpPr/>
            <p:nvPr/>
          </p:nvSpPr>
          <p:spPr>
            <a:xfrm rot="5400000">
              <a:off x="4267619" y="550687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12" name="Oval 1211"/>
            <p:cNvSpPr/>
            <p:nvPr/>
          </p:nvSpPr>
          <p:spPr>
            <a:xfrm rot="5400000">
              <a:off x="4519409" y="5506874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13" name="Oval 1212"/>
            <p:cNvSpPr/>
            <p:nvPr/>
          </p:nvSpPr>
          <p:spPr>
            <a:xfrm rot="5400000">
              <a:off x="4738072" y="5506873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14" name="Oval 1213"/>
            <p:cNvSpPr/>
            <p:nvPr/>
          </p:nvSpPr>
          <p:spPr>
            <a:xfrm rot="5400000">
              <a:off x="4989862" y="5506875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15" name="Oval 1214"/>
            <p:cNvSpPr/>
            <p:nvPr/>
          </p:nvSpPr>
          <p:spPr>
            <a:xfrm rot="5400000">
              <a:off x="5208524" y="550687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16" name="Oval 1215"/>
            <p:cNvSpPr/>
            <p:nvPr/>
          </p:nvSpPr>
          <p:spPr>
            <a:xfrm rot="5400000">
              <a:off x="5460314" y="5506874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17" name="Oval 1216"/>
            <p:cNvSpPr/>
            <p:nvPr/>
          </p:nvSpPr>
          <p:spPr>
            <a:xfrm rot="5400000">
              <a:off x="5678977" y="5506873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18" name="Oval 1217"/>
            <p:cNvSpPr/>
            <p:nvPr/>
          </p:nvSpPr>
          <p:spPr>
            <a:xfrm rot="5400000">
              <a:off x="5930767" y="5506875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19" name="Oval 1218"/>
            <p:cNvSpPr/>
            <p:nvPr/>
          </p:nvSpPr>
          <p:spPr>
            <a:xfrm rot="5400000">
              <a:off x="6147576" y="550687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20" name="Oval 1219"/>
            <p:cNvSpPr/>
            <p:nvPr/>
          </p:nvSpPr>
          <p:spPr>
            <a:xfrm rot="5400000">
              <a:off x="6399366" y="5506874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21" name="Oval 1220"/>
            <p:cNvSpPr/>
            <p:nvPr/>
          </p:nvSpPr>
          <p:spPr>
            <a:xfrm rot="5400000">
              <a:off x="6618029" y="5506873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22" name="Oval 1221"/>
            <p:cNvSpPr/>
            <p:nvPr/>
          </p:nvSpPr>
          <p:spPr>
            <a:xfrm rot="5400000">
              <a:off x="6869819" y="5506875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23" name="Oval 1222"/>
            <p:cNvSpPr/>
            <p:nvPr/>
          </p:nvSpPr>
          <p:spPr>
            <a:xfrm rot="5400000">
              <a:off x="7088481" y="550687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24" name="Oval 1223"/>
            <p:cNvSpPr/>
            <p:nvPr/>
          </p:nvSpPr>
          <p:spPr>
            <a:xfrm rot="5400000">
              <a:off x="7340271" y="5506874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25" name="Oval 1224"/>
            <p:cNvSpPr/>
            <p:nvPr/>
          </p:nvSpPr>
          <p:spPr>
            <a:xfrm rot="5400000">
              <a:off x="7558934" y="5506873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26" name="Oval 1225"/>
            <p:cNvSpPr/>
            <p:nvPr/>
          </p:nvSpPr>
          <p:spPr>
            <a:xfrm rot="5400000">
              <a:off x="7810724" y="5506875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27" name="Oval 1226"/>
            <p:cNvSpPr/>
            <p:nvPr/>
          </p:nvSpPr>
          <p:spPr>
            <a:xfrm rot="5400000">
              <a:off x="8036490" y="5506873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28" name="Oval 1227"/>
            <p:cNvSpPr/>
            <p:nvPr/>
          </p:nvSpPr>
          <p:spPr>
            <a:xfrm rot="5400000">
              <a:off x="8288280" y="5506875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29" name="Oval 1228"/>
            <p:cNvSpPr/>
            <p:nvPr/>
          </p:nvSpPr>
          <p:spPr>
            <a:xfrm rot="5400000">
              <a:off x="8506943" y="5506874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30" name="Oval 1229"/>
            <p:cNvSpPr/>
            <p:nvPr/>
          </p:nvSpPr>
          <p:spPr>
            <a:xfrm rot="5400000">
              <a:off x="8758733" y="5506876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31" name="Oval 1230"/>
            <p:cNvSpPr/>
            <p:nvPr/>
          </p:nvSpPr>
          <p:spPr>
            <a:xfrm rot="5400000">
              <a:off x="8977395" y="5506873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32" name="Oval 1231"/>
            <p:cNvSpPr/>
            <p:nvPr/>
          </p:nvSpPr>
          <p:spPr>
            <a:xfrm rot="5400000">
              <a:off x="9229185" y="5506875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33" name="Oval 1232"/>
            <p:cNvSpPr/>
            <p:nvPr/>
          </p:nvSpPr>
          <p:spPr>
            <a:xfrm rot="5400000">
              <a:off x="9447848" y="5506874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34" name="Oval 1233"/>
            <p:cNvSpPr/>
            <p:nvPr/>
          </p:nvSpPr>
          <p:spPr>
            <a:xfrm rot="5400000">
              <a:off x="9699638" y="5506876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35" name="Oval 1234"/>
            <p:cNvSpPr/>
            <p:nvPr/>
          </p:nvSpPr>
          <p:spPr>
            <a:xfrm rot="5400000">
              <a:off x="2318185" y="6280096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36" name="Oval 1235"/>
            <p:cNvSpPr/>
            <p:nvPr/>
          </p:nvSpPr>
          <p:spPr>
            <a:xfrm rot="5400000">
              <a:off x="2569975" y="628009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37" name="Oval 1236"/>
            <p:cNvSpPr/>
            <p:nvPr/>
          </p:nvSpPr>
          <p:spPr>
            <a:xfrm rot="5400000">
              <a:off x="2788638" y="6280097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38" name="Oval 1237"/>
            <p:cNvSpPr/>
            <p:nvPr/>
          </p:nvSpPr>
          <p:spPr>
            <a:xfrm rot="5400000">
              <a:off x="3040428" y="628009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39" name="Oval 1238"/>
            <p:cNvSpPr/>
            <p:nvPr/>
          </p:nvSpPr>
          <p:spPr>
            <a:xfrm rot="5400000">
              <a:off x="3259090" y="6280096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40" name="Oval 1239"/>
            <p:cNvSpPr/>
            <p:nvPr/>
          </p:nvSpPr>
          <p:spPr>
            <a:xfrm rot="5400000">
              <a:off x="3510880" y="628009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41" name="Oval 1240"/>
            <p:cNvSpPr/>
            <p:nvPr/>
          </p:nvSpPr>
          <p:spPr>
            <a:xfrm rot="5400000">
              <a:off x="3729543" y="6280097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42" name="Oval 1241"/>
            <p:cNvSpPr/>
            <p:nvPr/>
          </p:nvSpPr>
          <p:spPr>
            <a:xfrm rot="5400000">
              <a:off x="3981333" y="628009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43" name="Oval 1242"/>
            <p:cNvSpPr/>
            <p:nvPr/>
          </p:nvSpPr>
          <p:spPr>
            <a:xfrm rot="5400000">
              <a:off x="4207099" y="6280097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44" name="Oval 1243"/>
            <p:cNvSpPr/>
            <p:nvPr/>
          </p:nvSpPr>
          <p:spPr>
            <a:xfrm rot="5400000">
              <a:off x="4458889" y="628009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45" name="Oval 1244"/>
            <p:cNvSpPr/>
            <p:nvPr/>
          </p:nvSpPr>
          <p:spPr>
            <a:xfrm rot="5400000">
              <a:off x="4677552" y="628009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46" name="Oval 1245"/>
            <p:cNvSpPr/>
            <p:nvPr/>
          </p:nvSpPr>
          <p:spPr>
            <a:xfrm rot="5400000">
              <a:off x="4929342" y="628010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47" name="Oval 1246"/>
            <p:cNvSpPr/>
            <p:nvPr/>
          </p:nvSpPr>
          <p:spPr>
            <a:xfrm rot="5400000">
              <a:off x="5148004" y="6280097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48" name="Oval 1247"/>
            <p:cNvSpPr/>
            <p:nvPr/>
          </p:nvSpPr>
          <p:spPr>
            <a:xfrm rot="5400000">
              <a:off x="5399794" y="628009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49" name="Oval 1248"/>
            <p:cNvSpPr/>
            <p:nvPr/>
          </p:nvSpPr>
          <p:spPr>
            <a:xfrm rot="5400000">
              <a:off x="5618457" y="628009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50" name="Oval 1249"/>
            <p:cNvSpPr/>
            <p:nvPr/>
          </p:nvSpPr>
          <p:spPr>
            <a:xfrm rot="5400000">
              <a:off x="5870247" y="628010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51" name="Oval 1250"/>
            <p:cNvSpPr/>
            <p:nvPr/>
          </p:nvSpPr>
          <p:spPr>
            <a:xfrm rot="5400000">
              <a:off x="6087056" y="6280097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52" name="Oval 1251"/>
            <p:cNvSpPr/>
            <p:nvPr/>
          </p:nvSpPr>
          <p:spPr>
            <a:xfrm rot="5400000">
              <a:off x="6338846" y="628009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53" name="Oval 1252"/>
            <p:cNvSpPr/>
            <p:nvPr/>
          </p:nvSpPr>
          <p:spPr>
            <a:xfrm rot="5400000">
              <a:off x="6557509" y="628009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54" name="Oval 1253"/>
            <p:cNvSpPr/>
            <p:nvPr/>
          </p:nvSpPr>
          <p:spPr>
            <a:xfrm rot="5400000">
              <a:off x="6809299" y="628010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55" name="Oval 1254"/>
            <p:cNvSpPr/>
            <p:nvPr/>
          </p:nvSpPr>
          <p:spPr>
            <a:xfrm rot="5400000">
              <a:off x="7027961" y="6280097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56" name="Oval 1255"/>
            <p:cNvSpPr/>
            <p:nvPr/>
          </p:nvSpPr>
          <p:spPr>
            <a:xfrm rot="5400000">
              <a:off x="7279751" y="628009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57" name="Oval 1256"/>
            <p:cNvSpPr/>
            <p:nvPr/>
          </p:nvSpPr>
          <p:spPr>
            <a:xfrm rot="5400000">
              <a:off x="7498414" y="628009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58" name="Oval 1257"/>
            <p:cNvSpPr/>
            <p:nvPr/>
          </p:nvSpPr>
          <p:spPr>
            <a:xfrm rot="5400000">
              <a:off x="7750204" y="628010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59" name="Oval 1258"/>
            <p:cNvSpPr/>
            <p:nvPr/>
          </p:nvSpPr>
          <p:spPr>
            <a:xfrm rot="5400000">
              <a:off x="7975970" y="628009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60" name="Oval 1259"/>
            <p:cNvSpPr/>
            <p:nvPr/>
          </p:nvSpPr>
          <p:spPr>
            <a:xfrm rot="5400000">
              <a:off x="8227760" y="628010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61" name="Oval 1260"/>
            <p:cNvSpPr/>
            <p:nvPr/>
          </p:nvSpPr>
          <p:spPr>
            <a:xfrm rot="5400000">
              <a:off x="8446423" y="628009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62" name="Oval 1261"/>
            <p:cNvSpPr/>
            <p:nvPr/>
          </p:nvSpPr>
          <p:spPr>
            <a:xfrm rot="5400000">
              <a:off x="8698213" y="628010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63" name="Oval 1262"/>
            <p:cNvSpPr/>
            <p:nvPr/>
          </p:nvSpPr>
          <p:spPr>
            <a:xfrm rot="5400000">
              <a:off x="8916875" y="628009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64" name="Oval 1263"/>
            <p:cNvSpPr/>
            <p:nvPr/>
          </p:nvSpPr>
          <p:spPr>
            <a:xfrm rot="5400000">
              <a:off x="9168665" y="628010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65" name="Oval 1264"/>
            <p:cNvSpPr/>
            <p:nvPr/>
          </p:nvSpPr>
          <p:spPr>
            <a:xfrm rot="5400000">
              <a:off x="9387328" y="628009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66" name="Oval 1265"/>
            <p:cNvSpPr/>
            <p:nvPr/>
          </p:nvSpPr>
          <p:spPr>
            <a:xfrm rot="5400000">
              <a:off x="9639118" y="628010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67" name="Oval 1266"/>
            <p:cNvSpPr/>
            <p:nvPr/>
          </p:nvSpPr>
          <p:spPr>
            <a:xfrm rot="5400000">
              <a:off x="2383182" y="6284577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68" name="Oval 1267"/>
            <p:cNvSpPr/>
            <p:nvPr/>
          </p:nvSpPr>
          <p:spPr>
            <a:xfrm rot="5400000">
              <a:off x="2634972" y="628457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69" name="Oval 1268"/>
            <p:cNvSpPr/>
            <p:nvPr/>
          </p:nvSpPr>
          <p:spPr>
            <a:xfrm rot="5400000">
              <a:off x="2853635" y="628457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70" name="Oval 1269"/>
            <p:cNvSpPr/>
            <p:nvPr/>
          </p:nvSpPr>
          <p:spPr>
            <a:xfrm rot="5400000">
              <a:off x="3105425" y="628458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71" name="Oval 1270"/>
            <p:cNvSpPr/>
            <p:nvPr/>
          </p:nvSpPr>
          <p:spPr>
            <a:xfrm rot="5400000">
              <a:off x="3324087" y="6284577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72" name="Oval 1271"/>
            <p:cNvSpPr/>
            <p:nvPr/>
          </p:nvSpPr>
          <p:spPr>
            <a:xfrm rot="5400000">
              <a:off x="3575877" y="628457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73" name="Oval 1272"/>
            <p:cNvSpPr/>
            <p:nvPr/>
          </p:nvSpPr>
          <p:spPr>
            <a:xfrm rot="5400000">
              <a:off x="3794540" y="628457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74" name="Oval 1273"/>
            <p:cNvSpPr/>
            <p:nvPr/>
          </p:nvSpPr>
          <p:spPr>
            <a:xfrm rot="5400000">
              <a:off x="4046330" y="628458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75" name="Oval 1274"/>
            <p:cNvSpPr/>
            <p:nvPr/>
          </p:nvSpPr>
          <p:spPr>
            <a:xfrm rot="5400000">
              <a:off x="4272096" y="628457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76" name="Oval 1275"/>
            <p:cNvSpPr/>
            <p:nvPr/>
          </p:nvSpPr>
          <p:spPr>
            <a:xfrm rot="5400000">
              <a:off x="4523886" y="628458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77" name="Oval 1276"/>
            <p:cNvSpPr/>
            <p:nvPr/>
          </p:nvSpPr>
          <p:spPr>
            <a:xfrm rot="5400000">
              <a:off x="4742549" y="628457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78" name="Oval 1277"/>
            <p:cNvSpPr/>
            <p:nvPr/>
          </p:nvSpPr>
          <p:spPr>
            <a:xfrm rot="5400000">
              <a:off x="4994339" y="628458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79" name="Oval 1278"/>
            <p:cNvSpPr/>
            <p:nvPr/>
          </p:nvSpPr>
          <p:spPr>
            <a:xfrm rot="5400000">
              <a:off x="5213001" y="628457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80" name="Oval 1279"/>
            <p:cNvSpPr/>
            <p:nvPr/>
          </p:nvSpPr>
          <p:spPr>
            <a:xfrm rot="5400000">
              <a:off x="5464791" y="628458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81" name="Oval 1280"/>
            <p:cNvSpPr/>
            <p:nvPr/>
          </p:nvSpPr>
          <p:spPr>
            <a:xfrm rot="5400000">
              <a:off x="5683454" y="628457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82" name="Oval 1281"/>
            <p:cNvSpPr/>
            <p:nvPr/>
          </p:nvSpPr>
          <p:spPr>
            <a:xfrm rot="5400000">
              <a:off x="5935244" y="628458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83" name="Oval 1282"/>
            <p:cNvSpPr/>
            <p:nvPr/>
          </p:nvSpPr>
          <p:spPr>
            <a:xfrm rot="5400000">
              <a:off x="6152053" y="628457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84" name="Oval 1283"/>
            <p:cNvSpPr/>
            <p:nvPr/>
          </p:nvSpPr>
          <p:spPr>
            <a:xfrm rot="5400000">
              <a:off x="6403843" y="628458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85" name="Oval 1284"/>
            <p:cNvSpPr/>
            <p:nvPr/>
          </p:nvSpPr>
          <p:spPr>
            <a:xfrm rot="5400000">
              <a:off x="6622506" y="628457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86" name="Oval 1285"/>
            <p:cNvSpPr/>
            <p:nvPr/>
          </p:nvSpPr>
          <p:spPr>
            <a:xfrm rot="5400000">
              <a:off x="6874296" y="628458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87" name="Oval 1286"/>
            <p:cNvSpPr/>
            <p:nvPr/>
          </p:nvSpPr>
          <p:spPr>
            <a:xfrm rot="5400000">
              <a:off x="7092958" y="628457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88" name="Oval 1287"/>
            <p:cNvSpPr/>
            <p:nvPr/>
          </p:nvSpPr>
          <p:spPr>
            <a:xfrm rot="5400000">
              <a:off x="7344748" y="628458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89" name="Oval 1288"/>
            <p:cNvSpPr/>
            <p:nvPr/>
          </p:nvSpPr>
          <p:spPr>
            <a:xfrm rot="5400000">
              <a:off x="7563411" y="628457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90" name="Oval 1289"/>
            <p:cNvSpPr/>
            <p:nvPr/>
          </p:nvSpPr>
          <p:spPr>
            <a:xfrm rot="5400000">
              <a:off x="7815201" y="628458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91" name="Oval 1290"/>
            <p:cNvSpPr/>
            <p:nvPr/>
          </p:nvSpPr>
          <p:spPr>
            <a:xfrm rot="5400000">
              <a:off x="8040967" y="628457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92" name="Oval 1291"/>
            <p:cNvSpPr/>
            <p:nvPr/>
          </p:nvSpPr>
          <p:spPr>
            <a:xfrm rot="5400000">
              <a:off x="8292757" y="628458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93" name="Oval 1292"/>
            <p:cNvSpPr/>
            <p:nvPr/>
          </p:nvSpPr>
          <p:spPr>
            <a:xfrm rot="5400000">
              <a:off x="8511420" y="628458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94" name="Oval 1293"/>
            <p:cNvSpPr/>
            <p:nvPr/>
          </p:nvSpPr>
          <p:spPr>
            <a:xfrm rot="5400000">
              <a:off x="8763210" y="628458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95" name="Oval 1294"/>
            <p:cNvSpPr/>
            <p:nvPr/>
          </p:nvSpPr>
          <p:spPr>
            <a:xfrm rot="5400000">
              <a:off x="8981872" y="628457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96" name="Oval 1295"/>
            <p:cNvSpPr/>
            <p:nvPr/>
          </p:nvSpPr>
          <p:spPr>
            <a:xfrm rot="5400000">
              <a:off x="9233662" y="628458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97" name="Oval 1296"/>
            <p:cNvSpPr/>
            <p:nvPr/>
          </p:nvSpPr>
          <p:spPr>
            <a:xfrm rot="5400000">
              <a:off x="9452325" y="628458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98" name="Oval 1297"/>
            <p:cNvSpPr/>
            <p:nvPr/>
          </p:nvSpPr>
          <p:spPr>
            <a:xfrm rot="5400000">
              <a:off x="9704115" y="628458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</p:grpSp>
      <p:sp>
        <p:nvSpPr>
          <p:cNvPr id="1299" name="Rectangle 1298"/>
          <p:cNvSpPr/>
          <p:nvPr/>
        </p:nvSpPr>
        <p:spPr>
          <a:xfrm>
            <a:off x="3888550" y="3795276"/>
            <a:ext cx="228600" cy="228600"/>
          </a:xfrm>
          <a:prstGeom prst="rect">
            <a:avLst/>
          </a:prstGeom>
          <a:solidFill>
            <a:srgbClr val="FF4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0" name="Rectangle 1299"/>
          <p:cNvSpPr/>
          <p:nvPr/>
        </p:nvSpPr>
        <p:spPr>
          <a:xfrm>
            <a:off x="4117150" y="3690147"/>
            <a:ext cx="10919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R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RAM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9" name="TextBox 248"/>
          <p:cNvSpPr txBox="1"/>
          <p:nvPr/>
        </p:nvSpPr>
        <p:spPr>
          <a:xfrm>
            <a:off x="8276034" y="2381090"/>
            <a:ext cx="3124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224 RRAM cells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51" name="Straight Connector 250"/>
          <p:cNvCxnSpPr/>
          <p:nvPr/>
        </p:nvCxnSpPr>
        <p:spPr>
          <a:xfrm flipV="1">
            <a:off x="8915400" y="3081072"/>
            <a:ext cx="984518" cy="2591256"/>
          </a:xfrm>
          <a:prstGeom prst="line">
            <a:avLst/>
          </a:prstGeom>
          <a:ln w="57150">
            <a:solidFill>
              <a:srgbClr val="FF0000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1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63"/>
          <p:cNvSpPr/>
          <p:nvPr/>
        </p:nvSpPr>
        <p:spPr bwMode="auto">
          <a:xfrm>
            <a:off x="6451076" y="1609183"/>
            <a:ext cx="5436124" cy="4741915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63" name="Rounded Rectangle 62"/>
          <p:cNvSpPr/>
          <p:nvPr/>
        </p:nvSpPr>
        <p:spPr bwMode="auto">
          <a:xfrm>
            <a:off x="321361" y="1632795"/>
            <a:ext cx="6029777" cy="4741915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15" y="873034"/>
            <a:ext cx="11668897" cy="609977"/>
          </a:xfrm>
        </p:spPr>
        <p:txBody>
          <a:bodyPr/>
          <a:lstStyle/>
          <a:p>
            <a:pPr marL="0" indent="0" algn="ctr">
              <a:buClr>
                <a:schemeClr val="tx1"/>
              </a:buClr>
              <a:buNone/>
            </a:pPr>
            <a:r>
              <a:rPr lang="en-US" i="1" dirty="0" smtClean="0"/>
              <a:t>Buffer to threshold output</a:t>
            </a:r>
            <a:endParaRPr lang="en-US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6" name="TextBox 255"/>
          <p:cNvSpPr txBox="1"/>
          <p:nvPr/>
        </p:nvSpPr>
        <p:spPr>
          <a:xfrm>
            <a:off x="3590685" y="2125389"/>
            <a:ext cx="593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V</a:t>
            </a:r>
            <a:r>
              <a:rPr lang="en-US" sz="2000" baseline="-25000" dirty="0" err="1" smtClean="0">
                <a:latin typeface="Arial" charset="0"/>
                <a:ea typeface="Arial" charset="0"/>
                <a:cs typeface="Arial" charset="0"/>
              </a:rPr>
              <a:t>top</a:t>
            </a:r>
            <a:endParaRPr lang="en-US" sz="2000" baseline="-25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225171" y="1671379"/>
            <a:ext cx="4190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Arial" charset="0"/>
                <a:ea typeface="Arial" charset="0"/>
                <a:cs typeface="Arial" charset="0"/>
              </a:rPr>
              <a:t>Measured Accumulator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3"/>
          <a:srcRect t="47951"/>
          <a:stretch/>
        </p:blipFill>
        <p:spPr>
          <a:xfrm>
            <a:off x="6782434" y="3668710"/>
            <a:ext cx="5410200" cy="2234261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 rot="16200000">
            <a:off x="6316077" y="3959025"/>
            <a:ext cx="1087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V</a:t>
            </a:r>
            <a:r>
              <a:rPr lang="en-US" sz="2000" baseline="-25000" dirty="0" err="1" smtClean="0">
                <a:latin typeface="Arial" charset="0"/>
                <a:ea typeface="Arial" charset="0"/>
                <a:cs typeface="Arial" charset="0"/>
              </a:rPr>
              <a:t>top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-V</a:t>
            </a:r>
            <a:r>
              <a:rPr lang="en-US" sz="2000" baseline="-25000" dirty="0" err="1" smtClean="0">
                <a:latin typeface="Arial" charset="0"/>
                <a:ea typeface="Arial" charset="0"/>
                <a:cs typeface="Arial" charset="0"/>
              </a:rPr>
              <a:t>bot</a:t>
            </a:r>
            <a:endParaRPr lang="en-US" sz="2000" baseline="-25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397214" y="4893496"/>
            <a:ext cx="952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ut (V)</a:t>
            </a:r>
            <a:endParaRPr lang="en-US" sz="2000" baseline="-250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01" name="Straight Connector 100"/>
          <p:cNvCxnSpPr/>
          <p:nvPr/>
        </p:nvCxnSpPr>
        <p:spPr bwMode="auto">
          <a:xfrm flipV="1">
            <a:off x="8643274" y="5165128"/>
            <a:ext cx="2879928" cy="201534"/>
          </a:xfrm>
          <a:prstGeom prst="line">
            <a:avLst/>
          </a:prstGeom>
          <a:ln w="57150" cmpd="sng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6685810" y="2445209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Arial" charset="0"/>
                <a:ea typeface="Arial" charset="0"/>
                <a:cs typeface="Arial" charset="0"/>
              </a:rPr>
              <a:t>clk</a:t>
            </a:r>
            <a:endParaRPr lang="en-US" sz="2000" baseline="-25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8821826" y="5738755"/>
            <a:ext cx="1327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Time (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ms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)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6666872" y="5974648"/>
            <a:ext cx="989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Arial" charset="0"/>
                <a:ea typeface="Arial" charset="0"/>
                <a:cs typeface="Arial" charset="0"/>
              </a:rPr>
              <a:t>in = 3V</a:t>
            </a:r>
            <a:endParaRPr lang="en-US" sz="2000" baseline="-25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3"/>
          <a:srcRect b="75126"/>
          <a:stretch/>
        </p:blipFill>
        <p:spPr>
          <a:xfrm>
            <a:off x="6780594" y="2132661"/>
            <a:ext cx="5410200" cy="106773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8001000" y="3352079"/>
            <a:ext cx="0" cy="1498376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8534400" y="3355595"/>
            <a:ext cx="0" cy="149486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9067800" y="3350029"/>
            <a:ext cx="0" cy="149486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9601200" y="3344463"/>
            <a:ext cx="0" cy="149486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10134600" y="3338897"/>
            <a:ext cx="0" cy="149486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10668000" y="3333331"/>
            <a:ext cx="0" cy="149486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11201400" y="3327765"/>
            <a:ext cx="0" cy="149486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7447087" y="3361907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Rd</a:t>
            </a:r>
            <a:endParaRPr lang="en-US" sz="2000" baseline="-25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7967071" y="3361907"/>
            <a:ext cx="61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Incr</a:t>
            </a:r>
            <a:endParaRPr lang="en-US" sz="2000" baseline="-250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8541103" y="3352079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Rd</a:t>
            </a:r>
            <a:endParaRPr lang="en-US" sz="2000" baseline="-25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580947" y="3352079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Arial" charset="0"/>
                <a:ea typeface="Arial" charset="0"/>
                <a:cs typeface="Arial" charset="0"/>
              </a:rPr>
              <a:t>Rd</a:t>
            </a:r>
            <a:endParaRPr lang="en-US" sz="2000" baseline="-25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10620791" y="3352079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Arial" charset="0"/>
                <a:ea typeface="Arial" charset="0"/>
                <a:cs typeface="Arial" charset="0"/>
              </a:rPr>
              <a:t>Rd</a:t>
            </a:r>
            <a:endParaRPr lang="en-US" sz="2000" baseline="-25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9025703" y="3356134"/>
            <a:ext cx="61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Incr</a:t>
            </a:r>
            <a:endParaRPr lang="en-US" sz="2000" baseline="-250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0084335" y="3350361"/>
            <a:ext cx="61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Incr</a:t>
            </a:r>
            <a:endParaRPr lang="en-US" sz="2000" baseline="-250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11142967" y="3344588"/>
            <a:ext cx="61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Incr</a:t>
            </a:r>
            <a:endParaRPr lang="en-US" sz="2000" baseline="-250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3" name="TextBox 123"/>
          <p:cNvSpPr txBox="1">
            <a:spLocks noChangeArrowheads="1"/>
          </p:cNvSpPr>
          <p:nvPr/>
        </p:nvSpPr>
        <p:spPr bwMode="auto">
          <a:xfrm>
            <a:off x="2635288" y="5972145"/>
            <a:ext cx="35807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>
                <a:ea typeface="Arial" charset="0"/>
                <a:cs typeface="Arial" charset="0"/>
              </a:rPr>
              <a:t>Our </a:t>
            </a:r>
            <a:r>
              <a:rPr lang="en-US" sz="2000" smtClean="0">
                <a:ea typeface="Arial" charset="0"/>
                <a:cs typeface="Arial" charset="0"/>
              </a:rPr>
              <a:t>implementation: V</a:t>
            </a:r>
            <a:r>
              <a:rPr lang="en-US" sz="2000" baseline="-25000" smtClean="0">
                <a:ea typeface="Arial" charset="0"/>
                <a:cs typeface="Arial" charset="0"/>
              </a:rPr>
              <a:t>DD </a:t>
            </a:r>
            <a:r>
              <a:rPr lang="en-US" sz="2000" dirty="0" smtClean="0">
                <a:ea typeface="Arial" charset="0"/>
                <a:cs typeface="Arial" charset="0"/>
              </a:rPr>
              <a:t>= 3V</a:t>
            </a:r>
            <a:endParaRPr lang="en-US" sz="2000" dirty="0">
              <a:ea typeface="Arial" charset="0"/>
              <a:cs typeface="Arial" charset="0"/>
            </a:endParaRPr>
          </a:p>
        </p:txBody>
      </p:sp>
      <p:cxnSp>
        <p:nvCxnSpPr>
          <p:cNvPr id="88" name="Straight Connector 87"/>
          <p:cNvCxnSpPr/>
          <p:nvPr/>
        </p:nvCxnSpPr>
        <p:spPr bwMode="auto">
          <a:xfrm flipH="1">
            <a:off x="3970735" y="5485733"/>
            <a:ext cx="1235" cy="157524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 bwMode="auto">
          <a:xfrm>
            <a:off x="3874650" y="2562478"/>
            <a:ext cx="254559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 bwMode="auto">
          <a:xfrm>
            <a:off x="3800777" y="5643257"/>
            <a:ext cx="383340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Chord 91"/>
          <p:cNvSpPr/>
          <p:nvPr/>
        </p:nvSpPr>
        <p:spPr>
          <a:xfrm rot="10800000">
            <a:off x="1927162" y="2723026"/>
            <a:ext cx="743308" cy="743308"/>
          </a:xfrm>
          <a:prstGeom prst="chord">
            <a:avLst>
              <a:gd name="adj1" fmla="val 5075609"/>
              <a:gd name="adj2" fmla="val 16536679"/>
            </a:avLst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5" name="Oval 94"/>
          <p:cNvSpPr/>
          <p:nvPr/>
        </p:nvSpPr>
        <p:spPr bwMode="auto">
          <a:xfrm>
            <a:off x="2698054" y="3005385"/>
            <a:ext cx="193971" cy="182163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solidFill>
                <a:schemeClr val="tx1"/>
              </a:solidFill>
            </a:endParaRPr>
          </a:p>
        </p:txBody>
      </p:sp>
      <p:cxnSp>
        <p:nvCxnSpPr>
          <p:cNvPr id="97" name="Straight Connector 96"/>
          <p:cNvCxnSpPr/>
          <p:nvPr/>
        </p:nvCxnSpPr>
        <p:spPr bwMode="auto">
          <a:xfrm flipH="1" flipV="1">
            <a:off x="1854297" y="2948681"/>
            <a:ext cx="415527" cy="3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 bwMode="auto">
          <a:xfrm flipH="1" flipV="1">
            <a:off x="1854297" y="3207508"/>
            <a:ext cx="415527" cy="3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1543019" y="2748160"/>
            <a:ext cx="385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in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3759634" y="5619690"/>
            <a:ext cx="593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V</a:t>
            </a:r>
            <a:r>
              <a:rPr lang="en-US" sz="2000" baseline="-25000" dirty="0" err="1" smtClean="0">
                <a:latin typeface="Arial" charset="0"/>
                <a:ea typeface="Arial" charset="0"/>
                <a:cs typeface="Arial" charset="0"/>
              </a:rPr>
              <a:t>bot</a:t>
            </a:r>
            <a:endParaRPr lang="en-US" sz="2000" baseline="-25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4" name="Picture 1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1" b="25892"/>
          <a:stretch/>
        </p:blipFill>
        <p:spPr>
          <a:xfrm>
            <a:off x="3253292" y="3352800"/>
            <a:ext cx="1480774" cy="2352119"/>
          </a:xfrm>
          <a:prstGeom prst="rect">
            <a:avLst/>
          </a:prstGeom>
        </p:spPr>
      </p:pic>
      <p:sp>
        <p:nvSpPr>
          <p:cNvPr id="125" name="Oval 124"/>
          <p:cNvSpPr/>
          <p:nvPr/>
        </p:nvSpPr>
        <p:spPr>
          <a:xfrm>
            <a:off x="3819666" y="4953000"/>
            <a:ext cx="137641" cy="13764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4000">
                <a:schemeClr val="bg1">
                  <a:lumMod val="85000"/>
                </a:schemeClr>
              </a:gs>
              <a:gs pos="49000">
                <a:schemeClr val="tx1">
                  <a:lumMod val="50000"/>
                  <a:lumOff val="50000"/>
                </a:schemeClr>
              </a:gs>
              <a:gs pos="81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951707" y="4922912"/>
            <a:ext cx="137641" cy="13764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4000">
                <a:schemeClr val="bg1">
                  <a:lumMod val="85000"/>
                </a:schemeClr>
              </a:gs>
              <a:gs pos="49000">
                <a:schemeClr val="tx1">
                  <a:lumMod val="50000"/>
                  <a:lumOff val="50000"/>
                </a:schemeClr>
              </a:gs>
              <a:gs pos="81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4046700" y="4821438"/>
            <a:ext cx="137641" cy="13764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4000">
                <a:schemeClr val="bg1">
                  <a:lumMod val="85000"/>
                </a:schemeClr>
              </a:gs>
              <a:gs pos="49000">
                <a:schemeClr val="tx1">
                  <a:lumMod val="50000"/>
                  <a:lumOff val="50000"/>
                </a:schemeClr>
              </a:gs>
              <a:gs pos="81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924163" y="4782507"/>
            <a:ext cx="137641" cy="13764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4000">
                <a:schemeClr val="bg1">
                  <a:lumMod val="85000"/>
                </a:schemeClr>
              </a:gs>
              <a:gs pos="49000">
                <a:schemeClr val="tx1">
                  <a:lumMod val="50000"/>
                  <a:lumOff val="50000"/>
                </a:schemeClr>
              </a:gs>
              <a:gs pos="81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910793" y="4651763"/>
            <a:ext cx="137641" cy="13764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4000">
                <a:schemeClr val="bg1">
                  <a:lumMod val="85000"/>
                </a:schemeClr>
              </a:gs>
              <a:gs pos="49000">
                <a:schemeClr val="tx1">
                  <a:lumMod val="50000"/>
                  <a:lumOff val="50000"/>
                </a:schemeClr>
              </a:gs>
              <a:gs pos="81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993864" y="4560414"/>
            <a:ext cx="137641" cy="13764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4000">
                <a:schemeClr val="bg1">
                  <a:lumMod val="85000"/>
                </a:schemeClr>
              </a:gs>
              <a:gs pos="49000">
                <a:schemeClr val="tx1">
                  <a:lumMod val="50000"/>
                  <a:lumOff val="50000"/>
                </a:schemeClr>
              </a:gs>
              <a:gs pos="81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4016223" y="4424805"/>
            <a:ext cx="137641" cy="13764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4000">
                <a:schemeClr val="bg1">
                  <a:lumMod val="85000"/>
                </a:schemeClr>
              </a:gs>
              <a:gs pos="49000">
                <a:schemeClr val="tx1">
                  <a:lumMod val="50000"/>
                  <a:lumOff val="50000"/>
                </a:schemeClr>
              </a:gs>
              <a:gs pos="81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911481" y="4341661"/>
            <a:ext cx="137641" cy="13764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4000">
                <a:schemeClr val="bg1">
                  <a:lumMod val="85000"/>
                </a:schemeClr>
              </a:gs>
              <a:gs pos="49000">
                <a:schemeClr val="tx1">
                  <a:lumMod val="50000"/>
                  <a:lumOff val="50000"/>
                </a:schemeClr>
              </a:gs>
              <a:gs pos="81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986238" y="4234012"/>
            <a:ext cx="137641" cy="13764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4000">
                <a:schemeClr val="bg1">
                  <a:lumMod val="85000"/>
                </a:schemeClr>
              </a:gs>
              <a:gs pos="49000">
                <a:schemeClr val="tx1">
                  <a:lumMod val="50000"/>
                  <a:lumOff val="50000"/>
                </a:schemeClr>
              </a:gs>
              <a:gs pos="81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4060995" y="4126363"/>
            <a:ext cx="137641" cy="13764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4000">
                <a:schemeClr val="bg1">
                  <a:lumMod val="85000"/>
                </a:schemeClr>
              </a:gs>
              <a:gs pos="49000">
                <a:schemeClr val="tx1">
                  <a:lumMod val="50000"/>
                  <a:lumOff val="50000"/>
                </a:schemeClr>
              </a:gs>
              <a:gs pos="81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4063032" y="4967755"/>
            <a:ext cx="137641" cy="13764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4000">
                <a:schemeClr val="bg1">
                  <a:lumMod val="85000"/>
                </a:schemeClr>
              </a:gs>
              <a:gs pos="49000">
                <a:schemeClr val="tx1">
                  <a:lumMod val="50000"/>
                  <a:lumOff val="50000"/>
                </a:schemeClr>
              </a:gs>
              <a:gs pos="81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4079367" y="4662955"/>
            <a:ext cx="137641" cy="13764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4000">
                <a:schemeClr val="bg1">
                  <a:lumMod val="85000"/>
                </a:schemeClr>
              </a:gs>
              <a:gs pos="49000">
                <a:schemeClr val="tx1">
                  <a:lumMod val="50000"/>
                  <a:lumOff val="50000"/>
                </a:schemeClr>
              </a:gs>
              <a:gs pos="81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4095700" y="4343397"/>
            <a:ext cx="137641" cy="13764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4000">
                <a:schemeClr val="bg1">
                  <a:lumMod val="85000"/>
                </a:schemeClr>
              </a:gs>
              <a:gs pos="49000">
                <a:schemeClr val="tx1">
                  <a:lumMod val="50000"/>
                  <a:lumOff val="50000"/>
                </a:schemeClr>
              </a:gs>
              <a:gs pos="81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910631" y="4114799"/>
            <a:ext cx="137641" cy="13764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4000">
                <a:schemeClr val="bg1">
                  <a:lumMod val="85000"/>
                </a:schemeClr>
              </a:gs>
              <a:gs pos="49000">
                <a:schemeClr val="tx1">
                  <a:lumMod val="50000"/>
                  <a:lumOff val="50000"/>
                </a:schemeClr>
              </a:gs>
              <a:gs pos="81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895866" y="4495800"/>
            <a:ext cx="137641" cy="13764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4000">
                <a:schemeClr val="bg1">
                  <a:lumMod val="85000"/>
                </a:schemeClr>
              </a:gs>
              <a:gs pos="49000">
                <a:schemeClr val="tx1">
                  <a:lumMod val="50000"/>
                  <a:lumOff val="50000"/>
                </a:schemeClr>
              </a:gs>
              <a:gs pos="81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0" name="Group 67"/>
          <p:cNvGrpSpPr>
            <a:grpSpLocks/>
          </p:cNvGrpSpPr>
          <p:nvPr/>
        </p:nvGrpSpPr>
        <p:grpSpPr bwMode="auto">
          <a:xfrm>
            <a:off x="2890109" y="2562478"/>
            <a:ext cx="1122184" cy="1095122"/>
            <a:chOff x="7206348" y="552463"/>
            <a:chExt cx="517074" cy="579222"/>
          </a:xfrm>
        </p:grpSpPr>
        <p:cxnSp>
          <p:nvCxnSpPr>
            <p:cNvPr id="141" name="Straight Connector 140"/>
            <p:cNvCxnSpPr/>
            <p:nvPr/>
          </p:nvCxnSpPr>
          <p:spPr>
            <a:xfrm>
              <a:off x="7488070" y="690373"/>
              <a:ext cx="0" cy="28715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7576944" y="683287"/>
              <a:ext cx="0" cy="28715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7570361" y="680927"/>
              <a:ext cx="153061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7570361" y="977528"/>
              <a:ext cx="153061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>
              <a:off x="7723422" y="552463"/>
              <a:ext cx="0" cy="13791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7723422" y="977528"/>
              <a:ext cx="0" cy="154157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flipH="1" flipV="1">
              <a:off x="7206348" y="834893"/>
              <a:ext cx="191464" cy="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Oval 147"/>
            <p:cNvSpPr/>
            <p:nvPr/>
          </p:nvSpPr>
          <p:spPr>
            <a:xfrm>
              <a:off x="7398694" y="786721"/>
              <a:ext cx="89377" cy="96348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solidFill>
                  <a:schemeClr val="tx1"/>
                </a:solidFill>
              </a:endParaRPr>
            </a:p>
          </p:txBody>
        </p:sp>
      </p:grpSp>
      <p:sp>
        <p:nvSpPr>
          <p:cNvPr id="160" name="Rectangle 159"/>
          <p:cNvSpPr/>
          <p:nvPr/>
        </p:nvSpPr>
        <p:spPr>
          <a:xfrm>
            <a:off x="701455" y="3557414"/>
            <a:ext cx="21932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If in = 1, pulse </a:t>
            </a:r>
            <a:endParaRPr lang="en-US" sz="24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851216" y="3318748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out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998878" y="3282461"/>
            <a:ext cx="1852338" cy="472687"/>
            <a:chOff x="3786115" y="3197819"/>
            <a:chExt cx="1852338" cy="472687"/>
          </a:xfrm>
        </p:grpSpPr>
        <p:grpSp>
          <p:nvGrpSpPr>
            <p:cNvPr id="77" name="Group 76"/>
            <p:cNvGrpSpPr/>
            <p:nvPr/>
          </p:nvGrpSpPr>
          <p:grpSpPr>
            <a:xfrm>
              <a:off x="4562738" y="3197819"/>
              <a:ext cx="453705" cy="472687"/>
              <a:chOff x="4958261" y="3020651"/>
              <a:chExt cx="453705" cy="472686"/>
            </a:xfrm>
          </p:grpSpPr>
          <p:sp>
            <p:nvSpPr>
              <p:cNvPr id="84" name="Isosceles Triangle 390"/>
              <p:cNvSpPr/>
              <p:nvPr/>
            </p:nvSpPr>
            <p:spPr>
              <a:xfrm rot="5400000">
                <a:off x="4897456" y="3081456"/>
                <a:ext cx="472686" cy="351075"/>
              </a:xfrm>
              <a:prstGeom prst="triangl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Oval 84"/>
              <p:cNvSpPr/>
              <p:nvPr/>
            </p:nvSpPr>
            <p:spPr bwMode="auto">
              <a:xfrm>
                <a:off x="5321560" y="3208639"/>
                <a:ext cx="90406" cy="89049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6" name="Group 85"/>
            <p:cNvGrpSpPr/>
            <p:nvPr/>
          </p:nvGrpSpPr>
          <p:grpSpPr>
            <a:xfrm>
              <a:off x="5053467" y="3197819"/>
              <a:ext cx="453705" cy="472687"/>
              <a:chOff x="4958261" y="3020651"/>
              <a:chExt cx="453705" cy="472686"/>
            </a:xfrm>
          </p:grpSpPr>
          <p:sp>
            <p:nvSpPr>
              <p:cNvPr id="87" name="Isosceles Triangle 390"/>
              <p:cNvSpPr/>
              <p:nvPr/>
            </p:nvSpPr>
            <p:spPr>
              <a:xfrm rot="5400000">
                <a:off x="4897456" y="3081456"/>
                <a:ext cx="472686" cy="351075"/>
              </a:xfrm>
              <a:prstGeom prst="triangl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Oval 90"/>
              <p:cNvSpPr/>
              <p:nvPr/>
            </p:nvSpPr>
            <p:spPr bwMode="auto">
              <a:xfrm>
                <a:off x="5321560" y="3208639"/>
                <a:ext cx="90406" cy="89049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96" name="Straight Connector 95"/>
            <p:cNvCxnSpPr>
              <a:stCxn id="93" idx="1"/>
              <a:endCxn id="91" idx="6"/>
            </p:cNvCxnSpPr>
            <p:nvPr/>
          </p:nvCxnSpPr>
          <p:spPr bwMode="auto">
            <a:xfrm flipH="1" flipV="1">
              <a:off x="5507172" y="3430332"/>
              <a:ext cx="131281" cy="382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>
              <a:stCxn id="84" idx="3"/>
            </p:cNvCxnSpPr>
            <p:nvPr/>
          </p:nvCxnSpPr>
          <p:spPr bwMode="auto">
            <a:xfrm flipH="1" flipV="1">
              <a:off x="3786115" y="3427227"/>
              <a:ext cx="776624" cy="693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3" name="TextBox 162"/>
          <p:cNvSpPr txBox="1"/>
          <p:nvPr/>
        </p:nvSpPr>
        <p:spPr>
          <a:xfrm>
            <a:off x="1103149" y="3018730"/>
            <a:ext cx="798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Arial" charset="0"/>
                <a:ea typeface="Arial" charset="0"/>
                <a:cs typeface="Arial" charset="0"/>
              </a:rPr>
              <a:t>pulse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64" name="Group 163"/>
          <p:cNvGrpSpPr/>
          <p:nvPr/>
        </p:nvGrpSpPr>
        <p:grpSpPr>
          <a:xfrm flipH="1">
            <a:off x="647815" y="3081282"/>
            <a:ext cx="680487" cy="360384"/>
            <a:chOff x="1447800" y="2514600"/>
            <a:chExt cx="2286000" cy="609600"/>
          </a:xfrm>
        </p:grpSpPr>
        <p:cxnSp>
          <p:nvCxnSpPr>
            <p:cNvPr id="165" name="Straight Connector 164"/>
            <p:cNvCxnSpPr/>
            <p:nvPr/>
          </p:nvCxnSpPr>
          <p:spPr>
            <a:xfrm>
              <a:off x="1447800" y="3124200"/>
              <a:ext cx="762000" cy="0"/>
            </a:xfrm>
            <a:prstGeom prst="line">
              <a:avLst/>
            </a:prstGeom>
            <a:ln w="381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>
              <a:off x="2209800" y="2514600"/>
              <a:ext cx="0" cy="609600"/>
            </a:xfrm>
            <a:prstGeom prst="line">
              <a:avLst/>
            </a:prstGeom>
            <a:ln w="381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>
              <a:off x="2209800" y="2536371"/>
              <a:ext cx="762000" cy="0"/>
            </a:xfrm>
            <a:prstGeom prst="line">
              <a:avLst/>
            </a:prstGeom>
            <a:ln w="381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>
              <a:off x="2971800" y="2514600"/>
              <a:ext cx="0" cy="609600"/>
            </a:xfrm>
            <a:prstGeom prst="line">
              <a:avLst/>
            </a:prstGeom>
            <a:ln w="381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>
              <a:off x="2971800" y="3124200"/>
              <a:ext cx="762000" cy="0"/>
            </a:xfrm>
            <a:prstGeom prst="line">
              <a:avLst/>
            </a:prstGeom>
            <a:ln w="381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0" name="Title 1"/>
          <p:cNvSpPr txBox="1">
            <a:spLocks/>
          </p:cNvSpPr>
          <p:nvPr/>
        </p:nvSpPr>
        <p:spPr>
          <a:xfrm>
            <a:off x="0" y="6318"/>
            <a:ext cx="12192000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RRAM analog accumulator: leveraging gradual reset</a:t>
            </a:r>
            <a:endParaRPr lang="en-US" dirty="0"/>
          </a:p>
        </p:txBody>
      </p:sp>
      <p:sp>
        <p:nvSpPr>
          <p:cNvPr id="94" name="Rectangle 93"/>
          <p:cNvSpPr/>
          <p:nvPr/>
        </p:nvSpPr>
        <p:spPr>
          <a:xfrm>
            <a:off x="621534" y="1767359"/>
            <a:ext cx="53463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latin typeface="Arial" charset="0"/>
                <a:ea typeface="Arial" charset="0"/>
                <a:cs typeface="Arial" charset="0"/>
              </a:rPr>
              <a:t>Built with RRAM </a:t>
            </a:r>
            <a:r>
              <a:rPr lang="en-US" sz="2800" i="1">
                <a:latin typeface="Arial" charset="0"/>
                <a:ea typeface="Arial" charset="0"/>
                <a:cs typeface="Arial" charset="0"/>
              </a:rPr>
              <a:t>+ </a:t>
            </a:r>
            <a:r>
              <a:rPr lang="en-US" sz="2800" i="1" smtClean="0">
                <a:latin typeface="Arial" charset="0"/>
                <a:ea typeface="Arial" charset="0"/>
                <a:cs typeface="Arial" charset="0"/>
              </a:rPr>
              <a:t>CNFET Logic</a:t>
            </a:r>
            <a:endParaRPr lang="en-US" sz="2800" i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43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ounded Rectangle 102"/>
          <p:cNvSpPr/>
          <p:nvPr/>
        </p:nvSpPr>
        <p:spPr bwMode="auto">
          <a:xfrm>
            <a:off x="250657" y="1295400"/>
            <a:ext cx="11670409" cy="5195861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2285" name="Rectangle 2284"/>
          <p:cNvSpPr/>
          <p:nvPr/>
        </p:nvSpPr>
        <p:spPr>
          <a:xfrm>
            <a:off x="300807" y="1752600"/>
            <a:ext cx="3432993" cy="3835587"/>
          </a:xfrm>
          <a:prstGeom prst="rect">
            <a:avLst/>
          </a:prstGeom>
          <a:solidFill>
            <a:srgbClr val="FF0000"/>
          </a:solidFill>
          <a:ln w="38100">
            <a:noFill/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5" name="Rectangle 514"/>
          <p:cNvSpPr/>
          <p:nvPr/>
        </p:nvSpPr>
        <p:spPr>
          <a:xfrm>
            <a:off x="3733801" y="1752600"/>
            <a:ext cx="4419600" cy="3835587"/>
          </a:xfrm>
          <a:prstGeom prst="rect">
            <a:avLst/>
          </a:prstGeom>
          <a:solidFill>
            <a:srgbClr val="0432FF"/>
          </a:solidFill>
          <a:ln w="38100">
            <a:noFill/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4" name="Rectangle 513"/>
          <p:cNvSpPr/>
          <p:nvPr/>
        </p:nvSpPr>
        <p:spPr>
          <a:xfrm>
            <a:off x="8134350" y="1754594"/>
            <a:ext cx="3713427" cy="3833593"/>
          </a:xfrm>
          <a:prstGeom prst="rect">
            <a:avLst/>
          </a:prstGeom>
          <a:solidFill>
            <a:srgbClr val="008F00"/>
          </a:solidFill>
          <a:ln w="38100">
            <a:noFill/>
            <a:prstDash val="sysDash"/>
          </a:ln>
          <a:effectLst>
            <a:glow rad="228600">
              <a:srgbClr val="FFFF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Monolithic 3D Library Cells: </a:t>
            </a:r>
            <a:r>
              <a:rPr lang="en-US" dirty="0" smtClean="0"/>
              <a:t>3 </a:t>
            </a:r>
            <a:r>
              <a:rPr lang="en-US" dirty="0"/>
              <a:t>of 3</a:t>
            </a:r>
          </a:p>
        </p:txBody>
      </p:sp>
      <p:pic>
        <p:nvPicPr>
          <p:cNvPr id="345" name="Picture 3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551694"/>
            <a:ext cx="1896534" cy="10668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334000" y="5816787"/>
            <a:ext cx="1402068" cy="373323"/>
            <a:chOff x="4495516" y="4693579"/>
            <a:chExt cx="3307274" cy="880615"/>
          </a:xfrm>
        </p:grpSpPr>
        <p:sp>
          <p:nvSpPr>
            <p:cNvPr id="357" name="Trapezoid 356"/>
            <p:cNvSpPr/>
            <p:nvPr/>
          </p:nvSpPr>
          <p:spPr>
            <a:xfrm>
              <a:off x="5225201" y="4693579"/>
              <a:ext cx="1814007" cy="92054"/>
            </a:xfrm>
            <a:prstGeom prst="trapezoid">
              <a:avLst>
                <a:gd name="adj" fmla="val 88865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Trapezoid 357"/>
            <p:cNvSpPr/>
            <p:nvPr/>
          </p:nvSpPr>
          <p:spPr>
            <a:xfrm>
              <a:off x="5154794" y="4786752"/>
              <a:ext cx="1968394" cy="95095"/>
            </a:xfrm>
            <a:prstGeom prst="trapezoid">
              <a:avLst>
                <a:gd name="adj" fmla="val 88865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Trapezoid 358"/>
            <p:cNvSpPr/>
            <p:nvPr/>
          </p:nvSpPr>
          <p:spPr>
            <a:xfrm>
              <a:off x="5051858" y="4885107"/>
              <a:ext cx="2169409" cy="88943"/>
            </a:xfrm>
            <a:prstGeom prst="trapezoid">
              <a:avLst>
                <a:gd name="adj" fmla="val 88865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Trapezoid 359"/>
            <p:cNvSpPr/>
            <p:nvPr/>
          </p:nvSpPr>
          <p:spPr>
            <a:xfrm>
              <a:off x="4965186" y="4974050"/>
              <a:ext cx="2350014" cy="96361"/>
            </a:xfrm>
            <a:prstGeom prst="trapezoid">
              <a:avLst>
                <a:gd name="adj" fmla="val 88865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Trapezoid 360"/>
            <p:cNvSpPr/>
            <p:nvPr/>
          </p:nvSpPr>
          <p:spPr>
            <a:xfrm>
              <a:off x="4871252" y="5070412"/>
              <a:ext cx="2520147" cy="105098"/>
            </a:xfrm>
            <a:prstGeom prst="trapezoid">
              <a:avLst>
                <a:gd name="adj" fmla="val 88865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Trapezoid 361"/>
            <p:cNvSpPr/>
            <p:nvPr/>
          </p:nvSpPr>
          <p:spPr>
            <a:xfrm>
              <a:off x="4777318" y="5175510"/>
              <a:ext cx="2736728" cy="96362"/>
            </a:xfrm>
            <a:prstGeom prst="trapezoid">
              <a:avLst>
                <a:gd name="adj" fmla="val 96773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Trapezoid 362"/>
            <p:cNvSpPr/>
            <p:nvPr/>
          </p:nvSpPr>
          <p:spPr>
            <a:xfrm>
              <a:off x="4683384" y="5274984"/>
              <a:ext cx="2936616" cy="101986"/>
            </a:xfrm>
            <a:prstGeom prst="trapezoid">
              <a:avLst>
                <a:gd name="adj" fmla="val 88865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Trapezoid 363"/>
            <p:cNvSpPr/>
            <p:nvPr/>
          </p:nvSpPr>
          <p:spPr>
            <a:xfrm>
              <a:off x="4589450" y="5372733"/>
              <a:ext cx="3106750" cy="103711"/>
            </a:xfrm>
            <a:prstGeom prst="trapezoid">
              <a:avLst>
                <a:gd name="adj" fmla="val 88865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Trapezoid 364"/>
            <p:cNvSpPr/>
            <p:nvPr/>
          </p:nvSpPr>
          <p:spPr>
            <a:xfrm>
              <a:off x="4495516" y="5469654"/>
              <a:ext cx="3307274" cy="104540"/>
            </a:xfrm>
            <a:prstGeom prst="trapezoid">
              <a:avLst>
                <a:gd name="adj" fmla="val 88865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17" name="Straight Connector 516"/>
          <p:cNvCxnSpPr/>
          <p:nvPr/>
        </p:nvCxnSpPr>
        <p:spPr>
          <a:xfrm flipH="1" flipV="1">
            <a:off x="304800" y="5588187"/>
            <a:ext cx="5387008" cy="262414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8" name="Straight Connector 517"/>
          <p:cNvCxnSpPr>
            <a:stCxn id="358" idx="3"/>
          </p:cNvCxnSpPr>
          <p:nvPr/>
        </p:nvCxnSpPr>
        <p:spPr>
          <a:xfrm flipV="1">
            <a:off x="6430048" y="5588187"/>
            <a:ext cx="5380952" cy="288256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4" name="Rectangle 1453"/>
          <p:cNvSpPr/>
          <p:nvPr/>
        </p:nvSpPr>
        <p:spPr>
          <a:xfrm>
            <a:off x="381000" y="1854387"/>
            <a:ext cx="11430000" cy="358140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3" name="Picture 26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9" t="26686" r="23245" b="20695"/>
          <a:stretch/>
        </p:blipFill>
        <p:spPr>
          <a:xfrm>
            <a:off x="5867400" y="1905000"/>
            <a:ext cx="2205701" cy="1237857"/>
          </a:xfrm>
          <a:prstGeom prst="rect">
            <a:avLst/>
          </a:prstGeom>
        </p:spPr>
      </p:pic>
      <p:pic>
        <p:nvPicPr>
          <p:cNvPr id="265" name="Picture 26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8" t="31009" r="23484" b="17864"/>
          <a:stretch/>
        </p:blipFill>
        <p:spPr>
          <a:xfrm>
            <a:off x="8915400" y="1905000"/>
            <a:ext cx="2203802" cy="1219200"/>
          </a:xfrm>
          <a:prstGeom prst="rect">
            <a:avLst/>
          </a:prstGeom>
        </p:spPr>
      </p:pic>
      <p:sp>
        <p:nvSpPr>
          <p:cNvPr id="259" name="TextBox 258"/>
          <p:cNvSpPr txBox="1"/>
          <p:nvPr/>
        </p:nvSpPr>
        <p:spPr>
          <a:xfrm>
            <a:off x="3048000" y="685800"/>
            <a:ext cx="5643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entirely CNFETs + RRAM</a:t>
            </a:r>
          </a:p>
        </p:txBody>
      </p:sp>
      <p:sp>
        <p:nvSpPr>
          <p:cNvPr id="262" name="TextBox 261"/>
          <p:cNvSpPr txBox="1"/>
          <p:nvPr/>
        </p:nvSpPr>
        <p:spPr>
          <a:xfrm>
            <a:off x="381000" y="5599093"/>
            <a:ext cx="11224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row 1</a:t>
            </a:r>
          </a:p>
          <a:p>
            <a:pPr algn="ctr"/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of 32</a:t>
            </a:r>
          </a:p>
        </p:txBody>
      </p:sp>
      <p:sp>
        <p:nvSpPr>
          <p:cNvPr id="511" name="TextBox 510"/>
          <p:cNvSpPr txBox="1"/>
          <p:nvPr/>
        </p:nvSpPr>
        <p:spPr>
          <a:xfrm rot="5400000">
            <a:off x="1556003" y="5826948"/>
            <a:ext cx="8915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>
                <a:latin typeface="Arial" charset="0"/>
                <a:ea typeface="Arial" charset="0"/>
                <a:cs typeface="Arial" charset="0"/>
              </a:rPr>
              <a:t>...</a:t>
            </a:r>
          </a:p>
        </p:txBody>
      </p:sp>
      <p:sp>
        <p:nvSpPr>
          <p:cNvPr id="512" name="TextBox 511"/>
          <p:cNvSpPr txBox="1"/>
          <p:nvPr/>
        </p:nvSpPr>
        <p:spPr>
          <a:xfrm>
            <a:off x="381000" y="1294632"/>
            <a:ext cx="3547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Random Projection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3" name="TextBox 512"/>
          <p:cNvSpPr txBox="1"/>
          <p:nvPr/>
        </p:nvSpPr>
        <p:spPr>
          <a:xfrm>
            <a:off x="4800600" y="1294632"/>
            <a:ext cx="2324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HD Encoder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6" name="TextBox 515"/>
          <p:cNvSpPr txBox="1"/>
          <p:nvPr/>
        </p:nvSpPr>
        <p:spPr>
          <a:xfrm>
            <a:off x="8311632" y="1294632"/>
            <a:ext cx="3880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Classifier Memory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9" name="TextBox 518"/>
          <p:cNvSpPr txBox="1"/>
          <p:nvPr/>
        </p:nvSpPr>
        <p:spPr>
          <a:xfrm>
            <a:off x="1600200" y="496318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Delay Cells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21" name="TextBox 520"/>
          <p:cNvSpPr txBox="1"/>
          <p:nvPr/>
        </p:nvSpPr>
        <p:spPr>
          <a:xfrm>
            <a:off x="8161867" y="4963180"/>
            <a:ext cx="383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Arial" charset="0"/>
                <a:ea typeface="Arial" charset="0"/>
                <a:cs typeface="Arial" charset="0"/>
              </a:rPr>
              <a:t>TCAM Memory 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Cells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32" name="TextBox 631"/>
          <p:cNvSpPr txBox="1"/>
          <p:nvPr/>
        </p:nvSpPr>
        <p:spPr>
          <a:xfrm>
            <a:off x="4724400" y="496318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Accumulator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33" name="Picture 6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6" t="30860" r="23404" b="20695"/>
          <a:stretch/>
        </p:blipFill>
        <p:spPr>
          <a:xfrm>
            <a:off x="1251746" y="1838980"/>
            <a:ext cx="2253454" cy="1202582"/>
          </a:xfrm>
          <a:prstGeom prst="rect">
            <a:avLst/>
          </a:prstGeom>
        </p:spPr>
      </p:pic>
      <p:grpSp>
        <p:nvGrpSpPr>
          <p:cNvPr id="634" name="Group 633"/>
          <p:cNvGrpSpPr/>
          <p:nvPr/>
        </p:nvGrpSpPr>
        <p:grpSpPr>
          <a:xfrm>
            <a:off x="381000" y="2590800"/>
            <a:ext cx="2055491" cy="2577198"/>
            <a:chOff x="3227614" y="2211011"/>
            <a:chExt cx="2855445" cy="3580189"/>
          </a:xfrm>
        </p:grpSpPr>
        <p:sp>
          <p:nvSpPr>
            <p:cNvPr id="635" name="TextBox 57"/>
            <p:cNvSpPr txBox="1">
              <a:spLocks noChangeArrowheads="1"/>
            </p:cNvSpPr>
            <p:nvPr/>
          </p:nvSpPr>
          <p:spPr bwMode="auto">
            <a:xfrm>
              <a:off x="3227614" y="3747905"/>
              <a:ext cx="892757" cy="555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dirty="0" err="1" smtClean="0">
                  <a:ea typeface="Arial" charset="0"/>
                  <a:cs typeface="Arial" charset="0"/>
                </a:rPr>
                <a:t>V</a:t>
              </a:r>
              <a:r>
                <a:rPr lang="en-US" sz="2000" baseline="-25000" dirty="0" err="1">
                  <a:ea typeface="Arial" charset="0"/>
                  <a:cs typeface="Arial" charset="0"/>
                </a:rPr>
                <a:t>b</a:t>
              </a:r>
              <a:endParaRPr lang="en-US" sz="2000" baseline="-25000" dirty="0">
                <a:ea typeface="Arial" charset="0"/>
                <a:cs typeface="Arial" charset="0"/>
              </a:endParaRPr>
            </a:p>
          </p:txBody>
        </p:sp>
        <p:grpSp>
          <p:nvGrpSpPr>
            <p:cNvPr id="636" name="Group 58"/>
            <p:cNvGrpSpPr>
              <a:grpSpLocks/>
            </p:cNvGrpSpPr>
            <p:nvPr/>
          </p:nvGrpSpPr>
          <p:grpSpPr bwMode="auto">
            <a:xfrm>
              <a:off x="3804240" y="2695607"/>
              <a:ext cx="853891" cy="923287"/>
              <a:chOff x="7257657" y="555718"/>
              <a:chExt cx="465765" cy="578089"/>
            </a:xfrm>
          </p:grpSpPr>
          <p:cxnSp>
            <p:nvCxnSpPr>
              <p:cNvPr id="667" name="Straight Connector 666"/>
              <p:cNvCxnSpPr/>
              <p:nvPr/>
            </p:nvCxnSpPr>
            <p:spPr>
              <a:xfrm>
                <a:off x="7488070" y="689849"/>
                <a:ext cx="0" cy="28715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8" name="Straight Connector 667"/>
              <p:cNvCxnSpPr/>
              <p:nvPr/>
            </p:nvCxnSpPr>
            <p:spPr>
              <a:xfrm>
                <a:off x="7576944" y="689849"/>
                <a:ext cx="0" cy="28715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9" name="Straight Connector 668"/>
              <p:cNvCxnSpPr/>
              <p:nvPr/>
            </p:nvCxnSpPr>
            <p:spPr>
              <a:xfrm>
                <a:off x="7570361" y="678514"/>
                <a:ext cx="153061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0" name="Straight Connector 669"/>
              <p:cNvCxnSpPr/>
              <p:nvPr/>
            </p:nvCxnSpPr>
            <p:spPr>
              <a:xfrm>
                <a:off x="7570361" y="977004"/>
                <a:ext cx="153061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1" name="Straight Connector 670"/>
              <p:cNvCxnSpPr/>
              <p:nvPr/>
            </p:nvCxnSpPr>
            <p:spPr>
              <a:xfrm>
                <a:off x="7723422" y="555718"/>
                <a:ext cx="0" cy="134131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2" name="Straight Connector 671"/>
              <p:cNvCxnSpPr/>
              <p:nvPr/>
            </p:nvCxnSpPr>
            <p:spPr>
              <a:xfrm>
                <a:off x="7723422" y="977004"/>
                <a:ext cx="0" cy="156803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3" name="Straight Connector 672"/>
              <p:cNvCxnSpPr/>
              <p:nvPr/>
            </p:nvCxnSpPr>
            <p:spPr>
              <a:xfrm flipH="1">
                <a:off x="7257657" y="840983"/>
                <a:ext cx="134957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4" name="Oval 673"/>
              <p:cNvSpPr/>
              <p:nvPr/>
            </p:nvSpPr>
            <p:spPr>
              <a:xfrm>
                <a:off x="7398690" y="788086"/>
                <a:ext cx="89381" cy="94459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637" name="Group 67"/>
            <p:cNvGrpSpPr>
              <a:grpSpLocks/>
            </p:cNvGrpSpPr>
            <p:nvPr/>
          </p:nvGrpSpPr>
          <p:grpSpPr bwMode="auto">
            <a:xfrm>
              <a:off x="3804240" y="3534409"/>
              <a:ext cx="853891" cy="929322"/>
              <a:chOff x="7257657" y="552463"/>
              <a:chExt cx="465765" cy="581868"/>
            </a:xfrm>
          </p:grpSpPr>
          <p:cxnSp>
            <p:nvCxnSpPr>
              <p:cNvPr id="659" name="Straight Connector 658"/>
              <p:cNvCxnSpPr/>
              <p:nvPr/>
            </p:nvCxnSpPr>
            <p:spPr>
              <a:xfrm>
                <a:off x="7488070" y="690373"/>
                <a:ext cx="0" cy="28715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0" name="Straight Connector 659"/>
              <p:cNvCxnSpPr/>
              <p:nvPr/>
            </p:nvCxnSpPr>
            <p:spPr>
              <a:xfrm>
                <a:off x="7576944" y="690373"/>
                <a:ext cx="0" cy="28715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1" name="Straight Connector 660"/>
              <p:cNvCxnSpPr/>
              <p:nvPr/>
            </p:nvCxnSpPr>
            <p:spPr>
              <a:xfrm>
                <a:off x="7570361" y="680927"/>
                <a:ext cx="153061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2" name="Straight Connector 661"/>
              <p:cNvCxnSpPr/>
              <p:nvPr/>
            </p:nvCxnSpPr>
            <p:spPr>
              <a:xfrm>
                <a:off x="7570361" y="977528"/>
                <a:ext cx="153061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3" name="Straight Connector 662"/>
              <p:cNvCxnSpPr/>
              <p:nvPr/>
            </p:nvCxnSpPr>
            <p:spPr>
              <a:xfrm>
                <a:off x="7723422" y="552463"/>
                <a:ext cx="0" cy="13791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4" name="Straight Connector 663"/>
              <p:cNvCxnSpPr/>
              <p:nvPr/>
            </p:nvCxnSpPr>
            <p:spPr>
              <a:xfrm>
                <a:off x="7723422" y="977528"/>
                <a:ext cx="0" cy="156803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5" name="Straight Connector 664"/>
              <p:cNvCxnSpPr/>
              <p:nvPr/>
            </p:nvCxnSpPr>
            <p:spPr>
              <a:xfrm flipH="1">
                <a:off x="7257657" y="841507"/>
                <a:ext cx="134957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6" name="Oval 665"/>
              <p:cNvSpPr/>
              <p:nvPr/>
            </p:nvSpPr>
            <p:spPr>
              <a:xfrm>
                <a:off x="7398694" y="786721"/>
                <a:ext cx="89377" cy="96348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cxnSp>
          <p:nvCxnSpPr>
            <p:cNvPr id="638" name="Straight Connector 637"/>
            <p:cNvCxnSpPr/>
            <p:nvPr/>
          </p:nvCxnSpPr>
          <p:spPr bwMode="auto">
            <a:xfrm>
              <a:off x="4537432" y="2692587"/>
              <a:ext cx="265520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9" name="Isosceles Triangle 16"/>
            <p:cNvSpPr/>
            <p:nvPr/>
          </p:nvSpPr>
          <p:spPr bwMode="auto">
            <a:xfrm rot="10800000">
              <a:off x="4553403" y="5555852"/>
              <a:ext cx="220260" cy="235348"/>
            </a:xfrm>
            <a:prstGeom prst="triangl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640" name="Straight Connector 639"/>
            <p:cNvCxnSpPr/>
            <p:nvPr/>
          </p:nvCxnSpPr>
          <p:spPr bwMode="auto">
            <a:xfrm>
              <a:off x="4657401" y="3568324"/>
              <a:ext cx="291101" cy="0"/>
            </a:xfrm>
            <a:prstGeom prst="line">
              <a:avLst/>
            </a:prstGeom>
            <a:ln w="38100" cmpd="sng">
              <a:solidFill>
                <a:schemeClr val="tx1"/>
              </a:solidFill>
              <a:tailEnd type="diamond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1" name="TextBox 123"/>
            <p:cNvSpPr txBox="1">
              <a:spLocks noChangeArrowheads="1"/>
            </p:cNvSpPr>
            <p:nvPr/>
          </p:nvSpPr>
          <p:spPr bwMode="auto">
            <a:xfrm>
              <a:off x="3227614" y="2873419"/>
              <a:ext cx="607441" cy="555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dirty="0" smtClean="0">
                  <a:ea typeface="Arial" charset="0"/>
                  <a:cs typeface="Arial" charset="0"/>
                </a:rPr>
                <a:t>in</a:t>
              </a:r>
              <a:endParaRPr lang="en-US" sz="2000" dirty="0">
                <a:ea typeface="Arial" charset="0"/>
                <a:cs typeface="Arial" charset="0"/>
              </a:endParaRPr>
            </a:p>
          </p:txBody>
        </p:sp>
        <p:sp>
          <p:nvSpPr>
            <p:cNvPr id="642" name="TextBox 123"/>
            <p:cNvSpPr txBox="1">
              <a:spLocks noChangeArrowheads="1"/>
            </p:cNvSpPr>
            <p:nvPr/>
          </p:nvSpPr>
          <p:spPr bwMode="auto">
            <a:xfrm>
              <a:off x="4920092" y="3351143"/>
              <a:ext cx="817147" cy="555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dirty="0" smtClean="0">
                  <a:ea typeface="Arial" charset="0"/>
                  <a:cs typeface="Arial" charset="0"/>
                </a:rPr>
                <a:t>out</a:t>
              </a:r>
              <a:endParaRPr lang="en-US" sz="2000" dirty="0">
                <a:ea typeface="Arial" charset="0"/>
                <a:cs typeface="Arial" charset="0"/>
              </a:endParaRPr>
            </a:p>
          </p:txBody>
        </p:sp>
        <p:sp>
          <p:nvSpPr>
            <p:cNvPr id="643" name="TextBox 123"/>
            <p:cNvSpPr txBox="1">
              <a:spLocks noChangeArrowheads="1"/>
            </p:cNvSpPr>
            <p:nvPr/>
          </p:nvSpPr>
          <p:spPr bwMode="auto">
            <a:xfrm>
              <a:off x="4344726" y="2211011"/>
              <a:ext cx="888598" cy="555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dirty="0" smtClean="0">
                  <a:ea typeface="Arial" charset="0"/>
                  <a:cs typeface="Arial" charset="0"/>
                </a:rPr>
                <a:t>V</a:t>
              </a:r>
              <a:r>
                <a:rPr lang="en-US" sz="2000" baseline="-25000" dirty="0" smtClean="0">
                  <a:ea typeface="Arial" charset="0"/>
                  <a:cs typeface="Arial" charset="0"/>
                </a:rPr>
                <a:t>DD</a:t>
              </a:r>
              <a:endParaRPr lang="en-US" sz="2000" dirty="0">
                <a:ea typeface="Arial" charset="0"/>
                <a:cs typeface="Arial" charset="0"/>
              </a:endParaRPr>
            </a:p>
          </p:txBody>
        </p:sp>
        <p:grpSp>
          <p:nvGrpSpPr>
            <p:cNvPr id="644" name="Group 67"/>
            <p:cNvGrpSpPr>
              <a:grpSpLocks/>
            </p:cNvGrpSpPr>
            <p:nvPr/>
          </p:nvGrpSpPr>
          <p:grpSpPr bwMode="auto">
            <a:xfrm>
              <a:off x="3932053" y="4190999"/>
              <a:ext cx="728214" cy="981215"/>
              <a:chOff x="7326209" y="519972"/>
              <a:chExt cx="397213" cy="614359"/>
            </a:xfrm>
          </p:grpSpPr>
          <p:cxnSp>
            <p:nvCxnSpPr>
              <p:cNvPr id="651" name="Straight Connector 650"/>
              <p:cNvCxnSpPr/>
              <p:nvPr/>
            </p:nvCxnSpPr>
            <p:spPr>
              <a:xfrm>
                <a:off x="7488070" y="690373"/>
                <a:ext cx="0" cy="28715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2" name="Straight Connector 651"/>
              <p:cNvCxnSpPr/>
              <p:nvPr/>
            </p:nvCxnSpPr>
            <p:spPr>
              <a:xfrm>
                <a:off x="7576944" y="690373"/>
                <a:ext cx="0" cy="28715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3" name="Straight Connector 652"/>
              <p:cNvCxnSpPr/>
              <p:nvPr/>
            </p:nvCxnSpPr>
            <p:spPr>
              <a:xfrm>
                <a:off x="7570361" y="680927"/>
                <a:ext cx="153061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4" name="Straight Connector 653"/>
              <p:cNvCxnSpPr/>
              <p:nvPr/>
            </p:nvCxnSpPr>
            <p:spPr>
              <a:xfrm>
                <a:off x="7570361" y="977528"/>
                <a:ext cx="153061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5" name="Straight Connector 654"/>
              <p:cNvCxnSpPr/>
              <p:nvPr/>
            </p:nvCxnSpPr>
            <p:spPr>
              <a:xfrm>
                <a:off x="7723422" y="519972"/>
                <a:ext cx="0" cy="13791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6" name="Straight Connector 655"/>
              <p:cNvCxnSpPr/>
              <p:nvPr/>
            </p:nvCxnSpPr>
            <p:spPr>
              <a:xfrm>
                <a:off x="7723422" y="977528"/>
                <a:ext cx="0" cy="156803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7" name="Straight Connector 656"/>
              <p:cNvCxnSpPr/>
              <p:nvPr/>
            </p:nvCxnSpPr>
            <p:spPr>
              <a:xfrm flipH="1" flipV="1">
                <a:off x="7326209" y="834481"/>
                <a:ext cx="72485" cy="414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8" name="Oval 657"/>
              <p:cNvSpPr/>
              <p:nvPr/>
            </p:nvSpPr>
            <p:spPr>
              <a:xfrm>
                <a:off x="7398694" y="786721"/>
                <a:ext cx="89377" cy="96348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645" name="Rectangle 644"/>
            <p:cNvSpPr/>
            <p:nvPr/>
          </p:nvSpPr>
          <p:spPr>
            <a:xfrm>
              <a:off x="4575850" y="5058865"/>
              <a:ext cx="177450" cy="363921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646" name="Straight Connector 645"/>
            <p:cNvCxnSpPr/>
            <p:nvPr/>
          </p:nvCxnSpPr>
          <p:spPr bwMode="auto">
            <a:xfrm flipH="1">
              <a:off x="4663532" y="5422786"/>
              <a:ext cx="1043" cy="13306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7" name="Straight Connector 646"/>
            <p:cNvCxnSpPr/>
            <p:nvPr/>
          </p:nvCxnSpPr>
          <p:spPr bwMode="auto">
            <a:xfrm flipV="1">
              <a:off x="3951862" y="3996051"/>
              <a:ext cx="6913" cy="70848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8" name="Straight Connector 647"/>
            <p:cNvCxnSpPr/>
            <p:nvPr/>
          </p:nvCxnSpPr>
          <p:spPr bwMode="auto">
            <a:xfrm>
              <a:off x="4657401" y="4328703"/>
              <a:ext cx="291101" cy="0"/>
            </a:xfrm>
            <a:prstGeom prst="line">
              <a:avLst/>
            </a:prstGeom>
            <a:ln w="38100" cmpd="sng">
              <a:solidFill>
                <a:schemeClr val="tx1"/>
              </a:solidFill>
              <a:tailEnd type="diamond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9" name="TextBox 123"/>
            <p:cNvSpPr txBox="1">
              <a:spLocks noChangeArrowheads="1"/>
            </p:cNvSpPr>
            <p:nvPr/>
          </p:nvSpPr>
          <p:spPr bwMode="auto">
            <a:xfrm>
              <a:off x="4914566" y="4086039"/>
              <a:ext cx="1105234" cy="555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dirty="0" err="1">
                  <a:ea typeface="Arial" charset="0"/>
                  <a:cs typeface="Arial" charset="0"/>
                </a:rPr>
                <a:t>Pgrm</a:t>
              </a:r>
              <a:endParaRPr lang="en-US" sz="2000" dirty="0">
                <a:ea typeface="Arial" charset="0"/>
                <a:cs typeface="Arial" charset="0"/>
              </a:endParaRPr>
            </a:p>
          </p:txBody>
        </p:sp>
        <p:sp>
          <p:nvSpPr>
            <p:cNvPr id="650" name="TextBox 123"/>
            <p:cNvSpPr txBox="1">
              <a:spLocks noChangeArrowheads="1"/>
            </p:cNvSpPr>
            <p:nvPr/>
          </p:nvSpPr>
          <p:spPr bwMode="auto">
            <a:xfrm>
              <a:off x="4765610" y="4982003"/>
              <a:ext cx="1317449" cy="555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dirty="0">
                  <a:ea typeface="Arial" charset="0"/>
                  <a:cs typeface="Arial" charset="0"/>
                </a:rPr>
                <a:t>RRAM</a:t>
              </a:r>
            </a:p>
          </p:txBody>
        </p:sp>
      </p:grpSp>
      <p:grpSp>
        <p:nvGrpSpPr>
          <p:cNvPr id="675" name="Group 674"/>
          <p:cNvGrpSpPr/>
          <p:nvPr/>
        </p:nvGrpSpPr>
        <p:grpSpPr>
          <a:xfrm>
            <a:off x="8153400" y="2590800"/>
            <a:ext cx="3635072" cy="2362870"/>
            <a:chOff x="9829800" y="7090770"/>
            <a:chExt cx="3635072" cy="2362870"/>
          </a:xfrm>
        </p:grpSpPr>
        <p:cxnSp>
          <p:nvCxnSpPr>
            <p:cNvPr id="676" name="Straight Connector 675"/>
            <p:cNvCxnSpPr/>
            <p:nvPr/>
          </p:nvCxnSpPr>
          <p:spPr bwMode="auto">
            <a:xfrm>
              <a:off x="10744362" y="7947583"/>
              <a:ext cx="173106" cy="4143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oval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7" name="Isosceles Triangle 16"/>
            <p:cNvSpPr/>
            <p:nvPr/>
          </p:nvSpPr>
          <p:spPr bwMode="auto">
            <a:xfrm rot="10800000">
              <a:off x="10443224" y="8888865"/>
              <a:ext cx="175614" cy="168271"/>
            </a:xfrm>
            <a:prstGeom prst="triangl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Arial"/>
                <a:cs typeface="Arial"/>
              </a:endParaRPr>
            </a:p>
          </p:txBody>
        </p:sp>
        <p:cxnSp>
          <p:nvCxnSpPr>
            <p:cNvPr id="678" name="Straight Connector 677"/>
            <p:cNvCxnSpPr/>
            <p:nvPr/>
          </p:nvCxnSpPr>
          <p:spPr bwMode="auto">
            <a:xfrm flipH="1">
              <a:off x="10531032" y="8793725"/>
              <a:ext cx="833" cy="9514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9" name="Straight Connector 678"/>
            <p:cNvCxnSpPr/>
            <p:nvPr/>
          </p:nvCxnSpPr>
          <p:spPr bwMode="auto">
            <a:xfrm>
              <a:off x="10528421" y="7947490"/>
              <a:ext cx="200539" cy="0"/>
            </a:xfrm>
            <a:prstGeom prst="line">
              <a:avLst/>
            </a:prstGeom>
            <a:ln w="38100" cmpd="sng">
              <a:solidFill>
                <a:schemeClr val="tx1"/>
              </a:solidFill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0" name="Straight Connector 679"/>
            <p:cNvCxnSpPr/>
            <p:nvPr/>
          </p:nvCxnSpPr>
          <p:spPr bwMode="auto">
            <a:xfrm>
              <a:off x="10746497" y="7090770"/>
              <a:ext cx="0" cy="2362870"/>
            </a:xfrm>
            <a:prstGeom prst="line">
              <a:avLst/>
            </a:prstGeom>
            <a:ln w="38100" cmpd="sng">
              <a:solidFill>
                <a:schemeClr val="tx1"/>
              </a:solidFill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1" name="Straight Connector 680"/>
            <p:cNvCxnSpPr/>
            <p:nvPr/>
          </p:nvCxnSpPr>
          <p:spPr bwMode="auto">
            <a:xfrm>
              <a:off x="10184408" y="8266262"/>
              <a:ext cx="471258" cy="4131"/>
            </a:xfrm>
            <a:prstGeom prst="line">
              <a:avLst/>
            </a:prstGeom>
            <a:ln w="38100" cmpd="sng">
              <a:solidFill>
                <a:schemeClr val="tx1"/>
              </a:solidFill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2" name="Group 67"/>
            <p:cNvGrpSpPr>
              <a:grpSpLocks/>
            </p:cNvGrpSpPr>
            <p:nvPr/>
          </p:nvGrpSpPr>
          <p:grpSpPr bwMode="auto">
            <a:xfrm>
              <a:off x="9829800" y="7924800"/>
              <a:ext cx="680810" cy="664450"/>
              <a:chOff x="7257657" y="552463"/>
              <a:chExt cx="465765" cy="581868"/>
            </a:xfrm>
            <a:noFill/>
          </p:grpSpPr>
          <p:cxnSp>
            <p:nvCxnSpPr>
              <p:cNvPr id="745" name="Straight Connector 744"/>
              <p:cNvCxnSpPr/>
              <p:nvPr/>
            </p:nvCxnSpPr>
            <p:spPr>
              <a:xfrm>
                <a:off x="7488070" y="690373"/>
                <a:ext cx="0" cy="287155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6" name="Straight Connector 745"/>
              <p:cNvCxnSpPr/>
              <p:nvPr/>
            </p:nvCxnSpPr>
            <p:spPr>
              <a:xfrm>
                <a:off x="7576944" y="690373"/>
                <a:ext cx="0" cy="287155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7" name="Straight Connector 746"/>
              <p:cNvCxnSpPr/>
              <p:nvPr/>
            </p:nvCxnSpPr>
            <p:spPr>
              <a:xfrm>
                <a:off x="7570361" y="680927"/>
                <a:ext cx="153061" cy="0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8" name="Straight Connector 747"/>
              <p:cNvCxnSpPr/>
              <p:nvPr/>
            </p:nvCxnSpPr>
            <p:spPr>
              <a:xfrm>
                <a:off x="7570361" y="977528"/>
                <a:ext cx="153061" cy="0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9" name="Straight Connector 748"/>
              <p:cNvCxnSpPr/>
              <p:nvPr/>
            </p:nvCxnSpPr>
            <p:spPr>
              <a:xfrm>
                <a:off x="7723422" y="552463"/>
                <a:ext cx="0" cy="137910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0" name="Straight Connector 749"/>
              <p:cNvCxnSpPr/>
              <p:nvPr/>
            </p:nvCxnSpPr>
            <p:spPr>
              <a:xfrm>
                <a:off x="7723422" y="977528"/>
                <a:ext cx="0" cy="156803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1" name="Straight Connector 750"/>
              <p:cNvCxnSpPr/>
              <p:nvPr/>
            </p:nvCxnSpPr>
            <p:spPr>
              <a:xfrm flipH="1">
                <a:off x="7257657" y="841898"/>
                <a:ext cx="134956" cy="0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2" name="Oval 751"/>
              <p:cNvSpPr/>
              <p:nvPr/>
            </p:nvSpPr>
            <p:spPr>
              <a:xfrm>
                <a:off x="7398694" y="786721"/>
                <a:ext cx="89377" cy="96348"/>
              </a:xfrm>
              <a:prstGeom prst="ellips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/>
              </a:p>
            </p:txBody>
          </p:sp>
        </p:grpSp>
        <p:sp>
          <p:nvSpPr>
            <p:cNvPr id="683" name="Rectangle 682"/>
            <p:cNvSpPr/>
            <p:nvPr/>
          </p:nvSpPr>
          <p:spPr>
            <a:xfrm>
              <a:off x="10461121" y="8533527"/>
              <a:ext cx="141481" cy="260199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684" name="Arc 683"/>
            <p:cNvSpPr/>
            <p:nvPr/>
          </p:nvSpPr>
          <p:spPr>
            <a:xfrm rot="16200000" flipV="1">
              <a:off x="10663545" y="8193221"/>
              <a:ext cx="136997" cy="152770"/>
            </a:xfrm>
            <a:prstGeom prst="arc">
              <a:avLst>
                <a:gd name="adj1" fmla="val 16200000"/>
                <a:gd name="adj2" fmla="val 543963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grpSp>
          <p:nvGrpSpPr>
            <p:cNvPr id="685" name="Group 684"/>
            <p:cNvGrpSpPr/>
            <p:nvPr/>
          </p:nvGrpSpPr>
          <p:grpSpPr>
            <a:xfrm flipH="1">
              <a:off x="10719808" y="7943236"/>
              <a:ext cx="668852" cy="1113389"/>
              <a:chOff x="7552160" y="1161757"/>
              <a:chExt cx="403317" cy="671373"/>
            </a:xfrm>
          </p:grpSpPr>
          <p:sp>
            <p:nvSpPr>
              <p:cNvPr id="733" name="Isosceles Triangle 16"/>
              <p:cNvSpPr/>
              <p:nvPr/>
            </p:nvSpPr>
            <p:spPr bwMode="auto">
              <a:xfrm rot="10800000">
                <a:off x="7787012" y="1731663"/>
                <a:ext cx="105895" cy="101467"/>
              </a:xfrm>
              <a:prstGeom prst="triangl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>
                  <a:latin typeface="Arial"/>
                  <a:cs typeface="Arial"/>
                </a:endParaRPr>
              </a:p>
            </p:txBody>
          </p:sp>
          <p:cxnSp>
            <p:nvCxnSpPr>
              <p:cNvPr id="734" name="Straight Connector 733"/>
              <p:cNvCxnSpPr/>
              <p:nvPr/>
            </p:nvCxnSpPr>
            <p:spPr bwMode="auto">
              <a:xfrm flipH="1">
                <a:off x="7839959" y="1674294"/>
                <a:ext cx="502" cy="5737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35" name="Group 67"/>
              <p:cNvGrpSpPr>
                <a:grpSpLocks/>
              </p:cNvGrpSpPr>
              <p:nvPr/>
            </p:nvGrpSpPr>
            <p:grpSpPr bwMode="auto">
              <a:xfrm>
                <a:off x="7552160" y="1161757"/>
                <a:ext cx="286217" cy="400663"/>
                <a:chOff x="7398694" y="552463"/>
                <a:chExt cx="324728" cy="581868"/>
              </a:xfrm>
              <a:noFill/>
            </p:grpSpPr>
            <p:cxnSp>
              <p:nvCxnSpPr>
                <p:cNvPr id="738" name="Straight Connector 737"/>
                <p:cNvCxnSpPr/>
                <p:nvPr/>
              </p:nvCxnSpPr>
              <p:spPr>
                <a:xfrm>
                  <a:off x="7488070" y="690373"/>
                  <a:ext cx="0" cy="287155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9" name="Straight Connector 738"/>
                <p:cNvCxnSpPr/>
                <p:nvPr/>
              </p:nvCxnSpPr>
              <p:spPr>
                <a:xfrm>
                  <a:off x="7576944" y="690373"/>
                  <a:ext cx="0" cy="287155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0" name="Straight Connector 739"/>
                <p:cNvCxnSpPr/>
                <p:nvPr/>
              </p:nvCxnSpPr>
              <p:spPr>
                <a:xfrm>
                  <a:off x="7570361" y="680927"/>
                  <a:ext cx="153061" cy="0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1" name="Straight Connector 740"/>
                <p:cNvCxnSpPr/>
                <p:nvPr/>
              </p:nvCxnSpPr>
              <p:spPr>
                <a:xfrm>
                  <a:off x="7570361" y="977528"/>
                  <a:ext cx="153061" cy="0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2" name="Straight Connector 741"/>
                <p:cNvCxnSpPr/>
                <p:nvPr/>
              </p:nvCxnSpPr>
              <p:spPr>
                <a:xfrm>
                  <a:off x="7723422" y="552463"/>
                  <a:ext cx="0" cy="137910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3" name="Straight Connector 742"/>
                <p:cNvCxnSpPr/>
                <p:nvPr/>
              </p:nvCxnSpPr>
              <p:spPr>
                <a:xfrm>
                  <a:off x="7723422" y="977528"/>
                  <a:ext cx="0" cy="156803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44" name="Oval 743"/>
                <p:cNvSpPr/>
                <p:nvPr/>
              </p:nvSpPr>
              <p:spPr>
                <a:xfrm>
                  <a:off x="7398694" y="786721"/>
                  <a:ext cx="89377" cy="96348"/>
                </a:xfrm>
                <a:prstGeom prst="ellips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/>
                </a:p>
              </p:txBody>
            </p:sp>
          </p:grpSp>
          <p:sp>
            <p:nvSpPr>
              <p:cNvPr id="736" name="Rectangle 735"/>
              <p:cNvSpPr/>
              <p:nvPr/>
            </p:nvSpPr>
            <p:spPr>
              <a:xfrm>
                <a:off x="7797804" y="1517395"/>
                <a:ext cx="85313" cy="156900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737" name="Straight Connector 736"/>
              <p:cNvCxnSpPr/>
              <p:nvPr/>
            </p:nvCxnSpPr>
            <p:spPr bwMode="auto">
              <a:xfrm>
                <a:off x="7838386" y="1163719"/>
                <a:ext cx="117091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tailEnd type="non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86" name="Straight Connector 685"/>
            <p:cNvCxnSpPr/>
            <p:nvPr/>
          </p:nvCxnSpPr>
          <p:spPr bwMode="auto">
            <a:xfrm>
              <a:off x="9994956" y="8509014"/>
              <a:ext cx="462493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7" name="Straight Connector 686"/>
            <p:cNvCxnSpPr/>
            <p:nvPr/>
          </p:nvCxnSpPr>
          <p:spPr bwMode="auto">
            <a:xfrm flipH="1" flipV="1">
              <a:off x="11374778" y="8250566"/>
              <a:ext cx="110283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8" name="Straight Connector 687"/>
            <p:cNvCxnSpPr/>
            <p:nvPr/>
          </p:nvCxnSpPr>
          <p:spPr bwMode="auto">
            <a:xfrm>
              <a:off x="11485062" y="8239060"/>
              <a:ext cx="0" cy="294724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9" name="Straight Connector 688"/>
            <p:cNvCxnSpPr/>
            <p:nvPr/>
          </p:nvCxnSpPr>
          <p:spPr bwMode="auto">
            <a:xfrm flipH="1">
              <a:off x="10819559" y="7992763"/>
              <a:ext cx="261186" cy="276294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0" name="Straight Connector 689"/>
            <p:cNvCxnSpPr/>
            <p:nvPr/>
          </p:nvCxnSpPr>
          <p:spPr bwMode="auto">
            <a:xfrm>
              <a:off x="11072663" y="7991713"/>
              <a:ext cx="719429" cy="2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1" name="TextBox 11271"/>
            <p:cNvSpPr txBox="1">
              <a:spLocks noChangeArrowheads="1"/>
            </p:cNvSpPr>
            <p:nvPr/>
          </p:nvSpPr>
          <p:spPr bwMode="auto">
            <a:xfrm>
              <a:off x="10707624" y="7276310"/>
              <a:ext cx="813043" cy="400110"/>
            </a:xfrm>
            <a:prstGeom prst="rect">
              <a:avLst/>
            </a:prstGeom>
            <a:noFill/>
            <a:ln w="190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dirty="0" smtClean="0"/>
                <a:t>lang0</a:t>
              </a:r>
              <a:endParaRPr lang="en-US" sz="2000" dirty="0"/>
            </a:p>
          </p:txBody>
        </p:sp>
        <p:sp>
          <p:nvSpPr>
            <p:cNvPr id="692" name="TextBox 11271"/>
            <p:cNvSpPr txBox="1">
              <a:spLocks noChangeArrowheads="1"/>
            </p:cNvSpPr>
            <p:nvPr/>
          </p:nvSpPr>
          <p:spPr bwMode="auto">
            <a:xfrm>
              <a:off x="12651829" y="7276310"/>
              <a:ext cx="813043" cy="400110"/>
            </a:xfrm>
            <a:prstGeom prst="rect">
              <a:avLst/>
            </a:prstGeom>
            <a:noFill/>
            <a:ln w="190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dirty="0" smtClean="0"/>
                <a:t>lang1</a:t>
              </a:r>
              <a:endParaRPr lang="en-US" sz="2000" dirty="0"/>
            </a:p>
          </p:txBody>
        </p:sp>
        <p:sp>
          <p:nvSpPr>
            <p:cNvPr id="693" name="Arc 692"/>
            <p:cNvSpPr/>
            <p:nvPr/>
          </p:nvSpPr>
          <p:spPr>
            <a:xfrm rot="16200000" flipV="1">
              <a:off x="10465336" y="8445618"/>
              <a:ext cx="136997" cy="152770"/>
            </a:xfrm>
            <a:prstGeom prst="arc">
              <a:avLst>
                <a:gd name="adj1" fmla="val 16200000"/>
                <a:gd name="adj2" fmla="val 543963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694" name="Arc 693"/>
            <p:cNvSpPr/>
            <p:nvPr/>
          </p:nvSpPr>
          <p:spPr>
            <a:xfrm rot="16200000" flipV="1">
              <a:off x="10655128" y="8441770"/>
              <a:ext cx="136997" cy="152770"/>
            </a:xfrm>
            <a:prstGeom prst="arc">
              <a:avLst>
                <a:gd name="adj1" fmla="val 16200000"/>
                <a:gd name="adj2" fmla="val 543963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695" name="Arc 694"/>
            <p:cNvSpPr/>
            <p:nvPr/>
          </p:nvSpPr>
          <p:spPr>
            <a:xfrm rot="16200000" flipV="1">
              <a:off x="10839017" y="8441768"/>
              <a:ext cx="136997" cy="152770"/>
            </a:xfrm>
            <a:prstGeom prst="arc">
              <a:avLst>
                <a:gd name="adj1" fmla="val 16200000"/>
                <a:gd name="adj2" fmla="val 543963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696" name="Straight Connector 695"/>
            <p:cNvCxnSpPr/>
            <p:nvPr/>
          </p:nvCxnSpPr>
          <p:spPr bwMode="auto">
            <a:xfrm>
              <a:off x="10999194" y="8509014"/>
              <a:ext cx="485868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7" name="Isosceles Triangle 16"/>
            <p:cNvSpPr/>
            <p:nvPr/>
          </p:nvSpPr>
          <p:spPr bwMode="auto">
            <a:xfrm rot="10800000">
              <a:off x="12382007" y="8880186"/>
              <a:ext cx="175614" cy="168271"/>
            </a:xfrm>
            <a:prstGeom prst="triangl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Arial"/>
                <a:cs typeface="Arial"/>
              </a:endParaRPr>
            </a:p>
          </p:txBody>
        </p:sp>
        <p:cxnSp>
          <p:nvCxnSpPr>
            <p:cNvPr id="698" name="Straight Connector 697"/>
            <p:cNvCxnSpPr/>
            <p:nvPr/>
          </p:nvCxnSpPr>
          <p:spPr bwMode="auto">
            <a:xfrm flipH="1">
              <a:off x="12469815" y="8785047"/>
              <a:ext cx="833" cy="9514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9" name="Straight Connector 698"/>
            <p:cNvCxnSpPr/>
            <p:nvPr/>
          </p:nvCxnSpPr>
          <p:spPr bwMode="auto">
            <a:xfrm>
              <a:off x="12467204" y="7938813"/>
              <a:ext cx="196269" cy="0"/>
            </a:xfrm>
            <a:prstGeom prst="line">
              <a:avLst/>
            </a:prstGeom>
            <a:ln w="38100" cmpd="sng">
              <a:solidFill>
                <a:schemeClr val="tx1"/>
              </a:solidFill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0" name="Group 699"/>
            <p:cNvGrpSpPr>
              <a:grpSpLocks/>
            </p:cNvGrpSpPr>
            <p:nvPr/>
          </p:nvGrpSpPr>
          <p:grpSpPr bwMode="auto">
            <a:xfrm>
              <a:off x="11786394" y="7935066"/>
              <a:ext cx="680810" cy="664450"/>
              <a:chOff x="7257657" y="552463"/>
              <a:chExt cx="465765" cy="581868"/>
            </a:xfrm>
            <a:noFill/>
          </p:grpSpPr>
          <p:cxnSp>
            <p:nvCxnSpPr>
              <p:cNvPr id="725" name="Straight Connector 724"/>
              <p:cNvCxnSpPr/>
              <p:nvPr/>
            </p:nvCxnSpPr>
            <p:spPr>
              <a:xfrm>
                <a:off x="7488070" y="690373"/>
                <a:ext cx="0" cy="287155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6" name="Straight Connector 725"/>
              <p:cNvCxnSpPr/>
              <p:nvPr/>
            </p:nvCxnSpPr>
            <p:spPr>
              <a:xfrm>
                <a:off x="7576944" y="690373"/>
                <a:ext cx="0" cy="287155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7" name="Straight Connector 726"/>
              <p:cNvCxnSpPr/>
              <p:nvPr/>
            </p:nvCxnSpPr>
            <p:spPr>
              <a:xfrm>
                <a:off x="7570361" y="680927"/>
                <a:ext cx="153061" cy="0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8" name="Straight Connector 727"/>
              <p:cNvCxnSpPr/>
              <p:nvPr/>
            </p:nvCxnSpPr>
            <p:spPr>
              <a:xfrm>
                <a:off x="7570361" y="977528"/>
                <a:ext cx="153061" cy="0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9" name="Straight Connector 728"/>
              <p:cNvCxnSpPr/>
              <p:nvPr/>
            </p:nvCxnSpPr>
            <p:spPr>
              <a:xfrm>
                <a:off x="7723422" y="552463"/>
                <a:ext cx="0" cy="137910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0" name="Straight Connector 729"/>
              <p:cNvCxnSpPr/>
              <p:nvPr/>
            </p:nvCxnSpPr>
            <p:spPr>
              <a:xfrm>
                <a:off x="7723422" y="977528"/>
                <a:ext cx="0" cy="156803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1" name="Straight Connector 730"/>
              <p:cNvCxnSpPr/>
              <p:nvPr/>
            </p:nvCxnSpPr>
            <p:spPr>
              <a:xfrm flipH="1">
                <a:off x="7257657" y="841898"/>
                <a:ext cx="134956" cy="0"/>
              </a:xfrm>
              <a:prstGeom prst="lin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2" name="Oval 731"/>
              <p:cNvSpPr/>
              <p:nvPr/>
            </p:nvSpPr>
            <p:spPr>
              <a:xfrm>
                <a:off x="7398694" y="786721"/>
                <a:ext cx="89377" cy="96348"/>
              </a:xfrm>
              <a:prstGeom prst="ellipse">
                <a:avLst/>
              </a:prstGeom>
              <a:grp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/>
              </a:p>
            </p:txBody>
          </p:sp>
        </p:grpSp>
        <p:sp>
          <p:nvSpPr>
            <p:cNvPr id="701" name="Rectangle 700"/>
            <p:cNvSpPr/>
            <p:nvPr/>
          </p:nvSpPr>
          <p:spPr>
            <a:xfrm>
              <a:off x="12399904" y="8524848"/>
              <a:ext cx="141481" cy="260199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grpSp>
          <p:nvGrpSpPr>
            <p:cNvPr id="702" name="Group 701"/>
            <p:cNvGrpSpPr/>
            <p:nvPr/>
          </p:nvGrpSpPr>
          <p:grpSpPr>
            <a:xfrm flipH="1">
              <a:off x="12683160" y="7934557"/>
              <a:ext cx="644291" cy="1113389"/>
              <a:chOff x="7552160" y="1161757"/>
              <a:chExt cx="388507" cy="671373"/>
            </a:xfrm>
          </p:grpSpPr>
          <p:sp>
            <p:nvSpPr>
              <p:cNvPr id="713" name="Isosceles Triangle 16"/>
              <p:cNvSpPr/>
              <p:nvPr/>
            </p:nvSpPr>
            <p:spPr bwMode="auto">
              <a:xfrm rot="10800000">
                <a:off x="7787012" y="1731663"/>
                <a:ext cx="105895" cy="101467"/>
              </a:xfrm>
              <a:prstGeom prst="triangl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>
                  <a:latin typeface="Arial"/>
                  <a:cs typeface="Arial"/>
                </a:endParaRPr>
              </a:p>
            </p:txBody>
          </p:sp>
          <p:cxnSp>
            <p:nvCxnSpPr>
              <p:cNvPr id="714" name="Straight Connector 713"/>
              <p:cNvCxnSpPr/>
              <p:nvPr/>
            </p:nvCxnSpPr>
            <p:spPr bwMode="auto">
              <a:xfrm flipH="1">
                <a:off x="7839959" y="1674294"/>
                <a:ext cx="502" cy="5737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15" name="Group 67"/>
              <p:cNvGrpSpPr>
                <a:grpSpLocks/>
              </p:cNvGrpSpPr>
              <p:nvPr/>
            </p:nvGrpSpPr>
            <p:grpSpPr bwMode="auto">
              <a:xfrm>
                <a:off x="7552160" y="1161757"/>
                <a:ext cx="286217" cy="400663"/>
                <a:chOff x="7398694" y="552463"/>
                <a:chExt cx="324728" cy="581868"/>
              </a:xfrm>
              <a:noFill/>
            </p:grpSpPr>
            <p:cxnSp>
              <p:nvCxnSpPr>
                <p:cNvPr id="718" name="Straight Connector 717"/>
                <p:cNvCxnSpPr/>
                <p:nvPr/>
              </p:nvCxnSpPr>
              <p:spPr>
                <a:xfrm>
                  <a:off x="7488070" y="690373"/>
                  <a:ext cx="0" cy="287155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9" name="Straight Connector 718"/>
                <p:cNvCxnSpPr/>
                <p:nvPr/>
              </p:nvCxnSpPr>
              <p:spPr>
                <a:xfrm>
                  <a:off x="7576944" y="690373"/>
                  <a:ext cx="0" cy="287155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0" name="Straight Connector 719"/>
                <p:cNvCxnSpPr/>
                <p:nvPr/>
              </p:nvCxnSpPr>
              <p:spPr>
                <a:xfrm>
                  <a:off x="7570361" y="680927"/>
                  <a:ext cx="153061" cy="0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1" name="Straight Connector 720"/>
                <p:cNvCxnSpPr/>
                <p:nvPr/>
              </p:nvCxnSpPr>
              <p:spPr>
                <a:xfrm>
                  <a:off x="7570361" y="977528"/>
                  <a:ext cx="153061" cy="0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2" name="Straight Connector 721"/>
                <p:cNvCxnSpPr/>
                <p:nvPr/>
              </p:nvCxnSpPr>
              <p:spPr>
                <a:xfrm>
                  <a:off x="7723422" y="552463"/>
                  <a:ext cx="0" cy="137910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3" name="Straight Connector 722"/>
                <p:cNvCxnSpPr/>
                <p:nvPr/>
              </p:nvCxnSpPr>
              <p:spPr>
                <a:xfrm>
                  <a:off x="7723422" y="977528"/>
                  <a:ext cx="0" cy="156803"/>
                </a:xfrm>
                <a:prstGeom prst="lin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4" name="Oval 723"/>
                <p:cNvSpPr/>
                <p:nvPr/>
              </p:nvSpPr>
              <p:spPr>
                <a:xfrm>
                  <a:off x="7398694" y="786721"/>
                  <a:ext cx="89377" cy="96348"/>
                </a:xfrm>
                <a:prstGeom prst="ellipse">
                  <a:avLst/>
                </a:prstGeom>
                <a:grp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/>
                </a:p>
              </p:txBody>
            </p:sp>
          </p:grpSp>
          <p:sp>
            <p:nvSpPr>
              <p:cNvPr id="716" name="Rectangle 715"/>
              <p:cNvSpPr/>
              <p:nvPr/>
            </p:nvSpPr>
            <p:spPr>
              <a:xfrm>
                <a:off x="7797804" y="1517395"/>
                <a:ext cx="85313" cy="156900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717" name="Straight Connector 716"/>
              <p:cNvCxnSpPr/>
              <p:nvPr/>
            </p:nvCxnSpPr>
            <p:spPr bwMode="auto">
              <a:xfrm>
                <a:off x="7838386" y="1163719"/>
                <a:ext cx="102281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tailEnd type="non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3" name="Straight Connector 702"/>
            <p:cNvCxnSpPr/>
            <p:nvPr/>
          </p:nvCxnSpPr>
          <p:spPr bwMode="auto">
            <a:xfrm>
              <a:off x="11485062" y="8500335"/>
              <a:ext cx="911170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4" name="Straight Connector 703"/>
            <p:cNvCxnSpPr/>
            <p:nvPr/>
          </p:nvCxnSpPr>
          <p:spPr bwMode="auto">
            <a:xfrm flipH="1" flipV="1">
              <a:off x="13313561" y="8241887"/>
              <a:ext cx="110283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5" name="Straight Connector 704"/>
            <p:cNvCxnSpPr/>
            <p:nvPr/>
          </p:nvCxnSpPr>
          <p:spPr bwMode="auto">
            <a:xfrm>
              <a:off x="13423845" y="8230382"/>
              <a:ext cx="0" cy="294724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6" name="Arc 705"/>
            <p:cNvSpPr/>
            <p:nvPr/>
          </p:nvSpPr>
          <p:spPr>
            <a:xfrm rot="16200000" flipV="1">
              <a:off x="12404119" y="8436941"/>
              <a:ext cx="136997" cy="152770"/>
            </a:xfrm>
            <a:prstGeom prst="arc">
              <a:avLst>
                <a:gd name="adj1" fmla="val 16200000"/>
                <a:gd name="adj2" fmla="val 543963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707" name="Arc 706"/>
            <p:cNvSpPr/>
            <p:nvPr/>
          </p:nvSpPr>
          <p:spPr>
            <a:xfrm rot="16200000" flipV="1">
              <a:off x="12593911" y="8433092"/>
              <a:ext cx="136997" cy="152770"/>
            </a:xfrm>
            <a:prstGeom prst="arc">
              <a:avLst>
                <a:gd name="adj1" fmla="val 16200000"/>
                <a:gd name="adj2" fmla="val 543963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708" name="Arc 707"/>
            <p:cNvSpPr/>
            <p:nvPr/>
          </p:nvSpPr>
          <p:spPr>
            <a:xfrm rot="16200000" flipV="1">
              <a:off x="12777800" y="8433090"/>
              <a:ext cx="136997" cy="152770"/>
            </a:xfrm>
            <a:prstGeom prst="arc">
              <a:avLst>
                <a:gd name="adj1" fmla="val 16200000"/>
                <a:gd name="adj2" fmla="val 543963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709" name="Straight Connector 708"/>
            <p:cNvCxnSpPr/>
            <p:nvPr/>
          </p:nvCxnSpPr>
          <p:spPr bwMode="auto">
            <a:xfrm>
              <a:off x="12937977" y="8500335"/>
              <a:ext cx="485868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0" name="Straight Connector 709"/>
            <p:cNvCxnSpPr/>
            <p:nvPr/>
          </p:nvCxnSpPr>
          <p:spPr bwMode="auto">
            <a:xfrm>
              <a:off x="12663473" y="7090770"/>
              <a:ext cx="0" cy="2362870"/>
            </a:xfrm>
            <a:prstGeom prst="line">
              <a:avLst/>
            </a:prstGeom>
            <a:ln w="38100" cmpd="sng">
              <a:solidFill>
                <a:schemeClr val="tx1"/>
              </a:solidFill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1" name="Straight Connector 710"/>
            <p:cNvCxnSpPr/>
            <p:nvPr/>
          </p:nvCxnSpPr>
          <p:spPr bwMode="auto">
            <a:xfrm>
              <a:off x="11797321" y="8007802"/>
              <a:ext cx="0" cy="265768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2" name="Straight Connector 711"/>
            <p:cNvCxnSpPr/>
            <p:nvPr/>
          </p:nvCxnSpPr>
          <p:spPr bwMode="auto">
            <a:xfrm>
              <a:off x="12670318" y="7941562"/>
              <a:ext cx="173106" cy="4143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oval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3" name="Group 752"/>
          <p:cNvGrpSpPr/>
          <p:nvPr/>
        </p:nvGrpSpPr>
        <p:grpSpPr>
          <a:xfrm>
            <a:off x="3657600" y="2362200"/>
            <a:ext cx="4583175" cy="2659966"/>
            <a:chOff x="8149358" y="7696200"/>
            <a:chExt cx="4583175" cy="2659966"/>
          </a:xfrm>
        </p:grpSpPr>
        <p:grpSp>
          <p:nvGrpSpPr>
            <p:cNvPr id="754" name="Group 753"/>
            <p:cNvGrpSpPr/>
            <p:nvPr/>
          </p:nvGrpSpPr>
          <p:grpSpPr>
            <a:xfrm>
              <a:off x="8153400" y="7696200"/>
              <a:ext cx="4240378" cy="2659966"/>
              <a:chOff x="14548095" y="3407982"/>
              <a:chExt cx="4240378" cy="2659966"/>
            </a:xfrm>
          </p:grpSpPr>
          <p:grpSp>
            <p:nvGrpSpPr>
              <p:cNvPr id="757" name="Group 58"/>
              <p:cNvGrpSpPr>
                <a:grpSpLocks/>
              </p:cNvGrpSpPr>
              <p:nvPr/>
            </p:nvGrpSpPr>
            <p:grpSpPr bwMode="auto">
              <a:xfrm>
                <a:off x="16464336" y="4332516"/>
                <a:ext cx="428551" cy="672649"/>
                <a:chOff x="7398690" y="555718"/>
                <a:chExt cx="324732" cy="585066"/>
              </a:xfrm>
            </p:grpSpPr>
            <p:cxnSp>
              <p:nvCxnSpPr>
                <p:cNvPr id="854" name="Straight Connector 853"/>
                <p:cNvCxnSpPr/>
                <p:nvPr/>
              </p:nvCxnSpPr>
              <p:spPr>
                <a:xfrm>
                  <a:off x="7488070" y="689849"/>
                  <a:ext cx="0" cy="287155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5" name="Straight Connector 854"/>
                <p:cNvCxnSpPr/>
                <p:nvPr/>
              </p:nvCxnSpPr>
              <p:spPr>
                <a:xfrm>
                  <a:off x="7576944" y="689849"/>
                  <a:ext cx="0" cy="287155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6" name="Straight Connector 855"/>
                <p:cNvCxnSpPr/>
                <p:nvPr/>
              </p:nvCxnSpPr>
              <p:spPr>
                <a:xfrm>
                  <a:off x="7570361" y="678514"/>
                  <a:ext cx="153061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7" name="Straight Connector 856"/>
                <p:cNvCxnSpPr/>
                <p:nvPr/>
              </p:nvCxnSpPr>
              <p:spPr>
                <a:xfrm>
                  <a:off x="7570361" y="977004"/>
                  <a:ext cx="153061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8" name="Straight Connector 857"/>
                <p:cNvCxnSpPr/>
                <p:nvPr/>
              </p:nvCxnSpPr>
              <p:spPr>
                <a:xfrm>
                  <a:off x="7723422" y="555718"/>
                  <a:ext cx="0" cy="134131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9" name="Straight Connector 858"/>
                <p:cNvCxnSpPr/>
                <p:nvPr/>
              </p:nvCxnSpPr>
              <p:spPr>
                <a:xfrm>
                  <a:off x="7723422" y="983981"/>
                  <a:ext cx="0" cy="156803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60" name="Oval 859"/>
                <p:cNvSpPr/>
                <p:nvPr/>
              </p:nvSpPr>
              <p:spPr>
                <a:xfrm>
                  <a:off x="7398690" y="788086"/>
                  <a:ext cx="89381" cy="94459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  <p:cxnSp>
            <p:nvCxnSpPr>
              <p:cNvPr id="758" name="Straight Connector 757"/>
              <p:cNvCxnSpPr/>
              <p:nvPr/>
            </p:nvCxnSpPr>
            <p:spPr bwMode="auto">
              <a:xfrm>
                <a:off x="16805999" y="4330342"/>
                <a:ext cx="191134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9" name="TextBox 123"/>
              <p:cNvSpPr txBox="1">
                <a:spLocks noChangeArrowheads="1"/>
              </p:cNvSpPr>
              <p:nvPr/>
            </p:nvSpPr>
            <p:spPr bwMode="auto">
              <a:xfrm>
                <a:off x="16667280" y="3983680"/>
                <a:ext cx="639657" cy="400110"/>
              </a:xfrm>
              <a:prstGeom prst="rect">
                <a:avLst/>
              </a:prstGeom>
              <a:noFill/>
              <a:ln w="28575"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en-US" sz="2000" dirty="0" err="1" smtClean="0">
                    <a:ea typeface="Arial" charset="0"/>
                    <a:cs typeface="Arial" charset="0"/>
                  </a:rPr>
                  <a:t>V</a:t>
                </a:r>
                <a:r>
                  <a:rPr lang="en-US" sz="2000" baseline="-25000" dirty="0" err="1" smtClean="0">
                    <a:ea typeface="Arial" charset="0"/>
                    <a:cs typeface="Arial" charset="0"/>
                  </a:rPr>
                  <a:t>top</a:t>
                </a:r>
                <a:endParaRPr lang="en-US" sz="2000" dirty="0">
                  <a:ea typeface="Arial" charset="0"/>
                  <a:cs typeface="Arial" charset="0"/>
                </a:endParaRPr>
              </a:p>
            </p:txBody>
          </p:sp>
          <p:sp>
            <p:nvSpPr>
              <p:cNvPr id="760" name="Rectangle 759"/>
              <p:cNvSpPr/>
              <p:nvPr/>
            </p:nvSpPr>
            <p:spPr>
              <a:xfrm>
                <a:off x="16816255" y="5017120"/>
                <a:ext cx="127737" cy="261968"/>
              </a:xfrm>
              <a:prstGeom prst="rect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761" name="Straight Connector 760"/>
              <p:cNvCxnSpPr/>
              <p:nvPr/>
            </p:nvCxnSpPr>
            <p:spPr bwMode="auto">
              <a:xfrm flipV="1">
                <a:off x="16781217" y="5518668"/>
                <a:ext cx="197811" cy="592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2" name="TextBox 123"/>
              <p:cNvSpPr txBox="1">
                <a:spLocks noChangeArrowheads="1"/>
              </p:cNvSpPr>
              <p:nvPr/>
            </p:nvSpPr>
            <p:spPr bwMode="auto">
              <a:xfrm>
                <a:off x="15839453" y="4931982"/>
                <a:ext cx="948365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en-US" sz="2000" dirty="0">
                    <a:ea typeface="Arial" charset="0"/>
                    <a:cs typeface="Arial" charset="0"/>
                  </a:rPr>
                  <a:t>RRAM</a:t>
                </a:r>
              </a:p>
            </p:txBody>
          </p:sp>
          <p:cxnSp>
            <p:nvCxnSpPr>
              <p:cNvPr id="763" name="Straight Connector 762"/>
              <p:cNvCxnSpPr/>
              <p:nvPr/>
            </p:nvCxnSpPr>
            <p:spPr bwMode="auto">
              <a:xfrm flipH="1">
                <a:off x="16875762" y="5284460"/>
                <a:ext cx="4360" cy="220488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4" name="TextBox 123"/>
              <p:cNvSpPr txBox="1">
                <a:spLocks noChangeArrowheads="1"/>
              </p:cNvSpPr>
              <p:nvPr/>
            </p:nvSpPr>
            <p:spPr bwMode="auto">
              <a:xfrm>
                <a:off x="16525253" y="5465382"/>
                <a:ext cx="639657" cy="400110"/>
              </a:xfrm>
              <a:prstGeom prst="rect">
                <a:avLst/>
              </a:prstGeom>
              <a:noFill/>
              <a:ln w="28575"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en-US" sz="2000" dirty="0" err="1" smtClean="0">
                    <a:ea typeface="Arial" charset="0"/>
                    <a:cs typeface="Arial" charset="0"/>
                  </a:rPr>
                  <a:t>V</a:t>
                </a:r>
                <a:r>
                  <a:rPr lang="en-US" sz="2000" baseline="-25000" dirty="0" err="1" smtClean="0">
                    <a:ea typeface="Arial" charset="0"/>
                    <a:cs typeface="Arial" charset="0"/>
                  </a:rPr>
                  <a:t>bot</a:t>
                </a:r>
                <a:endParaRPr lang="en-US" sz="2000" dirty="0">
                  <a:ea typeface="Arial" charset="0"/>
                  <a:cs typeface="Arial" charset="0"/>
                </a:endParaRPr>
              </a:p>
            </p:txBody>
          </p:sp>
          <p:grpSp>
            <p:nvGrpSpPr>
              <p:cNvPr id="765" name="Group 764"/>
              <p:cNvGrpSpPr/>
              <p:nvPr/>
            </p:nvGrpSpPr>
            <p:grpSpPr>
              <a:xfrm>
                <a:off x="16906250" y="4231374"/>
                <a:ext cx="1107220" cy="1800452"/>
                <a:chOff x="-4723876" y="2909763"/>
                <a:chExt cx="1107220" cy="1800452"/>
              </a:xfrm>
            </p:grpSpPr>
            <p:sp>
              <p:nvSpPr>
                <p:cNvPr id="830" name="TextBox 57"/>
                <p:cNvSpPr txBox="1">
                  <a:spLocks noChangeArrowheads="1"/>
                </p:cNvSpPr>
                <p:nvPr/>
              </p:nvSpPr>
              <p:spPr bwMode="auto">
                <a:xfrm>
                  <a:off x="-4651098" y="4135713"/>
                  <a:ext cx="594760" cy="400110"/>
                </a:xfrm>
                <a:prstGeom prst="rect">
                  <a:avLst/>
                </a:prstGeom>
                <a:noFill/>
                <a:ln w="28575"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r>
                    <a:rPr lang="en-US" sz="2000" dirty="0" err="1">
                      <a:cs typeface="Arial" charset="0"/>
                    </a:rPr>
                    <a:t>V</a:t>
                  </a:r>
                  <a:r>
                    <a:rPr lang="en-US" sz="2000" baseline="-25000" dirty="0" err="1">
                      <a:cs typeface="Arial" charset="0"/>
                    </a:rPr>
                    <a:t>b</a:t>
                  </a:r>
                  <a:endParaRPr lang="en-US" sz="2000" baseline="-25000" dirty="0">
                    <a:cs typeface="Arial" charset="0"/>
                  </a:endParaRPr>
                </a:p>
              </p:txBody>
            </p:sp>
            <p:grpSp>
              <p:nvGrpSpPr>
                <p:cNvPr id="831" name="Group 58"/>
                <p:cNvGrpSpPr>
                  <a:grpSpLocks/>
                </p:cNvGrpSpPr>
                <p:nvPr/>
              </p:nvGrpSpPr>
              <p:grpSpPr bwMode="auto">
                <a:xfrm>
                  <a:off x="-4723876" y="3320531"/>
                  <a:ext cx="771096" cy="615100"/>
                  <a:chOff x="7092080" y="555718"/>
                  <a:chExt cx="631342" cy="578089"/>
                </a:xfrm>
              </p:grpSpPr>
              <p:cxnSp>
                <p:nvCxnSpPr>
                  <p:cNvPr id="846" name="Straight Connector 845"/>
                  <p:cNvCxnSpPr/>
                  <p:nvPr/>
                </p:nvCxnSpPr>
                <p:spPr>
                  <a:xfrm>
                    <a:off x="7488070" y="689849"/>
                    <a:ext cx="0" cy="287155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7" name="Straight Connector 846"/>
                  <p:cNvCxnSpPr/>
                  <p:nvPr/>
                </p:nvCxnSpPr>
                <p:spPr>
                  <a:xfrm>
                    <a:off x="7576944" y="689849"/>
                    <a:ext cx="0" cy="287155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8" name="Straight Connector 847"/>
                  <p:cNvCxnSpPr/>
                  <p:nvPr/>
                </p:nvCxnSpPr>
                <p:spPr>
                  <a:xfrm>
                    <a:off x="7570361" y="678514"/>
                    <a:ext cx="153061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9" name="Straight Connector 848"/>
                  <p:cNvCxnSpPr/>
                  <p:nvPr/>
                </p:nvCxnSpPr>
                <p:spPr>
                  <a:xfrm>
                    <a:off x="7570361" y="977004"/>
                    <a:ext cx="153061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0" name="Straight Connector 849"/>
                  <p:cNvCxnSpPr/>
                  <p:nvPr/>
                </p:nvCxnSpPr>
                <p:spPr>
                  <a:xfrm>
                    <a:off x="7723422" y="555718"/>
                    <a:ext cx="0" cy="134131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1" name="Straight Connector 850"/>
                  <p:cNvCxnSpPr/>
                  <p:nvPr/>
                </p:nvCxnSpPr>
                <p:spPr>
                  <a:xfrm>
                    <a:off x="7723422" y="977004"/>
                    <a:ext cx="0" cy="156803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2" name="Straight Connector 851"/>
                  <p:cNvCxnSpPr/>
                  <p:nvPr/>
                </p:nvCxnSpPr>
                <p:spPr>
                  <a:xfrm flipH="1">
                    <a:off x="7092080" y="840983"/>
                    <a:ext cx="300535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53" name="Oval 852"/>
                  <p:cNvSpPr/>
                  <p:nvPr/>
                </p:nvSpPr>
                <p:spPr>
                  <a:xfrm>
                    <a:off x="7398690" y="788086"/>
                    <a:ext cx="89381" cy="94459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/>
                  </a:p>
                </p:txBody>
              </p:sp>
            </p:grpSp>
            <p:grpSp>
              <p:nvGrpSpPr>
                <p:cNvPr id="832" name="Group 67"/>
                <p:cNvGrpSpPr>
                  <a:grpSpLocks/>
                </p:cNvGrpSpPr>
                <p:nvPr/>
              </p:nvGrpSpPr>
              <p:grpSpPr bwMode="auto">
                <a:xfrm>
                  <a:off x="-4521644" y="3879346"/>
                  <a:ext cx="568867" cy="619120"/>
                  <a:chOff x="7257657" y="552463"/>
                  <a:chExt cx="465765" cy="581868"/>
                </a:xfrm>
              </p:grpSpPr>
              <p:cxnSp>
                <p:nvCxnSpPr>
                  <p:cNvPr id="838" name="Straight Connector 837"/>
                  <p:cNvCxnSpPr/>
                  <p:nvPr/>
                </p:nvCxnSpPr>
                <p:spPr>
                  <a:xfrm>
                    <a:off x="7488070" y="690373"/>
                    <a:ext cx="0" cy="287155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9" name="Straight Connector 838"/>
                  <p:cNvCxnSpPr/>
                  <p:nvPr/>
                </p:nvCxnSpPr>
                <p:spPr>
                  <a:xfrm>
                    <a:off x="7576944" y="690373"/>
                    <a:ext cx="0" cy="287155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0" name="Straight Connector 839"/>
                  <p:cNvCxnSpPr/>
                  <p:nvPr/>
                </p:nvCxnSpPr>
                <p:spPr>
                  <a:xfrm>
                    <a:off x="7570361" y="680927"/>
                    <a:ext cx="153061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1" name="Straight Connector 840"/>
                  <p:cNvCxnSpPr/>
                  <p:nvPr/>
                </p:nvCxnSpPr>
                <p:spPr>
                  <a:xfrm>
                    <a:off x="7570361" y="977528"/>
                    <a:ext cx="153061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2" name="Straight Connector 841"/>
                  <p:cNvCxnSpPr/>
                  <p:nvPr/>
                </p:nvCxnSpPr>
                <p:spPr>
                  <a:xfrm>
                    <a:off x="7723422" y="552463"/>
                    <a:ext cx="0" cy="13791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3" name="Straight Connector 842"/>
                  <p:cNvCxnSpPr/>
                  <p:nvPr/>
                </p:nvCxnSpPr>
                <p:spPr>
                  <a:xfrm>
                    <a:off x="7723422" y="977528"/>
                    <a:ext cx="0" cy="156803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4" name="Straight Connector 843"/>
                  <p:cNvCxnSpPr/>
                  <p:nvPr/>
                </p:nvCxnSpPr>
                <p:spPr>
                  <a:xfrm flipH="1">
                    <a:off x="7257657" y="841507"/>
                    <a:ext cx="134957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45" name="Oval 844"/>
                  <p:cNvSpPr/>
                  <p:nvPr/>
                </p:nvSpPr>
                <p:spPr>
                  <a:xfrm>
                    <a:off x="7398694" y="786721"/>
                    <a:ext cx="89377" cy="96348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/>
                  </a:p>
                </p:txBody>
              </p:sp>
            </p:grpSp>
            <p:cxnSp>
              <p:nvCxnSpPr>
                <p:cNvPr id="833" name="Straight Connector 832"/>
                <p:cNvCxnSpPr/>
                <p:nvPr/>
              </p:nvCxnSpPr>
              <p:spPr bwMode="auto">
                <a:xfrm>
                  <a:off x="-4033187" y="3318519"/>
                  <a:ext cx="176891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34" name="Isosceles Triangle 16"/>
                <p:cNvSpPr/>
                <p:nvPr/>
              </p:nvSpPr>
              <p:spPr bwMode="auto">
                <a:xfrm rot="10800000">
                  <a:off x="-4021596" y="4553425"/>
                  <a:ext cx="146739" cy="156790"/>
                </a:xfrm>
                <a:prstGeom prst="triangl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Arial"/>
                    <a:cs typeface="Arial"/>
                  </a:endParaRPr>
                </a:p>
              </p:txBody>
            </p:sp>
            <p:cxnSp>
              <p:nvCxnSpPr>
                <p:cNvPr id="835" name="Straight Connector 834"/>
                <p:cNvCxnSpPr/>
                <p:nvPr/>
              </p:nvCxnSpPr>
              <p:spPr bwMode="auto">
                <a:xfrm>
                  <a:off x="-3953263" y="3901940"/>
                  <a:ext cx="193934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  <a:tailEnd type="non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36" name="TextBox 123"/>
                <p:cNvSpPr txBox="1">
                  <a:spLocks noChangeArrowheads="1"/>
                </p:cNvSpPr>
                <p:nvPr/>
              </p:nvSpPr>
              <p:spPr bwMode="auto">
                <a:xfrm>
                  <a:off x="-4272828" y="2909763"/>
                  <a:ext cx="656172" cy="400110"/>
                </a:xfrm>
                <a:prstGeom prst="rect">
                  <a:avLst/>
                </a:prstGeom>
                <a:noFill/>
                <a:ln w="28575"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r>
                    <a:rPr lang="en-US" sz="2000" dirty="0" smtClean="0">
                      <a:cs typeface="Arial" charset="0"/>
                    </a:rPr>
                    <a:t>V</a:t>
                  </a:r>
                  <a:r>
                    <a:rPr lang="en-US" sz="2000" baseline="-25000" dirty="0" smtClean="0">
                      <a:cs typeface="Arial" charset="0"/>
                    </a:rPr>
                    <a:t>DD</a:t>
                  </a:r>
                </a:p>
              </p:txBody>
            </p:sp>
            <p:cxnSp>
              <p:nvCxnSpPr>
                <p:cNvPr id="837" name="Straight Connector 836"/>
                <p:cNvCxnSpPr/>
                <p:nvPr/>
              </p:nvCxnSpPr>
              <p:spPr bwMode="auto">
                <a:xfrm flipH="1">
                  <a:off x="-3948227" y="4464775"/>
                  <a:ext cx="695" cy="88649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6" name="Group 765"/>
              <p:cNvGrpSpPr/>
              <p:nvPr/>
            </p:nvGrpSpPr>
            <p:grpSpPr>
              <a:xfrm>
                <a:off x="17754031" y="4267496"/>
                <a:ext cx="1034442" cy="1800452"/>
                <a:chOff x="-4651098" y="2909763"/>
                <a:chExt cx="1034442" cy="1800452"/>
              </a:xfrm>
            </p:grpSpPr>
            <p:sp>
              <p:nvSpPr>
                <p:cNvPr id="806" name="TextBox 57"/>
                <p:cNvSpPr txBox="1">
                  <a:spLocks noChangeArrowheads="1"/>
                </p:cNvSpPr>
                <p:nvPr/>
              </p:nvSpPr>
              <p:spPr bwMode="auto">
                <a:xfrm>
                  <a:off x="-4651098" y="4135713"/>
                  <a:ext cx="594760" cy="400110"/>
                </a:xfrm>
                <a:prstGeom prst="rect">
                  <a:avLst/>
                </a:prstGeom>
                <a:noFill/>
                <a:ln w="28575"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r>
                    <a:rPr lang="en-US" sz="2000" dirty="0" err="1">
                      <a:cs typeface="Arial" charset="0"/>
                    </a:rPr>
                    <a:t>V</a:t>
                  </a:r>
                  <a:r>
                    <a:rPr lang="en-US" sz="2000" baseline="-25000" dirty="0" err="1">
                      <a:cs typeface="Arial" charset="0"/>
                    </a:rPr>
                    <a:t>b</a:t>
                  </a:r>
                  <a:endParaRPr lang="en-US" sz="2000" baseline="-25000" dirty="0">
                    <a:cs typeface="Arial" charset="0"/>
                  </a:endParaRPr>
                </a:p>
              </p:txBody>
            </p:sp>
            <p:grpSp>
              <p:nvGrpSpPr>
                <p:cNvPr id="807" name="Group 58"/>
                <p:cNvGrpSpPr>
                  <a:grpSpLocks/>
                </p:cNvGrpSpPr>
                <p:nvPr/>
              </p:nvGrpSpPr>
              <p:grpSpPr bwMode="auto">
                <a:xfrm>
                  <a:off x="-4521644" y="3320531"/>
                  <a:ext cx="568867" cy="615100"/>
                  <a:chOff x="7257657" y="555718"/>
                  <a:chExt cx="465765" cy="578089"/>
                </a:xfrm>
              </p:grpSpPr>
              <p:cxnSp>
                <p:nvCxnSpPr>
                  <p:cNvPr id="822" name="Straight Connector 821"/>
                  <p:cNvCxnSpPr/>
                  <p:nvPr/>
                </p:nvCxnSpPr>
                <p:spPr>
                  <a:xfrm>
                    <a:off x="7488070" y="689849"/>
                    <a:ext cx="0" cy="287155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3" name="Straight Connector 822"/>
                  <p:cNvCxnSpPr/>
                  <p:nvPr/>
                </p:nvCxnSpPr>
                <p:spPr>
                  <a:xfrm>
                    <a:off x="7576944" y="689849"/>
                    <a:ext cx="0" cy="287155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4" name="Straight Connector 823"/>
                  <p:cNvCxnSpPr/>
                  <p:nvPr/>
                </p:nvCxnSpPr>
                <p:spPr>
                  <a:xfrm>
                    <a:off x="7570361" y="678514"/>
                    <a:ext cx="153061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5" name="Straight Connector 824"/>
                  <p:cNvCxnSpPr/>
                  <p:nvPr/>
                </p:nvCxnSpPr>
                <p:spPr>
                  <a:xfrm>
                    <a:off x="7570361" y="977004"/>
                    <a:ext cx="153061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6" name="Straight Connector 825"/>
                  <p:cNvCxnSpPr/>
                  <p:nvPr/>
                </p:nvCxnSpPr>
                <p:spPr>
                  <a:xfrm>
                    <a:off x="7723422" y="555718"/>
                    <a:ext cx="0" cy="134131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7" name="Straight Connector 826"/>
                  <p:cNvCxnSpPr/>
                  <p:nvPr/>
                </p:nvCxnSpPr>
                <p:spPr>
                  <a:xfrm>
                    <a:off x="7723422" y="977004"/>
                    <a:ext cx="0" cy="156803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8" name="Straight Connector 827"/>
                  <p:cNvCxnSpPr/>
                  <p:nvPr/>
                </p:nvCxnSpPr>
                <p:spPr>
                  <a:xfrm flipH="1">
                    <a:off x="7257657" y="840983"/>
                    <a:ext cx="134957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29" name="Oval 828"/>
                  <p:cNvSpPr/>
                  <p:nvPr/>
                </p:nvSpPr>
                <p:spPr>
                  <a:xfrm>
                    <a:off x="7398690" y="788086"/>
                    <a:ext cx="89381" cy="94459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/>
                  </a:p>
                </p:txBody>
              </p:sp>
            </p:grpSp>
            <p:grpSp>
              <p:nvGrpSpPr>
                <p:cNvPr id="808" name="Group 67"/>
                <p:cNvGrpSpPr>
                  <a:grpSpLocks/>
                </p:cNvGrpSpPr>
                <p:nvPr/>
              </p:nvGrpSpPr>
              <p:grpSpPr bwMode="auto">
                <a:xfrm>
                  <a:off x="-4521644" y="3879346"/>
                  <a:ext cx="568867" cy="619120"/>
                  <a:chOff x="7257657" y="552463"/>
                  <a:chExt cx="465765" cy="581868"/>
                </a:xfrm>
              </p:grpSpPr>
              <p:cxnSp>
                <p:nvCxnSpPr>
                  <p:cNvPr id="814" name="Straight Connector 813"/>
                  <p:cNvCxnSpPr/>
                  <p:nvPr/>
                </p:nvCxnSpPr>
                <p:spPr>
                  <a:xfrm>
                    <a:off x="7488070" y="690373"/>
                    <a:ext cx="0" cy="287155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5" name="Straight Connector 814"/>
                  <p:cNvCxnSpPr/>
                  <p:nvPr/>
                </p:nvCxnSpPr>
                <p:spPr>
                  <a:xfrm>
                    <a:off x="7576944" y="690373"/>
                    <a:ext cx="0" cy="287155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6" name="Straight Connector 815"/>
                  <p:cNvCxnSpPr/>
                  <p:nvPr/>
                </p:nvCxnSpPr>
                <p:spPr>
                  <a:xfrm>
                    <a:off x="7570361" y="680927"/>
                    <a:ext cx="153061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7" name="Straight Connector 816"/>
                  <p:cNvCxnSpPr/>
                  <p:nvPr/>
                </p:nvCxnSpPr>
                <p:spPr>
                  <a:xfrm>
                    <a:off x="7570361" y="977528"/>
                    <a:ext cx="153061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8" name="Straight Connector 817"/>
                  <p:cNvCxnSpPr/>
                  <p:nvPr/>
                </p:nvCxnSpPr>
                <p:spPr>
                  <a:xfrm>
                    <a:off x="7723422" y="552463"/>
                    <a:ext cx="0" cy="13791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9" name="Straight Connector 818"/>
                  <p:cNvCxnSpPr/>
                  <p:nvPr/>
                </p:nvCxnSpPr>
                <p:spPr>
                  <a:xfrm>
                    <a:off x="7723422" y="977528"/>
                    <a:ext cx="0" cy="156803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0" name="Straight Connector 819"/>
                  <p:cNvCxnSpPr/>
                  <p:nvPr/>
                </p:nvCxnSpPr>
                <p:spPr>
                  <a:xfrm flipH="1">
                    <a:off x="7257657" y="841507"/>
                    <a:ext cx="134957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21" name="Oval 820"/>
                  <p:cNvSpPr/>
                  <p:nvPr/>
                </p:nvSpPr>
                <p:spPr>
                  <a:xfrm>
                    <a:off x="7398694" y="786721"/>
                    <a:ext cx="89377" cy="96348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/>
                  </a:p>
                </p:txBody>
              </p:sp>
            </p:grpSp>
            <p:cxnSp>
              <p:nvCxnSpPr>
                <p:cNvPr id="809" name="Straight Connector 808"/>
                <p:cNvCxnSpPr/>
                <p:nvPr/>
              </p:nvCxnSpPr>
              <p:spPr bwMode="auto">
                <a:xfrm>
                  <a:off x="-4033187" y="3318519"/>
                  <a:ext cx="176891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10" name="Isosceles Triangle 16"/>
                <p:cNvSpPr/>
                <p:nvPr/>
              </p:nvSpPr>
              <p:spPr bwMode="auto">
                <a:xfrm rot="10800000">
                  <a:off x="-4021596" y="4553425"/>
                  <a:ext cx="146739" cy="156790"/>
                </a:xfrm>
                <a:prstGeom prst="triangl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Arial"/>
                    <a:cs typeface="Arial"/>
                  </a:endParaRPr>
                </a:p>
              </p:txBody>
            </p:sp>
            <p:cxnSp>
              <p:nvCxnSpPr>
                <p:cNvPr id="811" name="Straight Connector 810"/>
                <p:cNvCxnSpPr/>
                <p:nvPr/>
              </p:nvCxnSpPr>
              <p:spPr bwMode="auto">
                <a:xfrm>
                  <a:off x="-3953263" y="3901940"/>
                  <a:ext cx="193934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  <a:tailEnd type="diamond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12" name="TextBox 123"/>
                <p:cNvSpPr txBox="1">
                  <a:spLocks noChangeArrowheads="1"/>
                </p:cNvSpPr>
                <p:nvPr/>
              </p:nvSpPr>
              <p:spPr bwMode="auto">
                <a:xfrm>
                  <a:off x="-4272828" y="2909763"/>
                  <a:ext cx="656172" cy="400110"/>
                </a:xfrm>
                <a:prstGeom prst="rect">
                  <a:avLst/>
                </a:prstGeom>
                <a:noFill/>
                <a:ln w="28575"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r>
                    <a:rPr lang="en-US" sz="2000" dirty="0" smtClean="0">
                      <a:cs typeface="Arial" charset="0"/>
                    </a:rPr>
                    <a:t>V</a:t>
                  </a:r>
                  <a:r>
                    <a:rPr lang="en-US" sz="2000" baseline="-25000" dirty="0" smtClean="0">
                      <a:cs typeface="Arial" charset="0"/>
                    </a:rPr>
                    <a:t>DD</a:t>
                  </a:r>
                </a:p>
              </p:txBody>
            </p:sp>
            <p:cxnSp>
              <p:nvCxnSpPr>
                <p:cNvPr id="813" name="Straight Connector 812"/>
                <p:cNvCxnSpPr/>
                <p:nvPr/>
              </p:nvCxnSpPr>
              <p:spPr bwMode="auto">
                <a:xfrm flipH="1">
                  <a:off x="-3948227" y="4464775"/>
                  <a:ext cx="695" cy="88649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67" name="Straight Connector 766"/>
              <p:cNvCxnSpPr/>
              <p:nvPr/>
            </p:nvCxnSpPr>
            <p:spPr bwMode="auto">
              <a:xfrm>
                <a:off x="17884977" y="4990368"/>
                <a:ext cx="1" cy="245521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68" name="Group 767"/>
              <p:cNvGrpSpPr/>
              <p:nvPr/>
            </p:nvGrpSpPr>
            <p:grpSpPr>
              <a:xfrm>
                <a:off x="14548095" y="3407982"/>
                <a:ext cx="2248293" cy="2197213"/>
                <a:chOff x="6264371" y="4650383"/>
                <a:chExt cx="2248293" cy="2197213"/>
              </a:xfrm>
            </p:grpSpPr>
            <p:sp>
              <p:nvSpPr>
                <p:cNvPr id="769" name="TextBox 123"/>
                <p:cNvSpPr txBox="1">
                  <a:spLocks noChangeArrowheads="1"/>
                </p:cNvSpPr>
                <p:nvPr/>
              </p:nvSpPr>
              <p:spPr bwMode="auto">
                <a:xfrm>
                  <a:off x="7128812" y="4650383"/>
                  <a:ext cx="661307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r>
                    <a:rPr lang="en-US" sz="2000" dirty="0" smtClean="0">
                      <a:cs typeface="Arial" charset="0"/>
                    </a:rPr>
                    <a:t>V</a:t>
                  </a:r>
                  <a:r>
                    <a:rPr lang="en-US" sz="2000" baseline="-25000" dirty="0" smtClean="0">
                      <a:cs typeface="Arial" charset="0"/>
                    </a:rPr>
                    <a:t>DD</a:t>
                  </a:r>
                </a:p>
              </p:txBody>
            </p:sp>
            <p:grpSp>
              <p:nvGrpSpPr>
                <p:cNvPr id="770" name="Group 769"/>
                <p:cNvGrpSpPr/>
                <p:nvPr/>
              </p:nvGrpSpPr>
              <p:grpSpPr>
                <a:xfrm>
                  <a:off x="6264371" y="5014550"/>
                  <a:ext cx="2248293" cy="1833046"/>
                  <a:chOff x="6264371" y="5014550"/>
                  <a:chExt cx="2248293" cy="1833046"/>
                </a:xfrm>
              </p:grpSpPr>
              <p:grpSp>
                <p:nvGrpSpPr>
                  <p:cNvPr id="771" name="Group 58"/>
                  <p:cNvGrpSpPr>
                    <a:grpSpLocks/>
                  </p:cNvGrpSpPr>
                  <p:nvPr/>
                </p:nvGrpSpPr>
                <p:grpSpPr bwMode="auto">
                  <a:xfrm>
                    <a:off x="6596071" y="5170462"/>
                    <a:ext cx="691043" cy="736592"/>
                    <a:chOff x="7257657" y="532264"/>
                    <a:chExt cx="465765" cy="569879"/>
                  </a:xfrm>
                </p:grpSpPr>
                <p:cxnSp>
                  <p:nvCxnSpPr>
                    <p:cNvPr id="798" name="Straight Connector 797"/>
                    <p:cNvCxnSpPr/>
                    <p:nvPr/>
                  </p:nvCxnSpPr>
                  <p:spPr>
                    <a:xfrm>
                      <a:off x="7488070" y="689849"/>
                      <a:ext cx="0" cy="287155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99" name="Straight Connector 798"/>
                    <p:cNvCxnSpPr/>
                    <p:nvPr/>
                  </p:nvCxnSpPr>
                  <p:spPr>
                    <a:xfrm>
                      <a:off x="7576944" y="689849"/>
                      <a:ext cx="0" cy="287155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00" name="Straight Connector 799"/>
                    <p:cNvCxnSpPr/>
                    <p:nvPr/>
                  </p:nvCxnSpPr>
                  <p:spPr>
                    <a:xfrm>
                      <a:off x="7570361" y="678514"/>
                      <a:ext cx="153061" cy="0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01" name="Straight Connector 800"/>
                    <p:cNvCxnSpPr/>
                    <p:nvPr/>
                  </p:nvCxnSpPr>
                  <p:spPr>
                    <a:xfrm>
                      <a:off x="7570361" y="977004"/>
                      <a:ext cx="153061" cy="0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02" name="Straight Connector 801"/>
                    <p:cNvCxnSpPr/>
                    <p:nvPr/>
                  </p:nvCxnSpPr>
                  <p:spPr>
                    <a:xfrm>
                      <a:off x="7723422" y="532264"/>
                      <a:ext cx="0" cy="157586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03" name="Straight Connector 802"/>
                    <p:cNvCxnSpPr/>
                    <p:nvPr/>
                  </p:nvCxnSpPr>
                  <p:spPr>
                    <a:xfrm>
                      <a:off x="7723422" y="977004"/>
                      <a:ext cx="0" cy="125139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  <a:head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04" name="Straight Connector 803"/>
                    <p:cNvCxnSpPr/>
                    <p:nvPr/>
                  </p:nvCxnSpPr>
                  <p:spPr>
                    <a:xfrm flipH="1">
                      <a:off x="7257657" y="840983"/>
                      <a:ext cx="134957" cy="0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  <a:tailEnd type="none" w="sm" len="sm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05" name="Oval 804"/>
                    <p:cNvSpPr/>
                    <p:nvPr/>
                  </p:nvSpPr>
                  <p:spPr>
                    <a:xfrm>
                      <a:off x="7398690" y="788086"/>
                      <a:ext cx="89381" cy="94459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2000"/>
                    </a:p>
                  </p:txBody>
                </p:sp>
              </p:grpSp>
              <p:grpSp>
                <p:nvGrpSpPr>
                  <p:cNvPr id="772" name="Group 67"/>
                  <p:cNvGrpSpPr>
                    <a:grpSpLocks/>
                  </p:cNvGrpSpPr>
                  <p:nvPr/>
                </p:nvGrpSpPr>
                <p:grpSpPr bwMode="auto">
                  <a:xfrm>
                    <a:off x="6909602" y="5907487"/>
                    <a:ext cx="481790" cy="752088"/>
                    <a:chOff x="7398694" y="552463"/>
                    <a:chExt cx="324728" cy="581868"/>
                  </a:xfrm>
                </p:grpSpPr>
                <p:cxnSp>
                  <p:nvCxnSpPr>
                    <p:cNvPr id="791" name="Straight Connector 790"/>
                    <p:cNvCxnSpPr/>
                    <p:nvPr/>
                  </p:nvCxnSpPr>
                  <p:spPr>
                    <a:xfrm>
                      <a:off x="7488070" y="690373"/>
                      <a:ext cx="0" cy="287155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92" name="Straight Connector 791"/>
                    <p:cNvCxnSpPr/>
                    <p:nvPr/>
                  </p:nvCxnSpPr>
                  <p:spPr>
                    <a:xfrm>
                      <a:off x="7576944" y="690373"/>
                      <a:ext cx="0" cy="287155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93" name="Straight Connector 792"/>
                    <p:cNvCxnSpPr/>
                    <p:nvPr/>
                  </p:nvCxnSpPr>
                  <p:spPr>
                    <a:xfrm>
                      <a:off x="7570361" y="680927"/>
                      <a:ext cx="153061" cy="0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94" name="Straight Connector 793"/>
                    <p:cNvCxnSpPr/>
                    <p:nvPr/>
                  </p:nvCxnSpPr>
                  <p:spPr>
                    <a:xfrm>
                      <a:off x="7570361" y="977528"/>
                      <a:ext cx="153061" cy="0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95" name="Straight Connector 794"/>
                    <p:cNvCxnSpPr/>
                    <p:nvPr/>
                  </p:nvCxnSpPr>
                  <p:spPr>
                    <a:xfrm>
                      <a:off x="7723422" y="552463"/>
                      <a:ext cx="0" cy="137910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  <a:headEnd type="oval" w="sm" len="sm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96" name="Straight Connector 795"/>
                    <p:cNvCxnSpPr/>
                    <p:nvPr/>
                  </p:nvCxnSpPr>
                  <p:spPr>
                    <a:xfrm>
                      <a:off x="7723422" y="977528"/>
                      <a:ext cx="0" cy="156803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97" name="Oval 796"/>
                    <p:cNvSpPr/>
                    <p:nvPr/>
                  </p:nvSpPr>
                  <p:spPr>
                    <a:xfrm>
                      <a:off x="7398694" y="786721"/>
                      <a:ext cx="89377" cy="96348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2000"/>
                    </a:p>
                  </p:txBody>
                </p:sp>
              </p:grpSp>
              <p:cxnSp>
                <p:nvCxnSpPr>
                  <p:cNvPr id="773" name="Straight Connector 772"/>
                  <p:cNvCxnSpPr/>
                  <p:nvPr/>
                </p:nvCxnSpPr>
                <p:spPr bwMode="auto">
                  <a:xfrm>
                    <a:off x="7294237" y="5031548"/>
                    <a:ext cx="214882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74" name="Isosceles Triangle 130"/>
                  <p:cNvSpPr/>
                  <p:nvPr/>
                </p:nvSpPr>
                <p:spPr bwMode="auto">
                  <a:xfrm rot="10800000">
                    <a:off x="7308361" y="6657132"/>
                    <a:ext cx="178254" cy="190464"/>
                  </a:xfrm>
                  <a:prstGeom prst="triangl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Arial"/>
                      <a:cs typeface="Arial"/>
                    </a:endParaRPr>
                  </a:p>
                </p:txBody>
              </p:sp>
              <p:cxnSp>
                <p:nvCxnSpPr>
                  <p:cNvPr id="775" name="Straight Connector 774"/>
                  <p:cNvCxnSpPr/>
                  <p:nvPr/>
                </p:nvCxnSpPr>
                <p:spPr bwMode="auto">
                  <a:xfrm flipV="1">
                    <a:off x="7286523" y="5896370"/>
                    <a:ext cx="894089" cy="10685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  <a:headEnd type="none" w="sm" len="sm"/>
                    <a:tailEnd type="none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76" name="TextBox 1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86772" y="5374049"/>
                    <a:ext cx="184731" cy="400110"/>
                  </a:xfrm>
                  <a:prstGeom prst="rect">
                    <a:avLst/>
                  </a:prstGeom>
                  <a:noFill/>
                  <a:ln w="19050" cmpd="sng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9pPr>
                  </a:lstStyle>
                  <a:p>
                    <a:endParaRPr lang="en-US" sz="2000" dirty="0"/>
                  </a:p>
                </p:txBody>
              </p:sp>
              <p:sp>
                <p:nvSpPr>
                  <p:cNvPr id="777" name="TextBox 1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64371" y="6063205"/>
                    <a:ext cx="450764" cy="400110"/>
                  </a:xfrm>
                  <a:prstGeom prst="rect">
                    <a:avLst/>
                  </a:prstGeom>
                  <a:noFill/>
                  <a:ln w="19050" cmpd="sng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9pPr>
                  </a:lstStyle>
                  <a:p>
                    <a:r>
                      <a:rPr lang="en-US" sz="2000" dirty="0" err="1" smtClean="0"/>
                      <a:t>V</a:t>
                    </a:r>
                    <a:r>
                      <a:rPr lang="en-US" sz="2000" baseline="-25000" dirty="0" err="1" smtClean="0"/>
                      <a:t>b</a:t>
                    </a:r>
                    <a:endParaRPr lang="en-US" sz="2000" baseline="-25000" dirty="0"/>
                  </a:p>
                </p:txBody>
              </p:sp>
              <p:sp>
                <p:nvSpPr>
                  <p:cNvPr id="778" name="TextBox 1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871142" y="5170592"/>
                    <a:ext cx="641522" cy="400110"/>
                  </a:xfrm>
                  <a:prstGeom prst="rect">
                    <a:avLst/>
                  </a:prstGeom>
                  <a:noFill/>
                  <a:ln w="19050" cmpd="sng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9pPr>
                  </a:lstStyle>
                  <a:p>
                    <a:r>
                      <a:rPr lang="en-US" sz="2000" dirty="0" smtClean="0"/>
                      <a:t>clk4</a:t>
                    </a:r>
                    <a:endParaRPr lang="en-US" sz="2000" dirty="0"/>
                  </a:p>
                </p:txBody>
              </p:sp>
              <p:grpSp>
                <p:nvGrpSpPr>
                  <p:cNvPr id="779" name="Group 58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7514206" y="5170461"/>
                    <a:ext cx="691043" cy="747204"/>
                    <a:chOff x="7257657" y="555718"/>
                    <a:chExt cx="465765" cy="578089"/>
                  </a:xfrm>
                </p:grpSpPr>
                <p:cxnSp>
                  <p:nvCxnSpPr>
                    <p:cNvPr id="783" name="Straight Connector 782"/>
                    <p:cNvCxnSpPr/>
                    <p:nvPr/>
                  </p:nvCxnSpPr>
                  <p:spPr>
                    <a:xfrm>
                      <a:off x="7488070" y="689849"/>
                      <a:ext cx="0" cy="287155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84" name="Straight Connector 783"/>
                    <p:cNvCxnSpPr/>
                    <p:nvPr/>
                  </p:nvCxnSpPr>
                  <p:spPr>
                    <a:xfrm>
                      <a:off x="7576944" y="689849"/>
                      <a:ext cx="0" cy="287155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85" name="Straight Connector 784"/>
                    <p:cNvCxnSpPr/>
                    <p:nvPr/>
                  </p:nvCxnSpPr>
                  <p:spPr>
                    <a:xfrm>
                      <a:off x="7570361" y="678514"/>
                      <a:ext cx="153061" cy="0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86" name="Straight Connector 785"/>
                    <p:cNvCxnSpPr/>
                    <p:nvPr/>
                  </p:nvCxnSpPr>
                  <p:spPr>
                    <a:xfrm>
                      <a:off x="7570361" y="977004"/>
                      <a:ext cx="153061" cy="0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87" name="Straight Connector 786"/>
                    <p:cNvCxnSpPr/>
                    <p:nvPr/>
                  </p:nvCxnSpPr>
                  <p:spPr>
                    <a:xfrm>
                      <a:off x="7723422" y="555718"/>
                      <a:ext cx="0" cy="134131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88" name="Straight Connector 787"/>
                    <p:cNvCxnSpPr/>
                    <p:nvPr/>
                  </p:nvCxnSpPr>
                  <p:spPr>
                    <a:xfrm>
                      <a:off x="7723422" y="977004"/>
                      <a:ext cx="0" cy="156803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89" name="Straight Connector 788"/>
                    <p:cNvCxnSpPr/>
                    <p:nvPr/>
                  </p:nvCxnSpPr>
                  <p:spPr>
                    <a:xfrm flipH="1">
                      <a:off x="7257657" y="840983"/>
                      <a:ext cx="134957" cy="0"/>
                    </a:xfrm>
                    <a:prstGeom prst="line">
                      <a:avLst/>
                    </a:prstGeom>
                    <a:ln w="28575" cmpd="sng">
                      <a:solidFill>
                        <a:schemeClr val="tx1"/>
                      </a:solidFill>
                      <a:tailEnd type="none" w="sm" len="sm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90" name="Oval 789"/>
                    <p:cNvSpPr/>
                    <p:nvPr/>
                  </p:nvSpPr>
                  <p:spPr>
                    <a:xfrm>
                      <a:off x="7398690" y="788086"/>
                      <a:ext cx="89381" cy="94459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2000"/>
                    </a:p>
                  </p:txBody>
                </p:sp>
              </p:grpSp>
              <p:cxnSp>
                <p:nvCxnSpPr>
                  <p:cNvPr id="780" name="Straight Connector 779"/>
                  <p:cNvCxnSpPr/>
                  <p:nvPr/>
                </p:nvCxnSpPr>
                <p:spPr bwMode="auto">
                  <a:xfrm>
                    <a:off x="7286523" y="5170461"/>
                    <a:ext cx="222596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  <a:headEnd type="none" w="sm" len="sm"/>
                    <a:tailEnd type="none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1" name="Straight Connector 780"/>
                  <p:cNvCxnSpPr/>
                  <p:nvPr/>
                </p:nvCxnSpPr>
                <p:spPr bwMode="auto">
                  <a:xfrm>
                    <a:off x="7401678" y="5014550"/>
                    <a:ext cx="0" cy="168022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  <a:headEnd type="none" w="sm" len="sm"/>
                    <a:tailEnd type="none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2" name="Straight Connector 781"/>
                  <p:cNvCxnSpPr/>
                  <p:nvPr/>
                </p:nvCxnSpPr>
                <p:spPr bwMode="auto">
                  <a:xfrm>
                    <a:off x="6757484" y="6266826"/>
                    <a:ext cx="152119" cy="5716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  <a:headEnd type="diamond" w="sm" len="sm"/>
                    <a:tailEnd type="none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755" name="TextBox 113"/>
            <p:cNvSpPr txBox="1">
              <a:spLocks noChangeArrowheads="1"/>
            </p:cNvSpPr>
            <p:nvPr/>
          </p:nvSpPr>
          <p:spPr bwMode="auto">
            <a:xfrm>
              <a:off x="8149358" y="8382000"/>
              <a:ext cx="385042" cy="400110"/>
            </a:xfrm>
            <a:prstGeom prst="rect">
              <a:avLst/>
            </a:prstGeom>
            <a:noFill/>
            <a:ln w="190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dirty="0" smtClean="0"/>
                <a:t>in</a:t>
              </a:r>
              <a:endParaRPr lang="en-US" sz="2000" dirty="0"/>
            </a:p>
          </p:txBody>
        </p:sp>
        <p:sp>
          <p:nvSpPr>
            <p:cNvPr id="756" name="TextBox 113"/>
            <p:cNvSpPr txBox="1">
              <a:spLocks noChangeArrowheads="1"/>
            </p:cNvSpPr>
            <p:nvPr/>
          </p:nvSpPr>
          <p:spPr bwMode="auto">
            <a:xfrm>
              <a:off x="12192000" y="9296400"/>
              <a:ext cx="540533" cy="400110"/>
            </a:xfrm>
            <a:prstGeom prst="rect">
              <a:avLst/>
            </a:prstGeom>
            <a:noFill/>
            <a:ln w="190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2000" smtClean="0"/>
                <a:t>out</a:t>
              </a:r>
              <a:endParaRPr lang="en-US" sz="2000" dirty="0"/>
            </a:p>
          </p:txBody>
        </p:sp>
      </p:grpSp>
      <p:cxnSp>
        <p:nvCxnSpPr>
          <p:cNvPr id="260" name="Straight Connector 259"/>
          <p:cNvCxnSpPr/>
          <p:nvPr/>
        </p:nvCxnSpPr>
        <p:spPr>
          <a:xfrm>
            <a:off x="1524000" y="2404533"/>
            <a:ext cx="1778000" cy="2540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>
            <a:off x="5994401" y="2506133"/>
            <a:ext cx="1778000" cy="2540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/>
          <p:nvPr/>
        </p:nvCxnSpPr>
        <p:spPr>
          <a:xfrm>
            <a:off x="8974667" y="2336799"/>
            <a:ext cx="2127602" cy="2286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" name="TextBox 123"/>
          <p:cNvSpPr txBox="1">
            <a:spLocks noChangeArrowheads="1"/>
          </p:cNvSpPr>
          <p:nvPr/>
        </p:nvSpPr>
        <p:spPr bwMode="auto">
          <a:xfrm>
            <a:off x="2801596" y="2692399"/>
            <a:ext cx="12116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 smtClean="0">
                <a:ea typeface="Arial" charset="0"/>
                <a:cs typeface="Arial" charset="0"/>
              </a:rPr>
              <a:t>Layer 1</a:t>
            </a:r>
            <a:endParaRPr lang="en-US" sz="2000" dirty="0">
              <a:ea typeface="Arial" charset="0"/>
              <a:cs typeface="Arial" charset="0"/>
            </a:endParaRPr>
          </a:p>
        </p:txBody>
      </p:sp>
      <p:sp>
        <p:nvSpPr>
          <p:cNvPr id="267" name="TextBox 123"/>
          <p:cNvSpPr txBox="1">
            <a:spLocks noChangeArrowheads="1"/>
          </p:cNvSpPr>
          <p:nvPr/>
        </p:nvSpPr>
        <p:spPr bwMode="auto">
          <a:xfrm>
            <a:off x="4867462" y="1947332"/>
            <a:ext cx="12116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 smtClean="0">
                <a:ea typeface="Arial" charset="0"/>
                <a:cs typeface="Arial" charset="0"/>
              </a:rPr>
              <a:t>Layer 2</a:t>
            </a:r>
            <a:endParaRPr lang="en-US" sz="2000" dirty="0">
              <a:ea typeface="Arial" charset="0"/>
              <a:cs typeface="Arial" charset="0"/>
            </a:endParaRPr>
          </a:p>
        </p:txBody>
      </p:sp>
      <p:sp>
        <p:nvSpPr>
          <p:cNvPr id="268" name="TextBox 123"/>
          <p:cNvSpPr txBox="1">
            <a:spLocks noChangeArrowheads="1"/>
          </p:cNvSpPr>
          <p:nvPr/>
        </p:nvSpPr>
        <p:spPr bwMode="auto">
          <a:xfrm>
            <a:off x="7187329" y="2743199"/>
            <a:ext cx="12116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 smtClean="0">
                <a:ea typeface="Arial" charset="0"/>
                <a:cs typeface="Arial" charset="0"/>
              </a:rPr>
              <a:t>Layer 1</a:t>
            </a:r>
            <a:endParaRPr lang="en-US" sz="2000" dirty="0">
              <a:ea typeface="Arial" charset="0"/>
              <a:cs typeface="Arial" charset="0"/>
            </a:endParaRPr>
          </a:p>
        </p:txBody>
      </p:sp>
      <p:sp>
        <p:nvSpPr>
          <p:cNvPr id="269" name="TextBox 123"/>
          <p:cNvSpPr txBox="1">
            <a:spLocks noChangeArrowheads="1"/>
          </p:cNvSpPr>
          <p:nvPr/>
        </p:nvSpPr>
        <p:spPr bwMode="auto">
          <a:xfrm>
            <a:off x="363196" y="1930399"/>
            <a:ext cx="12116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 smtClean="0">
                <a:ea typeface="Arial" charset="0"/>
                <a:cs typeface="Arial" charset="0"/>
              </a:rPr>
              <a:t>Layer 2</a:t>
            </a:r>
            <a:endParaRPr lang="en-US" sz="2000" dirty="0">
              <a:ea typeface="Arial" charset="0"/>
              <a:cs typeface="Arial" charset="0"/>
            </a:endParaRPr>
          </a:p>
        </p:txBody>
      </p:sp>
      <p:sp>
        <p:nvSpPr>
          <p:cNvPr id="270" name="TextBox 123"/>
          <p:cNvSpPr txBox="1">
            <a:spLocks noChangeArrowheads="1"/>
          </p:cNvSpPr>
          <p:nvPr/>
        </p:nvSpPr>
        <p:spPr bwMode="auto">
          <a:xfrm>
            <a:off x="8118663" y="2319866"/>
            <a:ext cx="12116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 smtClean="0">
                <a:ea typeface="Arial" charset="0"/>
                <a:cs typeface="Arial" charset="0"/>
              </a:rPr>
              <a:t>Layer 1</a:t>
            </a:r>
            <a:endParaRPr lang="en-US" sz="2000" dirty="0">
              <a:ea typeface="Arial" charset="0"/>
              <a:cs typeface="Arial" charset="0"/>
            </a:endParaRPr>
          </a:p>
        </p:txBody>
      </p:sp>
      <p:sp>
        <p:nvSpPr>
          <p:cNvPr id="271" name="TextBox 123"/>
          <p:cNvSpPr txBox="1">
            <a:spLocks noChangeArrowheads="1"/>
          </p:cNvSpPr>
          <p:nvPr/>
        </p:nvSpPr>
        <p:spPr bwMode="auto">
          <a:xfrm>
            <a:off x="8050930" y="1896532"/>
            <a:ext cx="12116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 smtClean="0">
                <a:ea typeface="Arial" charset="0"/>
                <a:cs typeface="Arial" charset="0"/>
              </a:rPr>
              <a:t>Layer 2</a:t>
            </a:r>
            <a:endParaRPr lang="en-US" sz="2000" dirty="0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95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Rounded Rectangle 213"/>
          <p:cNvSpPr/>
          <p:nvPr/>
        </p:nvSpPr>
        <p:spPr bwMode="auto">
          <a:xfrm>
            <a:off x="5771860" y="1747285"/>
            <a:ext cx="6333247" cy="4798110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131" name="Rounded Rectangle 130"/>
          <p:cNvSpPr/>
          <p:nvPr/>
        </p:nvSpPr>
        <p:spPr bwMode="auto">
          <a:xfrm>
            <a:off x="321362" y="1747285"/>
            <a:ext cx="5359398" cy="4798110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  <a:latin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342" y="2826699"/>
            <a:ext cx="4602987" cy="2890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Inference in HD: RRAM current-summing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705" y="604285"/>
            <a:ext cx="10972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/>
              <a:t>Calculate Hamming distance</a:t>
            </a:r>
          </a:p>
          <a:p>
            <a:pPr algn="ctr"/>
            <a:r>
              <a:rPr lang="en-US" dirty="0" smtClean="0"/>
              <a:t>Closest match vs stored HD vectors</a:t>
            </a:r>
          </a:p>
        </p:txBody>
      </p:sp>
      <p:cxnSp>
        <p:nvCxnSpPr>
          <p:cNvPr id="113" name="Straight Connector 112"/>
          <p:cNvCxnSpPr/>
          <p:nvPr/>
        </p:nvCxnSpPr>
        <p:spPr bwMode="auto">
          <a:xfrm>
            <a:off x="4112839" y="3133004"/>
            <a:ext cx="0" cy="2409973"/>
          </a:xfrm>
          <a:prstGeom prst="line">
            <a:avLst/>
          </a:prstGeom>
          <a:ln w="76200" cmpd="sng">
            <a:solidFill>
              <a:srgbClr val="FF0000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TextBox 123"/>
          <p:cNvSpPr txBox="1">
            <a:spLocks noChangeArrowheads="1"/>
          </p:cNvSpPr>
          <p:nvPr/>
        </p:nvSpPr>
        <p:spPr bwMode="auto">
          <a:xfrm>
            <a:off x="3848321" y="2060383"/>
            <a:ext cx="170814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ea typeface="Arial" charset="0"/>
                <a:cs typeface="Arial" charset="0"/>
              </a:rPr>
              <a:t>Current Summing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6110129" y="5896641"/>
            <a:ext cx="258596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lang0 (English)</a:t>
            </a:r>
            <a:endParaRPr lang="en-US" sz="28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9134244" y="5896641"/>
            <a:ext cx="2706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lang1 (Spanish)</a:t>
            </a:r>
            <a:endParaRPr lang="en-US" sz="2800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8893501" y="5997317"/>
            <a:ext cx="253042" cy="253042"/>
          </a:xfrm>
          <a:prstGeom prst="rect">
            <a:avLst/>
          </a:prstGeom>
          <a:solidFill>
            <a:srgbClr val="0432FF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1" name="Rectangle 120"/>
          <p:cNvSpPr/>
          <p:nvPr/>
        </p:nvSpPr>
        <p:spPr>
          <a:xfrm>
            <a:off x="5867881" y="6016413"/>
            <a:ext cx="253042" cy="25304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4" name="TextBox 123"/>
          <p:cNvSpPr txBox="1"/>
          <p:nvPr/>
        </p:nvSpPr>
        <p:spPr>
          <a:xfrm rot="16200000">
            <a:off x="4640008" y="3947927"/>
            <a:ext cx="2999539" cy="523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Current Sum (</a:t>
            </a:r>
            <a:r>
              <a:rPr lang="en-US" sz="2800" dirty="0" smtClean="0"/>
              <a:t>µ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A)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7" name="TextBox 123"/>
          <p:cNvSpPr txBox="1">
            <a:spLocks noChangeArrowheads="1"/>
          </p:cNvSpPr>
          <p:nvPr/>
        </p:nvSpPr>
        <p:spPr bwMode="auto">
          <a:xfrm>
            <a:off x="3402348" y="6066062"/>
            <a:ext cx="10436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mtClean="0">
                <a:ea typeface="Arial" charset="0"/>
                <a:cs typeface="Arial" charset="0"/>
              </a:rPr>
              <a:t>lang0</a:t>
            </a:r>
            <a:endParaRPr lang="en-US" dirty="0">
              <a:ea typeface="Arial" charset="0"/>
              <a:cs typeface="Arial" charset="0"/>
            </a:endParaRPr>
          </a:p>
        </p:txBody>
      </p:sp>
      <p:sp>
        <p:nvSpPr>
          <p:cNvPr id="359" name="TextBox 123"/>
          <p:cNvSpPr txBox="1">
            <a:spLocks noChangeArrowheads="1"/>
          </p:cNvSpPr>
          <p:nvPr/>
        </p:nvSpPr>
        <p:spPr bwMode="auto">
          <a:xfrm>
            <a:off x="426393" y="2242689"/>
            <a:ext cx="849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 smtClean="0">
                <a:ea typeface="Arial" charset="0"/>
                <a:cs typeface="Arial" charset="0"/>
              </a:rPr>
              <a:t>QV[0</a:t>
            </a:r>
            <a:r>
              <a:rPr lang="en-US" sz="2000" dirty="0">
                <a:ea typeface="Arial" charset="0"/>
                <a:cs typeface="Arial" charset="0"/>
              </a:rPr>
              <a:t>]</a:t>
            </a:r>
          </a:p>
        </p:txBody>
      </p:sp>
      <p:grpSp>
        <p:nvGrpSpPr>
          <p:cNvPr id="364" name="Group 363"/>
          <p:cNvGrpSpPr/>
          <p:nvPr/>
        </p:nvGrpSpPr>
        <p:grpSpPr>
          <a:xfrm rot="10800000">
            <a:off x="2667057" y="6106061"/>
            <a:ext cx="76143" cy="294739"/>
            <a:chOff x="3681274" y="4918892"/>
            <a:chExt cx="76142" cy="294739"/>
          </a:xfrm>
        </p:grpSpPr>
        <p:sp>
          <p:nvSpPr>
            <p:cNvPr id="379" name="Oval 378"/>
            <p:cNvSpPr/>
            <p:nvPr/>
          </p:nvSpPr>
          <p:spPr>
            <a:xfrm>
              <a:off x="3681274" y="4918892"/>
              <a:ext cx="76142" cy="761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80" name="Oval 379"/>
            <p:cNvSpPr/>
            <p:nvPr/>
          </p:nvSpPr>
          <p:spPr>
            <a:xfrm>
              <a:off x="3681274" y="5028190"/>
              <a:ext cx="76142" cy="761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81" name="Oval 380"/>
            <p:cNvSpPr/>
            <p:nvPr/>
          </p:nvSpPr>
          <p:spPr>
            <a:xfrm>
              <a:off x="3681274" y="5137489"/>
              <a:ext cx="76142" cy="761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" charset="0"/>
                <a:ea typeface="Arial" charset="0"/>
                <a:cs typeface="Arial" charset="0"/>
              </a:endParaRPr>
            </a:p>
          </p:txBody>
        </p:sp>
      </p:grpSp>
      <p:cxnSp>
        <p:nvCxnSpPr>
          <p:cNvPr id="365" name="Straight Connector 364"/>
          <p:cNvCxnSpPr/>
          <p:nvPr/>
        </p:nvCxnSpPr>
        <p:spPr bwMode="auto">
          <a:xfrm>
            <a:off x="2699570" y="2181377"/>
            <a:ext cx="1109955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Connector 365"/>
          <p:cNvCxnSpPr/>
          <p:nvPr/>
        </p:nvCxnSpPr>
        <p:spPr bwMode="auto">
          <a:xfrm>
            <a:off x="2692465" y="4224160"/>
            <a:ext cx="1101008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9" name="Straight Connector 368"/>
          <p:cNvCxnSpPr/>
          <p:nvPr/>
        </p:nvCxnSpPr>
        <p:spPr bwMode="auto">
          <a:xfrm>
            <a:off x="3809525" y="1948337"/>
            <a:ext cx="0" cy="4146933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0" name="TextBox 123"/>
          <p:cNvSpPr txBox="1">
            <a:spLocks noChangeArrowheads="1"/>
          </p:cNvSpPr>
          <p:nvPr/>
        </p:nvSpPr>
        <p:spPr bwMode="auto">
          <a:xfrm>
            <a:off x="3039237" y="2458492"/>
            <a:ext cx="8809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smtClean="0">
                <a:ea typeface="Arial" charset="0"/>
                <a:cs typeface="Arial" charset="0"/>
              </a:rPr>
              <a:t>QV[0</a:t>
            </a:r>
            <a:r>
              <a:rPr lang="en-US" sz="2000" dirty="0">
                <a:ea typeface="Arial" charset="0"/>
                <a:cs typeface="Arial" charset="0"/>
              </a:rPr>
              <a:t>]</a:t>
            </a:r>
          </a:p>
        </p:txBody>
      </p:sp>
      <p:cxnSp>
        <p:nvCxnSpPr>
          <p:cNvPr id="371" name="Straight Connector 370"/>
          <p:cNvCxnSpPr/>
          <p:nvPr/>
        </p:nvCxnSpPr>
        <p:spPr bwMode="auto">
          <a:xfrm>
            <a:off x="3242969" y="2490838"/>
            <a:ext cx="518883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2" name="TextBox 123"/>
          <p:cNvSpPr txBox="1">
            <a:spLocks noChangeArrowheads="1"/>
          </p:cNvSpPr>
          <p:nvPr/>
        </p:nvSpPr>
        <p:spPr bwMode="auto">
          <a:xfrm>
            <a:off x="3001588" y="4492013"/>
            <a:ext cx="8826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smtClean="0">
                <a:ea typeface="Arial" charset="0"/>
                <a:cs typeface="Arial" charset="0"/>
              </a:rPr>
              <a:t>QV[1</a:t>
            </a:r>
            <a:r>
              <a:rPr lang="en-US" sz="2000" dirty="0">
                <a:ea typeface="Arial" charset="0"/>
                <a:cs typeface="Arial" charset="0"/>
              </a:rPr>
              <a:t>]</a:t>
            </a:r>
          </a:p>
        </p:txBody>
      </p:sp>
      <p:cxnSp>
        <p:nvCxnSpPr>
          <p:cNvPr id="373" name="Straight Connector 372"/>
          <p:cNvCxnSpPr/>
          <p:nvPr/>
        </p:nvCxnSpPr>
        <p:spPr bwMode="auto">
          <a:xfrm>
            <a:off x="3147556" y="4550044"/>
            <a:ext cx="499309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7" name="TextBox 123"/>
          <p:cNvSpPr txBox="1">
            <a:spLocks noChangeArrowheads="1"/>
          </p:cNvSpPr>
          <p:nvPr/>
        </p:nvSpPr>
        <p:spPr bwMode="auto">
          <a:xfrm>
            <a:off x="391722" y="4448585"/>
            <a:ext cx="8390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 smtClean="0">
                <a:ea typeface="Arial" charset="0"/>
                <a:cs typeface="Arial" charset="0"/>
              </a:rPr>
              <a:t>QV[1</a:t>
            </a:r>
            <a:r>
              <a:rPr lang="en-US" sz="2000" dirty="0">
                <a:ea typeface="Arial" charset="0"/>
                <a:cs typeface="Arial" charset="0"/>
              </a:rPr>
              <a:t>]</a:t>
            </a:r>
          </a:p>
        </p:txBody>
      </p:sp>
      <p:sp>
        <p:nvSpPr>
          <p:cNvPr id="378" name="TextBox 123"/>
          <p:cNvSpPr txBox="1">
            <a:spLocks noChangeArrowheads="1"/>
          </p:cNvSpPr>
          <p:nvPr/>
        </p:nvSpPr>
        <p:spPr bwMode="auto">
          <a:xfrm>
            <a:off x="304800" y="2971800"/>
            <a:ext cx="14670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 smtClean="0">
                <a:solidFill>
                  <a:srgbClr val="0432FF"/>
                </a:solidFill>
                <a:ea typeface="Arial" charset="0"/>
                <a:cs typeface="Arial" charset="0"/>
              </a:rPr>
              <a:t>Stored ‘1’</a:t>
            </a:r>
            <a:endParaRPr lang="en-US" sz="2000" dirty="0">
              <a:solidFill>
                <a:srgbClr val="0432FF"/>
              </a:solidFill>
              <a:ea typeface="Arial" charset="0"/>
              <a:cs typeface="Arial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690824" y="2383080"/>
            <a:ext cx="2904961" cy="523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English identified</a:t>
            </a:r>
            <a:endParaRPr lang="en-US" sz="28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28" name="Straight Arrow Connector 127"/>
          <p:cNvCxnSpPr/>
          <p:nvPr/>
        </p:nvCxnSpPr>
        <p:spPr>
          <a:xfrm>
            <a:off x="7487574" y="2814576"/>
            <a:ext cx="96351" cy="2850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 flipH="1">
            <a:off x="10424166" y="3658748"/>
            <a:ext cx="356013" cy="92869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/>
          <p:cNvSpPr txBox="1"/>
          <p:nvPr/>
        </p:nvSpPr>
        <p:spPr>
          <a:xfrm>
            <a:off x="7464377" y="5334000"/>
            <a:ext cx="1143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Text 1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9109799" y="5334000"/>
            <a:ext cx="1143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Text 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2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10527100" y="2695082"/>
            <a:ext cx="16257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Spanish</a:t>
            </a:r>
          </a:p>
          <a:p>
            <a:r>
              <a:rPr lang="en-US" sz="28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identified</a:t>
            </a:r>
            <a:endParaRPr lang="en-US" sz="2800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7185193" y="1929244"/>
            <a:ext cx="3623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Measured current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3052167" y="1752136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0.5V</a:t>
            </a:r>
            <a:endParaRPr lang="en-US" sz="2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15200" y="3125863"/>
            <a:ext cx="1293016" cy="1773742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9131150" y="2937045"/>
            <a:ext cx="1293016" cy="1773742"/>
          </a:xfrm>
          <a:prstGeom prst="rect">
            <a:avLst/>
          </a:prstGeom>
          <a:noFill/>
          <a:ln w="38100">
            <a:solidFill>
              <a:srgbClr val="0432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143185" y="2180930"/>
            <a:ext cx="1898596" cy="1728250"/>
            <a:chOff x="1666369" y="7726157"/>
            <a:chExt cx="1711332" cy="1557788"/>
          </a:xfrm>
        </p:grpSpPr>
        <p:grpSp>
          <p:nvGrpSpPr>
            <p:cNvPr id="141" name="Group 140"/>
            <p:cNvGrpSpPr/>
            <p:nvPr/>
          </p:nvGrpSpPr>
          <p:grpSpPr>
            <a:xfrm>
              <a:off x="1666369" y="7726157"/>
              <a:ext cx="759503" cy="1205834"/>
              <a:chOff x="2669278" y="2637770"/>
              <a:chExt cx="680880" cy="1081008"/>
            </a:xfrm>
          </p:grpSpPr>
          <p:grpSp>
            <p:nvGrpSpPr>
              <p:cNvPr id="160" name="Group 67"/>
              <p:cNvGrpSpPr>
                <a:grpSpLocks/>
              </p:cNvGrpSpPr>
              <p:nvPr/>
            </p:nvGrpSpPr>
            <p:grpSpPr bwMode="auto">
              <a:xfrm>
                <a:off x="2669278" y="2637770"/>
                <a:ext cx="599564" cy="765143"/>
                <a:chOff x="7326209" y="552463"/>
                <a:chExt cx="397213" cy="581868"/>
              </a:xfrm>
            </p:grpSpPr>
            <p:cxnSp>
              <p:nvCxnSpPr>
                <p:cNvPr id="164" name="Straight Connector 163"/>
                <p:cNvCxnSpPr/>
                <p:nvPr/>
              </p:nvCxnSpPr>
              <p:spPr>
                <a:xfrm>
                  <a:off x="7488070" y="690373"/>
                  <a:ext cx="0" cy="287155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/>
                <p:cNvCxnSpPr/>
                <p:nvPr/>
              </p:nvCxnSpPr>
              <p:spPr>
                <a:xfrm>
                  <a:off x="7576944" y="690373"/>
                  <a:ext cx="0" cy="287155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/>
                <p:cNvCxnSpPr/>
                <p:nvPr/>
              </p:nvCxnSpPr>
              <p:spPr>
                <a:xfrm>
                  <a:off x="7570361" y="680927"/>
                  <a:ext cx="153061" cy="0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/>
                <p:cNvCxnSpPr/>
                <p:nvPr/>
              </p:nvCxnSpPr>
              <p:spPr>
                <a:xfrm>
                  <a:off x="7570361" y="977528"/>
                  <a:ext cx="153061" cy="0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/>
                <p:cNvCxnSpPr/>
                <p:nvPr/>
              </p:nvCxnSpPr>
              <p:spPr>
                <a:xfrm>
                  <a:off x="7723422" y="552463"/>
                  <a:ext cx="0" cy="137910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/>
                <p:cNvCxnSpPr/>
                <p:nvPr/>
              </p:nvCxnSpPr>
              <p:spPr>
                <a:xfrm>
                  <a:off x="7723422" y="977528"/>
                  <a:ext cx="0" cy="156803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/>
                <p:cNvCxnSpPr/>
                <p:nvPr/>
              </p:nvCxnSpPr>
              <p:spPr>
                <a:xfrm flipH="1" flipV="1">
                  <a:off x="7326209" y="834481"/>
                  <a:ext cx="72485" cy="414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1" name="Oval 170"/>
                <p:cNvSpPr/>
                <p:nvPr/>
              </p:nvSpPr>
              <p:spPr>
                <a:xfrm>
                  <a:off x="7398694" y="786721"/>
                  <a:ext cx="89377" cy="96348"/>
                </a:xfrm>
                <a:prstGeom prst="ellipse">
                  <a:avLst/>
                </a:prstGeom>
                <a:no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161" name="Rectangle 160"/>
              <p:cNvSpPr/>
              <p:nvPr/>
            </p:nvSpPr>
            <p:spPr>
              <a:xfrm>
                <a:off x="3199338" y="3309591"/>
                <a:ext cx="146101" cy="299629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162" name="Straight Connector 161"/>
              <p:cNvCxnSpPr/>
              <p:nvPr/>
            </p:nvCxnSpPr>
            <p:spPr bwMode="auto">
              <a:xfrm flipH="1">
                <a:off x="3271530" y="3609220"/>
                <a:ext cx="859" cy="109558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 bwMode="auto">
              <a:xfrm>
                <a:off x="3173111" y="2637770"/>
                <a:ext cx="177047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2" name="Group 141"/>
            <p:cNvGrpSpPr/>
            <p:nvPr/>
          </p:nvGrpSpPr>
          <p:grpSpPr>
            <a:xfrm flipH="1">
              <a:off x="2618198" y="7726157"/>
              <a:ext cx="759503" cy="1205834"/>
              <a:chOff x="2669278" y="2637770"/>
              <a:chExt cx="680880" cy="1081008"/>
            </a:xfrm>
          </p:grpSpPr>
          <p:grpSp>
            <p:nvGrpSpPr>
              <p:cNvPr id="145" name="Group 67"/>
              <p:cNvGrpSpPr>
                <a:grpSpLocks/>
              </p:cNvGrpSpPr>
              <p:nvPr/>
            </p:nvGrpSpPr>
            <p:grpSpPr bwMode="auto">
              <a:xfrm>
                <a:off x="2669278" y="2637770"/>
                <a:ext cx="599564" cy="765143"/>
                <a:chOff x="7326209" y="552463"/>
                <a:chExt cx="397213" cy="581868"/>
              </a:xfrm>
            </p:grpSpPr>
            <p:cxnSp>
              <p:nvCxnSpPr>
                <p:cNvPr id="149" name="Straight Connector 148"/>
                <p:cNvCxnSpPr/>
                <p:nvPr/>
              </p:nvCxnSpPr>
              <p:spPr>
                <a:xfrm>
                  <a:off x="7488070" y="690373"/>
                  <a:ext cx="0" cy="287155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>
                  <a:off x="7576944" y="690373"/>
                  <a:ext cx="0" cy="287155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/>
                <p:cNvCxnSpPr/>
                <p:nvPr/>
              </p:nvCxnSpPr>
              <p:spPr>
                <a:xfrm>
                  <a:off x="7570361" y="680927"/>
                  <a:ext cx="153061" cy="0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>
                  <a:off x="7570361" y="977528"/>
                  <a:ext cx="153061" cy="0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>
                  <a:off x="7723422" y="552463"/>
                  <a:ext cx="0" cy="137910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>
                  <a:off x="7723422" y="977528"/>
                  <a:ext cx="0" cy="156803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/>
                <p:cNvCxnSpPr/>
                <p:nvPr/>
              </p:nvCxnSpPr>
              <p:spPr>
                <a:xfrm flipH="1" flipV="1">
                  <a:off x="7326209" y="834481"/>
                  <a:ext cx="72485" cy="414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8" name="Oval 157"/>
                <p:cNvSpPr/>
                <p:nvPr/>
              </p:nvSpPr>
              <p:spPr>
                <a:xfrm>
                  <a:off x="7398694" y="786721"/>
                  <a:ext cx="89377" cy="96348"/>
                </a:xfrm>
                <a:prstGeom prst="ellipse">
                  <a:avLst/>
                </a:prstGeom>
                <a:no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146" name="Rectangle 145"/>
              <p:cNvSpPr/>
              <p:nvPr/>
            </p:nvSpPr>
            <p:spPr>
              <a:xfrm>
                <a:off x="3199338" y="3309591"/>
                <a:ext cx="146101" cy="29962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147" name="Straight Connector 146"/>
              <p:cNvCxnSpPr/>
              <p:nvPr/>
            </p:nvCxnSpPr>
            <p:spPr bwMode="auto">
              <a:xfrm flipH="1">
                <a:off x="3271530" y="3609220"/>
                <a:ext cx="859" cy="109558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 bwMode="auto">
              <a:xfrm>
                <a:off x="3173111" y="2637770"/>
                <a:ext cx="177047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3" name="Straight Connector 142"/>
            <p:cNvCxnSpPr/>
            <p:nvPr/>
          </p:nvCxnSpPr>
          <p:spPr bwMode="auto">
            <a:xfrm>
              <a:off x="2335166" y="7726157"/>
              <a:ext cx="840401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Isosceles Triangle 16"/>
            <p:cNvSpPr/>
            <p:nvPr/>
          </p:nvSpPr>
          <p:spPr bwMode="auto">
            <a:xfrm rot="10800000" flipH="1">
              <a:off x="2420608" y="9067800"/>
              <a:ext cx="202289" cy="216145"/>
            </a:xfrm>
            <a:prstGeom prst="triangl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173" name="Straight Connector 172"/>
            <p:cNvCxnSpPr/>
            <p:nvPr/>
          </p:nvCxnSpPr>
          <p:spPr bwMode="auto">
            <a:xfrm>
              <a:off x="2327126" y="8928081"/>
              <a:ext cx="389817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>
              <a:stCxn id="172" idx="3"/>
            </p:cNvCxnSpPr>
            <p:nvPr/>
          </p:nvCxnSpPr>
          <p:spPr bwMode="auto">
            <a:xfrm flipH="1" flipV="1">
              <a:off x="2520236" y="8923696"/>
              <a:ext cx="1517" cy="144104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/>
        </p:nvGrpSpPr>
        <p:grpSpPr>
          <a:xfrm>
            <a:off x="1150201" y="4224160"/>
            <a:ext cx="1898596" cy="1728250"/>
            <a:chOff x="1666369" y="7726157"/>
            <a:chExt cx="1711332" cy="1557788"/>
          </a:xfrm>
        </p:grpSpPr>
        <p:grpSp>
          <p:nvGrpSpPr>
            <p:cNvPr id="179" name="Group 178"/>
            <p:cNvGrpSpPr/>
            <p:nvPr/>
          </p:nvGrpSpPr>
          <p:grpSpPr>
            <a:xfrm>
              <a:off x="1666369" y="7726157"/>
              <a:ext cx="759503" cy="1205834"/>
              <a:chOff x="2669278" y="2637770"/>
              <a:chExt cx="680880" cy="1081008"/>
            </a:xfrm>
          </p:grpSpPr>
          <p:grpSp>
            <p:nvGrpSpPr>
              <p:cNvPr id="197" name="Group 67"/>
              <p:cNvGrpSpPr>
                <a:grpSpLocks/>
              </p:cNvGrpSpPr>
              <p:nvPr/>
            </p:nvGrpSpPr>
            <p:grpSpPr bwMode="auto">
              <a:xfrm>
                <a:off x="2669278" y="2637770"/>
                <a:ext cx="599564" cy="765143"/>
                <a:chOff x="7326209" y="552463"/>
                <a:chExt cx="397213" cy="581868"/>
              </a:xfrm>
            </p:grpSpPr>
            <p:cxnSp>
              <p:nvCxnSpPr>
                <p:cNvPr id="201" name="Straight Connector 200"/>
                <p:cNvCxnSpPr/>
                <p:nvPr/>
              </p:nvCxnSpPr>
              <p:spPr>
                <a:xfrm>
                  <a:off x="7488070" y="690373"/>
                  <a:ext cx="0" cy="287155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/>
              </p:nvCxnSpPr>
              <p:spPr>
                <a:xfrm>
                  <a:off x="7576944" y="690373"/>
                  <a:ext cx="0" cy="287155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/>
                <p:cNvCxnSpPr/>
                <p:nvPr/>
              </p:nvCxnSpPr>
              <p:spPr>
                <a:xfrm>
                  <a:off x="7570361" y="680927"/>
                  <a:ext cx="153061" cy="0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/>
              </p:nvCxnSpPr>
              <p:spPr>
                <a:xfrm>
                  <a:off x="7570361" y="977528"/>
                  <a:ext cx="153061" cy="0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/>
                <p:cNvCxnSpPr/>
                <p:nvPr/>
              </p:nvCxnSpPr>
              <p:spPr>
                <a:xfrm>
                  <a:off x="7723422" y="552463"/>
                  <a:ext cx="0" cy="137910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/>
              </p:nvCxnSpPr>
              <p:spPr>
                <a:xfrm>
                  <a:off x="7723422" y="977528"/>
                  <a:ext cx="0" cy="156803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/>
                <p:cNvCxnSpPr/>
                <p:nvPr/>
              </p:nvCxnSpPr>
              <p:spPr>
                <a:xfrm flipH="1" flipV="1">
                  <a:off x="7326209" y="834481"/>
                  <a:ext cx="72485" cy="414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8" name="Oval 207"/>
                <p:cNvSpPr/>
                <p:nvPr/>
              </p:nvSpPr>
              <p:spPr>
                <a:xfrm>
                  <a:off x="7398694" y="786721"/>
                  <a:ext cx="89377" cy="96348"/>
                </a:xfrm>
                <a:prstGeom prst="ellipse">
                  <a:avLst/>
                </a:prstGeom>
                <a:no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198" name="Rectangle 197"/>
              <p:cNvSpPr/>
              <p:nvPr/>
            </p:nvSpPr>
            <p:spPr>
              <a:xfrm>
                <a:off x="3199338" y="3309591"/>
                <a:ext cx="146101" cy="29962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199" name="Straight Connector 198"/>
              <p:cNvCxnSpPr/>
              <p:nvPr/>
            </p:nvCxnSpPr>
            <p:spPr bwMode="auto">
              <a:xfrm flipH="1">
                <a:off x="3271530" y="3609220"/>
                <a:ext cx="859" cy="109558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 bwMode="auto">
              <a:xfrm>
                <a:off x="3173111" y="2637770"/>
                <a:ext cx="177047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0" name="Group 179"/>
            <p:cNvGrpSpPr/>
            <p:nvPr/>
          </p:nvGrpSpPr>
          <p:grpSpPr>
            <a:xfrm flipH="1">
              <a:off x="2618198" y="7726157"/>
              <a:ext cx="759503" cy="1205834"/>
              <a:chOff x="2669278" y="2637770"/>
              <a:chExt cx="680880" cy="1081008"/>
            </a:xfrm>
          </p:grpSpPr>
          <p:grpSp>
            <p:nvGrpSpPr>
              <p:cNvPr id="185" name="Group 67"/>
              <p:cNvGrpSpPr>
                <a:grpSpLocks/>
              </p:cNvGrpSpPr>
              <p:nvPr/>
            </p:nvGrpSpPr>
            <p:grpSpPr bwMode="auto">
              <a:xfrm>
                <a:off x="2669278" y="2637770"/>
                <a:ext cx="599564" cy="765143"/>
                <a:chOff x="7326209" y="552463"/>
                <a:chExt cx="397213" cy="581868"/>
              </a:xfrm>
            </p:grpSpPr>
            <p:cxnSp>
              <p:nvCxnSpPr>
                <p:cNvPr id="189" name="Straight Connector 188"/>
                <p:cNvCxnSpPr/>
                <p:nvPr/>
              </p:nvCxnSpPr>
              <p:spPr>
                <a:xfrm>
                  <a:off x="7488070" y="690373"/>
                  <a:ext cx="0" cy="287155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/>
              </p:nvCxnSpPr>
              <p:spPr>
                <a:xfrm>
                  <a:off x="7576944" y="690373"/>
                  <a:ext cx="0" cy="287155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/>
                <p:nvPr/>
              </p:nvCxnSpPr>
              <p:spPr>
                <a:xfrm>
                  <a:off x="7570361" y="680927"/>
                  <a:ext cx="153061" cy="0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/>
              </p:nvCxnSpPr>
              <p:spPr>
                <a:xfrm>
                  <a:off x="7570361" y="977528"/>
                  <a:ext cx="153061" cy="0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/>
              </p:nvCxnSpPr>
              <p:spPr>
                <a:xfrm>
                  <a:off x="7723422" y="552463"/>
                  <a:ext cx="0" cy="137910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/>
              </p:nvCxnSpPr>
              <p:spPr>
                <a:xfrm>
                  <a:off x="7723422" y="977528"/>
                  <a:ext cx="0" cy="156803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/>
                <p:cNvCxnSpPr/>
                <p:nvPr/>
              </p:nvCxnSpPr>
              <p:spPr>
                <a:xfrm flipH="1" flipV="1">
                  <a:off x="7326209" y="834481"/>
                  <a:ext cx="72485" cy="414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6" name="Oval 195"/>
                <p:cNvSpPr/>
                <p:nvPr/>
              </p:nvSpPr>
              <p:spPr>
                <a:xfrm>
                  <a:off x="7398694" y="786721"/>
                  <a:ext cx="89377" cy="96348"/>
                </a:xfrm>
                <a:prstGeom prst="ellipse">
                  <a:avLst/>
                </a:prstGeom>
                <a:no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186" name="Rectangle 185"/>
              <p:cNvSpPr/>
              <p:nvPr/>
            </p:nvSpPr>
            <p:spPr>
              <a:xfrm>
                <a:off x="3199338" y="3309591"/>
                <a:ext cx="146101" cy="299629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187" name="Straight Connector 186"/>
              <p:cNvCxnSpPr/>
              <p:nvPr/>
            </p:nvCxnSpPr>
            <p:spPr bwMode="auto">
              <a:xfrm flipH="1">
                <a:off x="3271530" y="3609220"/>
                <a:ext cx="859" cy="109558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 bwMode="auto">
              <a:xfrm>
                <a:off x="3173111" y="2637770"/>
                <a:ext cx="177047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1" name="Straight Connector 180"/>
            <p:cNvCxnSpPr/>
            <p:nvPr/>
          </p:nvCxnSpPr>
          <p:spPr bwMode="auto">
            <a:xfrm>
              <a:off x="2335166" y="7726157"/>
              <a:ext cx="840401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Isosceles Triangle 16"/>
            <p:cNvSpPr/>
            <p:nvPr/>
          </p:nvSpPr>
          <p:spPr bwMode="auto">
            <a:xfrm rot="10800000" flipH="1">
              <a:off x="2420608" y="9067800"/>
              <a:ext cx="202289" cy="216145"/>
            </a:xfrm>
            <a:prstGeom prst="triangl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183" name="Straight Connector 182"/>
            <p:cNvCxnSpPr/>
            <p:nvPr/>
          </p:nvCxnSpPr>
          <p:spPr bwMode="auto">
            <a:xfrm>
              <a:off x="2327126" y="8928081"/>
              <a:ext cx="389817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>
              <a:stCxn id="182" idx="3"/>
            </p:cNvCxnSpPr>
            <p:nvPr/>
          </p:nvCxnSpPr>
          <p:spPr bwMode="auto">
            <a:xfrm flipH="1" flipV="1">
              <a:off x="2520236" y="8923696"/>
              <a:ext cx="1517" cy="144104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0" name="TextBox 123"/>
          <p:cNvSpPr txBox="1">
            <a:spLocks noChangeArrowheads="1"/>
          </p:cNvSpPr>
          <p:nvPr/>
        </p:nvSpPr>
        <p:spPr bwMode="auto">
          <a:xfrm>
            <a:off x="304800" y="5029200"/>
            <a:ext cx="14670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smtClean="0">
                <a:solidFill>
                  <a:srgbClr val="0432FF"/>
                </a:solidFill>
                <a:ea typeface="Arial" charset="0"/>
                <a:cs typeface="Arial" charset="0"/>
              </a:rPr>
              <a:t>Stored ‘0’</a:t>
            </a:r>
            <a:endParaRPr lang="en-US" sz="2000" dirty="0">
              <a:solidFill>
                <a:srgbClr val="0432FF"/>
              </a:solidFill>
              <a:ea typeface="Arial" charset="0"/>
              <a:cs typeface="Arial" charset="0"/>
            </a:endParaRPr>
          </a:p>
        </p:txBody>
      </p:sp>
      <p:sp>
        <p:nvSpPr>
          <p:cNvPr id="211" name="TextBox 123"/>
          <p:cNvSpPr txBox="1">
            <a:spLocks noChangeArrowheads="1"/>
          </p:cNvSpPr>
          <p:nvPr/>
        </p:nvSpPr>
        <p:spPr bwMode="auto">
          <a:xfrm>
            <a:off x="717895" y="4063550"/>
            <a:ext cx="4862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smtClean="0">
                <a:solidFill>
                  <a:srgbClr val="0432FF"/>
                </a:solidFill>
                <a:ea typeface="Arial" charset="0"/>
                <a:cs typeface="Arial" charset="0"/>
              </a:rPr>
              <a:t>‘</a:t>
            </a:r>
            <a:r>
              <a:rPr lang="en-US" sz="2000" dirty="0" smtClean="0">
                <a:solidFill>
                  <a:srgbClr val="0432FF"/>
                </a:solidFill>
                <a:ea typeface="Arial" charset="0"/>
                <a:cs typeface="Arial" charset="0"/>
              </a:rPr>
              <a:t>0’</a:t>
            </a:r>
            <a:endParaRPr lang="en-US" sz="2000" dirty="0">
              <a:solidFill>
                <a:srgbClr val="0432FF"/>
              </a:solidFill>
              <a:ea typeface="Arial" charset="0"/>
              <a:cs typeface="Arial" charset="0"/>
            </a:endParaRPr>
          </a:p>
        </p:txBody>
      </p:sp>
      <p:sp>
        <p:nvSpPr>
          <p:cNvPr id="212" name="TextBox 123"/>
          <p:cNvSpPr txBox="1">
            <a:spLocks noChangeArrowheads="1"/>
          </p:cNvSpPr>
          <p:nvPr/>
        </p:nvSpPr>
        <p:spPr bwMode="auto">
          <a:xfrm>
            <a:off x="704509" y="1884449"/>
            <a:ext cx="4862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smtClean="0">
                <a:solidFill>
                  <a:srgbClr val="0432FF"/>
                </a:solidFill>
                <a:ea typeface="Arial" charset="0"/>
                <a:cs typeface="Arial" charset="0"/>
              </a:rPr>
              <a:t>‘</a:t>
            </a:r>
            <a:r>
              <a:rPr lang="en-US" sz="2000" dirty="0" smtClean="0">
                <a:solidFill>
                  <a:srgbClr val="0432FF"/>
                </a:solidFill>
                <a:ea typeface="Arial" charset="0"/>
                <a:cs typeface="Arial" charset="0"/>
              </a:rPr>
              <a:t>0’</a:t>
            </a:r>
            <a:endParaRPr lang="en-US" sz="2000" dirty="0">
              <a:solidFill>
                <a:srgbClr val="0432FF"/>
              </a:solidFill>
              <a:ea typeface="Arial" charset="0"/>
              <a:cs typeface="Arial" charset="0"/>
            </a:endParaRPr>
          </a:p>
        </p:txBody>
      </p:sp>
      <p:sp>
        <p:nvSpPr>
          <p:cNvPr id="213" name="Arc 212"/>
          <p:cNvSpPr/>
          <p:nvPr/>
        </p:nvSpPr>
        <p:spPr>
          <a:xfrm rot="5400000" flipH="1" flipV="1">
            <a:off x="1627193" y="4462458"/>
            <a:ext cx="1239541" cy="753996"/>
          </a:xfrm>
          <a:prstGeom prst="arc">
            <a:avLst>
              <a:gd name="adj1" fmla="val 15935001"/>
              <a:gd name="adj2" fmla="val 21599989"/>
            </a:avLst>
          </a:prstGeom>
          <a:ln w="381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23"/>
          <p:cNvSpPr txBox="1">
            <a:spLocks noChangeArrowheads="1"/>
          </p:cNvSpPr>
          <p:nvPr/>
        </p:nvSpPr>
        <p:spPr bwMode="auto">
          <a:xfrm>
            <a:off x="2514600" y="2971800"/>
            <a:ext cx="1143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 smtClean="0">
                <a:ea typeface="Arial" charset="0"/>
                <a:cs typeface="Arial" charset="0"/>
              </a:rPr>
              <a:t>RRAM</a:t>
            </a:r>
            <a:endParaRPr lang="en-US" sz="2000" dirty="0">
              <a:ea typeface="Arial" charset="0"/>
              <a:cs typeface="Arial" charset="0"/>
            </a:endParaRPr>
          </a:p>
        </p:txBody>
      </p:sp>
      <p:sp>
        <p:nvSpPr>
          <p:cNvPr id="106" name="TextBox 123"/>
          <p:cNvSpPr txBox="1">
            <a:spLocks noChangeArrowheads="1"/>
          </p:cNvSpPr>
          <p:nvPr/>
        </p:nvSpPr>
        <p:spPr bwMode="auto">
          <a:xfrm>
            <a:off x="2590800" y="5029200"/>
            <a:ext cx="1143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smtClean="0">
                <a:ea typeface="Arial" charset="0"/>
                <a:cs typeface="Arial" charset="0"/>
              </a:rPr>
              <a:t>RRAM</a:t>
            </a:r>
            <a:endParaRPr lang="en-US" sz="2000" dirty="0">
              <a:ea typeface="Arial" charset="0"/>
              <a:cs typeface="Arial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600200" y="2895600"/>
            <a:ext cx="990600" cy="609600"/>
          </a:xfrm>
          <a:prstGeom prst="ellipse">
            <a:avLst/>
          </a:prstGeom>
          <a:noFill/>
          <a:ln>
            <a:solidFill>
              <a:srgbClr val="0432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1600200" y="4876800"/>
            <a:ext cx="990600" cy="609600"/>
          </a:xfrm>
          <a:prstGeom prst="ellipse">
            <a:avLst/>
          </a:prstGeom>
          <a:noFill/>
          <a:ln>
            <a:solidFill>
              <a:srgbClr val="0432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7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Rounded Rectangle 251"/>
          <p:cNvSpPr/>
          <p:nvPr/>
        </p:nvSpPr>
        <p:spPr bwMode="auto">
          <a:xfrm>
            <a:off x="5771860" y="1747285"/>
            <a:ext cx="6333247" cy="4798110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Inference in HD: RRAM current-summing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705" y="604285"/>
            <a:ext cx="10972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/>
              <a:t>Calculate Hamming distance</a:t>
            </a:r>
          </a:p>
          <a:p>
            <a:pPr algn="ctr"/>
            <a:r>
              <a:rPr lang="en-US" dirty="0"/>
              <a:t>Closest match vs stored HD vectors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7100084" y="5864654"/>
            <a:ext cx="1066318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lang0</a:t>
            </a:r>
            <a:endParaRPr lang="en-US" sz="28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10124199" y="5864654"/>
            <a:ext cx="1066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lang1</a:t>
            </a:r>
            <a:endParaRPr lang="en-US" sz="2800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9883456" y="5965330"/>
            <a:ext cx="253042" cy="253042"/>
          </a:xfrm>
          <a:prstGeom prst="rect">
            <a:avLst/>
          </a:prstGeom>
          <a:solidFill>
            <a:srgbClr val="0432FF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1" name="Rectangle 120"/>
          <p:cNvSpPr/>
          <p:nvPr/>
        </p:nvSpPr>
        <p:spPr>
          <a:xfrm>
            <a:off x="6857836" y="5984426"/>
            <a:ext cx="253042" cy="25304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4" name="TextBox 123"/>
          <p:cNvSpPr txBox="1"/>
          <p:nvPr/>
        </p:nvSpPr>
        <p:spPr>
          <a:xfrm rot="16200000">
            <a:off x="4640008" y="3947927"/>
            <a:ext cx="2999539" cy="523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Current Sum (</a:t>
            </a:r>
            <a:r>
              <a:rPr lang="en-US" sz="2800" dirty="0" smtClean="0"/>
              <a:t>µ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A)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7185193" y="1929244"/>
            <a:ext cx="3623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Measured current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6465637" y="2488075"/>
            <a:ext cx="1419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Eng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v.</a:t>
            </a:r>
            <a:r>
              <a:rPr lang="en-US" sz="20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 Spa</a:t>
            </a:r>
            <a:endParaRPr lang="en-US" sz="2000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7744544" y="2488075"/>
            <a:ext cx="14336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Eng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v</a:t>
            </a:r>
            <a:r>
              <a:rPr lang="en-US" sz="20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000" dirty="0" err="1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Deu</a:t>
            </a:r>
            <a:endParaRPr lang="en-US" sz="2000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9055914" y="2492724"/>
            <a:ext cx="13471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Eng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v</a:t>
            </a:r>
            <a:r>
              <a:rPr lang="en-US" sz="20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. Fra</a:t>
            </a:r>
            <a:endParaRPr lang="en-US" sz="2000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10292320" y="2497713"/>
            <a:ext cx="13887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Eng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v</a:t>
            </a:r>
            <a:r>
              <a:rPr lang="en-US" sz="20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000" dirty="0" err="1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Gre</a:t>
            </a:r>
            <a:endParaRPr lang="en-US" sz="2000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6458836" y="3542369"/>
            <a:ext cx="1332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v.</a:t>
            </a:r>
            <a:r>
              <a:rPr lang="en-US" sz="20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 Spa</a:t>
            </a:r>
            <a:endParaRPr lang="en-US" sz="2000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7737743" y="3542369"/>
            <a:ext cx="13471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v</a:t>
            </a:r>
            <a:r>
              <a:rPr lang="en-US" sz="20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000" dirty="0" err="1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Deu</a:t>
            </a:r>
            <a:endParaRPr lang="en-US" sz="2000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9049113" y="3547018"/>
            <a:ext cx="1260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v</a:t>
            </a:r>
            <a:r>
              <a:rPr lang="en-US" sz="20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. Fra</a:t>
            </a:r>
            <a:endParaRPr lang="en-US" sz="2000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10285519" y="3552007"/>
            <a:ext cx="13022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v</a:t>
            </a:r>
            <a:r>
              <a:rPr lang="en-US" sz="20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000" dirty="0" err="1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Gre</a:t>
            </a:r>
            <a:endParaRPr lang="en-US" sz="2000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6514299" y="4567636"/>
            <a:ext cx="13342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Pol</a:t>
            </a:r>
            <a:r>
              <a:rPr lang="en-US" sz="20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v.</a:t>
            </a:r>
            <a:r>
              <a:rPr lang="en-US" sz="20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 Spa</a:t>
            </a:r>
            <a:endParaRPr lang="en-US" sz="2000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7793206" y="4567636"/>
            <a:ext cx="13487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Pol</a:t>
            </a:r>
            <a:r>
              <a:rPr lang="en-US" sz="20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v</a:t>
            </a:r>
            <a:r>
              <a:rPr lang="en-US" sz="20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000" dirty="0" err="1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Deu</a:t>
            </a:r>
            <a:endParaRPr lang="en-US" sz="2000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9104576" y="4572285"/>
            <a:ext cx="1262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Pol</a:t>
            </a:r>
            <a:r>
              <a:rPr lang="en-US" sz="20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v</a:t>
            </a:r>
            <a:r>
              <a:rPr lang="en-US" sz="20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. Fra</a:t>
            </a:r>
            <a:endParaRPr lang="en-US" sz="2000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10340982" y="4577274"/>
            <a:ext cx="1303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Pol</a:t>
            </a:r>
            <a:r>
              <a:rPr lang="en-US" sz="20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v</a:t>
            </a:r>
            <a:r>
              <a:rPr lang="en-US" sz="20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000" dirty="0" err="1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Gre</a:t>
            </a:r>
            <a:endParaRPr lang="en-US" sz="2000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9691281" y="32877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64" name="TextBox 163"/>
          <p:cNvSpPr txBox="1"/>
          <p:nvPr/>
        </p:nvSpPr>
        <p:spPr>
          <a:xfrm>
            <a:off x="11556222" y="4074915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3200" b="1" dirty="0" smtClean="0">
                <a:latin typeface="Arial" charset="0"/>
                <a:ea typeface="Arial" charset="0"/>
                <a:cs typeface="Arial" charset="0"/>
              </a:rPr>
              <a:t>…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65" name="Picture 1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2826700"/>
            <a:ext cx="1425751" cy="8954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0" y="3764892"/>
            <a:ext cx="1480174" cy="929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0" y="4845772"/>
            <a:ext cx="1480174" cy="929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6200" y="4847355"/>
            <a:ext cx="1480174" cy="929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0" y="4847355"/>
            <a:ext cx="1480174" cy="9296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7000" y="3800741"/>
            <a:ext cx="1480174" cy="9296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87000" y="4873687"/>
            <a:ext cx="1480174" cy="929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4600" y="3791727"/>
            <a:ext cx="1480174" cy="9296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87000" y="2799479"/>
            <a:ext cx="1480174" cy="9296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91600" y="2800493"/>
            <a:ext cx="1480174" cy="9296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96200" y="3791732"/>
            <a:ext cx="1480174" cy="9296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02451" y="2799480"/>
            <a:ext cx="1480174" cy="929653"/>
          </a:xfrm>
          <a:prstGeom prst="rect">
            <a:avLst/>
          </a:prstGeom>
        </p:spPr>
      </p:pic>
      <p:sp>
        <p:nvSpPr>
          <p:cNvPr id="131" name="Rounded Rectangle 130"/>
          <p:cNvSpPr/>
          <p:nvPr/>
        </p:nvSpPr>
        <p:spPr bwMode="auto">
          <a:xfrm>
            <a:off x="321362" y="1747285"/>
            <a:ext cx="5359398" cy="4798110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  <a:latin typeface="Trebuchet MS"/>
            </a:endParaRPr>
          </a:p>
        </p:txBody>
      </p:sp>
      <p:cxnSp>
        <p:nvCxnSpPr>
          <p:cNvPr id="132" name="Straight Connector 131"/>
          <p:cNvCxnSpPr/>
          <p:nvPr/>
        </p:nvCxnSpPr>
        <p:spPr bwMode="auto">
          <a:xfrm>
            <a:off x="4112839" y="3133004"/>
            <a:ext cx="0" cy="2409973"/>
          </a:xfrm>
          <a:prstGeom prst="line">
            <a:avLst/>
          </a:prstGeom>
          <a:ln w="76200" cmpd="sng">
            <a:solidFill>
              <a:srgbClr val="FF0000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TextBox 123"/>
          <p:cNvSpPr txBox="1">
            <a:spLocks noChangeArrowheads="1"/>
          </p:cNvSpPr>
          <p:nvPr/>
        </p:nvSpPr>
        <p:spPr bwMode="auto">
          <a:xfrm>
            <a:off x="3848321" y="2060383"/>
            <a:ext cx="170814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ea typeface="Arial" charset="0"/>
                <a:cs typeface="Arial" charset="0"/>
              </a:rPr>
              <a:t>Current Summing</a:t>
            </a:r>
          </a:p>
        </p:txBody>
      </p:sp>
      <p:sp>
        <p:nvSpPr>
          <p:cNvPr id="135" name="TextBox 123"/>
          <p:cNvSpPr txBox="1">
            <a:spLocks noChangeArrowheads="1"/>
          </p:cNvSpPr>
          <p:nvPr/>
        </p:nvSpPr>
        <p:spPr bwMode="auto">
          <a:xfrm>
            <a:off x="3402348" y="6066062"/>
            <a:ext cx="10436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mtClean="0">
                <a:ea typeface="Arial" charset="0"/>
                <a:cs typeface="Arial" charset="0"/>
              </a:rPr>
              <a:t>lang0</a:t>
            </a:r>
            <a:endParaRPr lang="en-US" dirty="0">
              <a:ea typeface="Arial" charset="0"/>
              <a:cs typeface="Arial" charset="0"/>
            </a:endParaRPr>
          </a:p>
        </p:txBody>
      </p:sp>
      <p:sp>
        <p:nvSpPr>
          <p:cNvPr id="136" name="TextBox 123"/>
          <p:cNvSpPr txBox="1">
            <a:spLocks noChangeArrowheads="1"/>
          </p:cNvSpPr>
          <p:nvPr/>
        </p:nvSpPr>
        <p:spPr bwMode="auto">
          <a:xfrm>
            <a:off x="426393" y="2242689"/>
            <a:ext cx="849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 smtClean="0">
                <a:ea typeface="Arial" charset="0"/>
                <a:cs typeface="Arial" charset="0"/>
              </a:rPr>
              <a:t>QV[0</a:t>
            </a:r>
            <a:r>
              <a:rPr lang="en-US" sz="2000" dirty="0">
                <a:ea typeface="Arial" charset="0"/>
                <a:cs typeface="Arial" charset="0"/>
              </a:rPr>
              <a:t>]</a:t>
            </a:r>
          </a:p>
        </p:txBody>
      </p:sp>
      <p:grpSp>
        <p:nvGrpSpPr>
          <p:cNvPr id="137" name="Group 136"/>
          <p:cNvGrpSpPr/>
          <p:nvPr/>
        </p:nvGrpSpPr>
        <p:grpSpPr>
          <a:xfrm rot="10800000">
            <a:off x="2667057" y="6106061"/>
            <a:ext cx="76143" cy="294739"/>
            <a:chOff x="3681274" y="4918892"/>
            <a:chExt cx="76142" cy="294739"/>
          </a:xfrm>
        </p:grpSpPr>
        <p:sp>
          <p:nvSpPr>
            <p:cNvPr id="138" name="Oval 137"/>
            <p:cNvSpPr/>
            <p:nvPr/>
          </p:nvSpPr>
          <p:spPr>
            <a:xfrm>
              <a:off x="3681274" y="4918892"/>
              <a:ext cx="76142" cy="761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39" name="Oval 138"/>
            <p:cNvSpPr/>
            <p:nvPr/>
          </p:nvSpPr>
          <p:spPr>
            <a:xfrm>
              <a:off x="3681274" y="5028190"/>
              <a:ext cx="76142" cy="761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2" name="Oval 151"/>
            <p:cNvSpPr/>
            <p:nvPr/>
          </p:nvSpPr>
          <p:spPr>
            <a:xfrm>
              <a:off x="3681274" y="5137489"/>
              <a:ext cx="76142" cy="761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" charset="0"/>
                <a:ea typeface="Arial" charset="0"/>
                <a:cs typeface="Arial" charset="0"/>
              </a:endParaRPr>
            </a:p>
          </p:txBody>
        </p:sp>
      </p:grpSp>
      <p:cxnSp>
        <p:nvCxnSpPr>
          <p:cNvPr id="153" name="Straight Connector 152"/>
          <p:cNvCxnSpPr/>
          <p:nvPr/>
        </p:nvCxnSpPr>
        <p:spPr bwMode="auto">
          <a:xfrm>
            <a:off x="2699570" y="2181377"/>
            <a:ext cx="1109955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 bwMode="auto">
          <a:xfrm>
            <a:off x="2692465" y="4224160"/>
            <a:ext cx="1101008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 bwMode="auto">
          <a:xfrm>
            <a:off x="3809525" y="1948337"/>
            <a:ext cx="0" cy="4146933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" name="TextBox 123"/>
          <p:cNvSpPr txBox="1">
            <a:spLocks noChangeArrowheads="1"/>
          </p:cNvSpPr>
          <p:nvPr/>
        </p:nvSpPr>
        <p:spPr bwMode="auto">
          <a:xfrm>
            <a:off x="3039237" y="2458492"/>
            <a:ext cx="8809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smtClean="0">
                <a:ea typeface="Arial" charset="0"/>
                <a:cs typeface="Arial" charset="0"/>
              </a:rPr>
              <a:t>QV[0</a:t>
            </a:r>
            <a:r>
              <a:rPr lang="en-US" sz="2000" dirty="0">
                <a:ea typeface="Arial" charset="0"/>
                <a:cs typeface="Arial" charset="0"/>
              </a:rPr>
              <a:t>]</a:t>
            </a:r>
          </a:p>
        </p:txBody>
      </p:sp>
      <p:cxnSp>
        <p:nvCxnSpPr>
          <p:cNvPr id="157" name="Straight Connector 156"/>
          <p:cNvCxnSpPr/>
          <p:nvPr/>
        </p:nvCxnSpPr>
        <p:spPr bwMode="auto">
          <a:xfrm>
            <a:off x="3242969" y="2490838"/>
            <a:ext cx="518883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8" name="TextBox 123"/>
          <p:cNvSpPr txBox="1">
            <a:spLocks noChangeArrowheads="1"/>
          </p:cNvSpPr>
          <p:nvPr/>
        </p:nvSpPr>
        <p:spPr bwMode="auto">
          <a:xfrm>
            <a:off x="3001588" y="4492013"/>
            <a:ext cx="8826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smtClean="0">
                <a:ea typeface="Arial" charset="0"/>
                <a:cs typeface="Arial" charset="0"/>
              </a:rPr>
              <a:t>QV[1</a:t>
            </a:r>
            <a:r>
              <a:rPr lang="en-US" sz="2000" dirty="0">
                <a:ea typeface="Arial" charset="0"/>
                <a:cs typeface="Arial" charset="0"/>
              </a:rPr>
              <a:t>]</a:t>
            </a:r>
          </a:p>
        </p:txBody>
      </p:sp>
      <p:cxnSp>
        <p:nvCxnSpPr>
          <p:cNvPr id="159" name="Straight Connector 158"/>
          <p:cNvCxnSpPr/>
          <p:nvPr/>
        </p:nvCxnSpPr>
        <p:spPr bwMode="auto">
          <a:xfrm>
            <a:off x="3147556" y="4550044"/>
            <a:ext cx="499309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TextBox 123"/>
          <p:cNvSpPr txBox="1">
            <a:spLocks noChangeArrowheads="1"/>
          </p:cNvSpPr>
          <p:nvPr/>
        </p:nvSpPr>
        <p:spPr bwMode="auto">
          <a:xfrm>
            <a:off x="391722" y="4448585"/>
            <a:ext cx="8390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 smtClean="0">
                <a:ea typeface="Arial" charset="0"/>
                <a:cs typeface="Arial" charset="0"/>
              </a:rPr>
              <a:t>QV[1</a:t>
            </a:r>
            <a:r>
              <a:rPr lang="en-US" sz="2000" dirty="0">
                <a:ea typeface="Arial" charset="0"/>
                <a:cs typeface="Arial" charset="0"/>
              </a:rPr>
              <a:t>]</a:t>
            </a:r>
          </a:p>
        </p:txBody>
      </p:sp>
      <p:sp>
        <p:nvSpPr>
          <p:cNvPr id="161" name="TextBox 123"/>
          <p:cNvSpPr txBox="1">
            <a:spLocks noChangeArrowheads="1"/>
          </p:cNvSpPr>
          <p:nvPr/>
        </p:nvSpPr>
        <p:spPr bwMode="auto">
          <a:xfrm>
            <a:off x="304800" y="2971800"/>
            <a:ext cx="14670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 smtClean="0">
                <a:solidFill>
                  <a:srgbClr val="0432FF"/>
                </a:solidFill>
                <a:ea typeface="Arial" charset="0"/>
                <a:cs typeface="Arial" charset="0"/>
              </a:rPr>
              <a:t>Stored ‘1’</a:t>
            </a:r>
            <a:endParaRPr lang="en-US" sz="2000" dirty="0">
              <a:solidFill>
                <a:srgbClr val="0432FF"/>
              </a:solidFill>
              <a:ea typeface="Arial" charset="0"/>
              <a:cs typeface="Arial" charset="0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3052167" y="1752136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0.5V</a:t>
            </a:r>
            <a:endParaRPr lang="en-US" sz="2400" b="1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66" name="Group 165"/>
          <p:cNvGrpSpPr/>
          <p:nvPr/>
        </p:nvGrpSpPr>
        <p:grpSpPr>
          <a:xfrm>
            <a:off x="1143185" y="2180930"/>
            <a:ext cx="1898596" cy="1728250"/>
            <a:chOff x="1666369" y="7726157"/>
            <a:chExt cx="1711332" cy="1557788"/>
          </a:xfrm>
        </p:grpSpPr>
        <p:grpSp>
          <p:nvGrpSpPr>
            <p:cNvPr id="167" name="Group 166"/>
            <p:cNvGrpSpPr/>
            <p:nvPr/>
          </p:nvGrpSpPr>
          <p:grpSpPr>
            <a:xfrm>
              <a:off x="1666369" y="7726157"/>
              <a:ext cx="759503" cy="1205834"/>
              <a:chOff x="2669278" y="2637770"/>
              <a:chExt cx="680880" cy="1081008"/>
            </a:xfrm>
          </p:grpSpPr>
          <p:grpSp>
            <p:nvGrpSpPr>
              <p:cNvPr id="269" name="Group 67"/>
              <p:cNvGrpSpPr>
                <a:grpSpLocks/>
              </p:cNvGrpSpPr>
              <p:nvPr/>
            </p:nvGrpSpPr>
            <p:grpSpPr bwMode="auto">
              <a:xfrm>
                <a:off x="2669278" y="2637770"/>
                <a:ext cx="599564" cy="765143"/>
                <a:chOff x="7326209" y="552463"/>
                <a:chExt cx="397213" cy="581868"/>
              </a:xfrm>
            </p:grpSpPr>
            <p:cxnSp>
              <p:nvCxnSpPr>
                <p:cNvPr id="273" name="Straight Connector 272"/>
                <p:cNvCxnSpPr/>
                <p:nvPr/>
              </p:nvCxnSpPr>
              <p:spPr>
                <a:xfrm>
                  <a:off x="7488070" y="690373"/>
                  <a:ext cx="0" cy="287155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/>
              </p:nvCxnSpPr>
              <p:spPr>
                <a:xfrm>
                  <a:off x="7576944" y="690373"/>
                  <a:ext cx="0" cy="287155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5" name="Straight Connector 274"/>
                <p:cNvCxnSpPr/>
                <p:nvPr/>
              </p:nvCxnSpPr>
              <p:spPr>
                <a:xfrm>
                  <a:off x="7570361" y="680927"/>
                  <a:ext cx="153061" cy="0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/>
              </p:nvCxnSpPr>
              <p:spPr>
                <a:xfrm>
                  <a:off x="7570361" y="977528"/>
                  <a:ext cx="153061" cy="0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7" name="Straight Connector 276"/>
                <p:cNvCxnSpPr/>
                <p:nvPr/>
              </p:nvCxnSpPr>
              <p:spPr>
                <a:xfrm>
                  <a:off x="7723422" y="552463"/>
                  <a:ext cx="0" cy="137910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/>
              </p:nvCxnSpPr>
              <p:spPr>
                <a:xfrm>
                  <a:off x="7723422" y="977528"/>
                  <a:ext cx="0" cy="156803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" name="Straight Connector 278"/>
                <p:cNvCxnSpPr/>
                <p:nvPr/>
              </p:nvCxnSpPr>
              <p:spPr>
                <a:xfrm flipH="1" flipV="1">
                  <a:off x="7326209" y="834481"/>
                  <a:ext cx="72485" cy="414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0" name="Oval 279"/>
                <p:cNvSpPr/>
                <p:nvPr/>
              </p:nvSpPr>
              <p:spPr>
                <a:xfrm>
                  <a:off x="7398694" y="786721"/>
                  <a:ext cx="89377" cy="96348"/>
                </a:xfrm>
                <a:prstGeom prst="ellipse">
                  <a:avLst/>
                </a:prstGeom>
                <a:no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270" name="Rectangle 269"/>
              <p:cNvSpPr/>
              <p:nvPr/>
            </p:nvSpPr>
            <p:spPr>
              <a:xfrm>
                <a:off x="3199338" y="3309591"/>
                <a:ext cx="146101" cy="299629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271" name="Straight Connector 270"/>
              <p:cNvCxnSpPr/>
              <p:nvPr/>
            </p:nvCxnSpPr>
            <p:spPr bwMode="auto">
              <a:xfrm flipH="1">
                <a:off x="3271530" y="3609220"/>
                <a:ext cx="859" cy="109558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/>
              <p:nvPr/>
            </p:nvCxnSpPr>
            <p:spPr bwMode="auto">
              <a:xfrm>
                <a:off x="3173111" y="2637770"/>
                <a:ext cx="177047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4" name="Group 183"/>
            <p:cNvGrpSpPr/>
            <p:nvPr/>
          </p:nvGrpSpPr>
          <p:grpSpPr>
            <a:xfrm flipH="1">
              <a:off x="2618198" y="7726157"/>
              <a:ext cx="759503" cy="1205834"/>
              <a:chOff x="2669278" y="2637770"/>
              <a:chExt cx="680880" cy="1081008"/>
            </a:xfrm>
          </p:grpSpPr>
          <p:grpSp>
            <p:nvGrpSpPr>
              <p:cNvPr id="257" name="Group 67"/>
              <p:cNvGrpSpPr>
                <a:grpSpLocks/>
              </p:cNvGrpSpPr>
              <p:nvPr/>
            </p:nvGrpSpPr>
            <p:grpSpPr bwMode="auto">
              <a:xfrm>
                <a:off x="2669278" y="2637770"/>
                <a:ext cx="599564" cy="765143"/>
                <a:chOff x="7326209" y="552463"/>
                <a:chExt cx="397213" cy="581868"/>
              </a:xfrm>
            </p:grpSpPr>
            <p:cxnSp>
              <p:nvCxnSpPr>
                <p:cNvPr id="261" name="Straight Connector 260"/>
                <p:cNvCxnSpPr/>
                <p:nvPr/>
              </p:nvCxnSpPr>
              <p:spPr>
                <a:xfrm>
                  <a:off x="7488070" y="690373"/>
                  <a:ext cx="0" cy="287155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/>
              </p:nvCxnSpPr>
              <p:spPr>
                <a:xfrm>
                  <a:off x="7576944" y="690373"/>
                  <a:ext cx="0" cy="287155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Connector 262"/>
                <p:cNvCxnSpPr/>
                <p:nvPr/>
              </p:nvCxnSpPr>
              <p:spPr>
                <a:xfrm>
                  <a:off x="7570361" y="680927"/>
                  <a:ext cx="153061" cy="0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/>
              </p:nvCxnSpPr>
              <p:spPr>
                <a:xfrm>
                  <a:off x="7570361" y="977528"/>
                  <a:ext cx="153061" cy="0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Straight Connector 264"/>
                <p:cNvCxnSpPr/>
                <p:nvPr/>
              </p:nvCxnSpPr>
              <p:spPr>
                <a:xfrm>
                  <a:off x="7723422" y="552463"/>
                  <a:ext cx="0" cy="137910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/>
              </p:nvCxnSpPr>
              <p:spPr>
                <a:xfrm>
                  <a:off x="7723422" y="977528"/>
                  <a:ext cx="0" cy="156803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Straight Connector 266"/>
                <p:cNvCxnSpPr/>
                <p:nvPr/>
              </p:nvCxnSpPr>
              <p:spPr>
                <a:xfrm flipH="1" flipV="1">
                  <a:off x="7326209" y="834481"/>
                  <a:ext cx="72485" cy="414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8" name="Oval 267"/>
                <p:cNvSpPr/>
                <p:nvPr/>
              </p:nvSpPr>
              <p:spPr>
                <a:xfrm>
                  <a:off x="7398694" y="786721"/>
                  <a:ext cx="89377" cy="96348"/>
                </a:xfrm>
                <a:prstGeom prst="ellipse">
                  <a:avLst/>
                </a:prstGeom>
                <a:no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258" name="Rectangle 257"/>
              <p:cNvSpPr/>
              <p:nvPr/>
            </p:nvSpPr>
            <p:spPr>
              <a:xfrm>
                <a:off x="3199338" y="3309591"/>
                <a:ext cx="146101" cy="29962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259" name="Straight Connector 258"/>
              <p:cNvCxnSpPr/>
              <p:nvPr/>
            </p:nvCxnSpPr>
            <p:spPr bwMode="auto">
              <a:xfrm flipH="1">
                <a:off x="3271530" y="3609220"/>
                <a:ext cx="859" cy="109558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/>
              <p:nvPr/>
            </p:nvCxnSpPr>
            <p:spPr bwMode="auto">
              <a:xfrm>
                <a:off x="3173111" y="2637770"/>
                <a:ext cx="177047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8" name="Straight Connector 247"/>
            <p:cNvCxnSpPr/>
            <p:nvPr/>
          </p:nvCxnSpPr>
          <p:spPr bwMode="auto">
            <a:xfrm>
              <a:off x="2335166" y="7726157"/>
              <a:ext cx="840401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4" name="Isosceles Triangle 16"/>
            <p:cNvSpPr/>
            <p:nvPr/>
          </p:nvSpPr>
          <p:spPr bwMode="auto">
            <a:xfrm rot="10800000" flipH="1">
              <a:off x="2420608" y="9067800"/>
              <a:ext cx="202289" cy="216145"/>
            </a:xfrm>
            <a:prstGeom prst="triangl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255" name="Straight Connector 254"/>
            <p:cNvCxnSpPr/>
            <p:nvPr/>
          </p:nvCxnSpPr>
          <p:spPr bwMode="auto">
            <a:xfrm>
              <a:off x="2327126" y="8928081"/>
              <a:ext cx="389817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/>
            <p:nvPr/>
          </p:nvCxnSpPr>
          <p:spPr bwMode="auto">
            <a:xfrm flipH="1" flipV="1">
              <a:off x="2520236" y="8923696"/>
              <a:ext cx="1517" cy="144104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1" name="Group 280"/>
          <p:cNvGrpSpPr/>
          <p:nvPr/>
        </p:nvGrpSpPr>
        <p:grpSpPr>
          <a:xfrm>
            <a:off x="1150201" y="4224160"/>
            <a:ext cx="1898596" cy="1728250"/>
            <a:chOff x="1666369" y="7726157"/>
            <a:chExt cx="1711332" cy="1557788"/>
          </a:xfrm>
        </p:grpSpPr>
        <p:grpSp>
          <p:nvGrpSpPr>
            <p:cNvPr id="282" name="Group 281"/>
            <p:cNvGrpSpPr/>
            <p:nvPr/>
          </p:nvGrpSpPr>
          <p:grpSpPr>
            <a:xfrm>
              <a:off x="1666369" y="7726157"/>
              <a:ext cx="759503" cy="1205834"/>
              <a:chOff x="2669278" y="2637770"/>
              <a:chExt cx="680880" cy="1081008"/>
            </a:xfrm>
          </p:grpSpPr>
          <p:grpSp>
            <p:nvGrpSpPr>
              <p:cNvPr id="300" name="Group 67"/>
              <p:cNvGrpSpPr>
                <a:grpSpLocks/>
              </p:cNvGrpSpPr>
              <p:nvPr/>
            </p:nvGrpSpPr>
            <p:grpSpPr bwMode="auto">
              <a:xfrm>
                <a:off x="2669278" y="2637770"/>
                <a:ext cx="599564" cy="765143"/>
                <a:chOff x="7326209" y="552463"/>
                <a:chExt cx="397213" cy="581868"/>
              </a:xfrm>
            </p:grpSpPr>
            <p:cxnSp>
              <p:nvCxnSpPr>
                <p:cNvPr id="304" name="Straight Connector 303"/>
                <p:cNvCxnSpPr/>
                <p:nvPr/>
              </p:nvCxnSpPr>
              <p:spPr>
                <a:xfrm>
                  <a:off x="7488070" y="690373"/>
                  <a:ext cx="0" cy="287155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/>
              </p:nvCxnSpPr>
              <p:spPr>
                <a:xfrm>
                  <a:off x="7576944" y="690373"/>
                  <a:ext cx="0" cy="287155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6" name="Straight Connector 305"/>
                <p:cNvCxnSpPr/>
                <p:nvPr/>
              </p:nvCxnSpPr>
              <p:spPr>
                <a:xfrm>
                  <a:off x="7570361" y="680927"/>
                  <a:ext cx="153061" cy="0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/>
              </p:nvCxnSpPr>
              <p:spPr>
                <a:xfrm>
                  <a:off x="7570361" y="977528"/>
                  <a:ext cx="153061" cy="0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" name="Straight Connector 307"/>
                <p:cNvCxnSpPr/>
                <p:nvPr/>
              </p:nvCxnSpPr>
              <p:spPr>
                <a:xfrm>
                  <a:off x="7723422" y="552463"/>
                  <a:ext cx="0" cy="137910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/>
              </p:nvCxnSpPr>
              <p:spPr>
                <a:xfrm>
                  <a:off x="7723422" y="977528"/>
                  <a:ext cx="0" cy="156803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" name="Straight Connector 309"/>
                <p:cNvCxnSpPr/>
                <p:nvPr/>
              </p:nvCxnSpPr>
              <p:spPr>
                <a:xfrm flipH="1" flipV="1">
                  <a:off x="7326209" y="834481"/>
                  <a:ext cx="72485" cy="414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1" name="Oval 310"/>
                <p:cNvSpPr/>
                <p:nvPr/>
              </p:nvSpPr>
              <p:spPr>
                <a:xfrm>
                  <a:off x="7398694" y="786721"/>
                  <a:ext cx="89377" cy="96348"/>
                </a:xfrm>
                <a:prstGeom prst="ellipse">
                  <a:avLst/>
                </a:prstGeom>
                <a:no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301" name="Rectangle 300"/>
              <p:cNvSpPr/>
              <p:nvPr/>
            </p:nvSpPr>
            <p:spPr>
              <a:xfrm>
                <a:off x="3199338" y="3309591"/>
                <a:ext cx="146101" cy="29962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302" name="Straight Connector 301"/>
              <p:cNvCxnSpPr/>
              <p:nvPr/>
            </p:nvCxnSpPr>
            <p:spPr bwMode="auto">
              <a:xfrm flipH="1">
                <a:off x="3271530" y="3609220"/>
                <a:ext cx="859" cy="109558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/>
              <p:nvPr/>
            </p:nvCxnSpPr>
            <p:spPr bwMode="auto">
              <a:xfrm>
                <a:off x="3173111" y="2637770"/>
                <a:ext cx="177047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3" name="Group 282"/>
            <p:cNvGrpSpPr/>
            <p:nvPr/>
          </p:nvGrpSpPr>
          <p:grpSpPr>
            <a:xfrm flipH="1">
              <a:off x="2618198" y="7726157"/>
              <a:ext cx="759503" cy="1205834"/>
              <a:chOff x="2669278" y="2637770"/>
              <a:chExt cx="680880" cy="1081008"/>
            </a:xfrm>
          </p:grpSpPr>
          <p:grpSp>
            <p:nvGrpSpPr>
              <p:cNvPr id="288" name="Group 67"/>
              <p:cNvGrpSpPr>
                <a:grpSpLocks/>
              </p:cNvGrpSpPr>
              <p:nvPr/>
            </p:nvGrpSpPr>
            <p:grpSpPr bwMode="auto">
              <a:xfrm>
                <a:off x="2669278" y="2637770"/>
                <a:ext cx="599564" cy="765143"/>
                <a:chOff x="7326209" y="552463"/>
                <a:chExt cx="397213" cy="581868"/>
              </a:xfrm>
            </p:grpSpPr>
            <p:cxnSp>
              <p:nvCxnSpPr>
                <p:cNvPr id="292" name="Straight Connector 291"/>
                <p:cNvCxnSpPr/>
                <p:nvPr/>
              </p:nvCxnSpPr>
              <p:spPr>
                <a:xfrm>
                  <a:off x="7488070" y="690373"/>
                  <a:ext cx="0" cy="287155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/>
              </p:nvCxnSpPr>
              <p:spPr>
                <a:xfrm>
                  <a:off x="7576944" y="690373"/>
                  <a:ext cx="0" cy="287155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Straight Connector 293"/>
                <p:cNvCxnSpPr/>
                <p:nvPr/>
              </p:nvCxnSpPr>
              <p:spPr>
                <a:xfrm>
                  <a:off x="7570361" y="680927"/>
                  <a:ext cx="153061" cy="0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/>
              </p:nvCxnSpPr>
              <p:spPr>
                <a:xfrm>
                  <a:off x="7570361" y="977528"/>
                  <a:ext cx="153061" cy="0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" name="Straight Connector 295"/>
                <p:cNvCxnSpPr/>
                <p:nvPr/>
              </p:nvCxnSpPr>
              <p:spPr>
                <a:xfrm>
                  <a:off x="7723422" y="552463"/>
                  <a:ext cx="0" cy="137910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/>
              </p:nvCxnSpPr>
              <p:spPr>
                <a:xfrm>
                  <a:off x="7723422" y="977528"/>
                  <a:ext cx="0" cy="156803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Straight Connector 297"/>
                <p:cNvCxnSpPr/>
                <p:nvPr/>
              </p:nvCxnSpPr>
              <p:spPr>
                <a:xfrm flipH="1" flipV="1">
                  <a:off x="7326209" y="834481"/>
                  <a:ext cx="72485" cy="414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9" name="Oval 298"/>
                <p:cNvSpPr/>
                <p:nvPr/>
              </p:nvSpPr>
              <p:spPr>
                <a:xfrm>
                  <a:off x="7398694" y="786721"/>
                  <a:ext cx="89377" cy="96348"/>
                </a:xfrm>
                <a:prstGeom prst="ellipse">
                  <a:avLst/>
                </a:prstGeom>
                <a:no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289" name="Rectangle 288"/>
              <p:cNvSpPr/>
              <p:nvPr/>
            </p:nvSpPr>
            <p:spPr>
              <a:xfrm>
                <a:off x="3199338" y="3309591"/>
                <a:ext cx="146101" cy="299629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290" name="Straight Connector 289"/>
              <p:cNvCxnSpPr/>
              <p:nvPr/>
            </p:nvCxnSpPr>
            <p:spPr bwMode="auto">
              <a:xfrm flipH="1">
                <a:off x="3271530" y="3609220"/>
                <a:ext cx="859" cy="109558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/>
              <p:cNvCxnSpPr/>
              <p:nvPr/>
            </p:nvCxnSpPr>
            <p:spPr bwMode="auto">
              <a:xfrm>
                <a:off x="3173111" y="2637770"/>
                <a:ext cx="177047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4" name="Straight Connector 283"/>
            <p:cNvCxnSpPr/>
            <p:nvPr/>
          </p:nvCxnSpPr>
          <p:spPr bwMode="auto">
            <a:xfrm>
              <a:off x="2335166" y="7726157"/>
              <a:ext cx="840401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5" name="Isosceles Triangle 16"/>
            <p:cNvSpPr/>
            <p:nvPr/>
          </p:nvSpPr>
          <p:spPr bwMode="auto">
            <a:xfrm rot="10800000" flipH="1">
              <a:off x="2420608" y="9067800"/>
              <a:ext cx="202289" cy="216145"/>
            </a:xfrm>
            <a:prstGeom prst="triangl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286" name="Straight Connector 285"/>
            <p:cNvCxnSpPr/>
            <p:nvPr/>
          </p:nvCxnSpPr>
          <p:spPr bwMode="auto">
            <a:xfrm>
              <a:off x="2327126" y="8928081"/>
              <a:ext cx="389817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/>
            <p:nvPr/>
          </p:nvCxnSpPr>
          <p:spPr bwMode="auto">
            <a:xfrm flipH="1" flipV="1">
              <a:off x="2520236" y="8923696"/>
              <a:ext cx="1517" cy="144104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2" name="TextBox 123"/>
          <p:cNvSpPr txBox="1">
            <a:spLocks noChangeArrowheads="1"/>
          </p:cNvSpPr>
          <p:nvPr/>
        </p:nvSpPr>
        <p:spPr bwMode="auto">
          <a:xfrm>
            <a:off x="304800" y="5029200"/>
            <a:ext cx="14670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smtClean="0">
                <a:solidFill>
                  <a:srgbClr val="0432FF"/>
                </a:solidFill>
                <a:ea typeface="Arial" charset="0"/>
                <a:cs typeface="Arial" charset="0"/>
              </a:rPr>
              <a:t>Stored ‘0’</a:t>
            </a:r>
            <a:endParaRPr lang="en-US" sz="2000" dirty="0">
              <a:solidFill>
                <a:srgbClr val="0432FF"/>
              </a:solidFill>
              <a:ea typeface="Arial" charset="0"/>
              <a:cs typeface="Arial" charset="0"/>
            </a:endParaRPr>
          </a:p>
        </p:txBody>
      </p:sp>
      <p:sp>
        <p:nvSpPr>
          <p:cNvPr id="313" name="TextBox 123"/>
          <p:cNvSpPr txBox="1">
            <a:spLocks noChangeArrowheads="1"/>
          </p:cNvSpPr>
          <p:nvPr/>
        </p:nvSpPr>
        <p:spPr bwMode="auto">
          <a:xfrm>
            <a:off x="717895" y="4063550"/>
            <a:ext cx="4862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smtClean="0">
                <a:solidFill>
                  <a:srgbClr val="0432FF"/>
                </a:solidFill>
                <a:ea typeface="Arial" charset="0"/>
                <a:cs typeface="Arial" charset="0"/>
              </a:rPr>
              <a:t>‘</a:t>
            </a:r>
            <a:r>
              <a:rPr lang="en-US" sz="2000" dirty="0" smtClean="0">
                <a:solidFill>
                  <a:srgbClr val="0432FF"/>
                </a:solidFill>
                <a:ea typeface="Arial" charset="0"/>
                <a:cs typeface="Arial" charset="0"/>
              </a:rPr>
              <a:t>0’</a:t>
            </a:r>
            <a:endParaRPr lang="en-US" sz="2000" dirty="0">
              <a:solidFill>
                <a:srgbClr val="0432FF"/>
              </a:solidFill>
              <a:ea typeface="Arial" charset="0"/>
              <a:cs typeface="Arial" charset="0"/>
            </a:endParaRPr>
          </a:p>
        </p:txBody>
      </p:sp>
      <p:sp>
        <p:nvSpPr>
          <p:cNvPr id="314" name="TextBox 123"/>
          <p:cNvSpPr txBox="1">
            <a:spLocks noChangeArrowheads="1"/>
          </p:cNvSpPr>
          <p:nvPr/>
        </p:nvSpPr>
        <p:spPr bwMode="auto">
          <a:xfrm>
            <a:off x="704509" y="1884449"/>
            <a:ext cx="4862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smtClean="0">
                <a:solidFill>
                  <a:srgbClr val="0432FF"/>
                </a:solidFill>
                <a:ea typeface="Arial" charset="0"/>
                <a:cs typeface="Arial" charset="0"/>
              </a:rPr>
              <a:t>‘</a:t>
            </a:r>
            <a:r>
              <a:rPr lang="en-US" sz="2000" dirty="0" smtClean="0">
                <a:solidFill>
                  <a:srgbClr val="0432FF"/>
                </a:solidFill>
                <a:ea typeface="Arial" charset="0"/>
                <a:cs typeface="Arial" charset="0"/>
              </a:rPr>
              <a:t>0’</a:t>
            </a:r>
            <a:endParaRPr lang="en-US" sz="2000" dirty="0">
              <a:solidFill>
                <a:srgbClr val="0432FF"/>
              </a:solidFill>
              <a:ea typeface="Arial" charset="0"/>
              <a:cs typeface="Arial" charset="0"/>
            </a:endParaRPr>
          </a:p>
        </p:txBody>
      </p:sp>
      <p:sp>
        <p:nvSpPr>
          <p:cNvPr id="315" name="Arc 314"/>
          <p:cNvSpPr/>
          <p:nvPr/>
        </p:nvSpPr>
        <p:spPr>
          <a:xfrm rot="5400000" flipH="1" flipV="1">
            <a:off x="1627193" y="4462458"/>
            <a:ext cx="1239541" cy="753996"/>
          </a:xfrm>
          <a:prstGeom prst="arc">
            <a:avLst>
              <a:gd name="adj1" fmla="val 15935001"/>
              <a:gd name="adj2" fmla="val 21599989"/>
            </a:avLst>
          </a:prstGeom>
          <a:ln w="381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TextBox 123"/>
          <p:cNvSpPr txBox="1">
            <a:spLocks noChangeArrowheads="1"/>
          </p:cNvSpPr>
          <p:nvPr/>
        </p:nvSpPr>
        <p:spPr bwMode="auto">
          <a:xfrm>
            <a:off x="2514600" y="2971800"/>
            <a:ext cx="1143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 smtClean="0">
                <a:ea typeface="Arial" charset="0"/>
                <a:cs typeface="Arial" charset="0"/>
              </a:rPr>
              <a:t>RRAM</a:t>
            </a:r>
            <a:endParaRPr lang="en-US" sz="2000" dirty="0">
              <a:ea typeface="Arial" charset="0"/>
              <a:cs typeface="Arial" charset="0"/>
            </a:endParaRPr>
          </a:p>
        </p:txBody>
      </p:sp>
      <p:sp>
        <p:nvSpPr>
          <p:cNvPr id="317" name="TextBox 123"/>
          <p:cNvSpPr txBox="1">
            <a:spLocks noChangeArrowheads="1"/>
          </p:cNvSpPr>
          <p:nvPr/>
        </p:nvSpPr>
        <p:spPr bwMode="auto">
          <a:xfrm>
            <a:off x="2590800" y="5029200"/>
            <a:ext cx="1143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smtClean="0">
                <a:ea typeface="Arial" charset="0"/>
                <a:cs typeface="Arial" charset="0"/>
              </a:rPr>
              <a:t>RRAM</a:t>
            </a:r>
            <a:endParaRPr lang="en-US" sz="2000" dirty="0">
              <a:ea typeface="Arial" charset="0"/>
              <a:cs typeface="Arial" charset="0"/>
            </a:endParaRPr>
          </a:p>
        </p:txBody>
      </p:sp>
      <p:sp>
        <p:nvSpPr>
          <p:cNvPr id="318" name="Oval 317"/>
          <p:cNvSpPr/>
          <p:nvPr/>
        </p:nvSpPr>
        <p:spPr>
          <a:xfrm>
            <a:off x="1600200" y="2895600"/>
            <a:ext cx="990600" cy="609600"/>
          </a:xfrm>
          <a:prstGeom prst="ellipse">
            <a:avLst/>
          </a:prstGeom>
          <a:noFill/>
          <a:ln>
            <a:solidFill>
              <a:srgbClr val="0432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Oval 318"/>
          <p:cNvSpPr/>
          <p:nvPr/>
        </p:nvSpPr>
        <p:spPr>
          <a:xfrm>
            <a:off x="1600200" y="4876800"/>
            <a:ext cx="990600" cy="609600"/>
          </a:xfrm>
          <a:prstGeom prst="ellipse">
            <a:avLst/>
          </a:prstGeom>
          <a:noFill/>
          <a:ln>
            <a:solidFill>
              <a:srgbClr val="0432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1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 bwMode="auto">
          <a:xfrm>
            <a:off x="1904999" y="1676400"/>
            <a:ext cx="8828747" cy="4549941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Measured Language Classification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305" y="910496"/>
            <a:ext cx="10972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/>
              <a:t>Pairwise </a:t>
            </a:r>
            <a:r>
              <a:rPr lang="en-US" i="1" dirty="0"/>
              <a:t>classification of 21 European </a:t>
            </a:r>
            <a:r>
              <a:rPr lang="en-US" i="1" dirty="0" smtClean="0"/>
              <a:t>languages*</a:t>
            </a:r>
            <a:endParaRPr lang="en-US" i="1" dirty="0"/>
          </a:p>
          <a:p>
            <a:pPr marL="0" indent="0" algn="ctr">
              <a:buNone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40664-1F28-4175-95AD-FB4CFED70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 rot="16200000">
            <a:off x="861245" y="3802566"/>
            <a:ext cx="3301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Mean Accuracy (%)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39" name="Chart 3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9764691"/>
              </p:ext>
            </p:extLst>
          </p:nvPr>
        </p:nvGraphicFramePr>
        <p:xfrm>
          <a:off x="2660610" y="1905000"/>
          <a:ext cx="7315886" cy="4321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3810000" y="2039319"/>
            <a:ext cx="1802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Software</a:t>
            </a:r>
            <a:endParaRPr lang="en-US" sz="3200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065316" y="3696158"/>
            <a:ext cx="65806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Measured using our </a:t>
            </a:r>
            <a:r>
              <a:rPr lang="en-US" sz="3200" b="1" u="sng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nanosystem</a:t>
            </a:r>
            <a:endParaRPr lang="en-US" sz="3200" b="1" u="sng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441353" y="2866125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98%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760012" y="1945712"/>
            <a:ext cx="1204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99.2%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 flipH="1">
            <a:off x="9296399" y="2362200"/>
            <a:ext cx="1" cy="1563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 flipV="1">
            <a:off x="9418544" y="2741886"/>
            <a:ext cx="140419" cy="1725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57838" y="6249241"/>
            <a:ext cx="7485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*Koehn,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Europarl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Dataset, http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://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www.statmt.org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europarl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/, 2005.</a:t>
            </a:r>
          </a:p>
        </p:txBody>
      </p:sp>
    </p:spTree>
    <p:extLst>
      <p:ext uri="{BB962C8B-B14F-4D97-AF65-F5344CB8AC3E}">
        <p14:creationId xmlns:p14="http://schemas.microsoft.com/office/powerpoint/2010/main" val="62883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 bwMode="auto">
          <a:xfrm>
            <a:off x="800100" y="814959"/>
            <a:ext cx="10591800" cy="5791200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to State of the Art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46238" y="1143001"/>
            <a:ext cx="29867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CNFET demos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38163" y="1130401"/>
            <a:ext cx="2850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RRAM demos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95253" y="1706940"/>
            <a:ext cx="16225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3D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Nano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-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system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[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Shulaker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r>
              <a:rPr 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Nature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17]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57140" y="2461977"/>
            <a:ext cx="30091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CNT Computer 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[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Shulaker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Nature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13]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77605" y="1666577"/>
            <a:ext cx="37625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Sensor-to-Digital Interface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[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Shulaker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ISSCC 13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]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57140" y="3276600"/>
            <a:ext cx="26661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4-bit CMOS adder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[Yang </a:t>
            </a:r>
            <a:r>
              <a:rPr 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ACS </a:t>
            </a:r>
          </a:p>
          <a:p>
            <a:r>
              <a:rPr lang="en-US" sz="2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Nano</a:t>
            </a:r>
            <a:r>
              <a:rPr 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17]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08788" y="3545565"/>
            <a:ext cx="25162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Brain-inspired 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3D RRAM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[Li </a:t>
            </a:r>
            <a:r>
              <a:rPr 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VLSI Tech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17]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961966" y="2586849"/>
            <a:ext cx="20665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32 Gb array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[Liu </a:t>
            </a:r>
            <a:r>
              <a:rPr 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JSSC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14]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579165" y="5876754"/>
            <a:ext cx="3767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Variations Utilized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84926" y="3618261"/>
            <a:ext cx="11412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This</a:t>
            </a:r>
          </a:p>
          <a:p>
            <a:pPr algn="ctr"/>
            <a:r>
              <a:rPr lang="en-US" sz="2800" b="1" i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Work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272305" y="5531491"/>
            <a:ext cx="3895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Si PUF [Alvarez </a:t>
            </a:r>
            <a:r>
              <a:rPr 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ISSCC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15]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135349" y="5114624"/>
            <a:ext cx="3565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Si PUF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[Yang </a:t>
            </a:r>
            <a:r>
              <a:rPr 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ISSCC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15]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86806" y="1683274"/>
            <a:ext cx="26148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RRAM FPGA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[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Liauw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ISSCC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12]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468609" y="5553674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3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97289" y="4389138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3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444929" y="3335288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3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774474" y="4455329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735503" y="2833071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3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170382" y="4693084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3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191071" y="3733946"/>
            <a:ext cx="20665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CNT PUF 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Simulation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[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Konigsmark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r>
              <a:rPr 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ASP-DAC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14]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80456" y="1110368"/>
            <a:ext cx="5903273" cy="4295976"/>
          </a:xfrm>
          <a:prstGeom prst="roundRect">
            <a:avLst>
              <a:gd name="adj" fmla="val 40002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5145051" y="1110368"/>
            <a:ext cx="5903273" cy="3908831"/>
          </a:xfrm>
          <a:prstGeom prst="roundRect">
            <a:avLst>
              <a:gd name="adj" fmla="val 33268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2839531" y="3369841"/>
            <a:ext cx="6990269" cy="3091560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6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Simulated HD Computing Projections</a:t>
            </a:r>
            <a:endParaRPr lang="en-US" dirty="0"/>
          </a:p>
        </p:txBody>
      </p:sp>
      <p:sp>
        <p:nvSpPr>
          <p:cNvPr id="471" name="Content Placeholder 470"/>
          <p:cNvSpPr>
            <a:spLocks noGrp="1"/>
          </p:cNvSpPr>
          <p:nvPr>
            <p:ph idx="1"/>
          </p:nvPr>
        </p:nvSpPr>
        <p:spPr>
          <a:xfrm>
            <a:off x="3215880" y="749047"/>
            <a:ext cx="6187792" cy="741442"/>
          </a:xfrm>
        </p:spPr>
        <p:txBody>
          <a:bodyPr/>
          <a:lstStyle/>
          <a:p>
            <a:pPr marL="0" indent="0">
              <a:buNone/>
            </a:pPr>
            <a:r>
              <a:rPr lang="en-US" i="1" u="sng" dirty="0" smtClean="0">
                <a:solidFill>
                  <a:srgbClr val="C00000"/>
                </a:solidFill>
              </a:rPr>
              <a:t>35X less EDP, 3X smaller area</a:t>
            </a:r>
            <a:endParaRPr lang="en-US" i="1" dirty="0" smtClean="0">
              <a:solidFill>
                <a:srgbClr val="C00000"/>
              </a:solidFill>
            </a:endParaRPr>
          </a:p>
          <a:p>
            <a:pPr marL="457188" lvl="1" indent="0">
              <a:buNone/>
            </a:pP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207" name="Rounded Rectangle 34">
            <a:extLst>
              <a:ext uri="{FF2B5EF4-FFF2-40B4-BE49-F238E27FC236}">
                <a16:creationId xmlns:a16="http://schemas.microsoft.com/office/drawing/2014/main" xmlns="" id="{635CE277-AB55-4D7B-A945-698ECF1E85DB}"/>
              </a:ext>
            </a:extLst>
          </p:cNvPr>
          <p:cNvSpPr/>
          <p:nvPr/>
        </p:nvSpPr>
        <p:spPr bwMode="auto">
          <a:xfrm>
            <a:off x="412379" y="2377437"/>
            <a:ext cx="5257663" cy="3701423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5643" y="1371600"/>
            <a:ext cx="4751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Simulated 28nm Silicon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8" name="Rounded Rectangle 34">
            <a:extLst>
              <a:ext uri="{FF2B5EF4-FFF2-40B4-BE49-F238E27FC236}">
                <a16:creationId xmlns:a16="http://schemas.microsoft.com/office/drawing/2014/main" xmlns="" id="{635CE277-AB55-4D7B-A945-698ECF1E85DB}"/>
              </a:ext>
            </a:extLst>
          </p:cNvPr>
          <p:cNvSpPr/>
          <p:nvPr/>
        </p:nvSpPr>
        <p:spPr bwMode="auto">
          <a:xfrm>
            <a:off x="6248400" y="2388410"/>
            <a:ext cx="5499749" cy="3704117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sz="1200" kern="0" dirty="0">
              <a:solidFill>
                <a:sysClr val="windowText" lastClr="000000"/>
              </a:solidFill>
              <a:latin typeface="Trebuchet M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2" t="15556" r="20713" b="6666"/>
          <a:stretch/>
        </p:blipFill>
        <p:spPr>
          <a:xfrm rot="16200000">
            <a:off x="2025510" y="2765164"/>
            <a:ext cx="1818943" cy="26526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4" t="14445" r="13564" b="6667"/>
          <a:stretch/>
        </p:blipFill>
        <p:spPr>
          <a:xfrm>
            <a:off x="7227148" y="3274223"/>
            <a:ext cx="2554620" cy="2647718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  <a:scene3d>
            <a:camera prst="isometricOffAxis2Top"/>
            <a:lightRig rig="threePt" dir="t"/>
          </a:scene3d>
          <a:sp3d>
            <a:bevelB w="0" h="158750"/>
          </a:sp3d>
        </p:spPr>
      </p:pic>
      <p:grpSp>
        <p:nvGrpSpPr>
          <p:cNvPr id="28" name="Group 27"/>
          <p:cNvGrpSpPr/>
          <p:nvPr/>
        </p:nvGrpSpPr>
        <p:grpSpPr>
          <a:xfrm>
            <a:off x="7000865" y="3548726"/>
            <a:ext cx="708191" cy="1105607"/>
            <a:chOff x="7315200" y="4180873"/>
            <a:chExt cx="933450" cy="1406036"/>
          </a:xfrm>
        </p:grpSpPr>
        <p:cxnSp>
          <p:nvCxnSpPr>
            <p:cNvPr id="343" name="Straight Connector 342"/>
            <p:cNvCxnSpPr/>
            <p:nvPr/>
          </p:nvCxnSpPr>
          <p:spPr>
            <a:xfrm flipV="1">
              <a:off x="7315200" y="4876800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/>
            <p:cNvCxnSpPr/>
            <p:nvPr/>
          </p:nvCxnSpPr>
          <p:spPr>
            <a:xfrm flipV="1">
              <a:off x="7391400" y="4800600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/>
            <p:cNvCxnSpPr/>
            <p:nvPr/>
          </p:nvCxnSpPr>
          <p:spPr>
            <a:xfrm flipV="1">
              <a:off x="7486650" y="4764442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/>
            <p:cNvCxnSpPr/>
            <p:nvPr/>
          </p:nvCxnSpPr>
          <p:spPr>
            <a:xfrm flipV="1">
              <a:off x="7562850" y="4688242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/>
            <p:cNvCxnSpPr/>
            <p:nvPr/>
          </p:nvCxnSpPr>
          <p:spPr>
            <a:xfrm flipV="1">
              <a:off x="7677150" y="463410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/>
            <p:cNvCxnSpPr/>
            <p:nvPr/>
          </p:nvCxnSpPr>
          <p:spPr>
            <a:xfrm flipV="1">
              <a:off x="7753350" y="455790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/>
            <p:cNvCxnSpPr/>
            <p:nvPr/>
          </p:nvCxnSpPr>
          <p:spPr>
            <a:xfrm flipV="1">
              <a:off x="7848600" y="4521745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/>
            <p:cNvCxnSpPr/>
            <p:nvPr/>
          </p:nvCxnSpPr>
          <p:spPr>
            <a:xfrm flipV="1">
              <a:off x="7924800" y="4445545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/>
            <p:cNvCxnSpPr/>
            <p:nvPr/>
          </p:nvCxnSpPr>
          <p:spPr>
            <a:xfrm flipV="1">
              <a:off x="8001000" y="4369431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/>
            <p:cNvCxnSpPr/>
            <p:nvPr/>
          </p:nvCxnSpPr>
          <p:spPr>
            <a:xfrm flipV="1">
              <a:off x="8077200" y="4293231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/>
            <p:cNvCxnSpPr/>
            <p:nvPr/>
          </p:nvCxnSpPr>
          <p:spPr>
            <a:xfrm flipV="1">
              <a:off x="8172450" y="425707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/>
            <p:cNvCxnSpPr/>
            <p:nvPr/>
          </p:nvCxnSpPr>
          <p:spPr>
            <a:xfrm flipV="1">
              <a:off x="8248650" y="418087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7096931" y="3560255"/>
            <a:ext cx="708191" cy="1105607"/>
            <a:chOff x="7315200" y="4180873"/>
            <a:chExt cx="933450" cy="1406036"/>
          </a:xfrm>
        </p:grpSpPr>
        <p:cxnSp>
          <p:nvCxnSpPr>
            <p:cNvPr id="331" name="Straight Connector 330"/>
            <p:cNvCxnSpPr/>
            <p:nvPr/>
          </p:nvCxnSpPr>
          <p:spPr>
            <a:xfrm flipV="1">
              <a:off x="7315200" y="4876800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/>
            <p:cNvCxnSpPr/>
            <p:nvPr/>
          </p:nvCxnSpPr>
          <p:spPr>
            <a:xfrm flipV="1">
              <a:off x="7391400" y="4800600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/>
            <p:cNvCxnSpPr/>
            <p:nvPr/>
          </p:nvCxnSpPr>
          <p:spPr>
            <a:xfrm flipV="1">
              <a:off x="7486650" y="4764442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/>
            <p:cNvCxnSpPr/>
            <p:nvPr/>
          </p:nvCxnSpPr>
          <p:spPr>
            <a:xfrm flipV="1">
              <a:off x="7562850" y="4688242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/>
            <p:cNvCxnSpPr/>
            <p:nvPr/>
          </p:nvCxnSpPr>
          <p:spPr>
            <a:xfrm flipV="1">
              <a:off x="7677150" y="463410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/>
            <p:cNvCxnSpPr/>
            <p:nvPr/>
          </p:nvCxnSpPr>
          <p:spPr>
            <a:xfrm flipV="1">
              <a:off x="7753350" y="455790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/>
            <p:cNvCxnSpPr/>
            <p:nvPr/>
          </p:nvCxnSpPr>
          <p:spPr>
            <a:xfrm flipV="1">
              <a:off x="7848600" y="4521745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/>
            <p:cNvCxnSpPr/>
            <p:nvPr/>
          </p:nvCxnSpPr>
          <p:spPr>
            <a:xfrm flipV="1">
              <a:off x="7924800" y="4445545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/>
            <p:cNvCxnSpPr/>
            <p:nvPr/>
          </p:nvCxnSpPr>
          <p:spPr>
            <a:xfrm flipV="1">
              <a:off x="8001000" y="4369431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/>
            <p:cNvCxnSpPr/>
            <p:nvPr/>
          </p:nvCxnSpPr>
          <p:spPr>
            <a:xfrm flipV="1">
              <a:off x="8077200" y="4293231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/>
            <p:nvPr/>
          </p:nvCxnSpPr>
          <p:spPr>
            <a:xfrm flipV="1">
              <a:off x="8172450" y="425707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/>
            <p:cNvCxnSpPr/>
            <p:nvPr/>
          </p:nvCxnSpPr>
          <p:spPr>
            <a:xfrm flipV="1">
              <a:off x="8248650" y="418087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7192997" y="3571784"/>
            <a:ext cx="708191" cy="1105607"/>
            <a:chOff x="7315200" y="4180873"/>
            <a:chExt cx="933450" cy="1406036"/>
          </a:xfrm>
        </p:grpSpPr>
        <p:cxnSp>
          <p:nvCxnSpPr>
            <p:cNvPr id="319" name="Straight Connector 318"/>
            <p:cNvCxnSpPr/>
            <p:nvPr/>
          </p:nvCxnSpPr>
          <p:spPr>
            <a:xfrm flipV="1">
              <a:off x="7315200" y="4876800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/>
            <p:cNvCxnSpPr/>
            <p:nvPr/>
          </p:nvCxnSpPr>
          <p:spPr>
            <a:xfrm flipV="1">
              <a:off x="7391400" y="4800600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/>
            <p:cNvCxnSpPr/>
            <p:nvPr/>
          </p:nvCxnSpPr>
          <p:spPr>
            <a:xfrm flipV="1">
              <a:off x="7486650" y="4764442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/>
            <p:cNvCxnSpPr/>
            <p:nvPr/>
          </p:nvCxnSpPr>
          <p:spPr>
            <a:xfrm flipV="1">
              <a:off x="7562850" y="4688242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/>
            <p:cNvCxnSpPr/>
            <p:nvPr/>
          </p:nvCxnSpPr>
          <p:spPr>
            <a:xfrm flipV="1">
              <a:off x="7677150" y="463410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/>
            <p:cNvCxnSpPr/>
            <p:nvPr/>
          </p:nvCxnSpPr>
          <p:spPr>
            <a:xfrm flipV="1">
              <a:off x="7753350" y="455790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/>
            <p:nvPr/>
          </p:nvCxnSpPr>
          <p:spPr>
            <a:xfrm flipV="1">
              <a:off x="7848600" y="4521745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/>
            <p:nvPr/>
          </p:nvCxnSpPr>
          <p:spPr>
            <a:xfrm flipV="1">
              <a:off x="7924800" y="4445545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/>
            <p:cNvCxnSpPr/>
            <p:nvPr/>
          </p:nvCxnSpPr>
          <p:spPr>
            <a:xfrm flipV="1">
              <a:off x="8001000" y="4369431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/>
            <p:cNvCxnSpPr/>
            <p:nvPr/>
          </p:nvCxnSpPr>
          <p:spPr>
            <a:xfrm flipV="1">
              <a:off x="8077200" y="4293231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/>
            <p:cNvCxnSpPr/>
            <p:nvPr/>
          </p:nvCxnSpPr>
          <p:spPr>
            <a:xfrm flipV="1">
              <a:off x="8172450" y="425707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/>
            <p:cNvCxnSpPr/>
            <p:nvPr/>
          </p:nvCxnSpPr>
          <p:spPr>
            <a:xfrm flipV="1">
              <a:off x="8248650" y="418087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7289062" y="3583313"/>
            <a:ext cx="708191" cy="1105607"/>
            <a:chOff x="7315200" y="4180873"/>
            <a:chExt cx="933450" cy="1406036"/>
          </a:xfrm>
        </p:grpSpPr>
        <p:cxnSp>
          <p:nvCxnSpPr>
            <p:cNvPr id="307" name="Straight Connector 306"/>
            <p:cNvCxnSpPr/>
            <p:nvPr/>
          </p:nvCxnSpPr>
          <p:spPr>
            <a:xfrm flipV="1">
              <a:off x="7315200" y="4876800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/>
          </p:nvCxnSpPr>
          <p:spPr>
            <a:xfrm flipV="1">
              <a:off x="7391400" y="4800600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/>
            <p:cNvCxnSpPr/>
            <p:nvPr/>
          </p:nvCxnSpPr>
          <p:spPr>
            <a:xfrm flipV="1">
              <a:off x="7486650" y="4764442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/>
          </p:nvCxnSpPr>
          <p:spPr>
            <a:xfrm flipV="1">
              <a:off x="7562850" y="4688242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/>
            <p:cNvCxnSpPr/>
            <p:nvPr/>
          </p:nvCxnSpPr>
          <p:spPr>
            <a:xfrm flipV="1">
              <a:off x="7677150" y="463410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/>
            <p:cNvCxnSpPr/>
            <p:nvPr/>
          </p:nvCxnSpPr>
          <p:spPr>
            <a:xfrm flipV="1">
              <a:off x="7753350" y="455790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/>
            <p:cNvCxnSpPr/>
            <p:nvPr/>
          </p:nvCxnSpPr>
          <p:spPr>
            <a:xfrm flipV="1">
              <a:off x="7848600" y="4521745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/>
            <p:cNvCxnSpPr/>
            <p:nvPr/>
          </p:nvCxnSpPr>
          <p:spPr>
            <a:xfrm flipV="1">
              <a:off x="7924800" y="4445545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/>
            <p:cNvCxnSpPr/>
            <p:nvPr/>
          </p:nvCxnSpPr>
          <p:spPr>
            <a:xfrm flipV="1">
              <a:off x="8001000" y="4369431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/>
            <p:cNvCxnSpPr/>
            <p:nvPr/>
          </p:nvCxnSpPr>
          <p:spPr>
            <a:xfrm flipV="1">
              <a:off x="8077200" y="4293231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/>
            <p:cNvCxnSpPr/>
            <p:nvPr/>
          </p:nvCxnSpPr>
          <p:spPr>
            <a:xfrm flipV="1">
              <a:off x="8172450" y="425707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/>
            <p:cNvCxnSpPr/>
            <p:nvPr/>
          </p:nvCxnSpPr>
          <p:spPr>
            <a:xfrm flipV="1">
              <a:off x="8248650" y="418087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7385128" y="3594842"/>
            <a:ext cx="708191" cy="1105607"/>
            <a:chOff x="7315200" y="4180873"/>
            <a:chExt cx="933450" cy="1406036"/>
          </a:xfrm>
        </p:grpSpPr>
        <p:cxnSp>
          <p:nvCxnSpPr>
            <p:cNvPr id="295" name="Straight Connector 294"/>
            <p:cNvCxnSpPr/>
            <p:nvPr/>
          </p:nvCxnSpPr>
          <p:spPr>
            <a:xfrm flipV="1">
              <a:off x="7315200" y="4876800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/>
          </p:nvCxnSpPr>
          <p:spPr>
            <a:xfrm flipV="1">
              <a:off x="7391400" y="4800600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/>
            <p:cNvCxnSpPr/>
            <p:nvPr/>
          </p:nvCxnSpPr>
          <p:spPr>
            <a:xfrm flipV="1">
              <a:off x="7486650" y="4764442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flipV="1">
              <a:off x="7562850" y="4688242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flipV="1">
              <a:off x="7677150" y="463410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/>
          </p:nvCxnSpPr>
          <p:spPr>
            <a:xfrm flipV="1">
              <a:off x="7753350" y="455790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 flipV="1">
              <a:off x="7848600" y="4521745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flipV="1">
              <a:off x="7924800" y="4445545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/>
            <p:cNvCxnSpPr/>
            <p:nvPr/>
          </p:nvCxnSpPr>
          <p:spPr>
            <a:xfrm flipV="1">
              <a:off x="8001000" y="4369431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/>
          </p:nvCxnSpPr>
          <p:spPr>
            <a:xfrm flipV="1">
              <a:off x="8077200" y="4293231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/>
            <p:cNvCxnSpPr/>
            <p:nvPr/>
          </p:nvCxnSpPr>
          <p:spPr>
            <a:xfrm flipV="1">
              <a:off x="8172450" y="425707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/>
          </p:nvCxnSpPr>
          <p:spPr>
            <a:xfrm flipV="1">
              <a:off x="8248650" y="418087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7481194" y="3606371"/>
            <a:ext cx="708191" cy="1105607"/>
            <a:chOff x="7315200" y="4180873"/>
            <a:chExt cx="933450" cy="1406036"/>
          </a:xfrm>
        </p:grpSpPr>
        <p:cxnSp>
          <p:nvCxnSpPr>
            <p:cNvPr id="283" name="Straight Connector 282"/>
            <p:cNvCxnSpPr/>
            <p:nvPr/>
          </p:nvCxnSpPr>
          <p:spPr>
            <a:xfrm flipV="1">
              <a:off x="7315200" y="4876800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/>
            <p:nvPr/>
          </p:nvCxnSpPr>
          <p:spPr>
            <a:xfrm flipV="1">
              <a:off x="7391400" y="4800600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/>
            <p:cNvCxnSpPr/>
            <p:nvPr/>
          </p:nvCxnSpPr>
          <p:spPr>
            <a:xfrm flipV="1">
              <a:off x="7486650" y="4764442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/>
            <p:cNvCxnSpPr/>
            <p:nvPr/>
          </p:nvCxnSpPr>
          <p:spPr>
            <a:xfrm flipV="1">
              <a:off x="7562850" y="4688242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/>
            <p:nvPr/>
          </p:nvCxnSpPr>
          <p:spPr>
            <a:xfrm flipV="1">
              <a:off x="7677150" y="463410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/>
            <p:cNvCxnSpPr/>
            <p:nvPr/>
          </p:nvCxnSpPr>
          <p:spPr>
            <a:xfrm flipV="1">
              <a:off x="7753350" y="455790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flipV="1">
              <a:off x="7848600" y="4521745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/>
          </p:nvCxnSpPr>
          <p:spPr>
            <a:xfrm flipV="1">
              <a:off x="7924800" y="4445545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/>
            <p:cNvCxnSpPr/>
            <p:nvPr/>
          </p:nvCxnSpPr>
          <p:spPr>
            <a:xfrm flipV="1">
              <a:off x="8001000" y="4369431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flipV="1">
              <a:off x="8077200" y="4293231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/>
            <p:cNvCxnSpPr/>
            <p:nvPr/>
          </p:nvCxnSpPr>
          <p:spPr>
            <a:xfrm flipV="1">
              <a:off x="8172450" y="425707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flipV="1">
              <a:off x="8248650" y="418087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7577260" y="3617901"/>
            <a:ext cx="708191" cy="1105607"/>
            <a:chOff x="7315200" y="4180873"/>
            <a:chExt cx="933450" cy="1406036"/>
          </a:xfrm>
        </p:grpSpPr>
        <p:cxnSp>
          <p:nvCxnSpPr>
            <p:cNvPr id="271" name="Straight Connector 270"/>
            <p:cNvCxnSpPr/>
            <p:nvPr/>
          </p:nvCxnSpPr>
          <p:spPr>
            <a:xfrm flipV="1">
              <a:off x="7315200" y="4876800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/>
            <p:nvPr/>
          </p:nvCxnSpPr>
          <p:spPr>
            <a:xfrm flipV="1">
              <a:off x="7391400" y="4800600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 flipV="1">
              <a:off x="7486650" y="4764442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 flipV="1">
              <a:off x="7562850" y="4688242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 flipV="1">
              <a:off x="7677150" y="463410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 flipV="1">
              <a:off x="7753350" y="455790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 flipV="1">
              <a:off x="7848600" y="4521745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flipV="1">
              <a:off x="7924800" y="4445545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 flipV="1">
              <a:off x="8001000" y="4369431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 flipV="1">
              <a:off x="8077200" y="4293231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 flipV="1">
              <a:off x="8172450" y="425707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 flipV="1">
              <a:off x="8248650" y="418087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7673325" y="3629430"/>
            <a:ext cx="708191" cy="1105607"/>
            <a:chOff x="7315200" y="4180873"/>
            <a:chExt cx="933450" cy="1406036"/>
          </a:xfrm>
        </p:grpSpPr>
        <p:cxnSp>
          <p:nvCxnSpPr>
            <p:cNvPr id="259" name="Straight Connector 258"/>
            <p:cNvCxnSpPr/>
            <p:nvPr/>
          </p:nvCxnSpPr>
          <p:spPr>
            <a:xfrm flipV="1">
              <a:off x="7315200" y="4876800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flipV="1">
              <a:off x="7391400" y="4800600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flipV="1">
              <a:off x="7486650" y="4764442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flipV="1">
              <a:off x="7562850" y="4688242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/>
          </p:nvCxnSpPr>
          <p:spPr>
            <a:xfrm flipV="1">
              <a:off x="7677150" y="463410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flipV="1">
              <a:off x="7753350" y="455790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flipV="1">
              <a:off x="7848600" y="4521745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flipV="1">
              <a:off x="7924800" y="4445545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flipV="1">
              <a:off x="8001000" y="4369431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flipV="1">
              <a:off x="8077200" y="4293231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/>
          </p:nvCxnSpPr>
          <p:spPr>
            <a:xfrm flipV="1">
              <a:off x="8172450" y="425707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flipV="1">
              <a:off x="8248650" y="418087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7769390" y="3640960"/>
            <a:ext cx="708191" cy="1105607"/>
            <a:chOff x="7315200" y="4180873"/>
            <a:chExt cx="933450" cy="1406036"/>
          </a:xfrm>
        </p:grpSpPr>
        <p:cxnSp>
          <p:nvCxnSpPr>
            <p:cNvPr id="247" name="Straight Connector 246"/>
            <p:cNvCxnSpPr/>
            <p:nvPr/>
          </p:nvCxnSpPr>
          <p:spPr>
            <a:xfrm flipV="1">
              <a:off x="7315200" y="4876800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flipV="1">
              <a:off x="7391400" y="4800600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flipV="1">
              <a:off x="7486650" y="4764442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flipV="1">
              <a:off x="7562850" y="4688242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flipV="1">
              <a:off x="7677150" y="463410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flipV="1">
              <a:off x="7753350" y="455790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flipV="1">
              <a:off x="7848600" y="4521745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flipV="1">
              <a:off x="7924800" y="4445545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flipV="1">
              <a:off x="8001000" y="4369431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/>
            <p:nvPr/>
          </p:nvCxnSpPr>
          <p:spPr>
            <a:xfrm flipV="1">
              <a:off x="8077200" y="4293231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flipV="1">
              <a:off x="8172450" y="425707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flipV="1">
              <a:off x="8248650" y="418087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7865456" y="3652488"/>
            <a:ext cx="708191" cy="1105607"/>
            <a:chOff x="7315200" y="4180873"/>
            <a:chExt cx="933450" cy="1406036"/>
          </a:xfrm>
        </p:grpSpPr>
        <p:cxnSp>
          <p:nvCxnSpPr>
            <p:cNvPr id="235" name="Straight Connector 234"/>
            <p:cNvCxnSpPr/>
            <p:nvPr/>
          </p:nvCxnSpPr>
          <p:spPr>
            <a:xfrm flipV="1">
              <a:off x="7315200" y="4876800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/>
          </p:nvCxnSpPr>
          <p:spPr>
            <a:xfrm flipV="1">
              <a:off x="7391400" y="4800600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flipV="1">
              <a:off x="7486650" y="4764442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flipV="1">
              <a:off x="7562850" y="4688242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flipV="1">
              <a:off x="7677150" y="463410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flipV="1">
              <a:off x="7753350" y="455790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flipV="1">
              <a:off x="7848600" y="4521745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flipV="1">
              <a:off x="7924800" y="4445545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flipV="1">
              <a:off x="8001000" y="4369431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flipV="1">
              <a:off x="8077200" y="4293231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flipV="1">
              <a:off x="8172450" y="425707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flipV="1">
              <a:off x="8248650" y="418087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7961523" y="3664018"/>
            <a:ext cx="708191" cy="1105607"/>
            <a:chOff x="7315200" y="4180873"/>
            <a:chExt cx="933450" cy="1406036"/>
          </a:xfrm>
        </p:grpSpPr>
        <p:cxnSp>
          <p:nvCxnSpPr>
            <p:cNvPr id="223" name="Straight Connector 222"/>
            <p:cNvCxnSpPr/>
            <p:nvPr/>
          </p:nvCxnSpPr>
          <p:spPr>
            <a:xfrm flipV="1">
              <a:off x="7315200" y="4876800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flipV="1">
              <a:off x="7391400" y="4800600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flipV="1">
              <a:off x="7486650" y="4764442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flipV="1">
              <a:off x="7562850" y="4688242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flipV="1">
              <a:off x="7677150" y="463410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flipV="1">
              <a:off x="7753350" y="455790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flipV="1">
              <a:off x="7848600" y="4521745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flipV="1">
              <a:off x="7924800" y="4445545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/>
            <p:nvPr/>
          </p:nvCxnSpPr>
          <p:spPr>
            <a:xfrm flipV="1">
              <a:off x="8001000" y="4369431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/>
          </p:nvCxnSpPr>
          <p:spPr>
            <a:xfrm flipV="1">
              <a:off x="8077200" y="4293231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/>
            <p:nvPr/>
          </p:nvCxnSpPr>
          <p:spPr>
            <a:xfrm flipV="1">
              <a:off x="8172450" y="425707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/>
          </p:nvCxnSpPr>
          <p:spPr>
            <a:xfrm flipV="1">
              <a:off x="8248650" y="418087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8057588" y="3675547"/>
            <a:ext cx="708191" cy="1105607"/>
            <a:chOff x="7315200" y="4180873"/>
            <a:chExt cx="933450" cy="1406036"/>
          </a:xfrm>
        </p:grpSpPr>
        <p:cxnSp>
          <p:nvCxnSpPr>
            <p:cNvPr id="211" name="Straight Connector 210"/>
            <p:cNvCxnSpPr/>
            <p:nvPr/>
          </p:nvCxnSpPr>
          <p:spPr>
            <a:xfrm flipV="1">
              <a:off x="7315200" y="4876800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flipV="1">
              <a:off x="7391400" y="4800600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flipV="1">
              <a:off x="7486650" y="4764442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flipV="1">
              <a:off x="7562850" y="4688242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flipV="1">
              <a:off x="7677150" y="463410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flipV="1">
              <a:off x="7753350" y="455790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flipV="1">
              <a:off x="7848600" y="4521745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flipV="1">
              <a:off x="7924800" y="4445545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flipV="1">
              <a:off x="8001000" y="4369431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flipV="1">
              <a:off x="8077200" y="4293231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flipV="1">
              <a:off x="8172450" y="425707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flipV="1">
              <a:off x="8248650" y="4180873"/>
              <a:ext cx="0" cy="710109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3" t="15556" r="13304" b="7778"/>
          <a:stretch/>
        </p:blipFill>
        <p:spPr>
          <a:xfrm>
            <a:off x="7188752" y="2657915"/>
            <a:ext cx="2554620" cy="2573136"/>
          </a:xfrm>
          <a:prstGeom prst="rect">
            <a:avLst/>
          </a:prstGeom>
          <a:solidFill>
            <a:schemeClr val="bg1">
              <a:lumMod val="85000"/>
              <a:alpha val="83000"/>
            </a:schemeClr>
          </a:solidFill>
          <a:scene3d>
            <a:camera prst="isometricOffAxis2Top"/>
            <a:lightRig rig="threePt" dir="t"/>
          </a:scene3d>
          <a:sp3d>
            <a:bevelB w="0" h="101600"/>
          </a:sp3d>
        </p:spPr>
      </p:pic>
      <p:grpSp>
        <p:nvGrpSpPr>
          <p:cNvPr id="42" name="Group 41"/>
          <p:cNvGrpSpPr/>
          <p:nvPr/>
        </p:nvGrpSpPr>
        <p:grpSpPr>
          <a:xfrm>
            <a:off x="8061876" y="3210153"/>
            <a:ext cx="1831252" cy="1190623"/>
            <a:chOff x="7440706" y="4200249"/>
            <a:chExt cx="2326292" cy="1567318"/>
          </a:xfrm>
        </p:grpSpPr>
        <p:grpSp>
          <p:nvGrpSpPr>
            <p:cNvPr id="53" name="Group 52"/>
            <p:cNvGrpSpPr/>
            <p:nvPr/>
          </p:nvGrpSpPr>
          <p:grpSpPr>
            <a:xfrm>
              <a:off x="7440706" y="4200249"/>
              <a:ext cx="933450" cy="1406036"/>
              <a:chOff x="7315200" y="4180873"/>
              <a:chExt cx="933450" cy="1406036"/>
            </a:xfrm>
          </p:grpSpPr>
          <p:cxnSp>
            <p:nvCxnSpPr>
              <p:cNvPr id="197" name="Straight Connector 196"/>
              <p:cNvCxnSpPr/>
              <p:nvPr/>
            </p:nvCxnSpPr>
            <p:spPr>
              <a:xfrm flipV="1">
                <a:off x="7315200" y="48768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 flipV="1">
                <a:off x="7391400" y="48006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 flipV="1">
                <a:off x="7486650" y="47644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 flipV="1">
                <a:off x="7562850" y="46882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 flipV="1">
                <a:off x="7677150" y="46341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/>
            </p:nvCxnSpPr>
            <p:spPr>
              <a:xfrm flipV="1">
                <a:off x="7753350" y="45579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 flipV="1">
                <a:off x="7848600" y="45217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 flipV="1">
                <a:off x="7924800" y="44455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 flipV="1">
                <a:off x="8001000" y="43694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 flipV="1">
                <a:off x="8077200" y="42932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 flipV="1">
                <a:off x="8172450" y="42570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 flipV="1">
                <a:off x="8248650" y="41808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/>
            <p:cNvGrpSpPr/>
            <p:nvPr/>
          </p:nvGrpSpPr>
          <p:grpSpPr>
            <a:xfrm>
              <a:off x="7567328" y="4214911"/>
              <a:ext cx="933450" cy="1406036"/>
              <a:chOff x="7315200" y="4180873"/>
              <a:chExt cx="933450" cy="1406036"/>
            </a:xfrm>
          </p:grpSpPr>
          <p:cxnSp>
            <p:nvCxnSpPr>
              <p:cNvPr id="185" name="Straight Connector 184"/>
              <p:cNvCxnSpPr/>
              <p:nvPr/>
            </p:nvCxnSpPr>
            <p:spPr>
              <a:xfrm flipV="1">
                <a:off x="7315200" y="48768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 flipV="1">
                <a:off x="7391400" y="48006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 flipV="1">
                <a:off x="7486650" y="47644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 flipV="1">
                <a:off x="7562850" y="46882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 flipV="1">
                <a:off x="7677150" y="46341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 flipV="1">
                <a:off x="7753350" y="45579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 flipV="1">
                <a:off x="7848600" y="45217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 flipV="1">
                <a:off x="7924800" y="44455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 flipV="1">
                <a:off x="8001000" y="43694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 flipV="1">
                <a:off x="8077200" y="42932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 flipV="1">
                <a:off x="8172450" y="42570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 flipV="1">
                <a:off x="8248650" y="41808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54"/>
            <p:cNvGrpSpPr/>
            <p:nvPr/>
          </p:nvGrpSpPr>
          <p:grpSpPr>
            <a:xfrm>
              <a:off x="7693950" y="4229573"/>
              <a:ext cx="933450" cy="1406036"/>
              <a:chOff x="7315200" y="4180873"/>
              <a:chExt cx="933450" cy="1406036"/>
            </a:xfrm>
          </p:grpSpPr>
          <p:cxnSp>
            <p:nvCxnSpPr>
              <p:cNvPr id="173" name="Straight Connector 172"/>
              <p:cNvCxnSpPr/>
              <p:nvPr/>
            </p:nvCxnSpPr>
            <p:spPr>
              <a:xfrm flipV="1">
                <a:off x="7315200" y="48768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 flipV="1">
                <a:off x="7391400" y="48006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 flipV="1">
                <a:off x="7486650" y="47644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 flipV="1">
                <a:off x="7562850" y="46882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 flipV="1">
                <a:off x="7677150" y="46341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 flipV="1">
                <a:off x="7753350" y="45579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 flipV="1">
                <a:off x="7848600" y="45217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 flipV="1">
                <a:off x="7924800" y="44455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 flipV="1">
                <a:off x="8001000" y="43694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 flipV="1">
                <a:off x="8077200" y="42932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 flipV="1">
                <a:off x="8172450" y="42570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 flipV="1">
                <a:off x="8248650" y="41808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55"/>
            <p:cNvGrpSpPr/>
            <p:nvPr/>
          </p:nvGrpSpPr>
          <p:grpSpPr>
            <a:xfrm>
              <a:off x="7820572" y="4244235"/>
              <a:ext cx="933450" cy="1406036"/>
              <a:chOff x="7315200" y="4180873"/>
              <a:chExt cx="933450" cy="1406036"/>
            </a:xfrm>
          </p:grpSpPr>
          <p:cxnSp>
            <p:nvCxnSpPr>
              <p:cNvPr id="161" name="Straight Connector 160"/>
              <p:cNvCxnSpPr/>
              <p:nvPr/>
            </p:nvCxnSpPr>
            <p:spPr>
              <a:xfrm flipV="1">
                <a:off x="7315200" y="48768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 flipV="1">
                <a:off x="7391400" y="48006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 flipV="1">
                <a:off x="7486650" y="47644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flipV="1">
                <a:off x="7562850" y="46882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 flipV="1">
                <a:off x="7677150" y="46341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V="1">
                <a:off x="7753350" y="45579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 flipV="1">
                <a:off x="7848600" y="45217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flipV="1">
                <a:off x="7924800" y="44455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 flipV="1">
                <a:off x="8001000" y="43694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 flipV="1">
                <a:off x="8077200" y="42932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 flipV="1">
                <a:off x="8172450" y="42570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 flipV="1">
                <a:off x="8248650" y="41808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56"/>
            <p:cNvGrpSpPr/>
            <p:nvPr/>
          </p:nvGrpSpPr>
          <p:grpSpPr>
            <a:xfrm>
              <a:off x="7947194" y="4258897"/>
              <a:ext cx="933450" cy="1406036"/>
              <a:chOff x="7315200" y="4180873"/>
              <a:chExt cx="933450" cy="1406036"/>
            </a:xfrm>
          </p:grpSpPr>
          <p:cxnSp>
            <p:nvCxnSpPr>
              <p:cNvPr id="149" name="Straight Connector 148"/>
              <p:cNvCxnSpPr/>
              <p:nvPr/>
            </p:nvCxnSpPr>
            <p:spPr>
              <a:xfrm flipV="1">
                <a:off x="7315200" y="48768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 flipV="1">
                <a:off x="7391400" y="48006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 flipV="1">
                <a:off x="7486650" y="47644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 flipV="1">
                <a:off x="7562850" y="46882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 flipV="1">
                <a:off x="7677150" y="46341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 flipV="1">
                <a:off x="7753350" y="45579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 flipV="1">
                <a:off x="7848600" y="45217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 flipV="1">
                <a:off x="7924800" y="44455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 flipV="1">
                <a:off x="8001000" y="43694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 flipV="1">
                <a:off x="8077200" y="42932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 flipV="1">
                <a:off x="8172450" y="42570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 flipV="1">
                <a:off x="8248650" y="41808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 57"/>
            <p:cNvGrpSpPr/>
            <p:nvPr/>
          </p:nvGrpSpPr>
          <p:grpSpPr>
            <a:xfrm>
              <a:off x="8073816" y="4273559"/>
              <a:ext cx="933450" cy="1406036"/>
              <a:chOff x="7315200" y="4180873"/>
              <a:chExt cx="933450" cy="1406036"/>
            </a:xfrm>
          </p:grpSpPr>
          <p:cxnSp>
            <p:nvCxnSpPr>
              <p:cNvPr id="137" name="Straight Connector 136"/>
              <p:cNvCxnSpPr/>
              <p:nvPr/>
            </p:nvCxnSpPr>
            <p:spPr>
              <a:xfrm flipV="1">
                <a:off x="7315200" y="48768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 flipV="1">
                <a:off x="7391400" y="48006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 flipV="1">
                <a:off x="7486650" y="47644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 flipV="1">
                <a:off x="7562850" y="46882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 flipV="1">
                <a:off x="7677150" y="46341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 flipV="1">
                <a:off x="7753350" y="45579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 flipV="1">
                <a:off x="7848600" y="45217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 flipV="1">
                <a:off x="7924800" y="44455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 flipV="1">
                <a:off x="8001000" y="43694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 flipV="1">
                <a:off x="8077200" y="42932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 flipV="1">
                <a:off x="8172450" y="42570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 flipV="1">
                <a:off x="8248650" y="41808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/>
            <p:cNvGrpSpPr/>
            <p:nvPr/>
          </p:nvGrpSpPr>
          <p:grpSpPr>
            <a:xfrm>
              <a:off x="8200438" y="4288221"/>
              <a:ext cx="933450" cy="1406036"/>
              <a:chOff x="7315200" y="4180873"/>
              <a:chExt cx="933450" cy="1406036"/>
            </a:xfrm>
          </p:grpSpPr>
          <p:cxnSp>
            <p:nvCxnSpPr>
              <p:cNvPr id="125" name="Straight Connector 124"/>
              <p:cNvCxnSpPr/>
              <p:nvPr/>
            </p:nvCxnSpPr>
            <p:spPr>
              <a:xfrm flipV="1">
                <a:off x="7315200" y="48768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 flipV="1">
                <a:off x="7391400" y="48006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V="1">
                <a:off x="7486650" y="47644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flipV="1">
                <a:off x="7562850" y="46882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 flipV="1">
                <a:off x="7677150" y="46341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 flipV="1">
                <a:off x="7753350" y="45579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 flipV="1">
                <a:off x="7848600" y="45217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 flipV="1">
                <a:off x="7924800" y="44455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 flipV="1">
                <a:off x="8001000" y="43694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 flipV="1">
                <a:off x="8077200" y="42932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 flipV="1">
                <a:off x="8172450" y="42570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 flipV="1">
                <a:off x="8248650" y="41808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59"/>
            <p:cNvGrpSpPr/>
            <p:nvPr/>
          </p:nvGrpSpPr>
          <p:grpSpPr>
            <a:xfrm>
              <a:off x="8327060" y="4302883"/>
              <a:ext cx="933450" cy="1406036"/>
              <a:chOff x="7315200" y="4180873"/>
              <a:chExt cx="933450" cy="1406036"/>
            </a:xfrm>
          </p:grpSpPr>
          <p:cxnSp>
            <p:nvCxnSpPr>
              <p:cNvPr id="113" name="Straight Connector 112"/>
              <p:cNvCxnSpPr/>
              <p:nvPr/>
            </p:nvCxnSpPr>
            <p:spPr>
              <a:xfrm flipV="1">
                <a:off x="7315200" y="48768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 flipV="1">
                <a:off x="7391400" y="48006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 flipV="1">
                <a:off x="7486650" y="47644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 flipV="1">
                <a:off x="7562850" y="46882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 flipV="1">
                <a:off x="7677150" y="46341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 flipV="1">
                <a:off x="7753350" y="45579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 flipV="1">
                <a:off x="7848600" y="45217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 flipV="1">
                <a:off x="7924800" y="44455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 flipV="1">
                <a:off x="8001000" y="43694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 flipV="1">
                <a:off x="8077200" y="42932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 flipV="1">
                <a:off x="8172450" y="42570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 flipV="1">
                <a:off x="8248650" y="41808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/>
            <p:cNvGrpSpPr/>
            <p:nvPr/>
          </p:nvGrpSpPr>
          <p:grpSpPr>
            <a:xfrm>
              <a:off x="8453682" y="4317545"/>
              <a:ext cx="933450" cy="1406036"/>
              <a:chOff x="7315200" y="4180873"/>
              <a:chExt cx="933450" cy="1406036"/>
            </a:xfrm>
          </p:grpSpPr>
          <p:cxnSp>
            <p:nvCxnSpPr>
              <p:cNvPr id="101" name="Straight Connector 100"/>
              <p:cNvCxnSpPr/>
              <p:nvPr/>
            </p:nvCxnSpPr>
            <p:spPr>
              <a:xfrm flipV="1">
                <a:off x="7315200" y="48768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 flipV="1">
                <a:off x="7391400" y="48006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 flipV="1">
                <a:off x="7486650" y="47644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 flipV="1">
                <a:off x="7562850" y="46882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 flipV="1">
                <a:off x="7677150" y="46341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 flipV="1">
                <a:off x="7753350" y="45579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 flipV="1">
                <a:off x="7848600" y="45217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 flipV="1">
                <a:off x="7924800" y="44455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 flipV="1">
                <a:off x="8001000" y="43694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 flipV="1">
                <a:off x="8077200" y="42932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flipV="1">
                <a:off x="8172450" y="42570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 flipV="1">
                <a:off x="8248650" y="41808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/>
          </p:nvGrpSpPr>
          <p:grpSpPr>
            <a:xfrm>
              <a:off x="8580304" y="4332207"/>
              <a:ext cx="933450" cy="1406036"/>
              <a:chOff x="7315200" y="4180873"/>
              <a:chExt cx="933450" cy="1406036"/>
            </a:xfrm>
          </p:grpSpPr>
          <p:cxnSp>
            <p:nvCxnSpPr>
              <p:cNvPr id="89" name="Straight Connector 88"/>
              <p:cNvCxnSpPr/>
              <p:nvPr/>
            </p:nvCxnSpPr>
            <p:spPr>
              <a:xfrm flipV="1">
                <a:off x="7315200" y="48768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 flipV="1">
                <a:off x="7391400" y="48006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V="1">
                <a:off x="7486650" y="47644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flipV="1">
                <a:off x="7562850" y="46882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flipV="1">
                <a:off x="7677150" y="46341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 flipV="1">
                <a:off x="7753350" y="45579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flipV="1">
                <a:off x="7848600" y="45217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 flipV="1">
                <a:off x="7924800" y="44455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 flipV="1">
                <a:off x="8001000" y="43694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 flipV="1">
                <a:off x="8077200" y="42932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 flipV="1">
                <a:off x="8172450" y="42570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 flipV="1">
                <a:off x="8248650" y="41808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/>
            <p:cNvGrpSpPr/>
            <p:nvPr/>
          </p:nvGrpSpPr>
          <p:grpSpPr>
            <a:xfrm>
              <a:off x="8706926" y="4346869"/>
              <a:ext cx="933450" cy="1406036"/>
              <a:chOff x="7315200" y="4180873"/>
              <a:chExt cx="933450" cy="1406036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 flipV="1">
                <a:off x="7315200" y="48768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V="1">
                <a:off x="7391400" y="48006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flipV="1">
                <a:off x="7486650" y="47644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flipV="1">
                <a:off x="7562850" y="46882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 flipV="1">
                <a:off x="7677150" y="46341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flipV="1">
                <a:off x="7753350" y="45579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V="1">
                <a:off x="7848600" y="45217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flipV="1">
                <a:off x="7924800" y="44455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flipV="1">
                <a:off x="8001000" y="43694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flipV="1">
                <a:off x="8077200" y="42932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flipV="1">
                <a:off x="8172450" y="42570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 flipV="1">
                <a:off x="8248650" y="41808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63"/>
            <p:cNvGrpSpPr/>
            <p:nvPr/>
          </p:nvGrpSpPr>
          <p:grpSpPr>
            <a:xfrm>
              <a:off x="8833548" y="4361531"/>
              <a:ext cx="933450" cy="1406036"/>
              <a:chOff x="7315200" y="4180873"/>
              <a:chExt cx="933450" cy="1406036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 flipV="1">
                <a:off x="7315200" y="48768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flipV="1">
                <a:off x="7391400" y="48006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flipV="1">
                <a:off x="7486650" y="47644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flipV="1">
                <a:off x="7562850" y="46882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V="1">
                <a:off x="7677150" y="46341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V="1">
                <a:off x="7753350" y="45579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V="1">
                <a:off x="7848600" y="45217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flipV="1">
                <a:off x="7924800" y="44455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flipV="1">
                <a:off x="8001000" y="43694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flipV="1">
                <a:off x="8077200" y="42932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flipV="1">
                <a:off x="8172450" y="42570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flipV="1">
                <a:off x="8248650" y="41808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9" name="TextBox 358"/>
          <p:cNvSpPr txBox="1"/>
          <p:nvPr/>
        </p:nvSpPr>
        <p:spPr>
          <a:xfrm>
            <a:off x="6113893" y="1371600"/>
            <a:ext cx="6078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Arial" charset="0"/>
                <a:ea typeface="Arial" charset="0"/>
                <a:cs typeface="Arial" charset="0"/>
              </a:rPr>
              <a:t>Simulated 28nm </a:t>
            </a:r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Monolithic 3D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ight Brace 5"/>
          <p:cNvSpPr/>
          <p:nvPr/>
        </p:nvSpPr>
        <p:spPr>
          <a:xfrm>
            <a:off x="10278016" y="3178741"/>
            <a:ext cx="247970" cy="1461790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0" name="TextBox 359"/>
          <p:cNvSpPr txBox="1"/>
          <p:nvPr/>
        </p:nvSpPr>
        <p:spPr>
          <a:xfrm>
            <a:off x="10473700" y="3678801"/>
            <a:ext cx="1108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3 Tiers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1" name="TextBox 370"/>
          <p:cNvSpPr txBox="1"/>
          <p:nvPr/>
        </p:nvSpPr>
        <p:spPr>
          <a:xfrm>
            <a:off x="709070" y="1865190"/>
            <a:ext cx="4766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latin typeface="Arial" charset="0"/>
                <a:ea typeface="Arial" charset="0"/>
                <a:cs typeface="Arial" charset="0"/>
              </a:rPr>
              <a:t>Silicon FETs + Silicon SRAM</a:t>
            </a:r>
          </a:p>
        </p:txBody>
      </p:sp>
      <p:sp>
        <p:nvSpPr>
          <p:cNvPr id="372" name="TextBox 371"/>
          <p:cNvSpPr txBox="1"/>
          <p:nvPr/>
        </p:nvSpPr>
        <p:spPr>
          <a:xfrm>
            <a:off x="7537796" y="1854217"/>
            <a:ext cx="2995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smtClean="0">
                <a:latin typeface="Arial" charset="0"/>
                <a:ea typeface="Arial" charset="0"/>
                <a:cs typeface="Arial" charset="0"/>
              </a:rPr>
              <a:t>CNFETs </a:t>
            </a:r>
            <a:r>
              <a:rPr lang="en-US" sz="2800" i="1" dirty="0" smtClean="0">
                <a:latin typeface="Arial" charset="0"/>
                <a:ea typeface="Arial" charset="0"/>
                <a:cs typeface="Arial" charset="0"/>
              </a:rPr>
              <a:t>+ RRAM</a:t>
            </a:r>
          </a:p>
        </p:txBody>
      </p:sp>
      <p:sp>
        <p:nvSpPr>
          <p:cNvPr id="364" name="TextBox 363"/>
          <p:cNvSpPr txBox="1"/>
          <p:nvPr/>
        </p:nvSpPr>
        <p:spPr>
          <a:xfrm>
            <a:off x="422034" y="5215465"/>
            <a:ext cx="4825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Random projection: SRAM lookup</a:t>
            </a:r>
          </a:p>
        </p:txBody>
      </p:sp>
      <p:sp>
        <p:nvSpPr>
          <p:cNvPr id="365" name="TextBox 364"/>
          <p:cNvSpPr txBox="1"/>
          <p:nvPr/>
        </p:nvSpPr>
        <p:spPr>
          <a:xfrm>
            <a:off x="427799" y="2447316"/>
            <a:ext cx="4318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Classifier Mem.: SRAM TCAM</a:t>
            </a:r>
          </a:p>
        </p:txBody>
      </p:sp>
      <p:sp>
        <p:nvSpPr>
          <p:cNvPr id="366" name="TextBox 365"/>
          <p:cNvSpPr txBox="1"/>
          <p:nvPr/>
        </p:nvSpPr>
        <p:spPr>
          <a:xfrm>
            <a:off x="2658062" y="5576651"/>
            <a:ext cx="2959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Digital accumulators</a:t>
            </a:r>
          </a:p>
        </p:txBody>
      </p:sp>
      <p:sp>
        <p:nvSpPr>
          <p:cNvPr id="367" name="TextBox 366"/>
          <p:cNvSpPr txBox="1"/>
          <p:nvPr/>
        </p:nvSpPr>
        <p:spPr>
          <a:xfrm>
            <a:off x="6287302" y="2479538"/>
            <a:ext cx="5541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" charset="0"/>
                <a:ea typeface="Arial" charset="0"/>
                <a:cs typeface="Arial" charset="0"/>
              </a:rPr>
              <a:t>Classifier Mem.: CNFET+RRAM TCAM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8" name="Rectangle 367"/>
          <p:cNvSpPr/>
          <p:nvPr/>
        </p:nvSpPr>
        <p:spPr>
          <a:xfrm>
            <a:off x="7684862" y="5573450"/>
            <a:ext cx="40206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latin typeface="Arial" charset="0"/>
                <a:ea typeface="Arial" charset="0"/>
                <a:cs typeface="Arial" charset="0"/>
              </a:rPr>
              <a:t>RRAM analog accumulators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0" name="Rectangle 369"/>
          <p:cNvSpPr/>
          <p:nvPr/>
        </p:nvSpPr>
        <p:spPr>
          <a:xfrm>
            <a:off x="6309776" y="5215465"/>
            <a:ext cx="44326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Random projection: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Delay cells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74" name="Straight Connector 373"/>
          <p:cNvCxnSpPr/>
          <p:nvPr/>
        </p:nvCxnSpPr>
        <p:spPr>
          <a:xfrm flipH="1">
            <a:off x="2895600" y="2937208"/>
            <a:ext cx="39381" cy="447403"/>
          </a:xfrm>
          <a:prstGeom prst="line">
            <a:avLst/>
          </a:prstGeom>
          <a:ln w="57150">
            <a:solidFill>
              <a:srgbClr val="FF0000"/>
            </a:solidFill>
            <a:prstDash val="solid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7" name="Straight Connector 376"/>
          <p:cNvCxnSpPr>
            <a:stCxn id="364" idx="0"/>
          </p:cNvCxnSpPr>
          <p:nvPr/>
        </p:nvCxnSpPr>
        <p:spPr>
          <a:xfrm flipH="1" flipV="1">
            <a:off x="2671209" y="4776103"/>
            <a:ext cx="163505" cy="439362"/>
          </a:xfrm>
          <a:prstGeom prst="line">
            <a:avLst/>
          </a:prstGeom>
          <a:ln w="57150">
            <a:solidFill>
              <a:srgbClr val="FF0000"/>
            </a:solidFill>
            <a:prstDash val="solid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0" name="Group 379"/>
          <p:cNvGrpSpPr/>
          <p:nvPr/>
        </p:nvGrpSpPr>
        <p:grpSpPr>
          <a:xfrm>
            <a:off x="7043926" y="3020884"/>
            <a:ext cx="1831252" cy="1190623"/>
            <a:chOff x="7440706" y="4200249"/>
            <a:chExt cx="2326292" cy="1567318"/>
          </a:xfrm>
        </p:grpSpPr>
        <p:grpSp>
          <p:nvGrpSpPr>
            <p:cNvPr id="381" name="Group 380"/>
            <p:cNvGrpSpPr/>
            <p:nvPr/>
          </p:nvGrpSpPr>
          <p:grpSpPr>
            <a:xfrm>
              <a:off x="7440706" y="4200249"/>
              <a:ext cx="933450" cy="1406036"/>
              <a:chOff x="7315200" y="4180873"/>
              <a:chExt cx="933450" cy="1406036"/>
            </a:xfrm>
          </p:grpSpPr>
          <p:cxnSp>
            <p:nvCxnSpPr>
              <p:cNvPr id="526" name="Straight Connector 525"/>
              <p:cNvCxnSpPr/>
              <p:nvPr/>
            </p:nvCxnSpPr>
            <p:spPr>
              <a:xfrm flipV="1">
                <a:off x="7315200" y="48768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Straight Connector 526"/>
              <p:cNvCxnSpPr/>
              <p:nvPr/>
            </p:nvCxnSpPr>
            <p:spPr>
              <a:xfrm flipV="1">
                <a:off x="7391400" y="48006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8" name="Straight Connector 527"/>
              <p:cNvCxnSpPr/>
              <p:nvPr/>
            </p:nvCxnSpPr>
            <p:spPr>
              <a:xfrm flipV="1">
                <a:off x="7486650" y="47644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9" name="Straight Connector 528"/>
              <p:cNvCxnSpPr/>
              <p:nvPr/>
            </p:nvCxnSpPr>
            <p:spPr>
              <a:xfrm flipV="1">
                <a:off x="7562850" y="46882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0" name="Straight Connector 529"/>
              <p:cNvCxnSpPr/>
              <p:nvPr/>
            </p:nvCxnSpPr>
            <p:spPr>
              <a:xfrm flipV="1">
                <a:off x="7677150" y="46341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1" name="Straight Connector 530"/>
              <p:cNvCxnSpPr/>
              <p:nvPr/>
            </p:nvCxnSpPr>
            <p:spPr>
              <a:xfrm flipV="1">
                <a:off x="7753350" y="45579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2" name="Straight Connector 531"/>
              <p:cNvCxnSpPr/>
              <p:nvPr/>
            </p:nvCxnSpPr>
            <p:spPr>
              <a:xfrm flipV="1">
                <a:off x="7848600" y="45217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3" name="Straight Connector 532"/>
              <p:cNvCxnSpPr/>
              <p:nvPr/>
            </p:nvCxnSpPr>
            <p:spPr>
              <a:xfrm flipV="1">
                <a:off x="7924800" y="44455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4" name="Straight Connector 533"/>
              <p:cNvCxnSpPr/>
              <p:nvPr/>
            </p:nvCxnSpPr>
            <p:spPr>
              <a:xfrm flipV="1">
                <a:off x="8001000" y="43694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5" name="Straight Connector 534"/>
              <p:cNvCxnSpPr/>
              <p:nvPr/>
            </p:nvCxnSpPr>
            <p:spPr>
              <a:xfrm flipV="1">
                <a:off x="8077200" y="42932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6" name="Straight Connector 535"/>
              <p:cNvCxnSpPr/>
              <p:nvPr/>
            </p:nvCxnSpPr>
            <p:spPr>
              <a:xfrm flipV="1">
                <a:off x="8172450" y="42570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7" name="Straight Connector 536"/>
              <p:cNvCxnSpPr/>
              <p:nvPr/>
            </p:nvCxnSpPr>
            <p:spPr>
              <a:xfrm flipV="1">
                <a:off x="8248650" y="41808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2" name="Group 381"/>
            <p:cNvGrpSpPr/>
            <p:nvPr/>
          </p:nvGrpSpPr>
          <p:grpSpPr>
            <a:xfrm>
              <a:off x="7567328" y="4214911"/>
              <a:ext cx="933450" cy="1406036"/>
              <a:chOff x="7315200" y="4180873"/>
              <a:chExt cx="933450" cy="1406036"/>
            </a:xfrm>
          </p:grpSpPr>
          <p:cxnSp>
            <p:nvCxnSpPr>
              <p:cNvPr id="514" name="Straight Connector 513"/>
              <p:cNvCxnSpPr/>
              <p:nvPr/>
            </p:nvCxnSpPr>
            <p:spPr>
              <a:xfrm flipV="1">
                <a:off x="7315200" y="48768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5" name="Straight Connector 514"/>
              <p:cNvCxnSpPr/>
              <p:nvPr/>
            </p:nvCxnSpPr>
            <p:spPr>
              <a:xfrm flipV="1">
                <a:off x="7391400" y="48006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6" name="Straight Connector 515"/>
              <p:cNvCxnSpPr/>
              <p:nvPr/>
            </p:nvCxnSpPr>
            <p:spPr>
              <a:xfrm flipV="1">
                <a:off x="7486650" y="47644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7" name="Straight Connector 516"/>
              <p:cNvCxnSpPr/>
              <p:nvPr/>
            </p:nvCxnSpPr>
            <p:spPr>
              <a:xfrm flipV="1">
                <a:off x="7562850" y="46882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8" name="Straight Connector 517"/>
              <p:cNvCxnSpPr/>
              <p:nvPr/>
            </p:nvCxnSpPr>
            <p:spPr>
              <a:xfrm flipV="1">
                <a:off x="7677150" y="46341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9" name="Straight Connector 518"/>
              <p:cNvCxnSpPr/>
              <p:nvPr/>
            </p:nvCxnSpPr>
            <p:spPr>
              <a:xfrm flipV="1">
                <a:off x="7753350" y="45579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0" name="Straight Connector 519"/>
              <p:cNvCxnSpPr/>
              <p:nvPr/>
            </p:nvCxnSpPr>
            <p:spPr>
              <a:xfrm flipV="1">
                <a:off x="7848600" y="45217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Straight Connector 520"/>
              <p:cNvCxnSpPr/>
              <p:nvPr/>
            </p:nvCxnSpPr>
            <p:spPr>
              <a:xfrm flipV="1">
                <a:off x="7924800" y="44455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Straight Connector 521"/>
              <p:cNvCxnSpPr/>
              <p:nvPr/>
            </p:nvCxnSpPr>
            <p:spPr>
              <a:xfrm flipV="1">
                <a:off x="8001000" y="43694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Straight Connector 522"/>
              <p:cNvCxnSpPr/>
              <p:nvPr/>
            </p:nvCxnSpPr>
            <p:spPr>
              <a:xfrm flipV="1">
                <a:off x="8077200" y="42932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4" name="Straight Connector 523"/>
              <p:cNvCxnSpPr/>
              <p:nvPr/>
            </p:nvCxnSpPr>
            <p:spPr>
              <a:xfrm flipV="1">
                <a:off x="8172450" y="42570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5" name="Straight Connector 524"/>
              <p:cNvCxnSpPr/>
              <p:nvPr/>
            </p:nvCxnSpPr>
            <p:spPr>
              <a:xfrm flipV="1">
                <a:off x="8248650" y="41808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3" name="Group 382"/>
            <p:cNvGrpSpPr/>
            <p:nvPr/>
          </p:nvGrpSpPr>
          <p:grpSpPr>
            <a:xfrm>
              <a:off x="7693950" y="4229573"/>
              <a:ext cx="933450" cy="1406036"/>
              <a:chOff x="7315200" y="4180873"/>
              <a:chExt cx="933450" cy="1406036"/>
            </a:xfrm>
          </p:grpSpPr>
          <p:cxnSp>
            <p:nvCxnSpPr>
              <p:cNvPr id="502" name="Straight Connector 501"/>
              <p:cNvCxnSpPr/>
              <p:nvPr/>
            </p:nvCxnSpPr>
            <p:spPr>
              <a:xfrm flipV="1">
                <a:off x="7315200" y="48768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/>
              <p:cNvCxnSpPr/>
              <p:nvPr/>
            </p:nvCxnSpPr>
            <p:spPr>
              <a:xfrm flipV="1">
                <a:off x="7391400" y="48006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4" name="Straight Connector 503"/>
              <p:cNvCxnSpPr/>
              <p:nvPr/>
            </p:nvCxnSpPr>
            <p:spPr>
              <a:xfrm flipV="1">
                <a:off x="7486650" y="47644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5" name="Straight Connector 504"/>
              <p:cNvCxnSpPr/>
              <p:nvPr/>
            </p:nvCxnSpPr>
            <p:spPr>
              <a:xfrm flipV="1">
                <a:off x="7562850" y="46882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6" name="Straight Connector 505"/>
              <p:cNvCxnSpPr/>
              <p:nvPr/>
            </p:nvCxnSpPr>
            <p:spPr>
              <a:xfrm flipV="1">
                <a:off x="7677150" y="46341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7" name="Straight Connector 506"/>
              <p:cNvCxnSpPr/>
              <p:nvPr/>
            </p:nvCxnSpPr>
            <p:spPr>
              <a:xfrm flipV="1">
                <a:off x="7753350" y="45579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8" name="Straight Connector 507"/>
              <p:cNvCxnSpPr/>
              <p:nvPr/>
            </p:nvCxnSpPr>
            <p:spPr>
              <a:xfrm flipV="1">
                <a:off x="7848600" y="45217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9" name="Straight Connector 508"/>
              <p:cNvCxnSpPr/>
              <p:nvPr/>
            </p:nvCxnSpPr>
            <p:spPr>
              <a:xfrm flipV="1">
                <a:off x="7924800" y="44455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Straight Connector 509"/>
              <p:cNvCxnSpPr/>
              <p:nvPr/>
            </p:nvCxnSpPr>
            <p:spPr>
              <a:xfrm flipV="1">
                <a:off x="8001000" y="43694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Straight Connector 510"/>
              <p:cNvCxnSpPr/>
              <p:nvPr/>
            </p:nvCxnSpPr>
            <p:spPr>
              <a:xfrm flipV="1">
                <a:off x="8077200" y="42932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2" name="Straight Connector 511"/>
              <p:cNvCxnSpPr/>
              <p:nvPr/>
            </p:nvCxnSpPr>
            <p:spPr>
              <a:xfrm flipV="1">
                <a:off x="8172450" y="42570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3" name="Straight Connector 512"/>
              <p:cNvCxnSpPr/>
              <p:nvPr/>
            </p:nvCxnSpPr>
            <p:spPr>
              <a:xfrm flipV="1">
                <a:off x="8248650" y="41808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4" name="Group 383"/>
            <p:cNvGrpSpPr/>
            <p:nvPr/>
          </p:nvGrpSpPr>
          <p:grpSpPr>
            <a:xfrm>
              <a:off x="7820572" y="4244235"/>
              <a:ext cx="933450" cy="1406036"/>
              <a:chOff x="7315200" y="4180873"/>
              <a:chExt cx="933450" cy="1406036"/>
            </a:xfrm>
          </p:grpSpPr>
          <p:cxnSp>
            <p:nvCxnSpPr>
              <p:cNvPr id="490" name="Straight Connector 489"/>
              <p:cNvCxnSpPr/>
              <p:nvPr/>
            </p:nvCxnSpPr>
            <p:spPr>
              <a:xfrm flipV="1">
                <a:off x="7315200" y="48768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1" name="Straight Connector 490"/>
              <p:cNvCxnSpPr/>
              <p:nvPr/>
            </p:nvCxnSpPr>
            <p:spPr>
              <a:xfrm flipV="1">
                <a:off x="7391400" y="48006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2" name="Straight Connector 491"/>
              <p:cNvCxnSpPr/>
              <p:nvPr/>
            </p:nvCxnSpPr>
            <p:spPr>
              <a:xfrm flipV="1">
                <a:off x="7486650" y="47644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Straight Connector 492"/>
              <p:cNvCxnSpPr/>
              <p:nvPr/>
            </p:nvCxnSpPr>
            <p:spPr>
              <a:xfrm flipV="1">
                <a:off x="7562850" y="46882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4" name="Straight Connector 493"/>
              <p:cNvCxnSpPr/>
              <p:nvPr/>
            </p:nvCxnSpPr>
            <p:spPr>
              <a:xfrm flipV="1">
                <a:off x="7677150" y="46341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5" name="Straight Connector 494"/>
              <p:cNvCxnSpPr/>
              <p:nvPr/>
            </p:nvCxnSpPr>
            <p:spPr>
              <a:xfrm flipV="1">
                <a:off x="7753350" y="45579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6" name="Straight Connector 495"/>
              <p:cNvCxnSpPr/>
              <p:nvPr/>
            </p:nvCxnSpPr>
            <p:spPr>
              <a:xfrm flipV="1">
                <a:off x="7848600" y="45217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7" name="Straight Connector 496"/>
              <p:cNvCxnSpPr/>
              <p:nvPr/>
            </p:nvCxnSpPr>
            <p:spPr>
              <a:xfrm flipV="1">
                <a:off x="7924800" y="44455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8" name="Straight Connector 497"/>
              <p:cNvCxnSpPr/>
              <p:nvPr/>
            </p:nvCxnSpPr>
            <p:spPr>
              <a:xfrm flipV="1">
                <a:off x="8001000" y="43694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9" name="Straight Connector 498"/>
              <p:cNvCxnSpPr/>
              <p:nvPr/>
            </p:nvCxnSpPr>
            <p:spPr>
              <a:xfrm flipV="1">
                <a:off x="8077200" y="42932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0" name="Straight Connector 499"/>
              <p:cNvCxnSpPr/>
              <p:nvPr/>
            </p:nvCxnSpPr>
            <p:spPr>
              <a:xfrm flipV="1">
                <a:off x="8172450" y="42570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Straight Connector 500"/>
              <p:cNvCxnSpPr/>
              <p:nvPr/>
            </p:nvCxnSpPr>
            <p:spPr>
              <a:xfrm flipV="1">
                <a:off x="8248650" y="41808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5" name="Group 384"/>
            <p:cNvGrpSpPr/>
            <p:nvPr/>
          </p:nvGrpSpPr>
          <p:grpSpPr>
            <a:xfrm>
              <a:off x="7947194" y="4258897"/>
              <a:ext cx="933450" cy="1406036"/>
              <a:chOff x="7315200" y="4180873"/>
              <a:chExt cx="933450" cy="1406036"/>
            </a:xfrm>
          </p:grpSpPr>
          <p:cxnSp>
            <p:nvCxnSpPr>
              <p:cNvPr id="478" name="Straight Connector 477"/>
              <p:cNvCxnSpPr/>
              <p:nvPr/>
            </p:nvCxnSpPr>
            <p:spPr>
              <a:xfrm flipV="1">
                <a:off x="7315200" y="48768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9" name="Straight Connector 478"/>
              <p:cNvCxnSpPr/>
              <p:nvPr/>
            </p:nvCxnSpPr>
            <p:spPr>
              <a:xfrm flipV="1">
                <a:off x="7391400" y="48006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0" name="Straight Connector 479"/>
              <p:cNvCxnSpPr/>
              <p:nvPr/>
            </p:nvCxnSpPr>
            <p:spPr>
              <a:xfrm flipV="1">
                <a:off x="7486650" y="47644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1" name="Straight Connector 480"/>
              <p:cNvCxnSpPr/>
              <p:nvPr/>
            </p:nvCxnSpPr>
            <p:spPr>
              <a:xfrm flipV="1">
                <a:off x="7562850" y="46882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2" name="Straight Connector 481"/>
              <p:cNvCxnSpPr/>
              <p:nvPr/>
            </p:nvCxnSpPr>
            <p:spPr>
              <a:xfrm flipV="1">
                <a:off x="7677150" y="46341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3" name="Straight Connector 482"/>
              <p:cNvCxnSpPr/>
              <p:nvPr/>
            </p:nvCxnSpPr>
            <p:spPr>
              <a:xfrm flipV="1">
                <a:off x="7753350" y="45579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4" name="Straight Connector 483"/>
              <p:cNvCxnSpPr/>
              <p:nvPr/>
            </p:nvCxnSpPr>
            <p:spPr>
              <a:xfrm flipV="1">
                <a:off x="7848600" y="45217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Straight Connector 484"/>
              <p:cNvCxnSpPr/>
              <p:nvPr/>
            </p:nvCxnSpPr>
            <p:spPr>
              <a:xfrm flipV="1">
                <a:off x="7924800" y="44455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6" name="Straight Connector 485"/>
              <p:cNvCxnSpPr/>
              <p:nvPr/>
            </p:nvCxnSpPr>
            <p:spPr>
              <a:xfrm flipV="1">
                <a:off x="8001000" y="43694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7" name="Straight Connector 486"/>
              <p:cNvCxnSpPr/>
              <p:nvPr/>
            </p:nvCxnSpPr>
            <p:spPr>
              <a:xfrm flipV="1">
                <a:off x="8077200" y="42932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Straight Connector 487"/>
              <p:cNvCxnSpPr/>
              <p:nvPr/>
            </p:nvCxnSpPr>
            <p:spPr>
              <a:xfrm flipV="1">
                <a:off x="8172450" y="42570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9" name="Straight Connector 488"/>
              <p:cNvCxnSpPr/>
              <p:nvPr/>
            </p:nvCxnSpPr>
            <p:spPr>
              <a:xfrm flipV="1">
                <a:off x="8248650" y="41808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6" name="Group 385"/>
            <p:cNvGrpSpPr/>
            <p:nvPr/>
          </p:nvGrpSpPr>
          <p:grpSpPr>
            <a:xfrm>
              <a:off x="8073816" y="4273559"/>
              <a:ext cx="933450" cy="1406036"/>
              <a:chOff x="7315200" y="4180873"/>
              <a:chExt cx="933450" cy="1406036"/>
            </a:xfrm>
          </p:grpSpPr>
          <p:cxnSp>
            <p:nvCxnSpPr>
              <p:cNvPr id="465" name="Straight Connector 464"/>
              <p:cNvCxnSpPr/>
              <p:nvPr/>
            </p:nvCxnSpPr>
            <p:spPr>
              <a:xfrm flipV="1">
                <a:off x="7315200" y="48768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" name="Straight Connector 465"/>
              <p:cNvCxnSpPr/>
              <p:nvPr/>
            </p:nvCxnSpPr>
            <p:spPr>
              <a:xfrm flipV="1">
                <a:off x="7391400" y="48006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7" name="Straight Connector 466"/>
              <p:cNvCxnSpPr/>
              <p:nvPr/>
            </p:nvCxnSpPr>
            <p:spPr>
              <a:xfrm flipV="1">
                <a:off x="7486650" y="47644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8" name="Straight Connector 467"/>
              <p:cNvCxnSpPr/>
              <p:nvPr/>
            </p:nvCxnSpPr>
            <p:spPr>
              <a:xfrm flipV="1">
                <a:off x="7562850" y="46882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" name="Straight Connector 468"/>
              <p:cNvCxnSpPr/>
              <p:nvPr/>
            </p:nvCxnSpPr>
            <p:spPr>
              <a:xfrm flipV="1">
                <a:off x="7677150" y="46341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0" name="Straight Connector 469"/>
              <p:cNvCxnSpPr/>
              <p:nvPr/>
            </p:nvCxnSpPr>
            <p:spPr>
              <a:xfrm flipV="1">
                <a:off x="7753350" y="45579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2" name="Straight Connector 471"/>
              <p:cNvCxnSpPr/>
              <p:nvPr/>
            </p:nvCxnSpPr>
            <p:spPr>
              <a:xfrm flipV="1">
                <a:off x="7848600" y="45217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3" name="Straight Connector 472"/>
              <p:cNvCxnSpPr/>
              <p:nvPr/>
            </p:nvCxnSpPr>
            <p:spPr>
              <a:xfrm flipV="1">
                <a:off x="7924800" y="44455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4" name="Straight Connector 473"/>
              <p:cNvCxnSpPr/>
              <p:nvPr/>
            </p:nvCxnSpPr>
            <p:spPr>
              <a:xfrm flipV="1">
                <a:off x="8001000" y="43694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5" name="Straight Connector 474"/>
              <p:cNvCxnSpPr/>
              <p:nvPr/>
            </p:nvCxnSpPr>
            <p:spPr>
              <a:xfrm flipV="1">
                <a:off x="8077200" y="42932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6" name="Straight Connector 475"/>
              <p:cNvCxnSpPr/>
              <p:nvPr/>
            </p:nvCxnSpPr>
            <p:spPr>
              <a:xfrm flipV="1">
                <a:off x="8172450" y="42570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7" name="Straight Connector 476"/>
              <p:cNvCxnSpPr/>
              <p:nvPr/>
            </p:nvCxnSpPr>
            <p:spPr>
              <a:xfrm flipV="1">
                <a:off x="8248650" y="41808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7" name="Group 386"/>
            <p:cNvGrpSpPr/>
            <p:nvPr/>
          </p:nvGrpSpPr>
          <p:grpSpPr>
            <a:xfrm>
              <a:off x="8200438" y="4288221"/>
              <a:ext cx="933450" cy="1406036"/>
              <a:chOff x="7315200" y="4180873"/>
              <a:chExt cx="933450" cy="1406036"/>
            </a:xfrm>
          </p:grpSpPr>
          <p:cxnSp>
            <p:nvCxnSpPr>
              <p:cNvPr id="453" name="Straight Connector 452"/>
              <p:cNvCxnSpPr/>
              <p:nvPr/>
            </p:nvCxnSpPr>
            <p:spPr>
              <a:xfrm flipV="1">
                <a:off x="7315200" y="48768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Straight Connector 453"/>
              <p:cNvCxnSpPr/>
              <p:nvPr/>
            </p:nvCxnSpPr>
            <p:spPr>
              <a:xfrm flipV="1">
                <a:off x="7391400" y="48006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Straight Connector 454"/>
              <p:cNvCxnSpPr/>
              <p:nvPr/>
            </p:nvCxnSpPr>
            <p:spPr>
              <a:xfrm flipV="1">
                <a:off x="7486650" y="47644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Straight Connector 455"/>
              <p:cNvCxnSpPr/>
              <p:nvPr/>
            </p:nvCxnSpPr>
            <p:spPr>
              <a:xfrm flipV="1">
                <a:off x="7562850" y="46882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Straight Connector 456"/>
              <p:cNvCxnSpPr/>
              <p:nvPr/>
            </p:nvCxnSpPr>
            <p:spPr>
              <a:xfrm flipV="1">
                <a:off x="7677150" y="46341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Straight Connector 457"/>
              <p:cNvCxnSpPr/>
              <p:nvPr/>
            </p:nvCxnSpPr>
            <p:spPr>
              <a:xfrm flipV="1">
                <a:off x="7753350" y="45579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Straight Connector 458"/>
              <p:cNvCxnSpPr/>
              <p:nvPr/>
            </p:nvCxnSpPr>
            <p:spPr>
              <a:xfrm flipV="1">
                <a:off x="7848600" y="45217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" name="Straight Connector 459"/>
              <p:cNvCxnSpPr/>
              <p:nvPr/>
            </p:nvCxnSpPr>
            <p:spPr>
              <a:xfrm flipV="1">
                <a:off x="7924800" y="44455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" name="Straight Connector 460"/>
              <p:cNvCxnSpPr/>
              <p:nvPr/>
            </p:nvCxnSpPr>
            <p:spPr>
              <a:xfrm flipV="1">
                <a:off x="8001000" y="43694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" name="Straight Connector 461"/>
              <p:cNvCxnSpPr/>
              <p:nvPr/>
            </p:nvCxnSpPr>
            <p:spPr>
              <a:xfrm flipV="1">
                <a:off x="8077200" y="42932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" name="Straight Connector 462"/>
              <p:cNvCxnSpPr/>
              <p:nvPr/>
            </p:nvCxnSpPr>
            <p:spPr>
              <a:xfrm flipV="1">
                <a:off x="8172450" y="42570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" name="Straight Connector 463"/>
              <p:cNvCxnSpPr/>
              <p:nvPr/>
            </p:nvCxnSpPr>
            <p:spPr>
              <a:xfrm flipV="1">
                <a:off x="8248650" y="41808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8" name="Group 387"/>
            <p:cNvGrpSpPr/>
            <p:nvPr/>
          </p:nvGrpSpPr>
          <p:grpSpPr>
            <a:xfrm>
              <a:off x="8327060" y="4302883"/>
              <a:ext cx="933450" cy="1406036"/>
              <a:chOff x="7315200" y="4180873"/>
              <a:chExt cx="933450" cy="1406036"/>
            </a:xfrm>
          </p:grpSpPr>
          <p:cxnSp>
            <p:nvCxnSpPr>
              <p:cNvPr id="441" name="Straight Connector 440"/>
              <p:cNvCxnSpPr/>
              <p:nvPr/>
            </p:nvCxnSpPr>
            <p:spPr>
              <a:xfrm flipV="1">
                <a:off x="7315200" y="48768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/>
              <p:cNvCxnSpPr/>
              <p:nvPr/>
            </p:nvCxnSpPr>
            <p:spPr>
              <a:xfrm flipV="1">
                <a:off x="7391400" y="48006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Straight Connector 442"/>
              <p:cNvCxnSpPr/>
              <p:nvPr/>
            </p:nvCxnSpPr>
            <p:spPr>
              <a:xfrm flipV="1">
                <a:off x="7486650" y="47644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4" name="Straight Connector 443"/>
              <p:cNvCxnSpPr/>
              <p:nvPr/>
            </p:nvCxnSpPr>
            <p:spPr>
              <a:xfrm flipV="1">
                <a:off x="7562850" y="46882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Straight Connector 444"/>
              <p:cNvCxnSpPr/>
              <p:nvPr/>
            </p:nvCxnSpPr>
            <p:spPr>
              <a:xfrm flipV="1">
                <a:off x="7677150" y="46341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6" name="Straight Connector 445"/>
              <p:cNvCxnSpPr/>
              <p:nvPr/>
            </p:nvCxnSpPr>
            <p:spPr>
              <a:xfrm flipV="1">
                <a:off x="7753350" y="45579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Straight Connector 446"/>
              <p:cNvCxnSpPr/>
              <p:nvPr/>
            </p:nvCxnSpPr>
            <p:spPr>
              <a:xfrm flipV="1">
                <a:off x="7848600" y="45217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8" name="Straight Connector 447"/>
              <p:cNvCxnSpPr/>
              <p:nvPr/>
            </p:nvCxnSpPr>
            <p:spPr>
              <a:xfrm flipV="1">
                <a:off x="7924800" y="44455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Straight Connector 448"/>
              <p:cNvCxnSpPr/>
              <p:nvPr/>
            </p:nvCxnSpPr>
            <p:spPr>
              <a:xfrm flipV="1">
                <a:off x="8001000" y="43694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" name="Straight Connector 449"/>
              <p:cNvCxnSpPr/>
              <p:nvPr/>
            </p:nvCxnSpPr>
            <p:spPr>
              <a:xfrm flipV="1">
                <a:off x="8077200" y="42932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Straight Connector 450"/>
              <p:cNvCxnSpPr/>
              <p:nvPr/>
            </p:nvCxnSpPr>
            <p:spPr>
              <a:xfrm flipV="1">
                <a:off x="8172450" y="42570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Straight Connector 451"/>
              <p:cNvCxnSpPr/>
              <p:nvPr/>
            </p:nvCxnSpPr>
            <p:spPr>
              <a:xfrm flipV="1">
                <a:off x="8248650" y="41808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9" name="Group 388"/>
            <p:cNvGrpSpPr/>
            <p:nvPr/>
          </p:nvGrpSpPr>
          <p:grpSpPr>
            <a:xfrm>
              <a:off x="8453682" y="4317545"/>
              <a:ext cx="933450" cy="1406036"/>
              <a:chOff x="7315200" y="4180873"/>
              <a:chExt cx="933450" cy="1406036"/>
            </a:xfrm>
          </p:grpSpPr>
          <p:cxnSp>
            <p:nvCxnSpPr>
              <p:cNvPr id="429" name="Straight Connector 428"/>
              <p:cNvCxnSpPr/>
              <p:nvPr/>
            </p:nvCxnSpPr>
            <p:spPr>
              <a:xfrm flipV="1">
                <a:off x="7315200" y="48768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Straight Connector 429"/>
              <p:cNvCxnSpPr/>
              <p:nvPr/>
            </p:nvCxnSpPr>
            <p:spPr>
              <a:xfrm flipV="1">
                <a:off x="7391400" y="48006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Straight Connector 430"/>
              <p:cNvCxnSpPr/>
              <p:nvPr/>
            </p:nvCxnSpPr>
            <p:spPr>
              <a:xfrm flipV="1">
                <a:off x="7486650" y="47644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2" name="Straight Connector 431"/>
              <p:cNvCxnSpPr/>
              <p:nvPr/>
            </p:nvCxnSpPr>
            <p:spPr>
              <a:xfrm flipV="1">
                <a:off x="7562850" y="46882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Straight Connector 432"/>
              <p:cNvCxnSpPr/>
              <p:nvPr/>
            </p:nvCxnSpPr>
            <p:spPr>
              <a:xfrm flipV="1">
                <a:off x="7677150" y="46341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Straight Connector 433"/>
              <p:cNvCxnSpPr/>
              <p:nvPr/>
            </p:nvCxnSpPr>
            <p:spPr>
              <a:xfrm flipV="1">
                <a:off x="7753350" y="45579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Straight Connector 434"/>
              <p:cNvCxnSpPr/>
              <p:nvPr/>
            </p:nvCxnSpPr>
            <p:spPr>
              <a:xfrm flipV="1">
                <a:off x="7848600" y="45217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6" name="Straight Connector 435"/>
              <p:cNvCxnSpPr/>
              <p:nvPr/>
            </p:nvCxnSpPr>
            <p:spPr>
              <a:xfrm flipV="1">
                <a:off x="7924800" y="44455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Straight Connector 436"/>
              <p:cNvCxnSpPr/>
              <p:nvPr/>
            </p:nvCxnSpPr>
            <p:spPr>
              <a:xfrm flipV="1">
                <a:off x="8001000" y="43694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8" name="Straight Connector 437"/>
              <p:cNvCxnSpPr/>
              <p:nvPr/>
            </p:nvCxnSpPr>
            <p:spPr>
              <a:xfrm flipV="1">
                <a:off x="8077200" y="42932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9" name="Straight Connector 438"/>
              <p:cNvCxnSpPr/>
              <p:nvPr/>
            </p:nvCxnSpPr>
            <p:spPr>
              <a:xfrm flipV="1">
                <a:off x="8172450" y="42570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0" name="Straight Connector 439"/>
              <p:cNvCxnSpPr/>
              <p:nvPr/>
            </p:nvCxnSpPr>
            <p:spPr>
              <a:xfrm flipV="1">
                <a:off x="8248650" y="41808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0" name="Group 389"/>
            <p:cNvGrpSpPr/>
            <p:nvPr/>
          </p:nvGrpSpPr>
          <p:grpSpPr>
            <a:xfrm>
              <a:off x="8580304" y="4332207"/>
              <a:ext cx="933450" cy="1406036"/>
              <a:chOff x="7315200" y="4180873"/>
              <a:chExt cx="933450" cy="1406036"/>
            </a:xfrm>
          </p:grpSpPr>
          <p:cxnSp>
            <p:nvCxnSpPr>
              <p:cNvPr id="417" name="Straight Connector 416"/>
              <p:cNvCxnSpPr/>
              <p:nvPr/>
            </p:nvCxnSpPr>
            <p:spPr>
              <a:xfrm flipV="1">
                <a:off x="7315200" y="48768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8" name="Straight Connector 417"/>
              <p:cNvCxnSpPr/>
              <p:nvPr/>
            </p:nvCxnSpPr>
            <p:spPr>
              <a:xfrm flipV="1">
                <a:off x="7391400" y="48006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Straight Connector 418"/>
              <p:cNvCxnSpPr/>
              <p:nvPr/>
            </p:nvCxnSpPr>
            <p:spPr>
              <a:xfrm flipV="1">
                <a:off x="7486650" y="47644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" name="Straight Connector 419"/>
              <p:cNvCxnSpPr/>
              <p:nvPr/>
            </p:nvCxnSpPr>
            <p:spPr>
              <a:xfrm flipV="1">
                <a:off x="7562850" y="46882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Straight Connector 420"/>
              <p:cNvCxnSpPr/>
              <p:nvPr/>
            </p:nvCxnSpPr>
            <p:spPr>
              <a:xfrm flipV="1">
                <a:off x="7677150" y="46341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Straight Connector 421"/>
              <p:cNvCxnSpPr/>
              <p:nvPr/>
            </p:nvCxnSpPr>
            <p:spPr>
              <a:xfrm flipV="1">
                <a:off x="7753350" y="45579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Straight Connector 422"/>
              <p:cNvCxnSpPr/>
              <p:nvPr/>
            </p:nvCxnSpPr>
            <p:spPr>
              <a:xfrm flipV="1">
                <a:off x="7848600" y="45217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Straight Connector 423"/>
              <p:cNvCxnSpPr/>
              <p:nvPr/>
            </p:nvCxnSpPr>
            <p:spPr>
              <a:xfrm flipV="1">
                <a:off x="7924800" y="44455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Straight Connector 424"/>
              <p:cNvCxnSpPr/>
              <p:nvPr/>
            </p:nvCxnSpPr>
            <p:spPr>
              <a:xfrm flipV="1">
                <a:off x="8001000" y="43694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6" name="Straight Connector 425"/>
              <p:cNvCxnSpPr/>
              <p:nvPr/>
            </p:nvCxnSpPr>
            <p:spPr>
              <a:xfrm flipV="1">
                <a:off x="8077200" y="42932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Straight Connector 426"/>
              <p:cNvCxnSpPr/>
              <p:nvPr/>
            </p:nvCxnSpPr>
            <p:spPr>
              <a:xfrm flipV="1">
                <a:off x="8172450" y="42570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Straight Connector 427"/>
              <p:cNvCxnSpPr/>
              <p:nvPr/>
            </p:nvCxnSpPr>
            <p:spPr>
              <a:xfrm flipV="1">
                <a:off x="8248650" y="41808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1" name="Group 390"/>
            <p:cNvGrpSpPr/>
            <p:nvPr/>
          </p:nvGrpSpPr>
          <p:grpSpPr>
            <a:xfrm>
              <a:off x="8706926" y="4346869"/>
              <a:ext cx="933450" cy="1406036"/>
              <a:chOff x="7315200" y="4180873"/>
              <a:chExt cx="933450" cy="1406036"/>
            </a:xfrm>
          </p:grpSpPr>
          <p:cxnSp>
            <p:nvCxnSpPr>
              <p:cNvPr id="405" name="Straight Connector 404"/>
              <p:cNvCxnSpPr/>
              <p:nvPr/>
            </p:nvCxnSpPr>
            <p:spPr>
              <a:xfrm flipV="1">
                <a:off x="7315200" y="48768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6" name="Straight Connector 405"/>
              <p:cNvCxnSpPr/>
              <p:nvPr/>
            </p:nvCxnSpPr>
            <p:spPr>
              <a:xfrm flipV="1">
                <a:off x="7391400" y="48006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7" name="Straight Connector 406"/>
              <p:cNvCxnSpPr/>
              <p:nvPr/>
            </p:nvCxnSpPr>
            <p:spPr>
              <a:xfrm flipV="1">
                <a:off x="7486650" y="47644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8" name="Straight Connector 407"/>
              <p:cNvCxnSpPr/>
              <p:nvPr/>
            </p:nvCxnSpPr>
            <p:spPr>
              <a:xfrm flipV="1">
                <a:off x="7562850" y="46882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" name="Straight Connector 408"/>
              <p:cNvCxnSpPr/>
              <p:nvPr/>
            </p:nvCxnSpPr>
            <p:spPr>
              <a:xfrm flipV="1">
                <a:off x="7677150" y="46341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" name="Straight Connector 409"/>
              <p:cNvCxnSpPr/>
              <p:nvPr/>
            </p:nvCxnSpPr>
            <p:spPr>
              <a:xfrm flipV="1">
                <a:off x="7753350" y="45579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1" name="Straight Connector 410"/>
              <p:cNvCxnSpPr/>
              <p:nvPr/>
            </p:nvCxnSpPr>
            <p:spPr>
              <a:xfrm flipV="1">
                <a:off x="7848600" y="45217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2" name="Straight Connector 411"/>
              <p:cNvCxnSpPr/>
              <p:nvPr/>
            </p:nvCxnSpPr>
            <p:spPr>
              <a:xfrm flipV="1">
                <a:off x="7924800" y="44455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Straight Connector 412"/>
              <p:cNvCxnSpPr/>
              <p:nvPr/>
            </p:nvCxnSpPr>
            <p:spPr>
              <a:xfrm flipV="1">
                <a:off x="8001000" y="43694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Straight Connector 413"/>
              <p:cNvCxnSpPr/>
              <p:nvPr/>
            </p:nvCxnSpPr>
            <p:spPr>
              <a:xfrm flipV="1">
                <a:off x="8077200" y="42932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5" name="Straight Connector 414"/>
              <p:cNvCxnSpPr/>
              <p:nvPr/>
            </p:nvCxnSpPr>
            <p:spPr>
              <a:xfrm flipV="1">
                <a:off x="8172450" y="42570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6" name="Straight Connector 415"/>
              <p:cNvCxnSpPr/>
              <p:nvPr/>
            </p:nvCxnSpPr>
            <p:spPr>
              <a:xfrm flipV="1">
                <a:off x="8248650" y="41808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2" name="Group 391"/>
            <p:cNvGrpSpPr/>
            <p:nvPr/>
          </p:nvGrpSpPr>
          <p:grpSpPr>
            <a:xfrm>
              <a:off x="8833548" y="4361531"/>
              <a:ext cx="933450" cy="1406036"/>
              <a:chOff x="7315200" y="4180873"/>
              <a:chExt cx="933450" cy="1406036"/>
            </a:xfrm>
          </p:grpSpPr>
          <p:cxnSp>
            <p:nvCxnSpPr>
              <p:cNvPr id="393" name="Straight Connector 392"/>
              <p:cNvCxnSpPr/>
              <p:nvPr/>
            </p:nvCxnSpPr>
            <p:spPr>
              <a:xfrm flipV="1">
                <a:off x="7315200" y="48768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4" name="Straight Connector 393"/>
              <p:cNvCxnSpPr/>
              <p:nvPr/>
            </p:nvCxnSpPr>
            <p:spPr>
              <a:xfrm flipV="1">
                <a:off x="7391400" y="4800600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Straight Connector 394"/>
              <p:cNvCxnSpPr/>
              <p:nvPr/>
            </p:nvCxnSpPr>
            <p:spPr>
              <a:xfrm flipV="1">
                <a:off x="7486650" y="47644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6" name="Straight Connector 395"/>
              <p:cNvCxnSpPr/>
              <p:nvPr/>
            </p:nvCxnSpPr>
            <p:spPr>
              <a:xfrm flipV="1">
                <a:off x="7562850" y="4688242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7" name="Straight Connector 396"/>
              <p:cNvCxnSpPr/>
              <p:nvPr/>
            </p:nvCxnSpPr>
            <p:spPr>
              <a:xfrm flipV="1">
                <a:off x="7677150" y="46341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8" name="Straight Connector 397"/>
              <p:cNvCxnSpPr/>
              <p:nvPr/>
            </p:nvCxnSpPr>
            <p:spPr>
              <a:xfrm flipV="1">
                <a:off x="7753350" y="455790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Straight Connector 398"/>
              <p:cNvCxnSpPr/>
              <p:nvPr/>
            </p:nvCxnSpPr>
            <p:spPr>
              <a:xfrm flipV="1">
                <a:off x="7848600" y="45217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0" name="Straight Connector 399"/>
              <p:cNvCxnSpPr/>
              <p:nvPr/>
            </p:nvCxnSpPr>
            <p:spPr>
              <a:xfrm flipV="1">
                <a:off x="7924800" y="4445545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1" name="Straight Connector 400"/>
              <p:cNvCxnSpPr/>
              <p:nvPr/>
            </p:nvCxnSpPr>
            <p:spPr>
              <a:xfrm flipV="1">
                <a:off x="8001000" y="43694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Straight Connector 401"/>
              <p:cNvCxnSpPr/>
              <p:nvPr/>
            </p:nvCxnSpPr>
            <p:spPr>
              <a:xfrm flipV="1">
                <a:off x="8077200" y="4293231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Straight Connector 402"/>
              <p:cNvCxnSpPr/>
              <p:nvPr/>
            </p:nvCxnSpPr>
            <p:spPr>
              <a:xfrm flipV="1">
                <a:off x="8172450" y="42570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4" name="Straight Connector 403"/>
              <p:cNvCxnSpPr/>
              <p:nvPr/>
            </p:nvCxnSpPr>
            <p:spPr>
              <a:xfrm flipV="1">
                <a:off x="8248650" y="4180873"/>
                <a:ext cx="0" cy="710109"/>
              </a:xfrm>
              <a:prstGeom prst="line">
                <a:avLst/>
              </a:prstGeom>
              <a:ln w="127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" name="Group 13"/>
          <p:cNvGrpSpPr/>
          <p:nvPr/>
        </p:nvGrpSpPr>
        <p:grpSpPr>
          <a:xfrm>
            <a:off x="7184458" y="2214472"/>
            <a:ext cx="2852097" cy="2573136"/>
            <a:chOff x="7162800" y="2273687"/>
            <a:chExt cx="2852097" cy="2573136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27" t="15556" r="13305" b="7778"/>
            <a:stretch/>
          </p:blipFill>
          <p:spPr>
            <a:xfrm>
              <a:off x="7162800" y="2273687"/>
              <a:ext cx="2522761" cy="257313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scene3d>
              <a:camera prst="isometricOffAxis2Top"/>
              <a:lightRig rig="threePt" dir="t"/>
            </a:scene3d>
            <a:sp3d>
              <a:bevelT w="0" h="101600"/>
            </a:sp3d>
          </p:spPr>
        </p:pic>
        <p:sp>
          <p:nvSpPr>
            <p:cNvPr id="9" name="Rectangle 8"/>
            <p:cNvSpPr/>
            <p:nvPr/>
          </p:nvSpPr>
          <p:spPr>
            <a:xfrm>
              <a:off x="8780333" y="3144308"/>
              <a:ext cx="1234564" cy="394940"/>
            </a:xfrm>
            <a:prstGeom prst="rect">
              <a:avLst/>
            </a:prstGeom>
            <a:pattFill prst="solidDmnd">
              <a:fgClr>
                <a:srgbClr val="FF0000"/>
              </a:fgClr>
              <a:bgClr>
                <a:srgbClr val="008F00"/>
              </a:bgClr>
            </a:pattFill>
            <a:ln>
              <a:noFill/>
            </a:ln>
            <a:scene3d>
              <a:camera prst="isometricOffAxis2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/>
            <p:cNvSpPr/>
            <p:nvPr/>
          </p:nvSpPr>
          <p:spPr>
            <a:xfrm>
              <a:off x="8582513" y="3273459"/>
              <a:ext cx="1234564" cy="394940"/>
            </a:xfrm>
            <a:prstGeom prst="rect">
              <a:avLst/>
            </a:prstGeom>
            <a:pattFill prst="solidDmnd">
              <a:fgClr>
                <a:srgbClr val="FF0000"/>
              </a:fgClr>
              <a:bgClr>
                <a:srgbClr val="008F00"/>
              </a:bgClr>
            </a:pattFill>
            <a:ln>
              <a:noFill/>
            </a:ln>
            <a:scene3d>
              <a:camera prst="isometricOffAxis2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8364289" y="3416879"/>
              <a:ext cx="1234564" cy="394940"/>
            </a:xfrm>
            <a:prstGeom prst="rect">
              <a:avLst/>
            </a:prstGeom>
            <a:pattFill prst="solidDmnd">
              <a:fgClr>
                <a:srgbClr val="FF0000"/>
              </a:fgClr>
              <a:bgClr>
                <a:srgbClr val="008F00"/>
              </a:bgClr>
            </a:pattFill>
            <a:ln>
              <a:noFill/>
            </a:ln>
            <a:scene3d>
              <a:camera prst="isometricOffAxis2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8141259" y="3549728"/>
              <a:ext cx="1234564" cy="394940"/>
            </a:xfrm>
            <a:prstGeom prst="rect">
              <a:avLst/>
            </a:prstGeom>
            <a:pattFill prst="solidDmnd">
              <a:fgClr>
                <a:srgbClr val="FF0000"/>
              </a:fgClr>
              <a:bgClr>
                <a:srgbClr val="008F00"/>
              </a:bgClr>
            </a:pattFill>
            <a:ln>
              <a:noFill/>
            </a:ln>
            <a:scene3d>
              <a:camera prst="isometricOffAxis2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7918489" y="3677169"/>
              <a:ext cx="1234564" cy="394940"/>
            </a:xfrm>
            <a:prstGeom prst="rect">
              <a:avLst/>
            </a:prstGeom>
            <a:pattFill prst="solidDmnd">
              <a:fgClr>
                <a:srgbClr val="FF0000"/>
              </a:fgClr>
              <a:bgClr>
                <a:srgbClr val="008F00"/>
              </a:bgClr>
            </a:pattFill>
            <a:ln>
              <a:noFill/>
            </a:ln>
            <a:scene3d>
              <a:camera prst="isometricOffAxis2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/>
            <p:cNvSpPr/>
            <p:nvPr/>
          </p:nvSpPr>
          <p:spPr>
            <a:xfrm>
              <a:off x="7315200" y="2377158"/>
              <a:ext cx="1122399" cy="2163493"/>
            </a:xfrm>
            <a:prstGeom prst="rect">
              <a:avLst/>
            </a:prstGeom>
            <a:pattFill prst="solidDmnd">
              <a:fgClr>
                <a:srgbClr val="FF0000"/>
              </a:fgClr>
              <a:bgClr>
                <a:srgbClr val="008F00"/>
              </a:bgClr>
            </a:pattFill>
            <a:ln>
              <a:noFill/>
            </a:ln>
            <a:scene3d>
              <a:camera prst="isometricOffAxis2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75" name="Straight Connector 374"/>
          <p:cNvCxnSpPr/>
          <p:nvPr/>
        </p:nvCxnSpPr>
        <p:spPr>
          <a:xfrm>
            <a:off x="9748157" y="2857500"/>
            <a:ext cx="0" cy="947057"/>
          </a:xfrm>
          <a:prstGeom prst="line">
            <a:avLst/>
          </a:prstGeom>
          <a:ln w="57150">
            <a:solidFill>
              <a:srgbClr val="FF0000"/>
            </a:solidFill>
            <a:prstDash val="solid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8" name="Straight Connector 537"/>
          <p:cNvCxnSpPr/>
          <p:nvPr/>
        </p:nvCxnSpPr>
        <p:spPr>
          <a:xfrm flipH="1" flipV="1">
            <a:off x="9658487" y="4486189"/>
            <a:ext cx="1604439" cy="1113119"/>
          </a:xfrm>
          <a:prstGeom prst="line">
            <a:avLst/>
          </a:prstGeom>
          <a:ln w="57150">
            <a:solidFill>
              <a:srgbClr val="FF0000"/>
            </a:solidFill>
            <a:prstDash val="solid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9" name="Straight Connector 538"/>
          <p:cNvCxnSpPr/>
          <p:nvPr/>
        </p:nvCxnSpPr>
        <p:spPr>
          <a:xfrm flipH="1" flipV="1">
            <a:off x="3672863" y="3956599"/>
            <a:ext cx="1632321" cy="1489698"/>
          </a:xfrm>
          <a:prstGeom prst="line">
            <a:avLst/>
          </a:prstGeom>
          <a:ln w="57150">
            <a:solidFill>
              <a:srgbClr val="FF0000"/>
            </a:solidFill>
            <a:prstDash val="solid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8" name="Straight Connector 377"/>
          <p:cNvCxnSpPr/>
          <p:nvPr/>
        </p:nvCxnSpPr>
        <p:spPr>
          <a:xfrm flipV="1">
            <a:off x="7345185" y="4045359"/>
            <a:ext cx="203622" cy="1212340"/>
          </a:xfrm>
          <a:prstGeom prst="line">
            <a:avLst/>
          </a:prstGeom>
          <a:ln w="57150">
            <a:solidFill>
              <a:srgbClr val="FF0000"/>
            </a:solidFill>
            <a:prstDash val="solid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1" name="TextBox 540"/>
          <p:cNvSpPr txBox="1"/>
          <p:nvPr/>
        </p:nvSpPr>
        <p:spPr>
          <a:xfrm>
            <a:off x="48080" y="6206887"/>
            <a:ext cx="12143920" cy="313932"/>
          </a:xfrm>
          <a:prstGeom prst="rect">
            <a:avLst/>
          </a:prstGeom>
          <a:noFill/>
        </p:spPr>
        <p:txBody>
          <a:bodyPr wrap="square" lIns="91440" tIns="18288" rIns="91440" bIns="18288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ost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place-and-route area and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energy-delay product (EDP), HV dimension 10,000 bits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86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" grpId="0"/>
      <p:bldP spid="365" grpId="0"/>
      <p:bldP spid="366" grpId="0"/>
      <p:bldP spid="367" grpId="0"/>
      <p:bldP spid="368" grpId="0"/>
      <p:bldP spid="37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Simulated HD Computing Projections</a:t>
            </a:r>
            <a:endParaRPr lang="en-US" dirty="0"/>
          </a:p>
        </p:txBody>
      </p:sp>
      <p:sp>
        <p:nvSpPr>
          <p:cNvPr id="471" name="Content Placeholder 470"/>
          <p:cNvSpPr>
            <a:spLocks noGrp="1"/>
          </p:cNvSpPr>
          <p:nvPr>
            <p:ph idx="1"/>
          </p:nvPr>
        </p:nvSpPr>
        <p:spPr>
          <a:xfrm>
            <a:off x="2981938" y="762000"/>
            <a:ext cx="6187792" cy="741442"/>
          </a:xfrm>
        </p:spPr>
        <p:txBody>
          <a:bodyPr/>
          <a:lstStyle/>
          <a:p>
            <a:pPr marL="0" indent="0">
              <a:buNone/>
            </a:pPr>
            <a:r>
              <a:rPr lang="en-US" i="1" u="sng" dirty="0" smtClean="0">
                <a:solidFill>
                  <a:srgbClr val="C00000"/>
                </a:solidFill>
              </a:rPr>
              <a:t>Simulations</a:t>
            </a:r>
            <a:r>
              <a:rPr lang="en-US" i="1" dirty="0" smtClean="0">
                <a:solidFill>
                  <a:srgbClr val="C00000"/>
                </a:solidFill>
              </a:rPr>
              <a:t> show </a:t>
            </a:r>
            <a:r>
              <a:rPr lang="en-US" b="1" i="1" dirty="0" smtClean="0">
                <a:solidFill>
                  <a:srgbClr val="C00000"/>
                </a:solidFill>
              </a:rPr>
              <a:t>major</a:t>
            </a:r>
            <a:r>
              <a:rPr lang="en-US" i="1" dirty="0" smtClean="0">
                <a:solidFill>
                  <a:srgbClr val="C00000"/>
                </a:solidFill>
              </a:rPr>
              <a:t> benefits</a:t>
            </a:r>
          </a:p>
          <a:p>
            <a:pPr marL="457188" lvl="1" indent="0">
              <a:buNone/>
            </a:pP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207" name="Rounded Rectangle 34">
            <a:extLst>
              <a:ext uri="{FF2B5EF4-FFF2-40B4-BE49-F238E27FC236}">
                <a16:creationId xmlns:a16="http://schemas.microsoft.com/office/drawing/2014/main" xmlns="" id="{635CE277-AB55-4D7B-A945-698ECF1E85DB}"/>
              </a:ext>
            </a:extLst>
          </p:cNvPr>
          <p:cNvSpPr/>
          <p:nvPr/>
        </p:nvSpPr>
        <p:spPr bwMode="auto">
          <a:xfrm>
            <a:off x="245059" y="1424926"/>
            <a:ext cx="5469941" cy="4506353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  <a:latin typeface="Trebuchet MS"/>
            </a:endParaRPr>
          </a:p>
        </p:txBody>
      </p:sp>
      <p:sp>
        <p:nvSpPr>
          <p:cNvPr id="208" name="Rounded Rectangle 34">
            <a:extLst>
              <a:ext uri="{FF2B5EF4-FFF2-40B4-BE49-F238E27FC236}">
                <a16:creationId xmlns:a16="http://schemas.microsoft.com/office/drawing/2014/main" xmlns="" id="{635CE277-AB55-4D7B-A945-698ECF1E85DB}"/>
              </a:ext>
            </a:extLst>
          </p:cNvPr>
          <p:cNvSpPr/>
          <p:nvPr/>
        </p:nvSpPr>
        <p:spPr bwMode="auto">
          <a:xfrm>
            <a:off x="5943600" y="1424926"/>
            <a:ext cx="5782801" cy="4506353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sz="1200" kern="0" dirty="0">
              <a:solidFill>
                <a:sysClr val="windowText" lastClr="000000"/>
              </a:solidFill>
              <a:latin typeface="Trebuchet MS"/>
            </a:endParaRPr>
          </a:p>
        </p:txBody>
      </p:sp>
      <p:graphicFrame>
        <p:nvGraphicFramePr>
          <p:cNvPr id="355" name="Chart 35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5143026"/>
              </p:ext>
            </p:extLst>
          </p:nvPr>
        </p:nvGraphicFramePr>
        <p:xfrm>
          <a:off x="6172200" y="1881348"/>
          <a:ext cx="5410200" cy="3809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56" name="Chart 35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3027916"/>
              </p:ext>
            </p:extLst>
          </p:nvPr>
        </p:nvGraphicFramePr>
        <p:xfrm>
          <a:off x="270458" y="1881348"/>
          <a:ext cx="5292141" cy="3809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57" name="Right Arrow 356"/>
          <p:cNvSpPr/>
          <p:nvPr/>
        </p:nvSpPr>
        <p:spPr>
          <a:xfrm rot="3600000">
            <a:off x="2862459" y="2876097"/>
            <a:ext cx="1823219" cy="70290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Right Arrow 357"/>
          <p:cNvSpPr/>
          <p:nvPr/>
        </p:nvSpPr>
        <p:spPr>
          <a:xfrm rot="3600000">
            <a:off x="8916364" y="3077822"/>
            <a:ext cx="1823219" cy="70290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9" name="TextBox 358"/>
          <p:cNvSpPr txBox="1"/>
          <p:nvPr/>
        </p:nvSpPr>
        <p:spPr>
          <a:xfrm>
            <a:off x="3608963" y="2418655"/>
            <a:ext cx="1340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4.6X</a:t>
            </a:r>
            <a:endParaRPr lang="en-US" sz="3200" b="1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0" name="TextBox 359"/>
          <p:cNvSpPr txBox="1"/>
          <p:nvPr/>
        </p:nvSpPr>
        <p:spPr>
          <a:xfrm>
            <a:off x="9744890" y="2352529"/>
            <a:ext cx="1340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7.6X</a:t>
            </a:r>
            <a:endParaRPr lang="en-US" sz="3200" b="1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080" y="6206887"/>
            <a:ext cx="12143920" cy="313932"/>
          </a:xfrm>
          <a:prstGeom prst="rect">
            <a:avLst/>
          </a:prstGeom>
          <a:noFill/>
        </p:spPr>
        <p:txBody>
          <a:bodyPr wrap="square" lIns="91440" tIns="18288" rIns="91440" bIns="18288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ost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place-and-route area and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energy-delay product (EDP), HV dimension 10,000 bits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10890" y="1431484"/>
            <a:ext cx="3654964" cy="590931"/>
          </a:xfrm>
          <a:prstGeom prst="rect">
            <a:avLst/>
          </a:prstGeom>
          <a:noFill/>
        </p:spPr>
        <p:txBody>
          <a:bodyPr wrap="square" lIns="91440" tIns="18288" rIns="91440" bIns="18288" rtlCol="0">
            <a:spAutoFit/>
          </a:bodyPr>
          <a:lstStyle/>
          <a:p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Execution Time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2800" y="1431484"/>
            <a:ext cx="3654964" cy="590931"/>
          </a:xfrm>
          <a:prstGeom prst="rect">
            <a:avLst/>
          </a:prstGeom>
          <a:noFill/>
        </p:spPr>
        <p:txBody>
          <a:bodyPr wrap="square" lIns="91440" tIns="18288" rIns="91440" bIns="18288" rtlCol="0">
            <a:spAutoFit/>
          </a:bodyPr>
          <a:lstStyle/>
          <a:p>
            <a:pPr algn="ctr"/>
            <a:r>
              <a:rPr lang="en-US" sz="3600" smtClean="0">
                <a:latin typeface="Arial" charset="0"/>
                <a:ea typeface="Arial" charset="0"/>
                <a:cs typeface="Arial" charset="0"/>
              </a:rPr>
              <a:t>Energy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04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36" y="920531"/>
            <a:ext cx="12157364" cy="5030184"/>
          </a:xfrm>
        </p:spPr>
        <p:txBody>
          <a:bodyPr rIns="0"/>
          <a:lstStyle/>
          <a:p>
            <a:r>
              <a:rPr lang="en-US" dirty="0" smtClean="0">
                <a:solidFill>
                  <a:srgbClr val="0432FF"/>
                </a:solidFill>
              </a:rPr>
              <a:t>Monolithic 3D </a:t>
            </a:r>
            <a:r>
              <a:rPr lang="en-US" dirty="0" err="1" smtClean="0">
                <a:solidFill>
                  <a:srgbClr val="0432FF"/>
                </a:solidFill>
              </a:rPr>
              <a:t>nanosystem</a:t>
            </a:r>
            <a:r>
              <a:rPr lang="en-US" dirty="0" smtClean="0">
                <a:solidFill>
                  <a:srgbClr val="0432FF"/>
                </a:solidFill>
              </a:rPr>
              <a:t> for HD computing</a:t>
            </a:r>
            <a:endParaRPr lang="en-US" dirty="0">
              <a:solidFill>
                <a:srgbClr val="0432FF"/>
              </a:solidFill>
            </a:endParaRPr>
          </a:p>
          <a:p>
            <a:pPr lvl="1"/>
            <a:r>
              <a:rPr lang="en-US" sz="3100" dirty="0" smtClean="0"/>
              <a:t>Measured 98</a:t>
            </a:r>
            <a:r>
              <a:rPr lang="en-US" sz="3100" dirty="0"/>
              <a:t>% </a:t>
            </a:r>
            <a:r>
              <a:rPr lang="en-US" sz="3100" dirty="0" smtClean="0"/>
              <a:t>accuracy </a:t>
            </a:r>
            <a:r>
              <a:rPr lang="en-US" sz="3100" dirty="0"/>
              <a:t>for language classification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0432FF"/>
                </a:solidFill>
              </a:rPr>
              <a:t>CNFET, RRAM, monolithic </a:t>
            </a:r>
            <a:r>
              <a:rPr lang="en-US" dirty="0">
                <a:solidFill>
                  <a:srgbClr val="0432FF"/>
                </a:solidFill>
              </a:rPr>
              <a:t>3D </a:t>
            </a:r>
            <a:r>
              <a:rPr lang="en-US" dirty="0" smtClean="0">
                <a:solidFill>
                  <a:srgbClr val="0432FF"/>
                </a:solidFill>
              </a:rPr>
              <a:t>overcome </a:t>
            </a:r>
            <a:r>
              <a:rPr lang="en-US" dirty="0">
                <a:solidFill>
                  <a:srgbClr val="0432FF"/>
                </a:solidFill>
              </a:rPr>
              <a:t>realization </a:t>
            </a:r>
            <a:r>
              <a:rPr lang="en-US" dirty="0" smtClean="0">
                <a:solidFill>
                  <a:srgbClr val="0432FF"/>
                </a:solidFill>
              </a:rPr>
              <a:t>challenges</a:t>
            </a:r>
            <a:endParaRPr lang="en-US" dirty="0" smtClean="0"/>
          </a:p>
          <a:p>
            <a:pPr lvl="1"/>
            <a:r>
              <a:rPr lang="en-US" sz="3100" dirty="0" smtClean="0"/>
              <a:t>Low-temperature fabrication key</a:t>
            </a:r>
          </a:p>
          <a:p>
            <a:pPr lvl="1"/>
            <a:endParaRPr lang="en-US" dirty="0"/>
          </a:p>
          <a:p>
            <a:r>
              <a:rPr lang="en-US" dirty="0" smtClean="0">
                <a:solidFill>
                  <a:srgbClr val="0432FF"/>
                </a:solidFill>
              </a:rPr>
              <a:t>Exploit native nanotechnology </a:t>
            </a:r>
            <a:r>
              <a:rPr lang="en-US" dirty="0">
                <a:solidFill>
                  <a:srgbClr val="0432FF"/>
                </a:solidFill>
              </a:rPr>
              <a:t>properties </a:t>
            </a:r>
            <a:r>
              <a:rPr lang="en-US" dirty="0" smtClean="0">
                <a:solidFill>
                  <a:srgbClr val="0432FF"/>
                </a:solidFill>
              </a:rPr>
              <a:t>for HD</a:t>
            </a:r>
          </a:p>
          <a:p>
            <a:pPr lvl="1"/>
            <a:r>
              <a:rPr lang="en-US" sz="3100" dirty="0" smtClean="0"/>
              <a:t>Inherent variations, RRAM analog accumulator, error resilient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144835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250657" y="931333"/>
            <a:ext cx="11670409" cy="5559928"/>
          </a:xfrm>
          <a:prstGeom prst="roundRect">
            <a:avLst>
              <a:gd name="adj" fmla="val 8127"/>
            </a:avLst>
          </a:prstGeom>
          <a:solidFill>
            <a:srgbClr val="475A8D">
              <a:lumMod val="20000"/>
              <a:lumOff val="80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  <a:latin typeface="Trebuchet M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5105400"/>
            <a:ext cx="1795221" cy="11087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Live demo yesterday</a:t>
            </a:r>
            <a:endParaRPr lang="en-US" dirty="0"/>
          </a:p>
        </p:txBody>
      </p:sp>
      <p:grpSp>
        <p:nvGrpSpPr>
          <p:cNvPr id="110" name="Group 109"/>
          <p:cNvGrpSpPr/>
          <p:nvPr/>
        </p:nvGrpSpPr>
        <p:grpSpPr>
          <a:xfrm>
            <a:off x="3687739" y="3309285"/>
            <a:ext cx="1091966" cy="523220"/>
            <a:chOff x="10745834" y="5973226"/>
            <a:chExt cx="1091966" cy="523220"/>
          </a:xfrm>
        </p:grpSpPr>
        <p:cxnSp>
          <p:nvCxnSpPr>
            <p:cNvPr id="111" name="Straight Connector 110"/>
            <p:cNvCxnSpPr/>
            <p:nvPr/>
          </p:nvCxnSpPr>
          <p:spPr>
            <a:xfrm>
              <a:off x="10820400" y="5995958"/>
              <a:ext cx="26719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>
              <a:off x="10745834" y="5973226"/>
              <a:ext cx="10919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charset="0"/>
                  <a:ea typeface="Arial" charset="0"/>
                  <a:cs typeface="Arial" charset="0"/>
                </a:rPr>
                <a:t>10µm</a:t>
              </a:r>
              <a:endParaRPr lang="en-US" sz="28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17331" y="1644912"/>
            <a:ext cx="4164097" cy="2954173"/>
            <a:chOff x="381875" y="1469022"/>
            <a:chExt cx="6628525" cy="4702535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344871" y="506029"/>
              <a:ext cx="4702535" cy="6628522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47" name="Rectangle 46"/>
            <p:cNvSpPr/>
            <p:nvPr/>
          </p:nvSpPr>
          <p:spPr>
            <a:xfrm>
              <a:off x="381876" y="1895675"/>
              <a:ext cx="5670337" cy="1609526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Random Projection</a:t>
              </a:r>
              <a:endParaRPr lang="en-US" sz="3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81877" y="5281673"/>
              <a:ext cx="5670337" cy="733845"/>
            </a:xfrm>
            <a:prstGeom prst="rect">
              <a:avLst/>
            </a:prstGeom>
            <a:solidFill>
              <a:srgbClr val="00B050">
                <a:alpha val="3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HD Classifier</a:t>
              </a:r>
              <a:endParaRPr lang="en-US" sz="3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81875" y="3505201"/>
              <a:ext cx="5670337" cy="1776472"/>
            </a:xfrm>
            <a:prstGeom prst="rect">
              <a:avLst/>
            </a:prstGeom>
            <a:solidFill>
              <a:srgbClr val="0432FF">
                <a:alpha val="3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HD Encoder</a:t>
              </a:r>
              <a:endParaRPr lang="en-US" sz="3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cxnSp>
        <p:nvCxnSpPr>
          <p:cNvPr id="56" name="Straight Connector 55"/>
          <p:cNvCxnSpPr/>
          <p:nvPr/>
        </p:nvCxnSpPr>
        <p:spPr>
          <a:xfrm flipH="1" flipV="1">
            <a:off x="517331" y="4642502"/>
            <a:ext cx="1006669" cy="860822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1616269" y="4599085"/>
            <a:ext cx="3065159" cy="90130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t="38383"/>
          <a:stretch/>
        </p:blipFill>
        <p:spPr>
          <a:xfrm>
            <a:off x="4910064" y="2181888"/>
            <a:ext cx="6674300" cy="30843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44933" y="5469467"/>
            <a:ext cx="3159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charset="0"/>
                <a:ea typeface="Arial" charset="0"/>
                <a:cs typeface="Arial" charset="0"/>
              </a:rPr>
              <a:t>User text input</a:t>
            </a:r>
            <a:endParaRPr lang="en-US" sz="360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Arrow Connector 6"/>
          <p:cNvCxnSpPr>
            <a:stCxn id="5" idx="0"/>
          </p:cNvCxnSpPr>
          <p:nvPr/>
        </p:nvCxnSpPr>
        <p:spPr>
          <a:xfrm flipV="1">
            <a:off x="9724853" y="4351867"/>
            <a:ext cx="299680" cy="1117600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  <a:effectLst>
            <a:glow rad="1270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9431867" y="2032000"/>
            <a:ext cx="406399" cy="1625600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  <a:effectLst>
            <a:glow rad="1270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8094133" y="1337734"/>
            <a:ext cx="3595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Statistics display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40667" y="982135"/>
            <a:ext cx="4544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Gumball visualization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7" name="Straight Arrow Connector 36"/>
          <p:cNvCxnSpPr>
            <a:stCxn id="36" idx="2"/>
          </p:cNvCxnSpPr>
          <p:nvPr/>
        </p:nvCxnSpPr>
        <p:spPr>
          <a:xfrm flipH="1">
            <a:off x="5808133" y="1628466"/>
            <a:ext cx="104951" cy="1199401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  <a:effectLst>
            <a:glow rad="1270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861733" y="5520268"/>
            <a:ext cx="4677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CNFET + RRAM Chip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5638800" y="4267200"/>
            <a:ext cx="541867" cy="1236133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  <a:effectLst>
            <a:glow rad="1270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675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0432"/>
            <a:ext cx="12192000" cy="62966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18"/>
            <a:ext cx="12192000" cy="1143000"/>
          </a:xfrm>
        </p:spPr>
        <p:txBody>
          <a:bodyPr lIns="0" rIns="0">
            <a:noAutofit/>
          </a:bodyPr>
          <a:lstStyle/>
          <a:p>
            <a:r>
              <a:rPr lang="en-US" dirty="0" smtClean="0"/>
              <a:t>3D </a:t>
            </a:r>
            <a:r>
              <a:rPr lang="en-US" dirty="0" err="1" smtClean="0"/>
              <a:t>Nanosystem</a:t>
            </a:r>
            <a:r>
              <a:rPr lang="en-US" dirty="0" smtClean="0"/>
              <a:t> for HD Computing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734135" y="2791695"/>
            <a:ext cx="4145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Monolithic 3D integration</a:t>
            </a:r>
          </a:p>
        </p:txBody>
      </p:sp>
      <p:cxnSp>
        <p:nvCxnSpPr>
          <p:cNvPr id="42" name="Straight Connector 41"/>
          <p:cNvCxnSpPr/>
          <p:nvPr/>
        </p:nvCxnSpPr>
        <p:spPr>
          <a:xfrm flipV="1">
            <a:off x="9255562" y="3432466"/>
            <a:ext cx="551417" cy="1716224"/>
          </a:xfrm>
          <a:prstGeom prst="line">
            <a:avLst/>
          </a:prstGeom>
          <a:ln w="57150">
            <a:solidFill>
              <a:srgbClr val="FF0000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4" name="Straight Connector 893"/>
          <p:cNvCxnSpPr/>
          <p:nvPr/>
        </p:nvCxnSpPr>
        <p:spPr>
          <a:xfrm flipH="1" flipV="1">
            <a:off x="9806979" y="3432467"/>
            <a:ext cx="609600" cy="1716223"/>
          </a:xfrm>
          <a:prstGeom prst="line">
            <a:avLst/>
          </a:prstGeom>
          <a:ln w="57150">
            <a:solidFill>
              <a:srgbClr val="FF0000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7" name="Straight Connector 896"/>
          <p:cNvCxnSpPr/>
          <p:nvPr/>
        </p:nvCxnSpPr>
        <p:spPr>
          <a:xfrm flipV="1">
            <a:off x="7675445" y="3432466"/>
            <a:ext cx="2131535" cy="1716224"/>
          </a:xfrm>
          <a:prstGeom prst="line">
            <a:avLst/>
          </a:prstGeom>
          <a:ln w="57150">
            <a:solidFill>
              <a:srgbClr val="FF0000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3" name="Rectangle 242"/>
          <p:cNvSpPr/>
          <p:nvPr/>
        </p:nvSpPr>
        <p:spPr>
          <a:xfrm>
            <a:off x="1177124" y="657278"/>
            <a:ext cx="10214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Fine-grained access between computation and memory</a:t>
            </a:r>
            <a:endParaRPr lang="en-US" sz="3200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44" name="Group 243"/>
          <p:cNvGrpSpPr/>
          <p:nvPr/>
        </p:nvGrpSpPr>
        <p:grpSpPr>
          <a:xfrm>
            <a:off x="339647" y="1343469"/>
            <a:ext cx="3482379" cy="4878584"/>
            <a:chOff x="5387456" y="4871919"/>
            <a:chExt cx="3482379" cy="4878584"/>
          </a:xfrm>
        </p:grpSpPr>
        <p:pic>
          <p:nvPicPr>
            <p:cNvPr id="245" name="Picture 244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87456" y="5935079"/>
              <a:ext cx="1795221" cy="1108754"/>
            </a:xfrm>
            <a:prstGeom prst="rect">
              <a:avLst/>
            </a:prstGeom>
          </p:spPr>
        </p:pic>
        <p:cxnSp>
          <p:nvCxnSpPr>
            <p:cNvPr id="246" name="Straight Connector 245"/>
            <p:cNvCxnSpPr>
              <a:endCxn id="281" idx="1"/>
            </p:cNvCxnSpPr>
            <p:nvPr/>
          </p:nvCxnSpPr>
          <p:spPr>
            <a:xfrm flipH="1" flipV="1">
              <a:off x="6140456" y="6412687"/>
              <a:ext cx="83318" cy="3337816"/>
            </a:xfrm>
            <a:prstGeom prst="line">
              <a:avLst/>
            </a:prstGeom>
            <a:ln w="317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>
              <a:off x="6463614" y="6469321"/>
              <a:ext cx="946395" cy="1707329"/>
            </a:xfrm>
            <a:prstGeom prst="line">
              <a:avLst/>
            </a:prstGeom>
            <a:ln w="317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8" name="Rectangle 247"/>
            <p:cNvSpPr/>
            <p:nvPr/>
          </p:nvSpPr>
          <p:spPr>
            <a:xfrm>
              <a:off x="6140456" y="6331593"/>
              <a:ext cx="296735" cy="162187"/>
            </a:xfrm>
            <a:prstGeom prst="rect">
              <a:avLst/>
            </a:prstGeom>
            <a:noFill/>
            <a:ln w="317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9" name="Straight Connector 248"/>
            <p:cNvCxnSpPr/>
            <p:nvPr/>
          </p:nvCxnSpPr>
          <p:spPr>
            <a:xfrm>
              <a:off x="6437191" y="6489456"/>
              <a:ext cx="2432644" cy="701963"/>
            </a:xfrm>
            <a:prstGeom prst="line">
              <a:avLst/>
            </a:prstGeom>
            <a:ln w="317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flipV="1">
              <a:off x="6415276" y="4871919"/>
              <a:ext cx="2454559" cy="1456907"/>
            </a:xfrm>
            <a:prstGeom prst="line">
              <a:avLst/>
            </a:prstGeom>
            <a:ln w="317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05" name="Picture 130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392230" y="773265"/>
            <a:ext cx="2316733" cy="345714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1306" name="Group 1305"/>
          <p:cNvGrpSpPr/>
          <p:nvPr/>
        </p:nvGrpSpPr>
        <p:grpSpPr>
          <a:xfrm>
            <a:off x="3929558" y="1577304"/>
            <a:ext cx="2864307" cy="1985945"/>
            <a:chOff x="2319666" y="1187913"/>
            <a:chExt cx="7460369" cy="5172588"/>
          </a:xfrm>
        </p:grpSpPr>
        <p:sp>
          <p:nvSpPr>
            <p:cNvPr id="1307" name="Oval 1306"/>
            <p:cNvSpPr/>
            <p:nvPr/>
          </p:nvSpPr>
          <p:spPr>
            <a:xfrm rot="5400000">
              <a:off x="2395947" y="119387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08" name="Oval 1307"/>
            <p:cNvSpPr/>
            <p:nvPr/>
          </p:nvSpPr>
          <p:spPr>
            <a:xfrm rot="5400000">
              <a:off x="2592657" y="1193873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09" name="Oval 1308"/>
            <p:cNvSpPr/>
            <p:nvPr/>
          </p:nvSpPr>
          <p:spPr>
            <a:xfrm rot="5400000">
              <a:off x="2866574" y="119387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10" name="Oval 1309"/>
            <p:cNvSpPr/>
            <p:nvPr/>
          </p:nvSpPr>
          <p:spPr>
            <a:xfrm rot="5400000">
              <a:off x="3063284" y="119387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11" name="Oval 1310"/>
            <p:cNvSpPr/>
            <p:nvPr/>
          </p:nvSpPr>
          <p:spPr>
            <a:xfrm rot="5400000">
              <a:off x="3337200" y="119387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12" name="Oval 1311"/>
            <p:cNvSpPr/>
            <p:nvPr/>
          </p:nvSpPr>
          <p:spPr>
            <a:xfrm rot="5400000">
              <a:off x="3533910" y="1193873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13" name="Oval 1312"/>
            <p:cNvSpPr/>
            <p:nvPr/>
          </p:nvSpPr>
          <p:spPr>
            <a:xfrm rot="5400000">
              <a:off x="3807827" y="119387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14" name="Oval 1313"/>
            <p:cNvSpPr/>
            <p:nvPr/>
          </p:nvSpPr>
          <p:spPr>
            <a:xfrm rot="5400000">
              <a:off x="4004537" y="119387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15" name="Oval 1314"/>
            <p:cNvSpPr/>
            <p:nvPr/>
          </p:nvSpPr>
          <p:spPr>
            <a:xfrm rot="5400000">
              <a:off x="4278454" y="119387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16" name="Oval 1315"/>
            <p:cNvSpPr/>
            <p:nvPr/>
          </p:nvSpPr>
          <p:spPr>
            <a:xfrm rot="5400000">
              <a:off x="4475164" y="1193873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17" name="Oval 1316"/>
            <p:cNvSpPr/>
            <p:nvPr/>
          </p:nvSpPr>
          <p:spPr>
            <a:xfrm rot="5400000">
              <a:off x="4749081" y="119387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18" name="Oval 1317"/>
            <p:cNvSpPr/>
            <p:nvPr/>
          </p:nvSpPr>
          <p:spPr>
            <a:xfrm rot="5400000">
              <a:off x="4945791" y="119387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19" name="Oval 1318"/>
            <p:cNvSpPr/>
            <p:nvPr/>
          </p:nvSpPr>
          <p:spPr>
            <a:xfrm rot="5400000">
              <a:off x="5219707" y="119387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20" name="Oval 1319"/>
            <p:cNvSpPr/>
            <p:nvPr/>
          </p:nvSpPr>
          <p:spPr>
            <a:xfrm rot="5400000">
              <a:off x="5416417" y="1193873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21" name="Oval 1320"/>
            <p:cNvSpPr/>
            <p:nvPr/>
          </p:nvSpPr>
          <p:spPr>
            <a:xfrm rot="5400000">
              <a:off x="5690334" y="119387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22" name="Oval 1321"/>
            <p:cNvSpPr/>
            <p:nvPr/>
          </p:nvSpPr>
          <p:spPr>
            <a:xfrm rot="5400000">
              <a:off x="5887044" y="119387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23" name="Oval 1322"/>
            <p:cNvSpPr/>
            <p:nvPr/>
          </p:nvSpPr>
          <p:spPr>
            <a:xfrm rot="5400000">
              <a:off x="6159566" y="120050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24" name="Oval 1323"/>
            <p:cNvSpPr/>
            <p:nvPr/>
          </p:nvSpPr>
          <p:spPr>
            <a:xfrm rot="5400000">
              <a:off x="6356276" y="120050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25" name="Oval 1324"/>
            <p:cNvSpPr/>
            <p:nvPr/>
          </p:nvSpPr>
          <p:spPr>
            <a:xfrm rot="5400000">
              <a:off x="6630193" y="120049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26" name="Oval 1325"/>
            <p:cNvSpPr/>
            <p:nvPr/>
          </p:nvSpPr>
          <p:spPr>
            <a:xfrm rot="5400000">
              <a:off x="6826903" y="120050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27" name="Oval 1326"/>
            <p:cNvSpPr/>
            <p:nvPr/>
          </p:nvSpPr>
          <p:spPr>
            <a:xfrm rot="5400000">
              <a:off x="7100819" y="120050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28" name="Oval 1327"/>
            <p:cNvSpPr/>
            <p:nvPr/>
          </p:nvSpPr>
          <p:spPr>
            <a:xfrm rot="5400000">
              <a:off x="7297529" y="120050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29" name="Oval 1328"/>
            <p:cNvSpPr/>
            <p:nvPr/>
          </p:nvSpPr>
          <p:spPr>
            <a:xfrm rot="5400000">
              <a:off x="7571446" y="120049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30" name="Oval 1329"/>
            <p:cNvSpPr/>
            <p:nvPr/>
          </p:nvSpPr>
          <p:spPr>
            <a:xfrm rot="5400000">
              <a:off x="7768156" y="120050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31" name="Oval 1330"/>
            <p:cNvSpPr/>
            <p:nvPr/>
          </p:nvSpPr>
          <p:spPr>
            <a:xfrm rot="5400000">
              <a:off x="8042073" y="120050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32" name="Oval 1331"/>
            <p:cNvSpPr/>
            <p:nvPr/>
          </p:nvSpPr>
          <p:spPr>
            <a:xfrm rot="5400000">
              <a:off x="8238783" y="120050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33" name="Oval 1332"/>
            <p:cNvSpPr/>
            <p:nvPr/>
          </p:nvSpPr>
          <p:spPr>
            <a:xfrm rot="5400000">
              <a:off x="8512700" y="120049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34" name="Oval 1333"/>
            <p:cNvSpPr/>
            <p:nvPr/>
          </p:nvSpPr>
          <p:spPr>
            <a:xfrm rot="5400000">
              <a:off x="8709410" y="120050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35" name="Oval 1334"/>
            <p:cNvSpPr/>
            <p:nvPr/>
          </p:nvSpPr>
          <p:spPr>
            <a:xfrm rot="5400000">
              <a:off x="8983326" y="120050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36" name="Oval 1335"/>
            <p:cNvSpPr/>
            <p:nvPr/>
          </p:nvSpPr>
          <p:spPr>
            <a:xfrm rot="5400000">
              <a:off x="9180036" y="120050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37" name="Oval 1336"/>
            <p:cNvSpPr/>
            <p:nvPr/>
          </p:nvSpPr>
          <p:spPr>
            <a:xfrm rot="5400000">
              <a:off x="9453953" y="120049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38" name="Oval 1337"/>
            <p:cNvSpPr/>
            <p:nvPr/>
          </p:nvSpPr>
          <p:spPr>
            <a:xfrm rot="5400000">
              <a:off x="9650663" y="120050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39" name="Oval 1338"/>
            <p:cNvSpPr/>
            <p:nvPr/>
          </p:nvSpPr>
          <p:spPr>
            <a:xfrm rot="5400000">
              <a:off x="2349566" y="5242415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40" name="Oval 1339"/>
            <p:cNvSpPr/>
            <p:nvPr/>
          </p:nvSpPr>
          <p:spPr>
            <a:xfrm rot="5400000">
              <a:off x="2601356" y="5242417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41" name="Oval 1340"/>
            <p:cNvSpPr/>
            <p:nvPr/>
          </p:nvSpPr>
          <p:spPr>
            <a:xfrm rot="5400000">
              <a:off x="2820019" y="5242416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42" name="Oval 1341"/>
            <p:cNvSpPr/>
            <p:nvPr/>
          </p:nvSpPr>
          <p:spPr>
            <a:xfrm rot="5400000">
              <a:off x="3071809" y="524241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43" name="Oval 1342"/>
            <p:cNvSpPr/>
            <p:nvPr/>
          </p:nvSpPr>
          <p:spPr>
            <a:xfrm rot="5400000">
              <a:off x="3290471" y="5242415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44" name="Oval 1343"/>
            <p:cNvSpPr/>
            <p:nvPr/>
          </p:nvSpPr>
          <p:spPr>
            <a:xfrm rot="5400000">
              <a:off x="3542261" y="5242417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45" name="Oval 1344"/>
            <p:cNvSpPr/>
            <p:nvPr/>
          </p:nvSpPr>
          <p:spPr>
            <a:xfrm rot="5400000">
              <a:off x="3760924" y="5242416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46" name="Oval 1345"/>
            <p:cNvSpPr/>
            <p:nvPr/>
          </p:nvSpPr>
          <p:spPr>
            <a:xfrm rot="5400000">
              <a:off x="4012714" y="524241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47" name="Oval 1346"/>
            <p:cNvSpPr/>
            <p:nvPr/>
          </p:nvSpPr>
          <p:spPr>
            <a:xfrm rot="5400000">
              <a:off x="4238480" y="5242416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48" name="Oval 1347"/>
            <p:cNvSpPr/>
            <p:nvPr/>
          </p:nvSpPr>
          <p:spPr>
            <a:xfrm rot="5400000">
              <a:off x="4490270" y="524241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49" name="Oval 1348"/>
            <p:cNvSpPr/>
            <p:nvPr/>
          </p:nvSpPr>
          <p:spPr>
            <a:xfrm rot="5400000">
              <a:off x="4708933" y="5242417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50" name="Oval 1349"/>
            <p:cNvSpPr/>
            <p:nvPr/>
          </p:nvSpPr>
          <p:spPr>
            <a:xfrm rot="5400000">
              <a:off x="4960723" y="524241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51" name="Oval 1350"/>
            <p:cNvSpPr/>
            <p:nvPr/>
          </p:nvSpPr>
          <p:spPr>
            <a:xfrm rot="5400000">
              <a:off x="5179385" y="5242416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52" name="Oval 1351"/>
            <p:cNvSpPr/>
            <p:nvPr/>
          </p:nvSpPr>
          <p:spPr>
            <a:xfrm rot="5400000">
              <a:off x="5431175" y="524241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53" name="Oval 1352"/>
            <p:cNvSpPr/>
            <p:nvPr/>
          </p:nvSpPr>
          <p:spPr>
            <a:xfrm rot="5400000">
              <a:off x="5649838" y="5242417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54" name="Oval 1353"/>
            <p:cNvSpPr/>
            <p:nvPr/>
          </p:nvSpPr>
          <p:spPr>
            <a:xfrm rot="5400000">
              <a:off x="5901628" y="524241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55" name="Oval 1354"/>
            <p:cNvSpPr/>
            <p:nvPr/>
          </p:nvSpPr>
          <p:spPr>
            <a:xfrm rot="5400000">
              <a:off x="6118437" y="5242416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56" name="Oval 1355"/>
            <p:cNvSpPr/>
            <p:nvPr/>
          </p:nvSpPr>
          <p:spPr>
            <a:xfrm rot="5400000">
              <a:off x="6370227" y="524241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57" name="Oval 1356"/>
            <p:cNvSpPr/>
            <p:nvPr/>
          </p:nvSpPr>
          <p:spPr>
            <a:xfrm rot="5400000">
              <a:off x="6588890" y="5242417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58" name="Oval 1357"/>
            <p:cNvSpPr/>
            <p:nvPr/>
          </p:nvSpPr>
          <p:spPr>
            <a:xfrm rot="5400000">
              <a:off x="6840680" y="524241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59" name="Oval 1358"/>
            <p:cNvSpPr/>
            <p:nvPr/>
          </p:nvSpPr>
          <p:spPr>
            <a:xfrm rot="5400000">
              <a:off x="7059342" y="5242416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60" name="Oval 1359"/>
            <p:cNvSpPr/>
            <p:nvPr/>
          </p:nvSpPr>
          <p:spPr>
            <a:xfrm rot="5400000">
              <a:off x="7311132" y="524241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61" name="Oval 1360"/>
            <p:cNvSpPr/>
            <p:nvPr/>
          </p:nvSpPr>
          <p:spPr>
            <a:xfrm rot="5400000">
              <a:off x="7529795" y="5242417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62" name="Oval 1361"/>
            <p:cNvSpPr/>
            <p:nvPr/>
          </p:nvSpPr>
          <p:spPr>
            <a:xfrm rot="5400000">
              <a:off x="7781585" y="524241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63" name="Oval 1362"/>
            <p:cNvSpPr/>
            <p:nvPr/>
          </p:nvSpPr>
          <p:spPr>
            <a:xfrm rot="5400000">
              <a:off x="8007351" y="5242417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64" name="Oval 1363"/>
            <p:cNvSpPr/>
            <p:nvPr/>
          </p:nvSpPr>
          <p:spPr>
            <a:xfrm rot="5400000">
              <a:off x="8259141" y="524241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65" name="Oval 1364"/>
            <p:cNvSpPr/>
            <p:nvPr/>
          </p:nvSpPr>
          <p:spPr>
            <a:xfrm rot="5400000">
              <a:off x="8477804" y="524241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66" name="Oval 1365"/>
            <p:cNvSpPr/>
            <p:nvPr/>
          </p:nvSpPr>
          <p:spPr>
            <a:xfrm rot="5400000">
              <a:off x="8729594" y="524242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67" name="Oval 1366"/>
            <p:cNvSpPr/>
            <p:nvPr/>
          </p:nvSpPr>
          <p:spPr>
            <a:xfrm rot="5400000">
              <a:off x="8948256" y="5242417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68" name="Oval 1367"/>
            <p:cNvSpPr/>
            <p:nvPr/>
          </p:nvSpPr>
          <p:spPr>
            <a:xfrm rot="5400000">
              <a:off x="9200046" y="524241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69" name="Oval 1368"/>
            <p:cNvSpPr/>
            <p:nvPr/>
          </p:nvSpPr>
          <p:spPr>
            <a:xfrm rot="5400000">
              <a:off x="9418709" y="524241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70" name="Oval 1369"/>
            <p:cNvSpPr/>
            <p:nvPr/>
          </p:nvSpPr>
          <p:spPr>
            <a:xfrm rot="5400000">
              <a:off x="9670499" y="524242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71" name="Oval 1370"/>
            <p:cNvSpPr/>
            <p:nvPr/>
          </p:nvSpPr>
          <p:spPr>
            <a:xfrm rot="5400000">
              <a:off x="2400430" y="154799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72" name="Oval 1371"/>
            <p:cNvSpPr/>
            <p:nvPr/>
          </p:nvSpPr>
          <p:spPr>
            <a:xfrm rot="5400000">
              <a:off x="2597140" y="154799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73" name="Oval 1372"/>
            <p:cNvSpPr/>
            <p:nvPr/>
          </p:nvSpPr>
          <p:spPr>
            <a:xfrm rot="5400000">
              <a:off x="2871057" y="154799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74" name="Oval 1373"/>
            <p:cNvSpPr/>
            <p:nvPr/>
          </p:nvSpPr>
          <p:spPr>
            <a:xfrm rot="5400000">
              <a:off x="3067767" y="154799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75" name="Oval 1374"/>
            <p:cNvSpPr/>
            <p:nvPr/>
          </p:nvSpPr>
          <p:spPr>
            <a:xfrm rot="5400000">
              <a:off x="3341683" y="154799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76" name="Oval 1375"/>
            <p:cNvSpPr/>
            <p:nvPr/>
          </p:nvSpPr>
          <p:spPr>
            <a:xfrm rot="5400000">
              <a:off x="3538393" y="154799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77" name="Oval 1376"/>
            <p:cNvSpPr/>
            <p:nvPr/>
          </p:nvSpPr>
          <p:spPr>
            <a:xfrm rot="5400000">
              <a:off x="3812310" y="154799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78" name="Oval 1377"/>
            <p:cNvSpPr/>
            <p:nvPr/>
          </p:nvSpPr>
          <p:spPr>
            <a:xfrm rot="5400000">
              <a:off x="4009020" y="154799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79" name="Oval 1378"/>
            <p:cNvSpPr/>
            <p:nvPr/>
          </p:nvSpPr>
          <p:spPr>
            <a:xfrm rot="5400000">
              <a:off x="4282937" y="154799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80" name="Oval 1379"/>
            <p:cNvSpPr/>
            <p:nvPr/>
          </p:nvSpPr>
          <p:spPr>
            <a:xfrm rot="5400000">
              <a:off x="4479647" y="154799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81" name="Oval 1380"/>
            <p:cNvSpPr/>
            <p:nvPr/>
          </p:nvSpPr>
          <p:spPr>
            <a:xfrm rot="5400000">
              <a:off x="4753564" y="154799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82" name="Oval 1381"/>
            <p:cNvSpPr/>
            <p:nvPr/>
          </p:nvSpPr>
          <p:spPr>
            <a:xfrm rot="5400000">
              <a:off x="4950274" y="154799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83" name="Oval 1382"/>
            <p:cNvSpPr/>
            <p:nvPr/>
          </p:nvSpPr>
          <p:spPr>
            <a:xfrm rot="5400000">
              <a:off x="5224190" y="154799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84" name="Oval 1383"/>
            <p:cNvSpPr/>
            <p:nvPr/>
          </p:nvSpPr>
          <p:spPr>
            <a:xfrm rot="5400000">
              <a:off x="5420900" y="154799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85" name="Oval 1384"/>
            <p:cNvSpPr/>
            <p:nvPr/>
          </p:nvSpPr>
          <p:spPr>
            <a:xfrm rot="5400000">
              <a:off x="5694817" y="154799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86" name="Oval 1385"/>
            <p:cNvSpPr/>
            <p:nvPr/>
          </p:nvSpPr>
          <p:spPr>
            <a:xfrm rot="5400000">
              <a:off x="5891527" y="154799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87" name="Oval 1386"/>
            <p:cNvSpPr/>
            <p:nvPr/>
          </p:nvSpPr>
          <p:spPr>
            <a:xfrm rot="5400000">
              <a:off x="6164049" y="155461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88" name="Oval 1387"/>
            <p:cNvSpPr/>
            <p:nvPr/>
          </p:nvSpPr>
          <p:spPr>
            <a:xfrm rot="5400000">
              <a:off x="6360759" y="155462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89" name="Oval 1388"/>
            <p:cNvSpPr/>
            <p:nvPr/>
          </p:nvSpPr>
          <p:spPr>
            <a:xfrm rot="5400000">
              <a:off x="6634676" y="155461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90" name="Oval 1389"/>
            <p:cNvSpPr/>
            <p:nvPr/>
          </p:nvSpPr>
          <p:spPr>
            <a:xfrm rot="5400000">
              <a:off x="6831386" y="155461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91" name="Oval 1390"/>
            <p:cNvSpPr/>
            <p:nvPr/>
          </p:nvSpPr>
          <p:spPr>
            <a:xfrm rot="5400000">
              <a:off x="7105302" y="155461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92" name="Oval 1391"/>
            <p:cNvSpPr/>
            <p:nvPr/>
          </p:nvSpPr>
          <p:spPr>
            <a:xfrm rot="5400000">
              <a:off x="7302012" y="155462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93" name="Oval 1392"/>
            <p:cNvSpPr/>
            <p:nvPr/>
          </p:nvSpPr>
          <p:spPr>
            <a:xfrm rot="5400000">
              <a:off x="7575929" y="155461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94" name="Oval 1393"/>
            <p:cNvSpPr/>
            <p:nvPr/>
          </p:nvSpPr>
          <p:spPr>
            <a:xfrm rot="5400000">
              <a:off x="7772639" y="155461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95" name="Oval 1394"/>
            <p:cNvSpPr/>
            <p:nvPr/>
          </p:nvSpPr>
          <p:spPr>
            <a:xfrm rot="5400000">
              <a:off x="8046556" y="155461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96" name="Oval 1395"/>
            <p:cNvSpPr/>
            <p:nvPr/>
          </p:nvSpPr>
          <p:spPr>
            <a:xfrm rot="5400000">
              <a:off x="8243266" y="155462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97" name="Oval 1396"/>
            <p:cNvSpPr/>
            <p:nvPr/>
          </p:nvSpPr>
          <p:spPr>
            <a:xfrm rot="5400000">
              <a:off x="8517183" y="155461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98" name="Oval 1397"/>
            <p:cNvSpPr/>
            <p:nvPr/>
          </p:nvSpPr>
          <p:spPr>
            <a:xfrm rot="5400000">
              <a:off x="8713893" y="155461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399" name="Oval 1398"/>
            <p:cNvSpPr/>
            <p:nvPr/>
          </p:nvSpPr>
          <p:spPr>
            <a:xfrm rot="5400000">
              <a:off x="8987809" y="155461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00" name="Oval 1399"/>
            <p:cNvSpPr/>
            <p:nvPr/>
          </p:nvSpPr>
          <p:spPr>
            <a:xfrm rot="5400000">
              <a:off x="9184519" y="155462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01" name="Oval 1400"/>
            <p:cNvSpPr/>
            <p:nvPr/>
          </p:nvSpPr>
          <p:spPr>
            <a:xfrm rot="5400000">
              <a:off x="9458436" y="155461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02" name="Oval 1401"/>
            <p:cNvSpPr/>
            <p:nvPr/>
          </p:nvSpPr>
          <p:spPr>
            <a:xfrm rot="5400000">
              <a:off x="9655146" y="155461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03" name="Oval 1402"/>
            <p:cNvSpPr/>
            <p:nvPr/>
          </p:nvSpPr>
          <p:spPr>
            <a:xfrm rot="5400000">
              <a:off x="2313708" y="550239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04" name="Oval 1403"/>
            <p:cNvSpPr/>
            <p:nvPr/>
          </p:nvSpPr>
          <p:spPr>
            <a:xfrm rot="5400000">
              <a:off x="2565498" y="550239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05" name="Oval 1404"/>
            <p:cNvSpPr/>
            <p:nvPr/>
          </p:nvSpPr>
          <p:spPr>
            <a:xfrm rot="5400000">
              <a:off x="2784161" y="550239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06" name="Oval 1405"/>
            <p:cNvSpPr/>
            <p:nvPr/>
          </p:nvSpPr>
          <p:spPr>
            <a:xfrm rot="5400000">
              <a:off x="3035951" y="5502393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07" name="Oval 1406"/>
            <p:cNvSpPr/>
            <p:nvPr/>
          </p:nvSpPr>
          <p:spPr>
            <a:xfrm rot="5400000">
              <a:off x="3254613" y="550239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08" name="Oval 1407"/>
            <p:cNvSpPr/>
            <p:nvPr/>
          </p:nvSpPr>
          <p:spPr>
            <a:xfrm rot="5400000">
              <a:off x="3506403" y="550239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09" name="Oval 1408"/>
            <p:cNvSpPr/>
            <p:nvPr/>
          </p:nvSpPr>
          <p:spPr>
            <a:xfrm rot="5400000">
              <a:off x="3725066" y="550239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10" name="Oval 1409"/>
            <p:cNvSpPr/>
            <p:nvPr/>
          </p:nvSpPr>
          <p:spPr>
            <a:xfrm rot="5400000">
              <a:off x="3976856" y="5502393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11" name="Oval 1410"/>
            <p:cNvSpPr/>
            <p:nvPr/>
          </p:nvSpPr>
          <p:spPr>
            <a:xfrm rot="5400000">
              <a:off x="4202622" y="550239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12" name="Oval 1411"/>
            <p:cNvSpPr/>
            <p:nvPr/>
          </p:nvSpPr>
          <p:spPr>
            <a:xfrm rot="5400000">
              <a:off x="4454412" y="5502393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13" name="Oval 1412"/>
            <p:cNvSpPr/>
            <p:nvPr/>
          </p:nvSpPr>
          <p:spPr>
            <a:xfrm rot="5400000">
              <a:off x="4673075" y="550239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14" name="Oval 1413"/>
            <p:cNvSpPr/>
            <p:nvPr/>
          </p:nvSpPr>
          <p:spPr>
            <a:xfrm rot="5400000">
              <a:off x="4924865" y="5502394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15" name="Oval 1414"/>
            <p:cNvSpPr/>
            <p:nvPr/>
          </p:nvSpPr>
          <p:spPr>
            <a:xfrm rot="5400000">
              <a:off x="5143527" y="550239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16" name="Oval 1415"/>
            <p:cNvSpPr/>
            <p:nvPr/>
          </p:nvSpPr>
          <p:spPr>
            <a:xfrm rot="5400000">
              <a:off x="5395317" y="5502393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17" name="Oval 1416"/>
            <p:cNvSpPr/>
            <p:nvPr/>
          </p:nvSpPr>
          <p:spPr>
            <a:xfrm rot="5400000">
              <a:off x="5613980" y="550239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18" name="Oval 1417"/>
            <p:cNvSpPr/>
            <p:nvPr/>
          </p:nvSpPr>
          <p:spPr>
            <a:xfrm rot="5400000">
              <a:off x="5865770" y="5502394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19" name="Oval 1418"/>
            <p:cNvSpPr/>
            <p:nvPr/>
          </p:nvSpPr>
          <p:spPr>
            <a:xfrm rot="5400000">
              <a:off x="6082579" y="550239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20" name="Oval 1419"/>
            <p:cNvSpPr/>
            <p:nvPr/>
          </p:nvSpPr>
          <p:spPr>
            <a:xfrm rot="5400000">
              <a:off x="6334369" y="5502393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21" name="Oval 1420"/>
            <p:cNvSpPr/>
            <p:nvPr/>
          </p:nvSpPr>
          <p:spPr>
            <a:xfrm rot="5400000">
              <a:off x="6553032" y="550239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22" name="Oval 1421"/>
            <p:cNvSpPr/>
            <p:nvPr/>
          </p:nvSpPr>
          <p:spPr>
            <a:xfrm rot="5400000">
              <a:off x="6804822" y="5502394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23" name="Oval 1422"/>
            <p:cNvSpPr/>
            <p:nvPr/>
          </p:nvSpPr>
          <p:spPr>
            <a:xfrm rot="5400000">
              <a:off x="7023484" y="550239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24" name="Oval 1423"/>
            <p:cNvSpPr/>
            <p:nvPr/>
          </p:nvSpPr>
          <p:spPr>
            <a:xfrm rot="5400000">
              <a:off x="7275274" y="5502393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25" name="Oval 1424"/>
            <p:cNvSpPr/>
            <p:nvPr/>
          </p:nvSpPr>
          <p:spPr>
            <a:xfrm rot="5400000">
              <a:off x="7493937" y="550239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26" name="Oval 1425"/>
            <p:cNvSpPr/>
            <p:nvPr/>
          </p:nvSpPr>
          <p:spPr>
            <a:xfrm rot="5400000">
              <a:off x="7745727" y="5502394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27" name="Oval 1426"/>
            <p:cNvSpPr/>
            <p:nvPr/>
          </p:nvSpPr>
          <p:spPr>
            <a:xfrm rot="5400000">
              <a:off x="7971493" y="550239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28" name="Oval 1427"/>
            <p:cNvSpPr/>
            <p:nvPr/>
          </p:nvSpPr>
          <p:spPr>
            <a:xfrm rot="5400000">
              <a:off x="8223283" y="5502394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29" name="Oval 1428"/>
            <p:cNvSpPr/>
            <p:nvPr/>
          </p:nvSpPr>
          <p:spPr>
            <a:xfrm rot="5400000">
              <a:off x="8441946" y="5502393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30" name="Oval 1429"/>
            <p:cNvSpPr/>
            <p:nvPr/>
          </p:nvSpPr>
          <p:spPr>
            <a:xfrm rot="5400000">
              <a:off x="8693736" y="5502395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31" name="Oval 1430"/>
            <p:cNvSpPr/>
            <p:nvPr/>
          </p:nvSpPr>
          <p:spPr>
            <a:xfrm rot="5400000">
              <a:off x="8912398" y="550239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32" name="Oval 1431"/>
            <p:cNvSpPr/>
            <p:nvPr/>
          </p:nvSpPr>
          <p:spPr>
            <a:xfrm rot="5400000">
              <a:off x="9164188" y="5502394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33" name="Oval 1432"/>
            <p:cNvSpPr/>
            <p:nvPr/>
          </p:nvSpPr>
          <p:spPr>
            <a:xfrm rot="5400000">
              <a:off x="9382851" y="5502393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34" name="Oval 1433"/>
            <p:cNvSpPr/>
            <p:nvPr/>
          </p:nvSpPr>
          <p:spPr>
            <a:xfrm rot="5400000">
              <a:off x="9634641" y="5502395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35" name="Oval 1434"/>
            <p:cNvSpPr/>
            <p:nvPr/>
          </p:nvSpPr>
          <p:spPr>
            <a:xfrm rot="5400000">
              <a:off x="2378705" y="550687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36" name="Oval 1435"/>
            <p:cNvSpPr/>
            <p:nvPr/>
          </p:nvSpPr>
          <p:spPr>
            <a:xfrm rot="5400000">
              <a:off x="2630495" y="5506873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37" name="Oval 1436"/>
            <p:cNvSpPr/>
            <p:nvPr/>
          </p:nvSpPr>
          <p:spPr>
            <a:xfrm rot="5400000">
              <a:off x="2849158" y="550687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38" name="Oval 1437"/>
            <p:cNvSpPr/>
            <p:nvPr/>
          </p:nvSpPr>
          <p:spPr>
            <a:xfrm rot="5400000">
              <a:off x="3100948" y="5506874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39" name="Oval 1438"/>
            <p:cNvSpPr/>
            <p:nvPr/>
          </p:nvSpPr>
          <p:spPr>
            <a:xfrm rot="5400000">
              <a:off x="3319610" y="550687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40" name="Oval 1439"/>
            <p:cNvSpPr/>
            <p:nvPr/>
          </p:nvSpPr>
          <p:spPr>
            <a:xfrm rot="5400000">
              <a:off x="3571400" y="5506873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41" name="Oval 1440"/>
            <p:cNvSpPr/>
            <p:nvPr/>
          </p:nvSpPr>
          <p:spPr>
            <a:xfrm rot="5400000">
              <a:off x="3790063" y="550687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42" name="Oval 1441"/>
            <p:cNvSpPr/>
            <p:nvPr/>
          </p:nvSpPr>
          <p:spPr>
            <a:xfrm rot="5400000">
              <a:off x="4041853" y="5506874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43" name="Oval 1442"/>
            <p:cNvSpPr/>
            <p:nvPr/>
          </p:nvSpPr>
          <p:spPr>
            <a:xfrm rot="5400000">
              <a:off x="4267619" y="550687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44" name="Oval 1443"/>
            <p:cNvSpPr/>
            <p:nvPr/>
          </p:nvSpPr>
          <p:spPr>
            <a:xfrm rot="5400000">
              <a:off x="4519409" y="5506874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45" name="Oval 1444"/>
            <p:cNvSpPr/>
            <p:nvPr/>
          </p:nvSpPr>
          <p:spPr>
            <a:xfrm rot="5400000">
              <a:off x="4738072" y="5506873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46" name="Oval 1445"/>
            <p:cNvSpPr/>
            <p:nvPr/>
          </p:nvSpPr>
          <p:spPr>
            <a:xfrm rot="5400000">
              <a:off x="4989862" y="5506875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47" name="Oval 1446"/>
            <p:cNvSpPr/>
            <p:nvPr/>
          </p:nvSpPr>
          <p:spPr>
            <a:xfrm rot="5400000">
              <a:off x="5208524" y="550687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48" name="Oval 1447"/>
            <p:cNvSpPr/>
            <p:nvPr/>
          </p:nvSpPr>
          <p:spPr>
            <a:xfrm rot="5400000">
              <a:off x="5460314" y="5506874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49" name="Oval 1448"/>
            <p:cNvSpPr/>
            <p:nvPr/>
          </p:nvSpPr>
          <p:spPr>
            <a:xfrm rot="5400000">
              <a:off x="5678977" y="5506873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50" name="Oval 1449"/>
            <p:cNvSpPr/>
            <p:nvPr/>
          </p:nvSpPr>
          <p:spPr>
            <a:xfrm rot="5400000">
              <a:off x="5930767" y="5506875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51" name="Oval 1450"/>
            <p:cNvSpPr/>
            <p:nvPr/>
          </p:nvSpPr>
          <p:spPr>
            <a:xfrm rot="5400000">
              <a:off x="6147576" y="550687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52" name="Oval 1451"/>
            <p:cNvSpPr/>
            <p:nvPr/>
          </p:nvSpPr>
          <p:spPr>
            <a:xfrm rot="5400000">
              <a:off x="6399366" y="5506874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53" name="Oval 1452"/>
            <p:cNvSpPr/>
            <p:nvPr/>
          </p:nvSpPr>
          <p:spPr>
            <a:xfrm rot="5400000">
              <a:off x="6618029" y="5506873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54" name="Oval 1453"/>
            <p:cNvSpPr/>
            <p:nvPr/>
          </p:nvSpPr>
          <p:spPr>
            <a:xfrm rot="5400000">
              <a:off x="6869819" y="5506875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55" name="Oval 1454"/>
            <p:cNvSpPr/>
            <p:nvPr/>
          </p:nvSpPr>
          <p:spPr>
            <a:xfrm rot="5400000">
              <a:off x="7088481" y="550687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56" name="Oval 1455"/>
            <p:cNvSpPr/>
            <p:nvPr/>
          </p:nvSpPr>
          <p:spPr>
            <a:xfrm rot="5400000">
              <a:off x="7340271" y="5506874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57" name="Oval 1456"/>
            <p:cNvSpPr/>
            <p:nvPr/>
          </p:nvSpPr>
          <p:spPr>
            <a:xfrm rot="5400000">
              <a:off x="7558934" y="5506873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58" name="Oval 1457"/>
            <p:cNvSpPr/>
            <p:nvPr/>
          </p:nvSpPr>
          <p:spPr>
            <a:xfrm rot="5400000">
              <a:off x="7810724" y="5506875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59" name="Oval 1458"/>
            <p:cNvSpPr/>
            <p:nvPr/>
          </p:nvSpPr>
          <p:spPr>
            <a:xfrm rot="5400000">
              <a:off x="8036490" y="5506873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60" name="Oval 1459"/>
            <p:cNvSpPr/>
            <p:nvPr/>
          </p:nvSpPr>
          <p:spPr>
            <a:xfrm rot="5400000">
              <a:off x="8288280" y="5506875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61" name="Oval 1460"/>
            <p:cNvSpPr/>
            <p:nvPr/>
          </p:nvSpPr>
          <p:spPr>
            <a:xfrm rot="5400000">
              <a:off x="8506943" y="5506874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62" name="Oval 1461"/>
            <p:cNvSpPr/>
            <p:nvPr/>
          </p:nvSpPr>
          <p:spPr>
            <a:xfrm rot="5400000">
              <a:off x="8758733" y="5506876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63" name="Oval 1462"/>
            <p:cNvSpPr/>
            <p:nvPr/>
          </p:nvSpPr>
          <p:spPr>
            <a:xfrm rot="5400000">
              <a:off x="8977395" y="5506873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64" name="Oval 1463"/>
            <p:cNvSpPr/>
            <p:nvPr/>
          </p:nvSpPr>
          <p:spPr>
            <a:xfrm rot="5400000">
              <a:off x="9229185" y="5506875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65" name="Oval 1464"/>
            <p:cNvSpPr/>
            <p:nvPr/>
          </p:nvSpPr>
          <p:spPr>
            <a:xfrm rot="5400000">
              <a:off x="9447848" y="5506874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66" name="Oval 1465"/>
            <p:cNvSpPr/>
            <p:nvPr/>
          </p:nvSpPr>
          <p:spPr>
            <a:xfrm rot="5400000">
              <a:off x="9699638" y="5506876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67" name="Oval 1466"/>
            <p:cNvSpPr/>
            <p:nvPr/>
          </p:nvSpPr>
          <p:spPr>
            <a:xfrm rot="5400000">
              <a:off x="2318185" y="6280096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68" name="Oval 1467"/>
            <p:cNvSpPr/>
            <p:nvPr/>
          </p:nvSpPr>
          <p:spPr>
            <a:xfrm rot="5400000">
              <a:off x="2569975" y="628009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69" name="Oval 1468"/>
            <p:cNvSpPr/>
            <p:nvPr/>
          </p:nvSpPr>
          <p:spPr>
            <a:xfrm rot="5400000">
              <a:off x="2788638" y="6280097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70" name="Oval 1469"/>
            <p:cNvSpPr/>
            <p:nvPr/>
          </p:nvSpPr>
          <p:spPr>
            <a:xfrm rot="5400000">
              <a:off x="3040428" y="628009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71" name="Oval 1470"/>
            <p:cNvSpPr/>
            <p:nvPr/>
          </p:nvSpPr>
          <p:spPr>
            <a:xfrm rot="5400000">
              <a:off x="3259090" y="6280096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72" name="Oval 1471"/>
            <p:cNvSpPr/>
            <p:nvPr/>
          </p:nvSpPr>
          <p:spPr>
            <a:xfrm rot="5400000">
              <a:off x="3510880" y="628009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73" name="Oval 1472"/>
            <p:cNvSpPr/>
            <p:nvPr/>
          </p:nvSpPr>
          <p:spPr>
            <a:xfrm rot="5400000">
              <a:off x="3729543" y="6280097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74" name="Oval 1473"/>
            <p:cNvSpPr/>
            <p:nvPr/>
          </p:nvSpPr>
          <p:spPr>
            <a:xfrm rot="5400000">
              <a:off x="3981333" y="628009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75" name="Oval 1474"/>
            <p:cNvSpPr/>
            <p:nvPr/>
          </p:nvSpPr>
          <p:spPr>
            <a:xfrm rot="5400000">
              <a:off x="4207099" y="6280097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76" name="Oval 1475"/>
            <p:cNvSpPr/>
            <p:nvPr/>
          </p:nvSpPr>
          <p:spPr>
            <a:xfrm rot="5400000">
              <a:off x="4458889" y="628009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77" name="Oval 1476"/>
            <p:cNvSpPr/>
            <p:nvPr/>
          </p:nvSpPr>
          <p:spPr>
            <a:xfrm rot="5400000">
              <a:off x="4677552" y="628009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78" name="Oval 1477"/>
            <p:cNvSpPr/>
            <p:nvPr/>
          </p:nvSpPr>
          <p:spPr>
            <a:xfrm rot="5400000">
              <a:off x="4929342" y="628010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79" name="Oval 1478"/>
            <p:cNvSpPr/>
            <p:nvPr/>
          </p:nvSpPr>
          <p:spPr>
            <a:xfrm rot="5400000">
              <a:off x="5148004" y="6280097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80" name="Oval 1479"/>
            <p:cNvSpPr/>
            <p:nvPr/>
          </p:nvSpPr>
          <p:spPr>
            <a:xfrm rot="5400000">
              <a:off x="5399794" y="628009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81" name="Oval 1480"/>
            <p:cNvSpPr/>
            <p:nvPr/>
          </p:nvSpPr>
          <p:spPr>
            <a:xfrm rot="5400000">
              <a:off x="5618457" y="628009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82" name="Oval 1481"/>
            <p:cNvSpPr/>
            <p:nvPr/>
          </p:nvSpPr>
          <p:spPr>
            <a:xfrm rot="5400000">
              <a:off x="5870247" y="628010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83" name="Oval 1482"/>
            <p:cNvSpPr/>
            <p:nvPr/>
          </p:nvSpPr>
          <p:spPr>
            <a:xfrm rot="5400000">
              <a:off x="6087056" y="6280097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84" name="Oval 1483"/>
            <p:cNvSpPr/>
            <p:nvPr/>
          </p:nvSpPr>
          <p:spPr>
            <a:xfrm rot="5400000">
              <a:off x="6338846" y="628009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85" name="Oval 1484"/>
            <p:cNvSpPr/>
            <p:nvPr/>
          </p:nvSpPr>
          <p:spPr>
            <a:xfrm rot="5400000">
              <a:off x="6557509" y="628009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86" name="Oval 1485"/>
            <p:cNvSpPr/>
            <p:nvPr/>
          </p:nvSpPr>
          <p:spPr>
            <a:xfrm rot="5400000">
              <a:off x="6809299" y="628010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87" name="Oval 1486"/>
            <p:cNvSpPr/>
            <p:nvPr/>
          </p:nvSpPr>
          <p:spPr>
            <a:xfrm rot="5400000">
              <a:off x="7027961" y="6280097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88" name="Oval 1487"/>
            <p:cNvSpPr/>
            <p:nvPr/>
          </p:nvSpPr>
          <p:spPr>
            <a:xfrm rot="5400000">
              <a:off x="7279751" y="628009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89" name="Oval 1488"/>
            <p:cNvSpPr/>
            <p:nvPr/>
          </p:nvSpPr>
          <p:spPr>
            <a:xfrm rot="5400000">
              <a:off x="7498414" y="628009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90" name="Oval 1489"/>
            <p:cNvSpPr/>
            <p:nvPr/>
          </p:nvSpPr>
          <p:spPr>
            <a:xfrm rot="5400000">
              <a:off x="7750204" y="628010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91" name="Oval 1490"/>
            <p:cNvSpPr/>
            <p:nvPr/>
          </p:nvSpPr>
          <p:spPr>
            <a:xfrm rot="5400000">
              <a:off x="7975970" y="628009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92" name="Oval 1491"/>
            <p:cNvSpPr/>
            <p:nvPr/>
          </p:nvSpPr>
          <p:spPr>
            <a:xfrm rot="5400000">
              <a:off x="8227760" y="628010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93" name="Oval 1492"/>
            <p:cNvSpPr/>
            <p:nvPr/>
          </p:nvSpPr>
          <p:spPr>
            <a:xfrm rot="5400000">
              <a:off x="8446423" y="628009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94" name="Oval 1493"/>
            <p:cNvSpPr/>
            <p:nvPr/>
          </p:nvSpPr>
          <p:spPr>
            <a:xfrm rot="5400000">
              <a:off x="8698213" y="628010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95" name="Oval 1494"/>
            <p:cNvSpPr/>
            <p:nvPr/>
          </p:nvSpPr>
          <p:spPr>
            <a:xfrm rot="5400000">
              <a:off x="8916875" y="628009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96" name="Oval 1495"/>
            <p:cNvSpPr/>
            <p:nvPr/>
          </p:nvSpPr>
          <p:spPr>
            <a:xfrm rot="5400000">
              <a:off x="9168665" y="628010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97" name="Oval 1496"/>
            <p:cNvSpPr/>
            <p:nvPr/>
          </p:nvSpPr>
          <p:spPr>
            <a:xfrm rot="5400000">
              <a:off x="9387328" y="628009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98" name="Oval 1497"/>
            <p:cNvSpPr/>
            <p:nvPr/>
          </p:nvSpPr>
          <p:spPr>
            <a:xfrm rot="5400000">
              <a:off x="9639118" y="628010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99" name="Oval 1498"/>
            <p:cNvSpPr/>
            <p:nvPr/>
          </p:nvSpPr>
          <p:spPr>
            <a:xfrm rot="5400000">
              <a:off x="2383182" y="6284577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500" name="Oval 1499"/>
            <p:cNvSpPr/>
            <p:nvPr/>
          </p:nvSpPr>
          <p:spPr>
            <a:xfrm rot="5400000">
              <a:off x="2634972" y="628457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501" name="Oval 1500"/>
            <p:cNvSpPr/>
            <p:nvPr/>
          </p:nvSpPr>
          <p:spPr>
            <a:xfrm rot="5400000">
              <a:off x="2853635" y="628457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502" name="Oval 1501"/>
            <p:cNvSpPr/>
            <p:nvPr/>
          </p:nvSpPr>
          <p:spPr>
            <a:xfrm rot="5400000">
              <a:off x="3105425" y="628458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503" name="Oval 1502"/>
            <p:cNvSpPr/>
            <p:nvPr/>
          </p:nvSpPr>
          <p:spPr>
            <a:xfrm rot="5400000">
              <a:off x="3324087" y="6284577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504" name="Oval 1503"/>
            <p:cNvSpPr/>
            <p:nvPr/>
          </p:nvSpPr>
          <p:spPr>
            <a:xfrm rot="5400000">
              <a:off x="3575877" y="628457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505" name="Oval 1504"/>
            <p:cNvSpPr/>
            <p:nvPr/>
          </p:nvSpPr>
          <p:spPr>
            <a:xfrm rot="5400000">
              <a:off x="3794540" y="628457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506" name="Oval 1505"/>
            <p:cNvSpPr/>
            <p:nvPr/>
          </p:nvSpPr>
          <p:spPr>
            <a:xfrm rot="5400000">
              <a:off x="4046330" y="628458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507" name="Oval 1506"/>
            <p:cNvSpPr/>
            <p:nvPr/>
          </p:nvSpPr>
          <p:spPr>
            <a:xfrm rot="5400000">
              <a:off x="4272096" y="628457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508" name="Oval 1507"/>
            <p:cNvSpPr/>
            <p:nvPr/>
          </p:nvSpPr>
          <p:spPr>
            <a:xfrm rot="5400000">
              <a:off x="4523886" y="628458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509" name="Oval 1508"/>
            <p:cNvSpPr/>
            <p:nvPr/>
          </p:nvSpPr>
          <p:spPr>
            <a:xfrm rot="5400000">
              <a:off x="4742549" y="628457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510" name="Oval 1509"/>
            <p:cNvSpPr/>
            <p:nvPr/>
          </p:nvSpPr>
          <p:spPr>
            <a:xfrm rot="5400000">
              <a:off x="4994339" y="628458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511" name="Oval 1510"/>
            <p:cNvSpPr/>
            <p:nvPr/>
          </p:nvSpPr>
          <p:spPr>
            <a:xfrm rot="5400000">
              <a:off x="5213001" y="628457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512" name="Oval 1511"/>
            <p:cNvSpPr/>
            <p:nvPr/>
          </p:nvSpPr>
          <p:spPr>
            <a:xfrm rot="5400000">
              <a:off x="5464791" y="628458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513" name="Oval 1512"/>
            <p:cNvSpPr/>
            <p:nvPr/>
          </p:nvSpPr>
          <p:spPr>
            <a:xfrm rot="5400000">
              <a:off x="5683454" y="628457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514" name="Oval 1513"/>
            <p:cNvSpPr/>
            <p:nvPr/>
          </p:nvSpPr>
          <p:spPr>
            <a:xfrm rot="5400000">
              <a:off x="5935244" y="628458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515" name="Oval 1514"/>
            <p:cNvSpPr/>
            <p:nvPr/>
          </p:nvSpPr>
          <p:spPr>
            <a:xfrm rot="5400000">
              <a:off x="6152053" y="628457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516" name="Oval 1515"/>
            <p:cNvSpPr/>
            <p:nvPr/>
          </p:nvSpPr>
          <p:spPr>
            <a:xfrm rot="5400000">
              <a:off x="6403843" y="628458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517" name="Oval 1516"/>
            <p:cNvSpPr/>
            <p:nvPr/>
          </p:nvSpPr>
          <p:spPr>
            <a:xfrm rot="5400000">
              <a:off x="6622506" y="628457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518" name="Oval 1517"/>
            <p:cNvSpPr/>
            <p:nvPr/>
          </p:nvSpPr>
          <p:spPr>
            <a:xfrm rot="5400000">
              <a:off x="6874296" y="628458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519" name="Oval 1518"/>
            <p:cNvSpPr/>
            <p:nvPr/>
          </p:nvSpPr>
          <p:spPr>
            <a:xfrm rot="5400000">
              <a:off x="7092958" y="6284578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520" name="Oval 1519"/>
            <p:cNvSpPr/>
            <p:nvPr/>
          </p:nvSpPr>
          <p:spPr>
            <a:xfrm rot="5400000">
              <a:off x="7344748" y="628458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521" name="Oval 1520"/>
            <p:cNvSpPr/>
            <p:nvPr/>
          </p:nvSpPr>
          <p:spPr>
            <a:xfrm rot="5400000">
              <a:off x="7563411" y="628457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522" name="Oval 1521"/>
            <p:cNvSpPr/>
            <p:nvPr/>
          </p:nvSpPr>
          <p:spPr>
            <a:xfrm rot="5400000">
              <a:off x="7815201" y="628458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523" name="Oval 1522"/>
            <p:cNvSpPr/>
            <p:nvPr/>
          </p:nvSpPr>
          <p:spPr>
            <a:xfrm rot="5400000">
              <a:off x="8040967" y="628457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524" name="Oval 1523"/>
            <p:cNvSpPr/>
            <p:nvPr/>
          </p:nvSpPr>
          <p:spPr>
            <a:xfrm rot="5400000">
              <a:off x="8292757" y="628458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525" name="Oval 1524"/>
            <p:cNvSpPr/>
            <p:nvPr/>
          </p:nvSpPr>
          <p:spPr>
            <a:xfrm rot="5400000">
              <a:off x="8511420" y="628458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526" name="Oval 1525"/>
            <p:cNvSpPr/>
            <p:nvPr/>
          </p:nvSpPr>
          <p:spPr>
            <a:xfrm rot="5400000">
              <a:off x="8763210" y="628458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527" name="Oval 1526"/>
            <p:cNvSpPr/>
            <p:nvPr/>
          </p:nvSpPr>
          <p:spPr>
            <a:xfrm rot="5400000">
              <a:off x="8981872" y="6284579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528" name="Oval 1527"/>
            <p:cNvSpPr/>
            <p:nvPr/>
          </p:nvSpPr>
          <p:spPr>
            <a:xfrm rot="5400000">
              <a:off x="9233662" y="6284581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529" name="Oval 1528"/>
            <p:cNvSpPr/>
            <p:nvPr/>
          </p:nvSpPr>
          <p:spPr>
            <a:xfrm rot="5400000">
              <a:off x="9452325" y="6284580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530" name="Oval 1529"/>
            <p:cNvSpPr/>
            <p:nvPr/>
          </p:nvSpPr>
          <p:spPr>
            <a:xfrm rot="5400000">
              <a:off x="9704115" y="6284582"/>
              <a:ext cx="81877" cy="69962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</p:grpSp>
      <p:sp>
        <p:nvSpPr>
          <p:cNvPr id="1531" name="Rectangle 1530"/>
          <p:cNvSpPr/>
          <p:nvPr/>
        </p:nvSpPr>
        <p:spPr>
          <a:xfrm>
            <a:off x="3888550" y="3795276"/>
            <a:ext cx="228600" cy="228600"/>
          </a:xfrm>
          <a:prstGeom prst="rect">
            <a:avLst/>
          </a:prstGeom>
          <a:solidFill>
            <a:srgbClr val="FF4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2" name="Rectangle 1531"/>
          <p:cNvSpPr/>
          <p:nvPr/>
        </p:nvSpPr>
        <p:spPr>
          <a:xfrm>
            <a:off x="4117150" y="3690147"/>
            <a:ext cx="10919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R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RAM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74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094" y="835473"/>
            <a:ext cx="2581999" cy="2593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2734" y="3979830"/>
            <a:ext cx="2817645" cy="1109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3933256"/>
            <a:ext cx="2495823" cy="1254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1502228"/>
            <a:ext cx="4014964" cy="1676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53" descr="C:\Users\hspwong\Documents\hspwong\pwong\tex\logos\STARnet-logo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6834" y="3987229"/>
            <a:ext cx="868363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767" y="1178176"/>
            <a:ext cx="3359020" cy="1828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B6F646CE-B115-4E5B-BAAA-27105B40C9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6372" y="3839604"/>
            <a:ext cx="4127628" cy="150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36" y="920531"/>
            <a:ext cx="12157364" cy="5030184"/>
          </a:xfrm>
        </p:spPr>
        <p:txBody>
          <a:bodyPr rIns="0"/>
          <a:lstStyle/>
          <a:p>
            <a:r>
              <a:rPr lang="en-US" dirty="0" smtClean="0">
                <a:solidFill>
                  <a:srgbClr val="0432FF"/>
                </a:solidFill>
              </a:rPr>
              <a:t>Monolithic 3D </a:t>
            </a:r>
            <a:r>
              <a:rPr lang="en-US" dirty="0" err="1" smtClean="0">
                <a:solidFill>
                  <a:srgbClr val="0432FF"/>
                </a:solidFill>
              </a:rPr>
              <a:t>nanosystem</a:t>
            </a:r>
            <a:r>
              <a:rPr lang="en-US" dirty="0" smtClean="0">
                <a:solidFill>
                  <a:srgbClr val="0432FF"/>
                </a:solidFill>
              </a:rPr>
              <a:t> for HD computing</a:t>
            </a:r>
            <a:endParaRPr lang="en-US" dirty="0">
              <a:solidFill>
                <a:srgbClr val="0432FF"/>
              </a:solidFill>
            </a:endParaRPr>
          </a:p>
          <a:p>
            <a:pPr lvl="1"/>
            <a:r>
              <a:rPr lang="en-US" sz="3100" dirty="0" smtClean="0"/>
              <a:t>Measured 98</a:t>
            </a:r>
            <a:r>
              <a:rPr lang="en-US" sz="3100" dirty="0"/>
              <a:t>% </a:t>
            </a:r>
            <a:r>
              <a:rPr lang="en-US" sz="3100" dirty="0" smtClean="0"/>
              <a:t>accuracy </a:t>
            </a:r>
            <a:r>
              <a:rPr lang="en-US" sz="3100" dirty="0"/>
              <a:t>for language classification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0432FF"/>
                </a:solidFill>
              </a:rPr>
              <a:t>CNFET, RRAM, monolithic </a:t>
            </a:r>
            <a:r>
              <a:rPr lang="en-US" dirty="0">
                <a:solidFill>
                  <a:srgbClr val="0432FF"/>
                </a:solidFill>
              </a:rPr>
              <a:t>3D </a:t>
            </a:r>
            <a:r>
              <a:rPr lang="en-US" dirty="0" smtClean="0">
                <a:solidFill>
                  <a:srgbClr val="0432FF"/>
                </a:solidFill>
              </a:rPr>
              <a:t>overcome </a:t>
            </a:r>
            <a:r>
              <a:rPr lang="en-US" dirty="0">
                <a:solidFill>
                  <a:srgbClr val="0432FF"/>
                </a:solidFill>
              </a:rPr>
              <a:t>realization </a:t>
            </a:r>
            <a:r>
              <a:rPr lang="en-US" dirty="0" smtClean="0">
                <a:solidFill>
                  <a:srgbClr val="0432FF"/>
                </a:solidFill>
              </a:rPr>
              <a:t>challenges</a:t>
            </a:r>
            <a:endParaRPr lang="en-US" dirty="0" smtClean="0"/>
          </a:p>
          <a:p>
            <a:pPr lvl="1"/>
            <a:r>
              <a:rPr lang="en-US" sz="3100" dirty="0" smtClean="0"/>
              <a:t>Low-temperature fabrication key</a:t>
            </a:r>
          </a:p>
          <a:p>
            <a:pPr lvl="1"/>
            <a:endParaRPr lang="en-US" dirty="0"/>
          </a:p>
          <a:p>
            <a:r>
              <a:rPr lang="en-US" dirty="0" smtClean="0">
                <a:solidFill>
                  <a:srgbClr val="0432FF"/>
                </a:solidFill>
              </a:rPr>
              <a:t>Exploit native nanotechnology </a:t>
            </a:r>
            <a:r>
              <a:rPr lang="en-US" dirty="0">
                <a:solidFill>
                  <a:srgbClr val="0432FF"/>
                </a:solidFill>
              </a:rPr>
              <a:t>properties </a:t>
            </a:r>
            <a:r>
              <a:rPr lang="en-US" dirty="0" smtClean="0">
                <a:solidFill>
                  <a:srgbClr val="0432FF"/>
                </a:solidFill>
              </a:rPr>
              <a:t>for HD</a:t>
            </a:r>
          </a:p>
          <a:p>
            <a:pPr lvl="1"/>
            <a:r>
              <a:rPr lang="en-US" sz="3100" dirty="0" smtClean="0"/>
              <a:t>Inherent variations, RRAM analog accumulator, error resilient</a:t>
            </a:r>
            <a:endParaRPr lang="en-US" sz="3100" dirty="0"/>
          </a:p>
        </p:txBody>
      </p:sp>
      <p:sp>
        <p:nvSpPr>
          <p:cNvPr id="4" name="TextBox 3"/>
          <p:cNvSpPr txBox="1"/>
          <p:nvPr/>
        </p:nvSpPr>
        <p:spPr>
          <a:xfrm>
            <a:off x="3466113" y="5791200"/>
            <a:ext cx="5259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Live demo yesterday</a:t>
            </a:r>
            <a:endParaRPr lang="en-US" sz="4000" b="1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26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0432"/>
            <a:ext cx="12192000" cy="62966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18"/>
            <a:ext cx="12192000" cy="1143000"/>
          </a:xfrm>
        </p:spPr>
        <p:txBody>
          <a:bodyPr lIns="0" rIns="0">
            <a:noAutofit/>
          </a:bodyPr>
          <a:lstStyle/>
          <a:p>
            <a:r>
              <a:rPr lang="en-US" dirty="0" smtClean="0"/>
              <a:t>3D </a:t>
            </a:r>
            <a:r>
              <a:rPr lang="en-US" dirty="0" err="1" smtClean="0"/>
              <a:t>Nanosystem</a:t>
            </a:r>
            <a:r>
              <a:rPr lang="en-US" dirty="0" smtClean="0"/>
              <a:t> for HD Computing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339647" y="1343469"/>
            <a:ext cx="3482379" cy="4878584"/>
            <a:chOff x="5387456" y="4871919"/>
            <a:chExt cx="3482379" cy="4878584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87456" y="5935079"/>
              <a:ext cx="1795221" cy="1108754"/>
            </a:xfrm>
            <a:prstGeom prst="rect">
              <a:avLst/>
            </a:prstGeom>
          </p:spPr>
        </p:pic>
        <p:cxnSp>
          <p:nvCxnSpPr>
            <p:cNvPr id="37" name="Straight Connector 36"/>
            <p:cNvCxnSpPr>
              <a:endCxn id="39" idx="1"/>
            </p:cNvCxnSpPr>
            <p:nvPr/>
          </p:nvCxnSpPr>
          <p:spPr>
            <a:xfrm flipH="1" flipV="1">
              <a:off x="6140456" y="6412687"/>
              <a:ext cx="83318" cy="3337816"/>
            </a:xfrm>
            <a:prstGeom prst="line">
              <a:avLst/>
            </a:prstGeom>
            <a:ln w="317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6463614" y="6469321"/>
              <a:ext cx="939333" cy="1464005"/>
            </a:xfrm>
            <a:prstGeom prst="line">
              <a:avLst/>
            </a:prstGeom>
            <a:ln w="317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/>
            <p:cNvSpPr/>
            <p:nvPr/>
          </p:nvSpPr>
          <p:spPr>
            <a:xfrm>
              <a:off x="6140456" y="6331593"/>
              <a:ext cx="296735" cy="162187"/>
            </a:xfrm>
            <a:prstGeom prst="rect">
              <a:avLst/>
            </a:prstGeom>
            <a:noFill/>
            <a:ln w="317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5" name="Straight Connector 894"/>
            <p:cNvCxnSpPr/>
            <p:nvPr/>
          </p:nvCxnSpPr>
          <p:spPr>
            <a:xfrm>
              <a:off x="6437191" y="6489456"/>
              <a:ext cx="2432644" cy="701963"/>
            </a:xfrm>
            <a:prstGeom prst="line">
              <a:avLst/>
            </a:prstGeom>
            <a:ln w="317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6" name="Straight Connector 895"/>
            <p:cNvCxnSpPr/>
            <p:nvPr/>
          </p:nvCxnSpPr>
          <p:spPr>
            <a:xfrm flipV="1">
              <a:off x="6415276" y="4871919"/>
              <a:ext cx="2454559" cy="1456907"/>
            </a:xfrm>
            <a:prstGeom prst="line">
              <a:avLst/>
            </a:prstGeom>
            <a:ln w="317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3822026" y="1343469"/>
            <a:ext cx="3457141" cy="2316733"/>
            <a:chOff x="2039589" y="578867"/>
            <a:chExt cx="9004464" cy="6034159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3524741" y="-906285"/>
              <a:ext cx="6034159" cy="9004464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grpSp>
          <p:nvGrpSpPr>
            <p:cNvPr id="76" name="Group 75"/>
            <p:cNvGrpSpPr/>
            <p:nvPr/>
          </p:nvGrpSpPr>
          <p:grpSpPr>
            <a:xfrm>
              <a:off x="2304844" y="921123"/>
              <a:ext cx="7500090" cy="5439378"/>
              <a:chOff x="2304844" y="921123"/>
              <a:chExt cx="7500090" cy="5439378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2319666" y="1187913"/>
                <a:ext cx="7460369" cy="5172588"/>
                <a:chOff x="2319666" y="1187913"/>
                <a:chExt cx="7460369" cy="5172588"/>
              </a:xfrm>
            </p:grpSpPr>
            <p:sp>
              <p:nvSpPr>
                <p:cNvPr id="670" name="Oval 669"/>
                <p:cNvSpPr/>
                <p:nvPr/>
              </p:nvSpPr>
              <p:spPr>
                <a:xfrm rot="5400000">
                  <a:off x="2395947" y="119387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71" name="Oval 670"/>
                <p:cNvSpPr/>
                <p:nvPr/>
              </p:nvSpPr>
              <p:spPr>
                <a:xfrm rot="5400000">
                  <a:off x="2592657" y="1193873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72" name="Oval 671"/>
                <p:cNvSpPr/>
                <p:nvPr/>
              </p:nvSpPr>
              <p:spPr>
                <a:xfrm rot="5400000">
                  <a:off x="2866574" y="119387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73" name="Oval 672"/>
                <p:cNvSpPr/>
                <p:nvPr/>
              </p:nvSpPr>
              <p:spPr>
                <a:xfrm rot="5400000">
                  <a:off x="3063284" y="119387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74" name="Oval 673"/>
                <p:cNvSpPr/>
                <p:nvPr/>
              </p:nvSpPr>
              <p:spPr>
                <a:xfrm rot="5400000">
                  <a:off x="3337200" y="119387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75" name="Oval 674"/>
                <p:cNvSpPr/>
                <p:nvPr/>
              </p:nvSpPr>
              <p:spPr>
                <a:xfrm rot="5400000">
                  <a:off x="3533910" y="1193873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76" name="Oval 675"/>
                <p:cNvSpPr/>
                <p:nvPr/>
              </p:nvSpPr>
              <p:spPr>
                <a:xfrm rot="5400000">
                  <a:off x="3807827" y="119387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77" name="Oval 676"/>
                <p:cNvSpPr/>
                <p:nvPr/>
              </p:nvSpPr>
              <p:spPr>
                <a:xfrm rot="5400000">
                  <a:off x="4004537" y="119387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78" name="Oval 677"/>
                <p:cNvSpPr/>
                <p:nvPr/>
              </p:nvSpPr>
              <p:spPr>
                <a:xfrm rot="5400000">
                  <a:off x="4278454" y="119387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79" name="Oval 678"/>
                <p:cNvSpPr/>
                <p:nvPr/>
              </p:nvSpPr>
              <p:spPr>
                <a:xfrm rot="5400000">
                  <a:off x="4475164" y="1193873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80" name="Oval 679"/>
                <p:cNvSpPr/>
                <p:nvPr/>
              </p:nvSpPr>
              <p:spPr>
                <a:xfrm rot="5400000">
                  <a:off x="4749081" y="119387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81" name="Oval 680"/>
                <p:cNvSpPr/>
                <p:nvPr/>
              </p:nvSpPr>
              <p:spPr>
                <a:xfrm rot="5400000">
                  <a:off x="4945791" y="119387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82" name="Oval 681"/>
                <p:cNvSpPr/>
                <p:nvPr/>
              </p:nvSpPr>
              <p:spPr>
                <a:xfrm rot="5400000">
                  <a:off x="5219707" y="119387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83" name="Oval 682"/>
                <p:cNvSpPr/>
                <p:nvPr/>
              </p:nvSpPr>
              <p:spPr>
                <a:xfrm rot="5400000">
                  <a:off x="5416417" y="1193873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84" name="Oval 683"/>
                <p:cNvSpPr/>
                <p:nvPr/>
              </p:nvSpPr>
              <p:spPr>
                <a:xfrm rot="5400000">
                  <a:off x="5690334" y="119387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85" name="Oval 684"/>
                <p:cNvSpPr/>
                <p:nvPr/>
              </p:nvSpPr>
              <p:spPr>
                <a:xfrm rot="5400000">
                  <a:off x="5887044" y="119387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86" name="Oval 685"/>
                <p:cNvSpPr/>
                <p:nvPr/>
              </p:nvSpPr>
              <p:spPr>
                <a:xfrm rot="5400000">
                  <a:off x="6159566" y="120050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87" name="Oval 686"/>
                <p:cNvSpPr/>
                <p:nvPr/>
              </p:nvSpPr>
              <p:spPr>
                <a:xfrm rot="5400000">
                  <a:off x="6356276" y="120050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88" name="Oval 687"/>
                <p:cNvSpPr/>
                <p:nvPr/>
              </p:nvSpPr>
              <p:spPr>
                <a:xfrm rot="5400000">
                  <a:off x="6630193" y="120049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89" name="Oval 688"/>
                <p:cNvSpPr/>
                <p:nvPr/>
              </p:nvSpPr>
              <p:spPr>
                <a:xfrm rot="5400000">
                  <a:off x="6826903" y="120050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90" name="Oval 689"/>
                <p:cNvSpPr/>
                <p:nvPr/>
              </p:nvSpPr>
              <p:spPr>
                <a:xfrm rot="5400000">
                  <a:off x="7100819" y="120050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91" name="Oval 690"/>
                <p:cNvSpPr/>
                <p:nvPr/>
              </p:nvSpPr>
              <p:spPr>
                <a:xfrm rot="5400000">
                  <a:off x="7297529" y="120050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92" name="Oval 691"/>
                <p:cNvSpPr/>
                <p:nvPr/>
              </p:nvSpPr>
              <p:spPr>
                <a:xfrm rot="5400000">
                  <a:off x="7571446" y="120049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93" name="Oval 692"/>
                <p:cNvSpPr/>
                <p:nvPr/>
              </p:nvSpPr>
              <p:spPr>
                <a:xfrm rot="5400000">
                  <a:off x="7768156" y="120050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94" name="Oval 693"/>
                <p:cNvSpPr/>
                <p:nvPr/>
              </p:nvSpPr>
              <p:spPr>
                <a:xfrm rot="5400000">
                  <a:off x="8042073" y="120050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95" name="Oval 694"/>
                <p:cNvSpPr/>
                <p:nvPr/>
              </p:nvSpPr>
              <p:spPr>
                <a:xfrm rot="5400000">
                  <a:off x="8238783" y="120050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96" name="Oval 695"/>
                <p:cNvSpPr/>
                <p:nvPr/>
              </p:nvSpPr>
              <p:spPr>
                <a:xfrm rot="5400000">
                  <a:off x="8512700" y="120049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97" name="Oval 696"/>
                <p:cNvSpPr/>
                <p:nvPr/>
              </p:nvSpPr>
              <p:spPr>
                <a:xfrm rot="5400000">
                  <a:off x="8709410" y="120050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98" name="Oval 697"/>
                <p:cNvSpPr/>
                <p:nvPr/>
              </p:nvSpPr>
              <p:spPr>
                <a:xfrm rot="5400000">
                  <a:off x="8983326" y="120050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99" name="Oval 698"/>
                <p:cNvSpPr/>
                <p:nvPr/>
              </p:nvSpPr>
              <p:spPr>
                <a:xfrm rot="5400000">
                  <a:off x="9180036" y="120050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00" name="Oval 699"/>
                <p:cNvSpPr/>
                <p:nvPr/>
              </p:nvSpPr>
              <p:spPr>
                <a:xfrm rot="5400000">
                  <a:off x="9453953" y="120049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01" name="Oval 700"/>
                <p:cNvSpPr/>
                <p:nvPr/>
              </p:nvSpPr>
              <p:spPr>
                <a:xfrm rot="5400000">
                  <a:off x="9650663" y="120050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02" name="Oval 701"/>
                <p:cNvSpPr/>
                <p:nvPr/>
              </p:nvSpPr>
              <p:spPr>
                <a:xfrm rot="5400000">
                  <a:off x="2349566" y="5242415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03" name="Oval 702"/>
                <p:cNvSpPr/>
                <p:nvPr/>
              </p:nvSpPr>
              <p:spPr>
                <a:xfrm rot="5400000">
                  <a:off x="2601356" y="5242417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04" name="Oval 703"/>
                <p:cNvSpPr/>
                <p:nvPr/>
              </p:nvSpPr>
              <p:spPr>
                <a:xfrm rot="5400000">
                  <a:off x="2820019" y="5242416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05" name="Oval 704"/>
                <p:cNvSpPr/>
                <p:nvPr/>
              </p:nvSpPr>
              <p:spPr>
                <a:xfrm rot="5400000">
                  <a:off x="3071809" y="524241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06" name="Oval 705"/>
                <p:cNvSpPr/>
                <p:nvPr/>
              </p:nvSpPr>
              <p:spPr>
                <a:xfrm rot="5400000">
                  <a:off x="3290471" y="5242415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07" name="Oval 706"/>
                <p:cNvSpPr/>
                <p:nvPr/>
              </p:nvSpPr>
              <p:spPr>
                <a:xfrm rot="5400000">
                  <a:off x="3542261" y="5242417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08" name="Oval 707"/>
                <p:cNvSpPr/>
                <p:nvPr/>
              </p:nvSpPr>
              <p:spPr>
                <a:xfrm rot="5400000">
                  <a:off x="3760924" y="5242416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09" name="Oval 708"/>
                <p:cNvSpPr/>
                <p:nvPr/>
              </p:nvSpPr>
              <p:spPr>
                <a:xfrm rot="5400000">
                  <a:off x="4012714" y="524241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10" name="Oval 709"/>
                <p:cNvSpPr/>
                <p:nvPr/>
              </p:nvSpPr>
              <p:spPr>
                <a:xfrm rot="5400000">
                  <a:off x="4238480" y="5242416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11" name="Oval 710"/>
                <p:cNvSpPr/>
                <p:nvPr/>
              </p:nvSpPr>
              <p:spPr>
                <a:xfrm rot="5400000">
                  <a:off x="4490270" y="524241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12" name="Oval 711"/>
                <p:cNvSpPr/>
                <p:nvPr/>
              </p:nvSpPr>
              <p:spPr>
                <a:xfrm rot="5400000">
                  <a:off x="4708933" y="5242417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13" name="Oval 712"/>
                <p:cNvSpPr/>
                <p:nvPr/>
              </p:nvSpPr>
              <p:spPr>
                <a:xfrm rot="5400000">
                  <a:off x="4960723" y="524241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14" name="Oval 713"/>
                <p:cNvSpPr/>
                <p:nvPr/>
              </p:nvSpPr>
              <p:spPr>
                <a:xfrm rot="5400000">
                  <a:off x="5179385" y="5242416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15" name="Oval 714"/>
                <p:cNvSpPr/>
                <p:nvPr/>
              </p:nvSpPr>
              <p:spPr>
                <a:xfrm rot="5400000">
                  <a:off x="5431175" y="524241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16" name="Oval 715"/>
                <p:cNvSpPr/>
                <p:nvPr/>
              </p:nvSpPr>
              <p:spPr>
                <a:xfrm rot="5400000">
                  <a:off x="5649838" y="5242417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17" name="Oval 716"/>
                <p:cNvSpPr/>
                <p:nvPr/>
              </p:nvSpPr>
              <p:spPr>
                <a:xfrm rot="5400000">
                  <a:off x="5901628" y="524241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18" name="Oval 717"/>
                <p:cNvSpPr/>
                <p:nvPr/>
              </p:nvSpPr>
              <p:spPr>
                <a:xfrm rot="5400000">
                  <a:off x="6118437" y="5242416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19" name="Oval 718"/>
                <p:cNvSpPr/>
                <p:nvPr/>
              </p:nvSpPr>
              <p:spPr>
                <a:xfrm rot="5400000">
                  <a:off x="6370227" y="524241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20" name="Oval 719"/>
                <p:cNvSpPr/>
                <p:nvPr/>
              </p:nvSpPr>
              <p:spPr>
                <a:xfrm rot="5400000">
                  <a:off x="6588890" y="5242417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21" name="Oval 720"/>
                <p:cNvSpPr/>
                <p:nvPr/>
              </p:nvSpPr>
              <p:spPr>
                <a:xfrm rot="5400000">
                  <a:off x="6840680" y="524241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22" name="Oval 721"/>
                <p:cNvSpPr/>
                <p:nvPr/>
              </p:nvSpPr>
              <p:spPr>
                <a:xfrm rot="5400000">
                  <a:off x="7059342" y="5242416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23" name="Oval 722"/>
                <p:cNvSpPr/>
                <p:nvPr/>
              </p:nvSpPr>
              <p:spPr>
                <a:xfrm rot="5400000">
                  <a:off x="7311132" y="524241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24" name="Oval 723"/>
                <p:cNvSpPr/>
                <p:nvPr/>
              </p:nvSpPr>
              <p:spPr>
                <a:xfrm rot="5400000">
                  <a:off x="7529795" y="5242417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25" name="Oval 724"/>
                <p:cNvSpPr/>
                <p:nvPr/>
              </p:nvSpPr>
              <p:spPr>
                <a:xfrm rot="5400000">
                  <a:off x="7781585" y="524241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26" name="Oval 725"/>
                <p:cNvSpPr/>
                <p:nvPr/>
              </p:nvSpPr>
              <p:spPr>
                <a:xfrm rot="5400000">
                  <a:off x="8007351" y="5242417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27" name="Oval 726"/>
                <p:cNvSpPr/>
                <p:nvPr/>
              </p:nvSpPr>
              <p:spPr>
                <a:xfrm rot="5400000">
                  <a:off x="8259141" y="524241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28" name="Oval 727"/>
                <p:cNvSpPr/>
                <p:nvPr/>
              </p:nvSpPr>
              <p:spPr>
                <a:xfrm rot="5400000">
                  <a:off x="8477804" y="524241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29" name="Oval 728"/>
                <p:cNvSpPr/>
                <p:nvPr/>
              </p:nvSpPr>
              <p:spPr>
                <a:xfrm rot="5400000">
                  <a:off x="8729594" y="524242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30" name="Oval 729"/>
                <p:cNvSpPr/>
                <p:nvPr/>
              </p:nvSpPr>
              <p:spPr>
                <a:xfrm rot="5400000">
                  <a:off x="8948256" y="5242417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31" name="Oval 730"/>
                <p:cNvSpPr/>
                <p:nvPr/>
              </p:nvSpPr>
              <p:spPr>
                <a:xfrm rot="5400000">
                  <a:off x="9200046" y="524241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32" name="Oval 731"/>
                <p:cNvSpPr/>
                <p:nvPr/>
              </p:nvSpPr>
              <p:spPr>
                <a:xfrm rot="5400000">
                  <a:off x="9418709" y="524241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33" name="Oval 732"/>
                <p:cNvSpPr/>
                <p:nvPr/>
              </p:nvSpPr>
              <p:spPr>
                <a:xfrm rot="5400000">
                  <a:off x="9670499" y="524242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34" name="Oval 733"/>
                <p:cNvSpPr/>
                <p:nvPr/>
              </p:nvSpPr>
              <p:spPr>
                <a:xfrm rot="5400000">
                  <a:off x="2400430" y="154799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35" name="Oval 734"/>
                <p:cNvSpPr/>
                <p:nvPr/>
              </p:nvSpPr>
              <p:spPr>
                <a:xfrm rot="5400000">
                  <a:off x="2597140" y="154799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36" name="Oval 735"/>
                <p:cNvSpPr/>
                <p:nvPr/>
              </p:nvSpPr>
              <p:spPr>
                <a:xfrm rot="5400000">
                  <a:off x="2871057" y="154799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37" name="Oval 736"/>
                <p:cNvSpPr/>
                <p:nvPr/>
              </p:nvSpPr>
              <p:spPr>
                <a:xfrm rot="5400000">
                  <a:off x="3067767" y="154799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38" name="Oval 737"/>
                <p:cNvSpPr/>
                <p:nvPr/>
              </p:nvSpPr>
              <p:spPr>
                <a:xfrm rot="5400000">
                  <a:off x="3341683" y="154799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39" name="Oval 738"/>
                <p:cNvSpPr/>
                <p:nvPr/>
              </p:nvSpPr>
              <p:spPr>
                <a:xfrm rot="5400000">
                  <a:off x="3538393" y="154799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40" name="Oval 739"/>
                <p:cNvSpPr/>
                <p:nvPr/>
              </p:nvSpPr>
              <p:spPr>
                <a:xfrm rot="5400000">
                  <a:off x="3812310" y="154799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41" name="Oval 740"/>
                <p:cNvSpPr/>
                <p:nvPr/>
              </p:nvSpPr>
              <p:spPr>
                <a:xfrm rot="5400000">
                  <a:off x="4009020" y="154799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42" name="Oval 741"/>
                <p:cNvSpPr/>
                <p:nvPr/>
              </p:nvSpPr>
              <p:spPr>
                <a:xfrm rot="5400000">
                  <a:off x="4282937" y="154799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43" name="Oval 742"/>
                <p:cNvSpPr/>
                <p:nvPr/>
              </p:nvSpPr>
              <p:spPr>
                <a:xfrm rot="5400000">
                  <a:off x="4479647" y="154799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44" name="Oval 743"/>
                <p:cNvSpPr/>
                <p:nvPr/>
              </p:nvSpPr>
              <p:spPr>
                <a:xfrm rot="5400000">
                  <a:off x="4753564" y="154799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45" name="Oval 744"/>
                <p:cNvSpPr/>
                <p:nvPr/>
              </p:nvSpPr>
              <p:spPr>
                <a:xfrm rot="5400000">
                  <a:off x="4950274" y="154799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46" name="Oval 745"/>
                <p:cNvSpPr/>
                <p:nvPr/>
              </p:nvSpPr>
              <p:spPr>
                <a:xfrm rot="5400000">
                  <a:off x="5224190" y="154799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47" name="Oval 746"/>
                <p:cNvSpPr/>
                <p:nvPr/>
              </p:nvSpPr>
              <p:spPr>
                <a:xfrm rot="5400000">
                  <a:off x="5420900" y="154799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48" name="Oval 747"/>
                <p:cNvSpPr/>
                <p:nvPr/>
              </p:nvSpPr>
              <p:spPr>
                <a:xfrm rot="5400000">
                  <a:off x="5694817" y="154799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49" name="Oval 748"/>
                <p:cNvSpPr/>
                <p:nvPr/>
              </p:nvSpPr>
              <p:spPr>
                <a:xfrm rot="5400000">
                  <a:off x="5891527" y="154799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50" name="Oval 749"/>
                <p:cNvSpPr/>
                <p:nvPr/>
              </p:nvSpPr>
              <p:spPr>
                <a:xfrm rot="5400000">
                  <a:off x="6164049" y="155461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51" name="Oval 750"/>
                <p:cNvSpPr/>
                <p:nvPr/>
              </p:nvSpPr>
              <p:spPr>
                <a:xfrm rot="5400000">
                  <a:off x="6360759" y="155462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52" name="Oval 751"/>
                <p:cNvSpPr/>
                <p:nvPr/>
              </p:nvSpPr>
              <p:spPr>
                <a:xfrm rot="5400000">
                  <a:off x="6634676" y="155461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53" name="Oval 752"/>
                <p:cNvSpPr/>
                <p:nvPr/>
              </p:nvSpPr>
              <p:spPr>
                <a:xfrm rot="5400000">
                  <a:off x="6831386" y="155461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54" name="Oval 753"/>
                <p:cNvSpPr/>
                <p:nvPr/>
              </p:nvSpPr>
              <p:spPr>
                <a:xfrm rot="5400000">
                  <a:off x="7105302" y="155461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55" name="Oval 754"/>
                <p:cNvSpPr/>
                <p:nvPr/>
              </p:nvSpPr>
              <p:spPr>
                <a:xfrm rot="5400000">
                  <a:off x="7302012" y="155462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56" name="Oval 755"/>
                <p:cNvSpPr/>
                <p:nvPr/>
              </p:nvSpPr>
              <p:spPr>
                <a:xfrm rot="5400000">
                  <a:off x="7575929" y="155461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57" name="Oval 756"/>
                <p:cNvSpPr/>
                <p:nvPr/>
              </p:nvSpPr>
              <p:spPr>
                <a:xfrm rot="5400000">
                  <a:off x="7772639" y="155461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58" name="Oval 757"/>
                <p:cNvSpPr/>
                <p:nvPr/>
              </p:nvSpPr>
              <p:spPr>
                <a:xfrm rot="5400000">
                  <a:off x="8046556" y="155461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59" name="Oval 758"/>
                <p:cNvSpPr/>
                <p:nvPr/>
              </p:nvSpPr>
              <p:spPr>
                <a:xfrm rot="5400000">
                  <a:off x="8243266" y="155462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60" name="Oval 759"/>
                <p:cNvSpPr/>
                <p:nvPr/>
              </p:nvSpPr>
              <p:spPr>
                <a:xfrm rot="5400000">
                  <a:off x="8517183" y="155461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61" name="Oval 760"/>
                <p:cNvSpPr/>
                <p:nvPr/>
              </p:nvSpPr>
              <p:spPr>
                <a:xfrm rot="5400000">
                  <a:off x="8713893" y="155461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62" name="Oval 761"/>
                <p:cNvSpPr/>
                <p:nvPr/>
              </p:nvSpPr>
              <p:spPr>
                <a:xfrm rot="5400000">
                  <a:off x="8987809" y="155461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63" name="Oval 762"/>
                <p:cNvSpPr/>
                <p:nvPr/>
              </p:nvSpPr>
              <p:spPr>
                <a:xfrm rot="5400000">
                  <a:off x="9184519" y="155462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64" name="Oval 763"/>
                <p:cNvSpPr/>
                <p:nvPr/>
              </p:nvSpPr>
              <p:spPr>
                <a:xfrm rot="5400000">
                  <a:off x="9458436" y="155461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65" name="Oval 764"/>
                <p:cNvSpPr/>
                <p:nvPr/>
              </p:nvSpPr>
              <p:spPr>
                <a:xfrm rot="5400000">
                  <a:off x="9655146" y="155461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66" name="Oval 765"/>
                <p:cNvSpPr/>
                <p:nvPr/>
              </p:nvSpPr>
              <p:spPr>
                <a:xfrm rot="5400000">
                  <a:off x="2313708" y="550239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67" name="Oval 766"/>
                <p:cNvSpPr/>
                <p:nvPr/>
              </p:nvSpPr>
              <p:spPr>
                <a:xfrm rot="5400000">
                  <a:off x="2565498" y="550239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68" name="Oval 767"/>
                <p:cNvSpPr/>
                <p:nvPr/>
              </p:nvSpPr>
              <p:spPr>
                <a:xfrm rot="5400000">
                  <a:off x="2784161" y="550239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69" name="Oval 768"/>
                <p:cNvSpPr/>
                <p:nvPr/>
              </p:nvSpPr>
              <p:spPr>
                <a:xfrm rot="5400000">
                  <a:off x="3035951" y="5502393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70" name="Oval 769"/>
                <p:cNvSpPr/>
                <p:nvPr/>
              </p:nvSpPr>
              <p:spPr>
                <a:xfrm rot="5400000">
                  <a:off x="3254613" y="550239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71" name="Oval 770"/>
                <p:cNvSpPr/>
                <p:nvPr/>
              </p:nvSpPr>
              <p:spPr>
                <a:xfrm rot="5400000">
                  <a:off x="3506403" y="550239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72" name="Oval 771"/>
                <p:cNvSpPr/>
                <p:nvPr/>
              </p:nvSpPr>
              <p:spPr>
                <a:xfrm rot="5400000">
                  <a:off x="3725066" y="550239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73" name="Oval 772"/>
                <p:cNvSpPr/>
                <p:nvPr/>
              </p:nvSpPr>
              <p:spPr>
                <a:xfrm rot="5400000">
                  <a:off x="3976856" y="5502393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74" name="Oval 773"/>
                <p:cNvSpPr/>
                <p:nvPr/>
              </p:nvSpPr>
              <p:spPr>
                <a:xfrm rot="5400000">
                  <a:off x="4202622" y="550239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75" name="Oval 774"/>
                <p:cNvSpPr/>
                <p:nvPr/>
              </p:nvSpPr>
              <p:spPr>
                <a:xfrm rot="5400000">
                  <a:off x="4454412" y="5502393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76" name="Oval 775"/>
                <p:cNvSpPr/>
                <p:nvPr/>
              </p:nvSpPr>
              <p:spPr>
                <a:xfrm rot="5400000">
                  <a:off x="4673075" y="550239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77" name="Oval 776"/>
                <p:cNvSpPr/>
                <p:nvPr/>
              </p:nvSpPr>
              <p:spPr>
                <a:xfrm rot="5400000">
                  <a:off x="4924865" y="5502394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78" name="Oval 777"/>
                <p:cNvSpPr/>
                <p:nvPr/>
              </p:nvSpPr>
              <p:spPr>
                <a:xfrm rot="5400000">
                  <a:off x="5143527" y="550239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79" name="Oval 778"/>
                <p:cNvSpPr/>
                <p:nvPr/>
              </p:nvSpPr>
              <p:spPr>
                <a:xfrm rot="5400000">
                  <a:off x="5395317" y="5502393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80" name="Oval 779"/>
                <p:cNvSpPr/>
                <p:nvPr/>
              </p:nvSpPr>
              <p:spPr>
                <a:xfrm rot="5400000">
                  <a:off x="5613980" y="550239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81" name="Oval 780"/>
                <p:cNvSpPr/>
                <p:nvPr/>
              </p:nvSpPr>
              <p:spPr>
                <a:xfrm rot="5400000">
                  <a:off x="5865770" y="5502394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82" name="Oval 781"/>
                <p:cNvSpPr/>
                <p:nvPr/>
              </p:nvSpPr>
              <p:spPr>
                <a:xfrm rot="5400000">
                  <a:off x="6082579" y="550239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83" name="Oval 782"/>
                <p:cNvSpPr/>
                <p:nvPr/>
              </p:nvSpPr>
              <p:spPr>
                <a:xfrm rot="5400000">
                  <a:off x="6334369" y="5502393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84" name="Oval 783"/>
                <p:cNvSpPr/>
                <p:nvPr/>
              </p:nvSpPr>
              <p:spPr>
                <a:xfrm rot="5400000">
                  <a:off x="6553032" y="550239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85" name="Oval 784"/>
                <p:cNvSpPr/>
                <p:nvPr/>
              </p:nvSpPr>
              <p:spPr>
                <a:xfrm rot="5400000">
                  <a:off x="6804822" y="5502394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86" name="Oval 785"/>
                <p:cNvSpPr/>
                <p:nvPr/>
              </p:nvSpPr>
              <p:spPr>
                <a:xfrm rot="5400000">
                  <a:off x="7023484" y="550239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87" name="Oval 786"/>
                <p:cNvSpPr/>
                <p:nvPr/>
              </p:nvSpPr>
              <p:spPr>
                <a:xfrm rot="5400000">
                  <a:off x="7275274" y="5502393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88" name="Oval 787"/>
                <p:cNvSpPr/>
                <p:nvPr/>
              </p:nvSpPr>
              <p:spPr>
                <a:xfrm rot="5400000">
                  <a:off x="7493937" y="550239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89" name="Oval 788"/>
                <p:cNvSpPr/>
                <p:nvPr/>
              </p:nvSpPr>
              <p:spPr>
                <a:xfrm rot="5400000">
                  <a:off x="7745727" y="5502394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90" name="Oval 789"/>
                <p:cNvSpPr/>
                <p:nvPr/>
              </p:nvSpPr>
              <p:spPr>
                <a:xfrm rot="5400000">
                  <a:off x="7971493" y="550239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91" name="Oval 790"/>
                <p:cNvSpPr/>
                <p:nvPr/>
              </p:nvSpPr>
              <p:spPr>
                <a:xfrm rot="5400000">
                  <a:off x="8223283" y="5502394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92" name="Oval 791"/>
                <p:cNvSpPr/>
                <p:nvPr/>
              </p:nvSpPr>
              <p:spPr>
                <a:xfrm rot="5400000">
                  <a:off x="8441946" y="5502393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93" name="Oval 792"/>
                <p:cNvSpPr/>
                <p:nvPr/>
              </p:nvSpPr>
              <p:spPr>
                <a:xfrm rot="5400000">
                  <a:off x="8693736" y="5502395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94" name="Oval 793"/>
                <p:cNvSpPr/>
                <p:nvPr/>
              </p:nvSpPr>
              <p:spPr>
                <a:xfrm rot="5400000">
                  <a:off x="8912398" y="550239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95" name="Oval 794"/>
                <p:cNvSpPr/>
                <p:nvPr/>
              </p:nvSpPr>
              <p:spPr>
                <a:xfrm rot="5400000">
                  <a:off x="9164188" y="5502394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96" name="Oval 795"/>
                <p:cNvSpPr/>
                <p:nvPr/>
              </p:nvSpPr>
              <p:spPr>
                <a:xfrm rot="5400000">
                  <a:off x="9382851" y="5502393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97" name="Oval 796"/>
                <p:cNvSpPr/>
                <p:nvPr/>
              </p:nvSpPr>
              <p:spPr>
                <a:xfrm rot="5400000">
                  <a:off x="9634641" y="5502395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98" name="Oval 797"/>
                <p:cNvSpPr/>
                <p:nvPr/>
              </p:nvSpPr>
              <p:spPr>
                <a:xfrm rot="5400000">
                  <a:off x="2378705" y="550687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99" name="Oval 798"/>
                <p:cNvSpPr/>
                <p:nvPr/>
              </p:nvSpPr>
              <p:spPr>
                <a:xfrm rot="5400000">
                  <a:off x="2630495" y="5506873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00" name="Oval 799"/>
                <p:cNvSpPr/>
                <p:nvPr/>
              </p:nvSpPr>
              <p:spPr>
                <a:xfrm rot="5400000">
                  <a:off x="2849158" y="550687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01" name="Oval 800"/>
                <p:cNvSpPr/>
                <p:nvPr/>
              </p:nvSpPr>
              <p:spPr>
                <a:xfrm rot="5400000">
                  <a:off x="3100948" y="5506874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02" name="Oval 801"/>
                <p:cNvSpPr/>
                <p:nvPr/>
              </p:nvSpPr>
              <p:spPr>
                <a:xfrm rot="5400000">
                  <a:off x="3319610" y="550687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03" name="Oval 802"/>
                <p:cNvSpPr/>
                <p:nvPr/>
              </p:nvSpPr>
              <p:spPr>
                <a:xfrm rot="5400000">
                  <a:off x="3571400" y="5506873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04" name="Oval 803"/>
                <p:cNvSpPr/>
                <p:nvPr/>
              </p:nvSpPr>
              <p:spPr>
                <a:xfrm rot="5400000">
                  <a:off x="3790063" y="550687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05" name="Oval 804"/>
                <p:cNvSpPr/>
                <p:nvPr/>
              </p:nvSpPr>
              <p:spPr>
                <a:xfrm rot="5400000">
                  <a:off x="4041853" y="5506874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06" name="Oval 805"/>
                <p:cNvSpPr/>
                <p:nvPr/>
              </p:nvSpPr>
              <p:spPr>
                <a:xfrm rot="5400000">
                  <a:off x="4267619" y="550687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07" name="Oval 806"/>
                <p:cNvSpPr/>
                <p:nvPr/>
              </p:nvSpPr>
              <p:spPr>
                <a:xfrm rot="5400000">
                  <a:off x="4519409" y="5506874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08" name="Oval 807"/>
                <p:cNvSpPr/>
                <p:nvPr/>
              </p:nvSpPr>
              <p:spPr>
                <a:xfrm rot="5400000">
                  <a:off x="4738072" y="5506873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09" name="Oval 808"/>
                <p:cNvSpPr/>
                <p:nvPr/>
              </p:nvSpPr>
              <p:spPr>
                <a:xfrm rot="5400000">
                  <a:off x="4989862" y="5506875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10" name="Oval 809"/>
                <p:cNvSpPr/>
                <p:nvPr/>
              </p:nvSpPr>
              <p:spPr>
                <a:xfrm rot="5400000">
                  <a:off x="5208524" y="550687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11" name="Oval 810"/>
                <p:cNvSpPr/>
                <p:nvPr/>
              </p:nvSpPr>
              <p:spPr>
                <a:xfrm rot="5400000">
                  <a:off x="5460314" y="5506874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12" name="Oval 811"/>
                <p:cNvSpPr/>
                <p:nvPr/>
              </p:nvSpPr>
              <p:spPr>
                <a:xfrm rot="5400000">
                  <a:off x="5678977" y="5506873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13" name="Oval 812"/>
                <p:cNvSpPr/>
                <p:nvPr/>
              </p:nvSpPr>
              <p:spPr>
                <a:xfrm rot="5400000">
                  <a:off x="5930767" y="5506875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14" name="Oval 813"/>
                <p:cNvSpPr/>
                <p:nvPr/>
              </p:nvSpPr>
              <p:spPr>
                <a:xfrm rot="5400000">
                  <a:off x="6147576" y="550687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15" name="Oval 814"/>
                <p:cNvSpPr/>
                <p:nvPr/>
              </p:nvSpPr>
              <p:spPr>
                <a:xfrm rot="5400000">
                  <a:off x="6399366" y="5506874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16" name="Oval 815"/>
                <p:cNvSpPr/>
                <p:nvPr/>
              </p:nvSpPr>
              <p:spPr>
                <a:xfrm rot="5400000">
                  <a:off x="6618029" y="5506873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17" name="Oval 816"/>
                <p:cNvSpPr/>
                <p:nvPr/>
              </p:nvSpPr>
              <p:spPr>
                <a:xfrm rot="5400000">
                  <a:off x="6869819" y="5506875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18" name="Oval 817"/>
                <p:cNvSpPr/>
                <p:nvPr/>
              </p:nvSpPr>
              <p:spPr>
                <a:xfrm rot="5400000">
                  <a:off x="7088481" y="550687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19" name="Oval 818"/>
                <p:cNvSpPr/>
                <p:nvPr/>
              </p:nvSpPr>
              <p:spPr>
                <a:xfrm rot="5400000">
                  <a:off x="7340271" y="5506874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20" name="Oval 819"/>
                <p:cNvSpPr/>
                <p:nvPr/>
              </p:nvSpPr>
              <p:spPr>
                <a:xfrm rot="5400000">
                  <a:off x="7558934" y="5506873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21" name="Oval 820"/>
                <p:cNvSpPr/>
                <p:nvPr/>
              </p:nvSpPr>
              <p:spPr>
                <a:xfrm rot="5400000">
                  <a:off x="7810724" y="5506875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22" name="Oval 821"/>
                <p:cNvSpPr/>
                <p:nvPr/>
              </p:nvSpPr>
              <p:spPr>
                <a:xfrm rot="5400000">
                  <a:off x="8036490" y="5506873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23" name="Oval 822"/>
                <p:cNvSpPr/>
                <p:nvPr/>
              </p:nvSpPr>
              <p:spPr>
                <a:xfrm rot="5400000">
                  <a:off x="8288280" y="5506875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24" name="Oval 823"/>
                <p:cNvSpPr/>
                <p:nvPr/>
              </p:nvSpPr>
              <p:spPr>
                <a:xfrm rot="5400000">
                  <a:off x="8506943" y="5506874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25" name="Oval 824"/>
                <p:cNvSpPr/>
                <p:nvPr/>
              </p:nvSpPr>
              <p:spPr>
                <a:xfrm rot="5400000">
                  <a:off x="8758733" y="5506876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26" name="Oval 825"/>
                <p:cNvSpPr/>
                <p:nvPr/>
              </p:nvSpPr>
              <p:spPr>
                <a:xfrm rot="5400000">
                  <a:off x="8977395" y="5506873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27" name="Oval 826"/>
                <p:cNvSpPr/>
                <p:nvPr/>
              </p:nvSpPr>
              <p:spPr>
                <a:xfrm rot="5400000">
                  <a:off x="9229185" y="5506875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28" name="Oval 827"/>
                <p:cNvSpPr/>
                <p:nvPr/>
              </p:nvSpPr>
              <p:spPr>
                <a:xfrm rot="5400000">
                  <a:off x="9447848" y="5506874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29" name="Oval 828"/>
                <p:cNvSpPr/>
                <p:nvPr/>
              </p:nvSpPr>
              <p:spPr>
                <a:xfrm rot="5400000">
                  <a:off x="9699638" y="5506876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30" name="Oval 829"/>
                <p:cNvSpPr/>
                <p:nvPr/>
              </p:nvSpPr>
              <p:spPr>
                <a:xfrm rot="5400000">
                  <a:off x="2318185" y="6280096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31" name="Oval 830"/>
                <p:cNvSpPr/>
                <p:nvPr/>
              </p:nvSpPr>
              <p:spPr>
                <a:xfrm rot="5400000">
                  <a:off x="2569975" y="628009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32" name="Oval 831"/>
                <p:cNvSpPr/>
                <p:nvPr/>
              </p:nvSpPr>
              <p:spPr>
                <a:xfrm rot="5400000">
                  <a:off x="2788638" y="6280097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33" name="Oval 832"/>
                <p:cNvSpPr/>
                <p:nvPr/>
              </p:nvSpPr>
              <p:spPr>
                <a:xfrm rot="5400000">
                  <a:off x="3040428" y="628009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34" name="Oval 833"/>
                <p:cNvSpPr/>
                <p:nvPr/>
              </p:nvSpPr>
              <p:spPr>
                <a:xfrm rot="5400000">
                  <a:off x="3259090" y="6280096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35" name="Oval 834"/>
                <p:cNvSpPr/>
                <p:nvPr/>
              </p:nvSpPr>
              <p:spPr>
                <a:xfrm rot="5400000">
                  <a:off x="3510880" y="628009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36" name="Oval 835"/>
                <p:cNvSpPr/>
                <p:nvPr/>
              </p:nvSpPr>
              <p:spPr>
                <a:xfrm rot="5400000">
                  <a:off x="3729543" y="6280097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37" name="Oval 836"/>
                <p:cNvSpPr/>
                <p:nvPr/>
              </p:nvSpPr>
              <p:spPr>
                <a:xfrm rot="5400000">
                  <a:off x="3981333" y="628009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38" name="Oval 837"/>
                <p:cNvSpPr/>
                <p:nvPr/>
              </p:nvSpPr>
              <p:spPr>
                <a:xfrm rot="5400000">
                  <a:off x="4207099" y="6280097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39" name="Oval 838"/>
                <p:cNvSpPr/>
                <p:nvPr/>
              </p:nvSpPr>
              <p:spPr>
                <a:xfrm rot="5400000">
                  <a:off x="4458889" y="628009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40" name="Oval 839"/>
                <p:cNvSpPr/>
                <p:nvPr/>
              </p:nvSpPr>
              <p:spPr>
                <a:xfrm rot="5400000">
                  <a:off x="4677552" y="628009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41" name="Oval 840"/>
                <p:cNvSpPr/>
                <p:nvPr/>
              </p:nvSpPr>
              <p:spPr>
                <a:xfrm rot="5400000">
                  <a:off x="4929342" y="628010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42" name="Oval 841"/>
                <p:cNvSpPr/>
                <p:nvPr/>
              </p:nvSpPr>
              <p:spPr>
                <a:xfrm rot="5400000">
                  <a:off x="5148004" y="6280097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43" name="Oval 842"/>
                <p:cNvSpPr/>
                <p:nvPr/>
              </p:nvSpPr>
              <p:spPr>
                <a:xfrm rot="5400000">
                  <a:off x="5399794" y="628009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44" name="Oval 843"/>
                <p:cNvSpPr/>
                <p:nvPr/>
              </p:nvSpPr>
              <p:spPr>
                <a:xfrm rot="5400000">
                  <a:off x="5618457" y="628009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45" name="Oval 844"/>
                <p:cNvSpPr/>
                <p:nvPr/>
              </p:nvSpPr>
              <p:spPr>
                <a:xfrm rot="5400000">
                  <a:off x="5870247" y="628010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46" name="Oval 845"/>
                <p:cNvSpPr/>
                <p:nvPr/>
              </p:nvSpPr>
              <p:spPr>
                <a:xfrm rot="5400000">
                  <a:off x="6087056" y="6280097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47" name="Oval 846"/>
                <p:cNvSpPr/>
                <p:nvPr/>
              </p:nvSpPr>
              <p:spPr>
                <a:xfrm rot="5400000">
                  <a:off x="6338846" y="628009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48" name="Oval 847"/>
                <p:cNvSpPr/>
                <p:nvPr/>
              </p:nvSpPr>
              <p:spPr>
                <a:xfrm rot="5400000">
                  <a:off x="6557509" y="628009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49" name="Oval 848"/>
                <p:cNvSpPr/>
                <p:nvPr/>
              </p:nvSpPr>
              <p:spPr>
                <a:xfrm rot="5400000">
                  <a:off x="6809299" y="628010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50" name="Oval 849"/>
                <p:cNvSpPr/>
                <p:nvPr/>
              </p:nvSpPr>
              <p:spPr>
                <a:xfrm rot="5400000">
                  <a:off x="7027961" y="6280097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51" name="Oval 850"/>
                <p:cNvSpPr/>
                <p:nvPr/>
              </p:nvSpPr>
              <p:spPr>
                <a:xfrm rot="5400000">
                  <a:off x="7279751" y="628009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52" name="Oval 851"/>
                <p:cNvSpPr/>
                <p:nvPr/>
              </p:nvSpPr>
              <p:spPr>
                <a:xfrm rot="5400000">
                  <a:off x="7498414" y="628009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53" name="Oval 852"/>
                <p:cNvSpPr/>
                <p:nvPr/>
              </p:nvSpPr>
              <p:spPr>
                <a:xfrm rot="5400000">
                  <a:off x="7750204" y="628010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54" name="Oval 853"/>
                <p:cNvSpPr/>
                <p:nvPr/>
              </p:nvSpPr>
              <p:spPr>
                <a:xfrm rot="5400000">
                  <a:off x="7975970" y="628009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55" name="Oval 854"/>
                <p:cNvSpPr/>
                <p:nvPr/>
              </p:nvSpPr>
              <p:spPr>
                <a:xfrm rot="5400000">
                  <a:off x="8227760" y="628010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56" name="Oval 855"/>
                <p:cNvSpPr/>
                <p:nvPr/>
              </p:nvSpPr>
              <p:spPr>
                <a:xfrm rot="5400000">
                  <a:off x="8446423" y="628009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57" name="Oval 856"/>
                <p:cNvSpPr/>
                <p:nvPr/>
              </p:nvSpPr>
              <p:spPr>
                <a:xfrm rot="5400000">
                  <a:off x="8698213" y="628010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58" name="Oval 857"/>
                <p:cNvSpPr/>
                <p:nvPr/>
              </p:nvSpPr>
              <p:spPr>
                <a:xfrm rot="5400000">
                  <a:off x="8916875" y="628009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59" name="Oval 858"/>
                <p:cNvSpPr/>
                <p:nvPr/>
              </p:nvSpPr>
              <p:spPr>
                <a:xfrm rot="5400000">
                  <a:off x="9168665" y="628010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60" name="Oval 859"/>
                <p:cNvSpPr/>
                <p:nvPr/>
              </p:nvSpPr>
              <p:spPr>
                <a:xfrm rot="5400000">
                  <a:off x="9387328" y="628009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61" name="Oval 860"/>
                <p:cNvSpPr/>
                <p:nvPr/>
              </p:nvSpPr>
              <p:spPr>
                <a:xfrm rot="5400000">
                  <a:off x="9639118" y="628010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62" name="Oval 861"/>
                <p:cNvSpPr/>
                <p:nvPr/>
              </p:nvSpPr>
              <p:spPr>
                <a:xfrm rot="5400000">
                  <a:off x="2383182" y="6284577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63" name="Oval 862"/>
                <p:cNvSpPr/>
                <p:nvPr/>
              </p:nvSpPr>
              <p:spPr>
                <a:xfrm rot="5400000">
                  <a:off x="2634972" y="628457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64" name="Oval 863"/>
                <p:cNvSpPr/>
                <p:nvPr/>
              </p:nvSpPr>
              <p:spPr>
                <a:xfrm rot="5400000">
                  <a:off x="2853635" y="628457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65" name="Oval 864"/>
                <p:cNvSpPr/>
                <p:nvPr/>
              </p:nvSpPr>
              <p:spPr>
                <a:xfrm rot="5400000">
                  <a:off x="3105425" y="628458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66" name="Oval 865"/>
                <p:cNvSpPr/>
                <p:nvPr/>
              </p:nvSpPr>
              <p:spPr>
                <a:xfrm rot="5400000">
                  <a:off x="3324087" y="6284577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67" name="Oval 866"/>
                <p:cNvSpPr/>
                <p:nvPr/>
              </p:nvSpPr>
              <p:spPr>
                <a:xfrm rot="5400000">
                  <a:off x="3575877" y="628457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68" name="Oval 867"/>
                <p:cNvSpPr/>
                <p:nvPr/>
              </p:nvSpPr>
              <p:spPr>
                <a:xfrm rot="5400000">
                  <a:off x="3794540" y="628457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69" name="Oval 868"/>
                <p:cNvSpPr/>
                <p:nvPr/>
              </p:nvSpPr>
              <p:spPr>
                <a:xfrm rot="5400000">
                  <a:off x="4046330" y="628458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70" name="Oval 869"/>
                <p:cNvSpPr/>
                <p:nvPr/>
              </p:nvSpPr>
              <p:spPr>
                <a:xfrm rot="5400000">
                  <a:off x="4272096" y="628457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71" name="Oval 870"/>
                <p:cNvSpPr/>
                <p:nvPr/>
              </p:nvSpPr>
              <p:spPr>
                <a:xfrm rot="5400000">
                  <a:off x="4523886" y="628458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72" name="Oval 871"/>
                <p:cNvSpPr/>
                <p:nvPr/>
              </p:nvSpPr>
              <p:spPr>
                <a:xfrm rot="5400000">
                  <a:off x="4742549" y="628457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73" name="Oval 872"/>
                <p:cNvSpPr/>
                <p:nvPr/>
              </p:nvSpPr>
              <p:spPr>
                <a:xfrm rot="5400000">
                  <a:off x="4994339" y="628458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74" name="Oval 873"/>
                <p:cNvSpPr/>
                <p:nvPr/>
              </p:nvSpPr>
              <p:spPr>
                <a:xfrm rot="5400000">
                  <a:off x="5213001" y="628457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75" name="Oval 874"/>
                <p:cNvSpPr/>
                <p:nvPr/>
              </p:nvSpPr>
              <p:spPr>
                <a:xfrm rot="5400000">
                  <a:off x="5464791" y="628458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76" name="Oval 875"/>
                <p:cNvSpPr/>
                <p:nvPr/>
              </p:nvSpPr>
              <p:spPr>
                <a:xfrm rot="5400000">
                  <a:off x="5683454" y="628457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77" name="Oval 876"/>
                <p:cNvSpPr/>
                <p:nvPr/>
              </p:nvSpPr>
              <p:spPr>
                <a:xfrm rot="5400000">
                  <a:off x="5935244" y="628458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78" name="Oval 877"/>
                <p:cNvSpPr/>
                <p:nvPr/>
              </p:nvSpPr>
              <p:spPr>
                <a:xfrm rot="5400000">
                  <a:off x="6152053" y="628457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79" name="Oval 878"/>
                <p:cNvSpPr/>
                <p:nvPr/>
              </p:nvSpPr>
              <p:spPr>
                <a:xfrm rot="5400000">
                  <a:off x="6403843" y="628458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80" name="Oval 879"/>
                <p:cNvSpPr/>
                <p:nvPr/>
              </p:nvSpPr>
              <p:spPr>
                <a:xfrm rot="5400000">
                  <a:off x="6622506" y="628457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81" name="Oval 880"/>
                <p:cNvSpPr/>
                <p:nvPr/>
              </p:nvSpPr>
              <p:spPr>
                <a:xfrm rot="5400000">
                  <a:off x="6874296" y="628458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82" name="Oval 881"/>
                <p:cNvSpPr/>
                <p:nvPr/>
              </p:nvSpPr>
              <p:spPr>
                <a:xfrm rot="5400000">
                  <a:off x="7092958" y="6284578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83" name="Oval 882"/>
                <p:cNvSpPr/>
                <p:nvPr/>
              </p:nvSpPr>
              <p:spPr>
                <a:xfrm rot="5400000">
                  <a:off x="7344748" y="628458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84" name="Oval 883"/>
                <p:cNvSpPr/>
                <p:nvPr/>
              </p:nvSpPr>
              <p:spPr>
                <a:xfrm rot="5400000">
                  <a:off x="7563411" y="628457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85" name="Oval 884"/>
                <p:cNvSpPr/>
                <p:nvPr/>
              </p:nvSpPr>
              <p:spPr>
                <a:xfrm rot="5400000">
                  <a:off x="7815201" y="628458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86" name="Oval 885"/>
                <p:cNvSpPr/>
                <p:nvPr/>
              </p:nvSpPr>
              <p:spPr>
                <a:xfrm rot="5400000">
                  <a:off x="8040967" y="628457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87" name="Oval 886"/>
                <p:cNvSpPr/>
                <p:nvPr/>
              </p:nvSpPr>
              <p:spPr>
                <a:xfrm rot="5400000">
                  <a:off x="8292757" y="628458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88" name="Oval 887"/>
                <p:cNvSpPr/>
                <p:nvPr/>
              </p:nvSpPr>
              <p:spPr>
                <a:xfrm rot="5400000">
                  <a:off x="8511420" y="628458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89" name="Oval 888"/>
                <p:cNvSpPr/>
                <p:nvPr/>
              </p:nvSpPr>
              <p:spPr>
                <a:xfrm rot="5400000">
                  <a:off x="8763210" y="628458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90" name="Oval 889"/>
                <p:cNvSpPr/>
                <p:nvPr/>
              </p:nvSpPr>
              <p:spPr>
                <a:xfrm rot="5400000">
                  <a:off x="8981872" y="6284579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91" name="Oval 890"/>
                <p:cNvSpPr/>
                <p:nvPr/>
              </p:nvSpPr>
              <p:spPr>
                <a:xfrm rot="5400000">
                  <a:off x="9233662" y="6284581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92" name="Oval 891"/>
                <p:cNvSpPr/>
                <p:nvPr/>
              </p:nvSpPr>
              <p:spPr>
                <a:xfrm rot="5400000">
                  <a:off x="9452325" y="6284580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93" name="Oval 892"/>
                <p:cNvSpPr/>
                <p:nvPr/>
              </p:nvSpPr>
              <p:spPr>
                <a:xfrm rot="5400000">
                  <a:off x="9704115" y="6284582"/>
                  <a:ext cx="81877" cy="69962"/>
                </a:xfrm>
                <a:prstGeom prst="ellipse">
                  <a:avLst/>
                </a:prstGeom>
                <a:solidFill>
                  <a:srgbClr val="FF4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</p:grpSp>
          <p:grpSp>
            <p:nvGrpSpPr>
              <p:cNvPr id="78" name="Group 77"/>
              <p:cNvGrpSpPr/>
              <p:nvPr/>
            </p:nvGrpSpPr>
            <p:grpSpPr>
              <a:xfrm>
                <a:off x="2304844" y="921123"/>
                <a:ext cx="435368" cy="5379004"/>
                <a:chOff x="2304844" y="921123"/>
                <a:chExt cx="435368" cy="5379004"/>
              </a:xfrm>
            </p:grpSpPr>
            <p:sp>
              <p:nvSpPr>
                <p:cNvPr id="634" name="Rectangle 633"/>
                <p:cNvSpPr/>
                <p:nvPr/>
              </p:nvSpPr>
              <p:spPr>
                <a:xfrm>
                  <a:off x="2355523" y="921124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5" name="Rectangle 634"/>
                <p:cNvSpPr/>
                <p:nvPr/>
              </p:nvSpPr>
              <p:spPr>
                <a:xfrm>
                  <a:off x="2549913" y="921123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6" name="Rectangle 635"/>
                <p:cNvSpPr/>
                <p:nvPr/>
              </p:nvSpPr>
              <p:spPr>
                <a:xfrm>
                  <a:off x="2353984" y="1276419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7" name="Rectangle 636"/>
                <p:cNvSpPr/>
                <p:nvPr/>
              </p:nvSpPr>
              <p:spPr>
                <a:xfrm>
                  <a:off x="2556543" y="1276418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8" name="Rectangle 637"/>
                <p:cNvSpPr/>
                <p:nvPr/>
              </p:nvSpPr>
              <p:spPr>
                <a:xfrm>
                  <a:off x="2364821" y="1668613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9" name="Rectangle 638"/>
                <p:cNvSpPr/>
                <p:nvPr/>
              </p:nvSpPr>
              <p:spPr>
                <a:xfrm>
                  <a:off x="2605605" y="1675428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0" name="Rectangle 639"/>
                <p:cNvSpPr/>
                <p:nvPr/>
              </p:nvSpPr>
              <p:spPr>
                <a:xfrm>
                  <a:off x="2631556" y="20178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1" name="Rectangle 640"/>
                <p:cNvSpPr/>
                <p:nvPr/>
              </p:nvSpPr>
              <p:spPr>
                <a:xfrm>
                  <a:off x="2391628" y="20178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2" name="Rectangle 641"/>
                <p:cNvSpPr/>
                <p:nvPr/>
              </p:nvSpPr>
              <p:spPr>
                <a:xfrm>
                  <a:off x="2338944" y="24678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3" name="Rectangle 642"/>
                <p:cNvSpPr/>
                <p:nvPr/>
              </p:nvSpPr>
              <p:spPr>
                <a:xfrm>
                  <a:off x="2676626" y="24678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4" name="Rectangle 643"/>
                <p:cNvSpPr/>
                <p:nvPr/>
              </p:nvSpPr>
              <p:spPr>
                <a:xfrm>
                  <a:off x="2669996" y="281942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5" name="Rectangle 644"/>
                <p:cNvSpPr/>
                <p:nvPr/>
              </p:nvSpPr>
              <p:spPr>
                <a:xfrm>
                  <a:off x="2338834" y="2817143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6" name="Rectangle 645"/>
                <p:cNvSpPr/>
                <p:nvPr/>
              </p:nvSpPr>
              <p:spPr>
                <a:xfrm>
                  <a:off x="2414488" y="287672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7" name="Rectangle 646"/>
                <p:cNvSpPr/>
                <p:nvPr/>
              </p:nvSpPr>
              <p:spPr>
                <a:xfrm>
                  <a:off x="2605042" y="287330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8" name="Rectangle 647"/>
                <p:cNvSpPr/>
                <p:nvPr/>
              </p:nvSpPr>
              <p:spPr>
                <a:xfrm>
                  <a:off x="2319666" y="32663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9" name="Rectangle 648"/>
                <p:cNvSpPr/>
                <p:nvPr/>
              </p:nvSpPr>
              <p:spPr>
                <a:xfrm>
                  <a:off x="2384563" y="32410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0" name="Rectangle 649"/>
                <p:cNvSpPr/>
                <p:nvPr/>
              </p:nvSpPr>
              <p:spPr>
                <a:xfrm>
                  <a:off x="2590244" y="32410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1" name="Rectangle 650"/>
                <p:cNvSpPr/>
                <p:nvPr/>
              </p:nvSpPr>
              <p:spPr>
                <a:xfrm>
                  <a:off x="2694493" y="32663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2" name="Rectangle 651"/>
                <p:cNvSpPr/>
                <p:nvPr/>
              </p:nvSpPr>
              <p:spPr>
                <a:xfrm>
                  <a:off x="2616914" y="36522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3" name="Rectangle 652"/>
                <p:cNvSpPr/>
                <p:nvPr/>
              </p:nvSpPr>
              <p:spPr>
                <a:xfrm>
                  <a:off x="2394837" y="36522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4" name="Rectangle 653"/>
                <p:cNvSpPr/>
                <p:nvPr/>
              </p:nvSpPr>
              <p:spPr>
                <a:xfrm>
                  <a:off x="2323230" y="360424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5" name="Rectangle 654"/>
                <p:cNvSpPr/>
                <p:nvPr/>
              </p:nvSpPr>
              <p:spPr>
                <a:xfrm>
                  <a:off x="2683556" y="361542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6" name="Rectangle 655"/>
                <p:cNvSpPr/>
                <p:nvPr/>
              </p:nvSpPr>
              <p:spPr>
                <a:xfrm>
                  <a:off x="2592841" y="4015834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7" name="Rectangle 656"/>
                <p:cNvSpPr/>
                <p:nvPr/>
              </p:nvSpPr>
              <p:spPr>
                <a:xfrm>
                  <a:off x="2348158" y="4021486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8" name="Rectangle 657"/>
                <p:cNvSpPr/>
                <p:nvPr/>
              </p:nvSpPr>
              <p:spPr>
                <a:xfrm>
                  <a:off x="2382461" y="4355043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9" name="Rectangle 658"/>
                <p:cNvSpPr/>
                <p:nvPr/>
              </p:nvSpPr>
              <p:spPr>
                <a:xfrm>
                  <a:off x="2604426" y="4360375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0" name="Rectangle 659"/>
                <p:cNvSpPr/>
                <p:nvPr/>
              </p:nvSpPr>
              <p:spPr>
                <a:xfrm>
                  <a:off x="2304844" y="47505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1" name="Rectangle 660"/>
                <p:cNvSpPr/>
                <p:nvPr/>
              </p:nvSpPr>
              <p:spPr>
                <a:xfrm>
                  <a:off x="2662595" y="47505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2" name="Rectangle 661"/>
                <p:cNvSpPr/>
                <p:nvPr/>
              </p:nvSpPr>
              <p:spPr>
                <a:xfrm>
                  <a:off x="2341303" y="4950738"/>
                  <a:ext cx="130565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3" name="Rectangle 662"/>
                <p:cNvSpPr/>
                <p:nvPr/>
              </p:nvSpPr>
              <p:spPr>
                <a:xfrm>
                  <a:off x="2568920" y="4950738"/>
                  <a:ext cx="125573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4" name="Rectangle 663"/>
                <p:cNvSpPr/>
                <p:nvPr/>
              </p:nvSpPr>
              <p:spPr>
                <a:xfrm>
                  <a:off x="2315949" y="536971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5" name="Rectangle 664"/>
                <p:cNvSpPr/>
                <p:nvPr/>
              </p:nvSpPr>
              <p:spPr>
                <a:xfrm>
                  <a:off x="2634492" y="536678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6" name="Rectangle 665"/>
                <p:cNvSpPr/>
                <p:nvPr/>
              </p:nvSpPr>
              <p:spPr>
                <a:xfrm>
                  <a:off x="2307573" y="55990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7" name="Rectangle 666"/>
                <p:cNvSpPr/>
                <p:nvPr/>
              </p:nvSpPr>
              <p:spPr>
                <a:xfrm>
                  <a:off x="2588911" y="5612425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8" name="Rectangle 667"/>
                <p:cNvSpPr/>
                <p:nvPr/>
              </p:nvSpPr>
              <p:spPr>
                <a:xfrm>
                  <a:off x="2307364" y="5986629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9" name="Rectangle 668"/>
                <p:cNvSpPr/>
                <p:nvPr/>
              </p:nvSpPr>
              <p:spPr>
                <a:xfrm>
                  <a:off x="2588702" y="60000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9" name="Group 78"/>
              <p:cNvGrpSpPr/>
              <p:nvPr/>
            </p:nvGrpSpPr>
            <p:grpSpPr>
              <a:xfrm>
                <a:off x="2778261" y="923166"/>
                <a:ext cx="435368" cy="5379004"/>
                <a:chOff x="2457244" y="1073523"/>
                <a:chExt cx="435368" cy="5379004"/>
              </a:xfrm>
            </p:grpSpPr>
            <p:sp>
              <p:nvSpPr>
                <p:cNvPr id="598" name="Rectangle 597"/>
                <p:cNvSpPr/>
                <p:nvPr/>
              </p:nvSpPr>
              <p:spPr>
                <a:xfrm>
                  <a:off x="2507923" y="1073524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9" name="Rectangle 598"/>
                <p:cNvSpPr/>
                <p:nvPr/>
              </p:nvSpPr>
              <p:spPr>
                <a:xfrm>
                  <a:off x="2702313" y="1073523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0" name="Rectangle 599"/>
                <p:cNvSpPr/>
                <p:nvPr/>
              </p:nvSpPr>
              <p:spPr>
                <a:xfrm>
                  <a:off x="2506384" y="1428819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1" name="Rectangle 600"/>
                <p:cNvSpPr/>
                <p:nvPr/>
              </p:nvSpPr>
              <p:spPr>
                <a:xfrm>
                  <a:off x="2708943" y="1428818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2" name="Rectangle 601"/>
                <p:cNvSpPr/>
                <p:nvPr/>
              </p:nvSpPr>
              <p:spPr>
                <a:xfrm>
                  <a:off x="2517221" y="1821013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3" name="Rectangle 602"/>
                <p:cNvSpPr/>
                <p:nvPr/>
              </p:nvSpPr>
              <p:spPr>
                <a:xfrm>
                  <a:off x="2758005" y="1827828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4" name="Rectangle 603"/>
                <p:cNvSpPr/>
                <p:nvPr/>
              </p:nvSpPr>
              <p:spPr>
                <a:xfrm>
                  <a:off x="2783956" y="21702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5" name="Rectangle 604"/>
                <p:cNvSpPr/>
                <p:nvPr/>
              </p:nvSpPr>
              <p:spPr>
                <a:xfrm>
                  <a:off x="2544028" y="21702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6" name="Rectangle 605"/>
                <p:cNvSpPr/>
                <p:nvPr/>
              </p:nvSpPr>
              <p:spPr>
                <a:xfrm>
                  <a:off x="2491344" y="26202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7" name="Rectangle 606"/>
                <p:cNvSpPr/>
                <p:nvPr/>
              </p:nvSpPr>
              <p:spPr>
                <a:xfrm>
                  <a:off x="2829026" y="26202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8" name="Rectangle 607"/>
                <p:cNvSpPr/>
                <p:nvPr/>
              </p:nvSpPr>
              <p:spPr>
                <a:xfrm>
                  <a:off x="2822396" y="297182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9" name="Rectangle 608"/>
                <p:cNvSpPr/>
                <p:nvPr/>
              </p:nvSpPr>
              <p:spPr>
                <a:xfrm>
                  <a:off x="2491234" y="2969543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0" name="Rectangle 609"/>
                <p:cNvSpPr/>
                <p:nvPr/>
              </p:nvSpPr>
              <p:spPr>
                <a:xfrm>
                  <a:off x="2566888" y="302912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1" name="Rectangle 610"/>
                <p:cNvSpPr/>
                <p:nvPr/>
              </p:nvSpPr>
              <p:spPr>
                <a:xfrm>
                  <a:off x="2757442" y="302570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2" name="Rectangle 611"/>
                <p:cNvSpPr/>
                <p:nvPr/>
              </p:nvSpPr>
              <p:spPr>
                <a:xfrm>
                  <a:off x="2472066" y="34187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3" name="Rectangle 612"/>
                <p:cNvSpPr/>
                <p:nvPr/>
              </p:nvSpPr>
              <p:spPr>
                <a:xfrm>
                  <a:off x="2536963" y="33934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4" name="Rectangle 613"/>
                <p:cNvSpPr/>
                <p:nvPr/>
              </p:nvSpPr>
              <p:spPr>
                <a:xfrm>
                  <a:off x="2742644" y="33934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5" name="Rectangle 614"/>
                <p:cNvSpPr/>
                <p:nvPr/>
              </p:nvSpPr>
              <p:spPr>
                <a:xfrm>
                  <a:off x="2846893" y="34187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6" name="Rectangle 615"/>
                <p:cNvSpPr/>
                <p:nvPr/>
              </p:nvSpPr>
              <p:spPr>
                <a:xfrm>
                  <a:off x="2769314" y="38046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7" name="Rectangle 616"/>
                <p:cNvSpPr/>
                <p:nvPr/>
              </p:nvSpPr>
              <p:spPr>
                <a:xfrm>
                  <a:off x="2547237" y="38046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8" name="Rectangle 617"/>
                <p:cNvSpPr/>
                <p:nvPr/>
              </p:nvSpPr>
              <p:spPr>
                <a:xfrm>
                  <a:off x="2475630" y="375664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9" name="Rectangle 618"/>
                <p:cNvSpPr/>
                <p:nvPr/>
              </p:nvSpPr>
              <p:spPr>
                <a:xfrm>
                  <a:off x="2835956" y="376782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0" name="Rectangle 619"/>
                <p:cNvSpPr/>
                <p:nvPr/>
              </p:nvSpPr>
              <p:spPr>
                <a:xfrm>
                  <a:off x="2745241" y="4168234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1" name="Rectangle 620"/>
                <p:cNvSpPr/>
                <p:nvPr/>
              </p:nvSpPr>
              <p:spPr>
                <a:xfrm>
                  <a:off x="2500558" y="4173886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2" name="Rectangle 621"/>
                <p:cNvSpPr/>
                <p:nvPr/>
              </p:nvSpPr>
              <p:spPr>
                <a:xfrm>
                  <a:off x="2534861" y="4507443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3" name="Rectangle 622"/>
                <p:cNvSpPr/>
                <p:nvPr/>
              </p:nvSpPr>
              <p:spPr>
                <a:xfrm>
                  <a:off x="2756826" y="4512775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4" name="Rectangle 623"/>
                <p:cNvSpPr/>
                <p:nvPr/>
              </p:nvSpPr>
              <p:spPr>
                <a:xfrm>
                  <a:off x="2457244" y="49029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5" name="Rectangle 624"/>
                <p:cNvSpPr/>
                <p:nvPr/>
              </p:nvSpPr>
              <p:spPr>
                <a:xfrm>
                  <a:off x="2814995" y="49029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6" name="Rectangle 625"/>
                <p:cNvSpPr/>
                <p:nvPr/>
              </p:nvSpPr>
              <p:spPr>
                <a:xfrm>
                  <a:off x="2493703" y="5103138"/>
                  <a:ext cx="130565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7" name="Rectangle 626"/>
                <p:cNvSpPr/>
                <p:nvPr/>
              </p:nvSpPr>
              <p:spPr>
                <a:xfrm>
                  <a:off x="2721320" y="5103138"/>
                  <a:ext cx="125573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8" name="Rectangle 627"/>
                <p:cNvSpPr/>
                <p:nvPr/>
              </p:nvSpPr>
              <p:spPr>
                <a:xfrm>
                  <a:off x="2468349" y="552211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9" name="Rectangle 628"/>
                <p:cNvSpPr/>
                <p:nvPr/>
              </p:nvSpPr>
              <p:spPr>
                <a:xfrm>
                  <a:off x="2786892" y="551918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0" name="Rectangle 629"/>
                <p:cNvSpPr/>
                <p:nvPr/>
              </p:nvSpPr>
              <p:spPr>
                <a:xfrm>
                  <a:off x="2459973" y="57514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1" name="Rectangle 630"/>
                <p:cNvSpPr/>
                <p:nvPr/>
              </p:nvSpPr>
              <p:spPr>
                <a:xfrm>
                  <a:off x="2741311" y="5764825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2" name="Rectangle 631"/>
                <p:cNvSpPr/>
                <p:nvPr/>
              </p:nvSpPr>
              <p:spPr>
                <a:xfrm>
                  <a:off x="2459764" y="6139029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3" name="Rectangle 632"/>
                <p:cNvSpPr/>
                <p:nvPr/>
              </p:nvSpPr>
              <p:spPr>
                <a:xfrm>
                  <a:off x="2741102" y="61524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0" name="Group 79"/>
              <p:cNvGrpSpPr/>
              <p:nvPr/>
            </p:nvGrpSpPr>
            <p:grpSpPr>
              <a:xfrm>
                <a:off x="3241539" y="926275"/>
                <a:ext cx="435368" cy="5379004"/>
                <a:chOff x="2304844" y="921123"/>
                <a:chExt cx="435368" cy="5379004"/>
              </a:xfrm>
            </p:grpSpPr>
            <p:sp>
              <p:nvSpPr>
                <p:cNvPr id="562" name="Rectangle 561"/>
                <p:cNvSpPr/>
                <p:nvPr/>
              </p:nvSpPr>
              <p:spPr>
                <a:xfrm>
                  <a:off x="2355523" y="921124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3" name="Rectangle 562"/>
                <p:cNvSpPr/>
                <p:nvPr/>
              </p:nvSpPr>
              <p:spPr>
                <a:xfrm>
                  <a:off x="2549913" y="921123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4" name="Rectangle 563"/>
                <p:cNvSpPr/>
                <p:nvPr/>
              </p:nvSpPr>
              <p:spPr>
                <a:xfrm>
                  <a:off x="2353984" y="1276419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5" name="Rectangle 564"/>
                <p:cNvSpPr/>
                <p:nvPr/>
              </p:nvSpPr>
              <p:spPr>
                <a:xfrm>
                  <a:off x="2556543" y="1276418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6" name="Rectangle 565"/>
                <p:cNvSpPr/>
                <p:nvPr/>
              </p:nvSpPr>
              <p:spPr>
                <a:xfrm>
                  <a:off x="2364821" y="1668613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7" name="Rectangle 566"/>
                <p:cNvSpPr/>
                <p:nvPr/>
              </p:nvSpPr>
              <p:spPr>
                <a:xfrm>
                  <a:off x="2605605" y="1675428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8" name="Rectangle 567"/>
                <p:cNvSpPr/>
                <p:nvPr/>
              </p:nvSpPr>
              <p:spPr>
                <a:xfrm>
                  <a:off x="2631556" y="20178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9" name="Rectangle 568"/>
                <p:cNvSpPr/>
                <p:nvPr/>
              </p:nvSpPr>
              <p:spPr>
                <a:xfrm>
                  <a:off x="2391628" y="20178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0" name="Rectangle 569"/>
                <p:cNvSpPr/>
                <p:nvPr/>
              </p:nvSpPr>
              <p:spPr>
                <a:xfrm>
                  <a:off x="2338944" y="24678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1" name="Rectangle 570"/>
                <p:cNvSpPr/>
                <p:nvPr/>
              </p:nvSpPr>
              <p:spPr>
                <a:xfrm>
                  <a:off x="2676626" y="24678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2" name="Rectangle 571"/>
                <p:cNvSpPr/>
                <p:nvPr/>
              </p:nvSpPr>
              <p:spPr>
                <a:xfrm>
                  <a:off x="2669996" y="281942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3" name="Rectangle 572"/>
                <p:cNvSpPr/>
                <p:nvPr/>
              </p:nvSpPr>
              <p:spPr>
                <a:xfrm>
                  <a:off x="2338834" y="2817143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4" name="Rectangle 573"/>
                <p:cNvSpPr/>
                <p:nvPr/>
              </p:nvSpPr>
              <p:spPr>
                <a:xfrm>
                  <a:off x="2414488" y="287672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5" name="Rectangle 574"/>
                <p:cNvSpPr/>
                <p:nvPr/>
              </p:nvSpPr>
              <p:spPr>
                <a:xfrm>
                  <a:off x="2605042" y="287330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6" name="Rectangle 575"/>
                <p:cNvSpPr/>
                <p:nvPr/>
              </p:nvSpPr>
              <p:spPr>
                <a:xfrm>
                  <a:off x="2319666" y="32663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7" name="Rectangle 576"/>
                <p:cNvSpPr/>
                <p:nvPr/>
              </p:nvSpPr>
              <p:spPr>
                <a:xfrm>
                  <a:off x="2384563" y="32410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8" name="Rectangle 577"/>
                <p:cNvSpPr/>
                <p:nvPr/>
              </p:nvSpPr>
              <p:spPr>
                <a:xfrm>
                  <a:off x="2590244" y="32410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9" name="Rectangle 578"/>
                <p:cNvSpPr/>
                <p:nvPr/>
              </p:nvSpPr>
              <p:spPr>
                <a:xfrm>
                  <a:off x="2694493" y="32663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0" name="Rectangle 579"/>
                <p:cNvSpPr/>
                <p:nvPr/>
              </p:nvSpPr>
              <p:spPr>
                <a:xfrm>
                  <a:off x="2616914" y="36522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1" name="Rectangle 580"/>
                <p:cNvSpPr/>
                <p:nvPr/>
              </p:nvSpPr>
              <p:spPr>
                <a:xfrm>
                  <a:off x="2394837" y="36522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2" name="Rectangle 581"/>
                <p:cNvSpPr/>
                <p:nvPr/>
              </p:nvSpPr>
              <p:spPr>
                <a:xfrm>
                  <a:off x="2323230" y="360424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3" name="Rectangle 582"/>
                <p:cNvSpPr/>
                <p:nvPr/>
              </p:nvSpPr>
              <p:spPr>
                <a:xfrm>
                  <a:off x="2683556" y="361542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4" name="Rectangle 583"/>
                <p:cNvSpPr/>
                <p:nvPr/>
              </p:nvSpPr>
              <p:spPr>
                <a:xfrm>
                  <a:off x="2592841" y="4015834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5" name="Rectangle 584"/>
                <p:cNvSpPr/>
                <p:nvPr/>
              </p:nvSpPr>
              <p:spPr>
                <a:xfrm>
                  <a:off x="2348158" y="4021486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6" name="Rectangle 585"/>
                <p:cNvSpPr/>
                <p:nvPr/>
              </p:nvSpPr>
              <p:spPr>
                <a:xfrm>
                  <a:off x="2382461" y="4355043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7" name="Rectangle 586"/>
                <p:cNvSpPr/>
                <p:nvPr/>
              </p:nvSpPr>
              <p:spPr>
                <a:xfrm>
                  <a:off x="2604426" y="4360375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8" name="Rectangle 587"/>
                <p:cNvSpPr/>
                <p:nvPr/>
              </p:nvSpPr>
              <p:spPr>
                <a:xfrm>
                  <a:off x="2304844" y="47505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9" name="Rectangle 588"/>
                <p:cNvSpPr/>
                <p:nvPr/>
              </p:nvSpPr>
              <p:spPr>
                <a:xfrm>
                  <a:off x="2662595" y="47505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0" name="Rectangle 589"/>
                <p:cNvSpPr/>
                <p:nvPr/>
              </p:nvSpPr>
              <p:spPr>
                <a:xfrm>
                  <a:off x="2341303" y="4950738"/>
                  <a:ext cx="130565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1" name="Rectangle 590"/>
                <p:cNvSpPr/>
                <p:nvPr/>
              </p:nvSpPr>
              <p:spPr>
                <a:xfrm>
                  <a:off x="2568920" y="4950738"/>
                  <a:ext cx="125573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2" name="Rectangle 591"/>
                <p:cNvSpPr/>
                <p:nvPr/>
              </p:nvSpPr>
              <p:spPr>
                <a:xfrm>
                  <a:off x="2315949" y="536971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3" name="Rectangle 592"/>
                <p:cNvSpPr/>
                <p:nvPr/>
              </p:nvSpPr>
              <p:spPr>
                <a:xfrm>
                  <a:off x="2634492" y="536678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4" name="Rectangle 593"/>
                <p:cNvSpPr/>
                <p:nvPr/>
              </p:nvSpPr>
              <p:spPr>
                <a:xfrm>
                  <a:off x="2307573" y="55990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5" name="Rectangle 594"/>
                <p:cNvSpPr/>
                <p:nvPr/>
              </p:nvSpPr>
              <p:spPr>
                <a:xfrm>
                  <a:off x="2588911" y="5612425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6" name="Rectangle 595"/>
                <p:cNvSpPr/>
                <p:nvPr/>
              </p:nvSpPr>
              <p:spPr>
                <a:xfrm>
                  <a:off x="2307364" y="5986629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7" name="Rectangle 596"/>
                <p:cNvSpPr/>
                <p:nvPr/>
              </p:nvSpPr>
              <p:spPr>
                <a:xfrm>
                  <a:off x="2588702" y="60000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1" name="Group 80"/>
              <p:cNvGrpSpPr/>
              <p:nvPr/>
            </p:nvGrpSpPr>
            <p:grpSpPr>
              <a:xfrm>
                <a:off x="3714956" y="928318"/>
                <a:ext cx="435368" cy="5379004"/>
                <a:chOff x="2457244" y="1073523"/>
                <a:chExt cx="435368" cy="5379004"/>
              </a:xfrm>
            </p:grpSpPr>
            <p:sp>
              <p:nvSpPr>
                <p:cNvPr id="526" name="Rectangle 525"/>
                <p:cNvSpPr/>
                <p:nvPr/>
              </p:nvSpPr>
              <p:spPr>
                <a:xfrm>
                  <a:off x="2507923" y="1073524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7" name="Rectangle 526"/>
                <p:cNvSpPr/>
                <p:nvPr/>
              </p:nvSpPr>
              <p:spPr>
                <a:xfrm>
                  <a:off x="2702313" y="1073523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8" name="Rectangle 527"/>
                <p:cNvSpPr/>
                <p:nvPr/>
              </p:nvSpPr>
              <p:spPr>
                <a:xfrm>
                  <a:off x="2506384" y="1428819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9" name="Rectangle 528"/>
                <p:cNvSpPr/>
                <p:nvPr/>
              </p:nvSpPr>
              <p:spPr>
                <a:xfrm>
                  <a:off x="2708943" y="1428818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0" name="Rectangle 529"/>
                <p:cNvSpPr/>
                <p:nvPr/>
              </p:nvSpPr>
              <p:spPr>
                <a:xfrm>
                  <a:off x="2517221" y="1821013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1" name="Rectangle 530"/>
                <p:cNvSpPr/>
                <p:nvPr/>
              </p:nvSpPr>
              <p:spPr>
                <a:xfrm>
                  <a:off x="2758005" y="1827828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2" name="Rectangle 531"/>
                <p:cNvSpPr/>
                <p:nvPr/>
              </p:nvSpPr>
              <p:spPr>
                <a:xfrm>
                  <a:off x="2783956" y="21702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3" name="Rectangle 532"/>
                <p:cNvSpPr/>
                <p:nvPr/>
              </p:nvSpPr>
              <p:spPr>
                <a:xfrm>
                  <a:off x="2544028" y="21702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4" name="Rectangle 533"/>
                <p:cNvSpPr/>
                <p:nvPr/>
              </p:nvSpPr>
              <p:spPr>
                <a:xfrm>
                  <a:off x="2491344" y="26202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5" name="Rectangle 534"/>
                <p:cNvSpPr/>
                <p:nvPr/>
              </p:nvSpPr>
              <p:spPr>
                <a:xfrm>
                  <a:off x="2829026" y="26202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6" name="Rectangle 535"/>
                <p:cNvSpPr/>
                <p:nvPr/>
              </p:nvSpPr>
              <p:spPr>
                <a:xfrm>
                  <a:off x="2822396" y="297182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7" name="Rectangle 536"/>
                <p:cNvSpPr/>
                <p:nvPr/>
              </p:nvSpPr>
              <p:spPr>
                <a:xfrm>
                  <a:off x="2491234" y="2969543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8" name="Rectangle 537"/>
                <p:cNvSpPr/>
                <p:nvPr/>
              </p:nvSpPr>
              <p:spPr>
                <a:xfrm>
                  <a:off x="2566888" y="302912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9" name="Rectangle 538"/>
                <p:cNvSpPr/>
                <p:nvPr/>
              </p:nvSpPr>
              <p:spPr>
                <a:xfrm>
                  <a:off x="2757442" y="302570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0" name="Rectangle 539"/>
                <p:cNvSpPr/>
                <p:nvPr/>
              </p:nvSpPr>
              <p:spPr>
                <a:xfrm>
                  <a:off x="2472066" y="34187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1" name="Rectangle 540"/>
                <p:cNvSpPr/>
                <p:nvPr/>
              </p:nvSpPr>
              <p:spPr>
                <a:xfrm>
                  <a:off x="2536963" y="33934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2" name="Rectangle 541"/>
                <p:cNvSpPr/>
                <p:nvPr/>
              </p:nvSpPr>
              <p:spPr>
                <a:xfrm>
                  <a:off x="2742644" y="33934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3" name="Rectangle 542"/>
                <p:cNvSpPr/>
                <p:nvPr/>
              </p:nvSpPr>
              <p:spPr>
                <a:xfrm>
                  <a:off x="2846893" y="34187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4" name="Rectangle 543"/>
                <p:cNvSpPr/>
                <p:nvPr/>
              </p:nvSpPr>
              <p:spPr>
                <a:xfrm>
                  <a:off x="2769314" y="38046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5" name="Rectangle 544"/>
                <p:cNvSpPr/>
                <p:nvPr/>
              </p:nvSpPr>
              <p:spPr>
                <a:xfrm>
                  <a:off x="2547237" y="38046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6" name="Rectangle 545"/>
                <p:cNvSpPr/>
                <p:nvPr/>
              </p:nvSpPr>
              <p:spPr>
                <a:xfrm>
                  <a:off x="2475630" y="375664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7" name="Rectangle 546"/>
                <p:cNvSpPr/>
                <p:nvPr/>
              </p:nvSpPr>
              <p:spPr>
                <a:xfrm>
                  <a:off x="2835956" y="376782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8" name="Rectangle 547"/>
                <p:cNvSpPr/>
                <p:nvPr/>
              </p:nvSpPr>
              <p:spPr>
                <a:xfrm>
                  <a:off x="2745241" y="4168234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9" name="Rectangle 548"/>
                <p:cNvSpPr/>
                <p:nvPr/>
              </p:nvSpPr>
              <p:spPr>
                <a:xfrm>
                  <a:off x="2500558" y="4173886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0" name="Rectangle 549"/>
                <p:cNvSpPr/>
                <p:nvPr/>
              </p:nvSpPr>
              <p:spPr>
                <a:xfrm>
                  <a:off x="2534861" y="4507443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1" name="Rectangle 550"/>
                <p:cNvSpPr/>
                <p:nvPr/>
              </p:nvSpPr>
              <p:spPr>
                <a:xfrm>
                  <a:off x="2756826" y="4512775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2" name="Rectangle 551"/>
                <p:cNvSpPr/>
                <p:nvPr/>
              </p:nvSpPr>
              <p:spPr>
                <a:xfrm>
                  <a:off x="2457244" y="49029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3" name="Rectangle 552"/>
                <p:cNvSpPr/>
                <p:nvPr/>
              </p:nvSpPr>
              <p:spPr>
                <a:xfrm>
                  <a:off x="2814995" y="49029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4" name="Rectangle 553"/>
                <p:cNvSpPr/>
                <p:nvPr/>
              </p:nvSpPr>
              <p:spPr>
                <a:xfrm>
                  <a:off x="2493703" y="5103138"/>
                  <a:ext cx="130565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5" name="Rectangle 554"/>
                <p:cNvSpPr/>
                <p:nvPr/>
              </p:nvSpPr>
              <p:spPr>
                <a:xfrm>
                  <a:off x="2721320" y="5103138"/>
                  <a:ext cx="125573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6" name="Rectangle 555"/>
                <p:cNvSpPr/>
                <p:nvPr/>
              </p:nvSpPr>
              <p:spPr>
                <a:xfrm>
                  <a:off x="2468349" y="552211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7" name="Rectangle 556"/>
                <p:cNvSpPr/>
                <p:nvPr/>
              </p:nvSpPr>
              <p:spPr>
                <a:xfrm>
                  <a:off x="2786892" y="551918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8" name="Rectangle 557"/>
                <p:cNvSpPr/>
                <p:nvPr/>
              </p:nvSpPr>
              <p:spPr>
                <a:xfrm>
                  <a:off x="2459973" y="57514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9" name="Rectangle 558"/>
                <p:cNvSpPr/>
                <p:nvPr/>
              </p:nvSpPr>
              <p:spPr>
                <a:xfrm>
                  <a:off x="2741311" y="5764825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0" name="Rectangle 559"/>
                <p:cNvSpPr/>
                <p:nvPr/>
              </p:nvSpPr>
              <p:spPr>
                <a:xfrm>
                  <a:off x="2459764" y="6139029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1" name="Rectangle 560"/>
                <p:cNvSpPr/>
                <p:nvPr/>
              </p:nvSpPr>
              <p:spPr>
                <a:xfrm>
                  <a:off x="2741102" y="61524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2" name="Group 81"/>
              <p:cNvGrpSpPr/>
              <p:nvPr/>
            </p:nvGrpSpPr>
            <p:grpSpPr>
              <a:xfrm>
                <a:off x="4194557" y="923166"/>
                <a:ext cx="435368" cy="5379004"/>
                <a:chOff x="2304844" y="921123"/>
                <a:chExt cx="435368" cy="5379004"/>
              </a:xfrm>
            </p:grpSpPr>
            <p:sp>
              <p:nvSpPr>
                <p:cNvPr id="490" name="Rectangle 489"/>
                <p:cNvSpPr/>
                <p:nvPr/>
              </p:nvSpPr>
              <p:spPr>
                <a:xfrm>
                  <a:off x="2355523" y="921124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1" name="Rectangle 490"/>
                <p:cNvSpPr/>
                <p:nvPr/>
              </p:nvSpPr>
              <p:spPr>
                <a:xfrm>
                  <a:off x="2549913" y="921123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2" name="Rectangle 491"/>
                <p:cNvSpPr/>
                <p:nvPr/>
              </p:nvSpPr>
              <p:spPr>
                <a:xfrm>
                  <a:off x="2353984" y="1276419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3" name="Rectangle 492"/>
                <p:cNvSpPr/>
                <p:nvPr/>
              </p:nvSpPr>
              <p:spPr>
                <a:xfrm>
                  <a:off x="2556543" y="1276418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4" name="Rectangle 493"/>
                <p:cNvSpPr/>
                <p:nvPr/>
              </p:nvSpPr>
              <p:spPr>
                <a:xfrm>
                  <a:off x="2364821" y="1668613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5" name="Rectangle 494"/>
                <p:cNvSpPr/>
                <p:nvPr/>
              </p:nvSpPr>
              <p:spPr>
                <a:xfrm>
                  <a:off x="2605605" y="1675428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6" name="Rectangle 495"/>
                <p:cNvSpPr/>
                <p:nvPr/>
              </p:nvSpPr>
              <p:spPr>
                <a:xfrm>
                  <a:off x="2631556" y="20178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7" name="Rectangle 496"/>
                <p:cNvSpPr/>
                <p:nvPr/>
              </p:nvSpPr>
              <p:spPr>
                <a:xfrm>
                  <a:off x="2391628" y="20178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8" name="Rectangle 497"/>
                <p:cNvSpPr/>
                <p:nvPr/>
              </p:nvSpPr>
              <p:spPr>
                <a:xfrm>
                  <a:off x="2338944" y="24678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9" name="Rectangle 498"/>
                <p:cNvSpPr/>
                <p:nvPr/>
              </p:nvSpPr>
              <p:spPr>
                <a:xfrm>
                  <a:off x="2676626" y="24678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0" name="Rectangle 499"/>
                <p:cNvSpPr/>
                <p:nvPr/>
              </p:nvSpPr>
              <p:spPr>
                <a:xfrm>
                  <a:off x="2669996" y="281942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1" name="Rectangle 500"/>
                <p:cNvSpPr/>
                <p:nvPr/>
              </p:nvSpPr>
              <p:spPr>
                <a:xfrm>
                  <a:off x="2338834" y="2817143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2" name="Rectangle 501"/>
                <p:cNvSpPr/>
                <p:nvPr/>
              </p:nvSpPr>
              <p:spPr>
                <a:xfrm>
                  <a:off x="2414488" y="287672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3" name="Rectangle 502"/>
                <p:cNvSpPr/>
                <p:nvPr/>
              </p:nvSpPr>
              <p:spPr>
                <a:xfrm>
                  <a:off x="2605042" y="287330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4" name="Rectangle 503"/>
                <p:cNvSpPr/>
                <p:nvPr/>
              </p:nvSpPr>
              <p:spPr>
                <a:xfrm>
                  <a:off x="2319666" y="32663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5" name="Rectangle 504"/>
                <p:cNvSpPr/>
                <p:nvPr/>
              </p:nvSpPr>
              <p:spPr>
                <a:xfrm>
                  <a:off x="2384563" y="32410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6" name="Rectangle 505"/>
                <p:cNvSpPr/>
                <p:nvPr/>
              </p:nvSpPr>
              <p:spPr>
                <a:xfrm>
                  <a:off x="2590244" y="32410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7" name="Rectangle 506"/>
                <p:cNvSpPr/>
                <p:nvPr/>
              </p:nvSpPr>
              <p:spPr>
                <a:xfrm>
                  <a:off x="2694493" y="32663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8" name="Rectangle 507"/>
                <p:cNvSpPr/>
                <p:nvPr/>
              </p:nvSpPr>
              <p:spPr>
                <a:xfrm>
                  <a:off x="2616914" y="36522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9" name="Rectangle 508"/>
                <p:cNvSpPr/>
                <p:nvPr/>
              </p:nvSpPr>
              <p:spPr>
                <a:xfrm>
                  <a:off x="2394837" y="36522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0" name="Rectangle 509"/>
                <p:cNvSpPr/>
                <p:nvPr/>
              </p:nvSpPr>
              <p:spPr>
                <a:xfrm>
                  <a:off x="2323230" y="360424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1" name="Rectangle 510"/>
                <p:cNvSpPr/>
                <p:nvPr/>
              </p:nvSpPr>
              <p:spPr>
                <a:xfrm>
                  <a:off x="2683556" y="361542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2" name="Rectangle 511"/>
                <p:cNvSpPr/>
                <p:nvPr/>
              </p:nvSpPr>
              <p:spPr>
                <a:xfrm>
                  <a:off x="2592841" y="4015834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3" name="Rectangle 512"/>
                <p:cNvSpPr/>
                <p:nvPr/>
              </p:nvSpPr>
              <p:spPr>
                <a:xfrm>
                  <a:off x="2348158" y="4021486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4" name="Rectangle 513"/>
                <p:cNvSpPr/>
                <p:nvPr/>
              </p:nvSpPr>
              <p:spPr>
                <a:xfrm>
                  <a:off x="2382461" y="4355043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5" name="Rectangle 514"/>
                <p:cNvSpPr/>
                <p:nvPr/>
              </p:nvSpPr>
              <p:spPr>
                <a:xfrm>
                  <a:off x="2604426" y="4360375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6" name="Rectangle 515"/>
                <p:cNvSpPr/>
                <p:nvPr/>
              </p:nvSpPr>
              <p:spPr>
                <a:xfrm>
                  <a:off x="2304844" y="47505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7" name="Rectangle 516"/>
                <p:cNvSpPr/>
                <p:nvPr/>
              </p:nvSpPr>
              <p:spPr>
                <a:xfrm>
                  <a:off x="2662595" y="47505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8" name="Rectangle 517"/>
                <p:cNvSpPr/>
                <p:nvPr/>
              </p:nvSpPr>
              <p:spPr>
                <a:xfrm>
                  <a:off x="2341303" y="4950738"/>
                  <a:ext cx="130565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9" name="Rectangle 518"/>
                <p:cNvSpPr/>
                <p:nvPr/>
              </p:nvSpPr>
              <p:spPr>
                <a:xfrm>
                  <a:off x="2568920" y="4950738"/>
                  <a:ext cx="125573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0" name="Rectangle 519"/>
                <p:cNvSpPr/>
                <p:nvPr/>
              </p:nvSpPr>
              <p:spPr>
                <a:xfrm>
                  <a:off x="2315949" y="536971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1" name="Rectangle 520"/>
                <p:cNvSpPr/>
                <p:nvPr/>
              </p:nvSpPr>
              <p:spPr>
                <a:xfrm>
                  <a:off x="2634492" y="536678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2" name="Rectangle 521"/>
                <p:cNvSpPr/>
                <p:nvPr/>
              </p:nvSpPr>
              <p:spPr>
                <a:xfrm>
                  <a:off x="2307573" y="55990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3" name="Rectangle 522"/>
                <p:cNvSpPr/>
                <p:nvPr/>
              </p:nvSpPr>
              <p:spPr>
                <a:xfrm>
                  <a:off x="2588911" y="5612425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4" name="Rectangle 523"/>
                <p:cNvSpPr/>
                <p:nvPr/>
              </p:nvSpPr>
              <p:spPr>
                <a:xfrm>
                  <a:off x="2307364" y="5986629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5" name="Rectangle 524"/>
                <p:cNvSpPr/>
                <p:nvPr/>
              </p:nvSpPr>
              <p:spPr>
                <a:xfrm>
                  <a:off x="2588702" y="60000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3" name="Group 82"/>
              <p:cNvGrpSpPr/>
              <p:nvPr/>
            </p:nvGrpSpPr>
            <p:grpSpPr>
              <a:xfrm>
                <a:off x="4667974" y="925209"/>
                <a:ext cx="435368" cy="5379004"/>
                <a:chOff x="2457244" y="1073523"/>
                <a:chExt cx="435368" cy="5379004"/>
              </a:xfrm>
            </p:grpSpPr>
            <p:sp>
              <p:nvSpPr>
                <p:cNvPr id="454" name="Rectangle 453"/>
                <p:cNvSpPr/>
                <p:nvPr/>
              </p:nvSpPr>
              <p:spPr>
                <a:xfrm>
                  <a:off x="2507923" y="1073524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5" name="Rectangle 454"/>
                <p:cNvSpPr/>
                <p:nvPr/>
              </p:nvSpPr>
              <p:spPr>
                <a:xfrm>
                  <a:off x="2702313" y="1073523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6" name="Rectangle 455"/>
                <p:cNvSpPr/>
                <p:nvPr/>
              </p:nvSpPr>
              <p:spPr>
                <a:xfrm>
                  <a:off x="2506384" y="1428819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7" name="Rectangle 456"/>
                <p:cNvSpPr/>
                <p:nvPr/>
              </p:nvSpPr>
              <p:spPr>
                <a:xfrm>
                  <a:off x="2708943" y="1428818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8" name="Rectangle 457"/>
                <p:cNvSpPr/>
                <p:nvPr/>
              </p:nvSpPr>
              <p:spPr>
                <a:xfrm>
                  <a:off x="2517221" y="1821013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9" name="Rectangle 458"/>
                <p:cNvSpPr/>
                <p:nvPr/>
              </p:nvSpPr>
              <p:spPr>
                <a:xfrm>
                  <a:off x="2758005" y="1827828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0" name="Rectangle 459"/>
                <p:cNvSpPr/>
                <p:nvPr/>
              </p:nvSpPr>
              <p:spPr>
                <a:xfrm>
                  <a:off x="2783956" y="21702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1" name="Rectangle 460"/>
                <p:cNvSpPr/>
                <p:nvPr/>
              </p:nvSpPr>
              <p:spPr>
                <a:xfrm>
                  <a:off x="2544028" y="21702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2" name="Rectangle 461"/>
                <p:cNvSpPr/>
                <p:nvPr/>
              </p:nvSpPr>
              <p:spPr>
                <a:xfrm>
                  <a:off x="2491344" y="26202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3" name="Rectangle 462"/>
                <p:cNvSpPr/>
                <p:nvPr/>
              </p:nvSpPr>
              <p:spPr>
                <a:xfrm>
                  <a:off x="2829026" y="26202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4" name="Rectangle 463"/>
                <p:cNvSpPr/>
                <p:nvPr/>
              </p:nvSpPr>
              <p:spPr>
                <a:xfrm>
                  <a:off x="2822396" y="297182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5" name="Rectangle 464"/>
                <p:cNvSpPr/>
                <p:nvPr/>
              </p:nvSpPr>
              <p:spPr>
                <a:xfrm>
                  <a:off x="2491234" y="2969543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6" name="Rectangle 465"/>
                <p:cNvSpPr/>
                <p:nvPr/>
              </p:nvSpPr>
              <p:spPr>
                <a:xfrm>
                  <a:off x="2566888" y="302912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7" name="Rectangle 466"/>
                <p:cNvSpPr/>
                <p:nvPr/>
              </p:nvSpPr>
              <p:spPr>
                <a:xfrm>
                  <a:off x="2757442" y="302570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8" name="Rectangle 467"/>
                <p:cNvSpPr/>
                <p:nvPr/>
              </p:nvSpPr>
              <p:spPr>
                <a:xfrm>
                  <a:off x="2472066" y="34187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9" name="Rectangle 468"/>
                <p:cNvSpPr/>
                <p:nvPr/>
              </p:nvSpPr>
              <p:spPr>
                <a:xfrm>
                  <a:off x="2536963" y="33934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0" name="Rectangle 469"/>
                <p:cNvSpPr/>
                <p:nvPr/>
              </p:nvSpPr>
              <p:spPr>
                <a:xfrm>
                  <a:off x="2742644" y="33934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1" name="Rectangle 470"/>
                <p:cNvSpPr/>
                <p:nvPr/>
              </p:nvSpPr>
              <p:spPr>
                <a:xfrm>
                  <a:off x="2846893" y="34187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2" name="Rectangle 471"/>
                <p:cNvSpPr/>
                <p:nvPr/>
              </p:nvSpPr>
              <p:spPr>
                <a:xfrm>
                  <a:off x="2769314" y="38046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3" name="Rectangle 472"/>
                <p:cNvSpPr/>
                <p:nvPr/>
              </p:nvSpPr>
              <p:spPr>
                <a:xfrm>
                  <a:off x="2547237" y="38046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4" name="Rectangle 473"/>
                <p:cNvSpPr/>
                <p:nvPr/>
              </p:nvSpPr>
              <p:spPr>
                <a:xfrm>
                  <a:off x="2475630" y="375664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5" name="Rectangle 474"/>
                <p:cNvSpPr/>
                <p:nvPr/>
              </p:nvSpPr>
              <p:spPr>
                <a:xfrm>
                  <a:off x="2835956" y="376782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6" name="Rectangle 475"/>
                <p:cNvSpPr/>
                <p:nvPr/>
              </p:nvSpPr>
              <p:spPr>
                <a:xfrm>
                  <a:off x="2745241" y="4168234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7" name="Rectangle 476"/>
                <p:cNvSpPr/>
                <p:nvPr/>
              </p:nvSpPr>
              <p:spPr>
                <a:xfrm>
                  <a:off x="2500558" y="4173886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8" name="Rectangle 477"/>
                <p:cNvSpPr/>
                <p:nvPr/>
              </p:nvSpPr>
              <p:spPr>
                <a:xfrm>
                  <a:off x="2534861" y="4507443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9" name="Rectangle 478"/>
                <p:cNvSpPr/>
                <p:nvPr/>
              </p:nvSpPr>
              <p:spPr>
                <a:xfrm>
                  <a:off x="2756826" y="4512775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0" name="Rectangle 479"/>
                <p:cNvSpPr/>
                <p:nvPr/>
              </p:nvSpPr>
              <p:spPr>
                <a:xfrm>
                  <a:off x="2457244" y="49029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1" name="Rectangle 480"/>
                <p:cNvSpPr/>
                <p:nvPr/>
              </p:nvSpPr>
              <p:spPr>
                <a:xfrm>
                  <a:off x="2814995" y="49029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2" name="Rectangle 481"/>
                <p:cNvSpPr/>
                <p:nvPr/>
              </p:nvSpPr>
              <p:spPr>
                <a:xfrm>
                  <a:off x="2493703" y="5103138"/>
                  <a:ext cx="130565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3" name="Rectangle 482"/>
                <p:cNvSpPr/>
                <p:nvPr/>
              </p:nvSpPr>
              <p:spPr>
                <a:xfrm>
                  <a:off x="2721320" y="5103138"/>
                  <a:ext cx="125573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4" name="Rectangle 483"/>
                <p:cNvSpPr/>
                <p:nvPr/>
              </p:nvSpPr>
              <p:spPr>
                <a:xfrm>
                  <a:off x="2468349" y="552211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5" name="Rectangle 484"/>
                <p:cNvSpPr/>
                <p:nvPr/>
              </p:nvSpPr>
              <p:spPr>
                <a:xfrm>
                  <a:off x="2786892" y="551918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6" name="Rectangle 485"/>
                <p:cNvSpPr/>
                <p:nvPr/>
              </p:nvSpPr>
              <p:spPr>
                <a:xfrm>
                  <a:off x="2459973" y="57514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7" name="Rectangle 486"/>
                <p:cNvSpPr/>
                <p:nvPr/>
              </p:nvSpPr>
              <p:spPr>
                <a:xfrm>
                  <a:off x="2741311" y="5764825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8" name="Rectangle 487"/>
                <p:cNvSpPr/>
                <p:nvPr/>
              </p:nvSpPr>
              <p:spPr>
                <a:xfrm>
                  <a:off x="2459764" y="6139029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9" name="Rectangle 488"/>
                <p:cNvSpPr/>
                <p:nvPr/>
              </p:nvSpPr>
              <p:spPr>
                <a:xfrm>
                  <a:off x="2741102" y="61524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4" name="Group 83"/>
              <p:cNvGrpSpPr/>
              <p:nvPr/>
            </p:nvGrpSpPr>
            <p:grpSpPr>
              <a:xfrm>
                <a:off x="5131252" y="928318"/>
                <a:ext cx="435368" cy="5379004"/>
                <a:chOff x="2304844" y="921123"/>
                <a:chExt cx="435368" cy="5379004"/>
              </a:xfrm>
            </p:grpSpPr>
            <p:sp>
              <p:nvSpPr>
                <p:cNvPr id="418" name="Rectangle 417"/>
                <p:cNvSpPr/>
                <p:nvPr/>
              </p:nvSpPr>
              <p:spPr>
                <a:xfrm>
                  <a:off x="2355523" y="921124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9" name="Rectangle 418"/>
                <p:cNvSpPr/>
                <p:nvPr/>
              </p:nvSpPr>
              <p:spPr>
                <a:xfrm>
                  <a:off x="2549913" y="921123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0" name="Rectangle 419"/>
                <p:cNvSpPr/>
                <p:nvPr/>
              </p:nvSpPr>
              <p:spPr>
                <a:xfrm>
                  <a:off x="2353984" y="1276419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1" name="Rectangle 420"/>
                <p:cNvSpPr/>
                <p:nvPr/>
              </p:nvSpPr>
              <p:spPr>
                <a:xfrm>
                  <a:off x="2556543" y="1276418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2" name="Rectangle 421"/>
                <p:cNvSpPr/>
                <p:nvPr/>
              </p:nvSpPr>
              <p:spPr>
                <a:xfrm>
                  <a:off x="2364821" y="1668613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3" name="Rectangle 422"/>
                <p:cNvSpPr/>
                <p:nvPr/>
              </p:nvSpPr>
              <p:spPr>
                <a:xfrm>
                  <a:off x="2605605" y="1675428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4" name="Rectangle 423"/>
                <p:cNvSpPr/>
                <p:nvPr/>
              </p:nvSpPr>
              <p:spPr>
                <a:xfrm>
                  <a:off x="2631556" y="20178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5" name="Rectangle 424"/>
                <p:cNvSpPr/>
                <p:nvPr/>
              </p:nvSpPr>
              <p:spPr>
                <a:xfrm>
                  <a:off x="2391628" y="20178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6" name="Rectangle 425"/>
                <p:cNvSpPr/>
                <p:nvPr/>
              </p:nvSpPr>
              <p:spPr>
                <a:xfrm>
                  <a:off x="2338944" y="24678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7" name="Rectangle 426"/>
                <p:cNvSpPr/>
                <p:nvPr/>
              </p:nvSpPr>
              <p:spPr>
                <a:xfrm>
                  <a:off x="2676626" y="24678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8" name="Rectangle 427"/>
                <p:cNvSpPr/>
                <p:nvPr/>
              </p:nvSpPr>
              <p:spPr>
                <a:xfrm>
                  <a:off x="2669996" y="281942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9" name="Rectangle 428"/>
                <p:cNvSpPr/>
                <p:nvPr/>
              </p:nvSpPr>
              <p:spPr>
                <a:xfrm>
                  <a:off x="2338834" y="2817143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0" name="Rectangle 429"/>
                <p:cNvSpPr/>
                <p:nvPr/>
              </p:nvSpPr>
              <p:spPr>
                <a:xfrm>
                  <a:off x="2414488" y="287672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1" name="Rectangle 430"/>
                <p:cNvSpPr/>
                <p:nvPr/>
              </p:nvSpPr>
              <p:spPr>
                <a:xfrm>
                  <a:off x="2605042" y="287330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2" name="Rectangle 431"/>
                <p:cNvSpPr/>
                <p:nvPr/>
              </p:nvSpPr>
              <p:spPr>
                <a:xfrm>
                  <a:off x="2319666" y="32663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3" name="Rectangle 432"/>
                <p:cNvSpPr/>
                <p:nvPr/>
              </p:nvSpPr>
              <p:spPr>
                <a:xfrm>
                  <a:off x="2384563" y="32410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4" name="Rectangle 433"/>
                <p:cNvSpPr/>
                <p:nvPr/>
              </p:nvSpPr>
              <p:spPr>
                <a:xfrm>
                  <a:off x="2590244" y="32410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5" name="Rectangle 434"/>
                <p:cNvSpPr/>
                <p:nvPr/>
              </p:nvSpPr>
              <p:spPr>
                <a:xfrm>
                  <a:off x="2694493" y="32663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6" name="Rectangle 435"/>
                <p:cNvSpPr/>
                <p:nvPr/>
              </p:nvSpPr>
              <p:spPr>
                <a:xfrm>
                  <a:off x="2616914" y="36522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7" name="Rectangle 436"/>
                <p:cNvSpPr/>
                <p:nvPr/>
              </p:nvSpPr>
              <p:spPr>
                <a:xfrm>
                  <a:off x="2394837" y="36522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8" name="Rectangle 437"/>
                <p:cNvSpPr/>
                <p:nvPr/>
              </p:nvSpPr>
              <p:spPr>
                <a:xfrm>
                  <a:off x="2323230" y="360424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9" name="Rectangle 438"/>
                <p:cNvSpPr/>
                <p:nvPr/>
              </p:nvSpPr>
              <p:spPr>
                <a:xfrm>
                  <a:off x="2683556" y="361542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0" name="Rectangle 439"/>
                <p:cNvSpPr/>
                <p:nvPr/>
              </p:nvSpPr>
              <p:spPr>
                <a:xfrm>
                  <a:off x="2592841" y="4015834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1" name="Rectangle 440"/>
                <p:cNvSpPr/>
                <p:nvPr/>
              </p:nvSpPr>
              <p:spPr>
                <a:xfrm>
                  <a:off x="2348158" y="4021486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2" name="Rectangle 441"/>
                <p:cNvSpPr/>
                <p:nvPr/>
              </p:nvSpPr>
              <p:spPr>
                <a:xfrm>
                  <a:off x="2382461" y="4355043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3" name="Rectangle 442"/>
                <p:cNvSpPr/>
                <p:nvPr/>
              </p:nvSpPr>
              <p:spPr>
                <a:xfrm>
                  <a:off x="2604426" y="4360375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4" name="Rectangle 443"/>
                <p:cNvSpPr/>
                <p:nvPr/>
              </p:nvSpPr>
              <p:spPr>
                <a:xfrm>
                  <a:off x="2304844" y="47505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5" name="Rectangle 444"/>
                <p:cNvSpPr/>
                <p:nvPr/>
              </p:nvSpPr>
              <p:spPr>
                <a:xfrm>
                  <a:off x="2662595" y="47505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6" name="Rectangle 445"/>
                <p:cNvSpPr/>
                <p:nvPr/>
              </p:nvSpPr>
              <p:spPr>
                <a:xfrm>
                  <a:off x="2341303" y="4950738"/>
                  <a:ext cx="130565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7" name="Rectangle 446"/>
                <p:cNvSpPr/>
                <p:nvPr/>
              </p:nvSpPr>
              <p:spPr>
                <a:xfrm>
                  <a:off x="2568920" y="4950738"/>
                  <a:ext cx="125573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8" name="Rectangle 447"/>
                <p:cNvSpPr/>
                <p:nvPr/>
              </p:nvSpPr>
              <p:spPr>
                <a:xfrm>
                  <a:off x="2315949" y="536971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9" name="Rectangle 448"/>
                <p:cNvSpPr/>
                <p:nvPr/>
              </p:nvSpPr>
              <p:spPr>
                <a:xfrm>
                  <a:off x="2634492" y="536678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0" name="Rectangle 449"/>
                <p:cNvSpPr/>
                <p:nvPr/>
              </p:nvSpPr>
              <p:spPr>
                <a:xfrm>
                  <a:off x="2307573" y="55990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1" name="Rectangle 450"/>
                <p:cNvSpPr/>
                <p:nvPr/>
              </p:nvSpPr>
              <p:spPr>
                <a:xfrm>
                  <a:off x="2588911" y="5612425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2" name="Rectangle 451"/>
                <p:cNvSpPr/>
                <p:nvPr/>
              </p:nvSpPr>
              <p:spPr>
                <a:xfrm>
                  <a:off x="2307364" y="5986629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3" name="Rectangle 452"/>
                <p:cNvSpPr/>
                <p:nvPr/>
              </p:nvSpPr>
              <p:spPr>
                <a:xfrm>
                  <a:off x="2588702" y="60000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5" name="Group 84"/>
              <p:cNvGrpSpPr/>
              <p:nvPr/>
            </p:nvGrpSpPr>
            <p:grpSpPr>
              <a:xfrm>
                <a:off x="5604669" y="930361"/>
                <a:ext cx="435368" cy="5379004"/>
                <a:chOff x="2457244" y="1073523"/>
                <a:chExt cx="435368" cy="5379004"/>
              </a:xfrm>
            </p:grpSpPr>
            <p:sp>
              <p:nvSpPr>
                <p:cNvPr id="382" name="Rectangle 381"/>
                <p:cNvSpPr/>
                <p:nvPr/>
              </p:nvSpPr>
              <p:spPr>
                <a:xfrm>
                  <a:off x="2507923" y="1073524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3" name="Rectangle 382"/>
                <p:cNvSpPr/>
                <p:nvPr/>
              </p:nvSpPr>
              <p:spPr>
                <a:xfrm>
                  <a:off x="2702313" y="1073523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4" name="Rectangle 383"/>
                <p:cNvSpPr/>
                <p:nvPr/>
              </p:nvSpPr>
              <p:spPr>
                <a:xfrm>
                  <a:off x="2506384" y="1428819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5" name="Rectangle 384"/>
                <p:cNvSpPr/>
                <p:nvPr/>
              </p:nvSpPr>
              <p:spPr>
                <a:xfrm>
                  <a:off x="2708943" y="1428818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6" name="Rectangle 385"/>
                <p:cNvSpPr/>
                <p:nvPr/>
              </p:nvSpPr>
              <p:spPr>
                <a:xfrm>
                  <a:off x="2517221" y="1821013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7" name="Rectangle 386"/>
                <p:cNvSpPr/>
                <p:nvPr/>
              </p:nvSpPr>
              <p:spPr>
                <a:xfrm>
                  <a:off x="2758005" y="1827828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8" name="Rectangle 387"/>
                <p:cNvSpPr/>
                <p:nvPr/>
              </p:nvSpPr>
              <p:spPr>
                <a:xfrm>
                  <a:off x="2783956" y="21702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9" name="Rectangle 388"/>
                <p:cNvSpPr/>
                <p:nvPr/>
              </p:nvSpPr>
              <p:spPr>
                <a:xfrm>
                  <a:off x="2544028" y="21702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0" name="Rectangle 389"/>
                <p:cNvSpPr/>
                <p:nvPr/>
              </p:nvSpPr>
              <p:spPr>
                <a:xfrm>
                  <a:off x="2491344" y="26202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1" name="Rectangle 390"/>
                <p:cNvSpPr/>
                <p:nvPr/>
              </p:nvSpPr>
              <p:spPr>
                <a:xfrm>
                  <a:off x="2829026" y="26202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2" name="Rectangle 391"/>
                <p:cNvSpPr/>
                <p:nvPr/>
              </p:nvSpPr>
              <p:spPr>
                <a:xfrm>
                  <a:off x="2822396" y="297182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3" name="Rectangle 392"/>
                <p:cNvSpPr/>
                <p:nvPr/>
              </p:nvSpPr>
              <p:spPr>
                <a:xfrm>
                  <a:off x="2491234" y="2969543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4" name="Rectangle 393"/>
                <p:cNvSpPr/>
                <p:nvPr/>
              </p:nvSpPr>
              <p:spPr>
                <a:xfrm>
                  <a:off x="2566888" y="302912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5" name="Rectangle 394"/>
                <p:cNvSpPr/>
                <p:nvPr/>
              </p:nvSpPr>
              <p:spPr>
                <a:xfrm>
                  <a:off x="2757442" y="302570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6" name="Rectangle 395"/>
                <p:cNvSpPr/>
                <p:nvPr/>
              </p:nvSpPr>
              <p:spPr>
                <a:xfrm>
                  <a:off x="2472066" y="34187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7" name="Rectangle 396"/>
                <p:cNvSpPr/>
                <p:nvPr/>
              </p:nvSpPr>
              <p:spPr>
                <a:xfrm>
                  <a:off x="2536963" y="33934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8" name="Rectangle 397"/>
                <p:cNvSpPr/>
                <p:nvPr/>
              </p:nvSpPr>
              <p:spPr>
                <a:xfrm>
                  <a:off x="2742644" y="33934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9" name="Rectangle 398"/>
                <p:cNvSpPr/>
                <p:nvPr/>
              </p:nvSpPr>
              <p:spPr>
                <a:xfrm>
                  <a:off x="2846893" y="34187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0" name="Rectangle 399"/>
                <p:cNvSpPr/>
                <p:nvPr/>
              </p:nvSpPr>
              <p:spPr>
                <a:xfrm>
                  <a:off x="2769314" y="38046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1" name="Rectangle 400"/>
                <p:cNvSpPr/>
                <p:nvPr/>
              </p:nvSpPr>
              <p:spPr>
                <a:xfrm>
                  <a:off x="2547237" y="38046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2" name="Rectangle 401"/>
                <p:cNvSpPr/>
                <p:nvPr/>
              </p:nvSpPr>
              <p:spPr>
                <a:xfrm>
                  <a:off x="2475630" y="375664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3" name="Rectangle 402"/>
                <p:cNvSpPr/>
                <p:nvPr/>
              </p:nvSpPr>
              <p:spPr>
                <a:xfrm>
                  <a:off x="2835956" y="376782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4" name="Rectangle 403"/>
                <p:cNvSpPr/>
                <p:nvPr/>
              </p:nvSpPr>
              <p:spPr>
                <a:xfrm>
                  <a:off x="2745241" y="4168234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5" name="Rectangle 404"/>
                <p:cNvSpPr/>
                <p:nvPr/>
              </p:nvSpPr>
              <p:spPr>
                <a:xfrm>
                  <a:off x="2500558" y="4173886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6" name="Rectangle 405"/>
                <p:cNvSpPr/>
                <p:nvPr/>
              </p:nvSpPr>
              <p:spPr>
                <a:xfrm>
                  <a:off x="2534861" y="4507443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7" name="Rectangle 406"/>
                <p:cNvSpPr/>
                <p:nvPr/>
              </p:nvSpPr>
              <p:spPr>
                <a:xfrm>
                  <a:off x="2756826" y="4512775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8" name="Rectangle 407"/>
                <p:cNvSpPr/>
                <p:nvPr/>
              </p:nvSpPr>
              <p:spPr>
                <a:xfrm>
                  <a:off x="2457244" y="49029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9" name="Rectangle 408"/>
                <p:cNvSpPr/>
                <p:nvPr/>
              </p:nvSpPr>
              <p:spPr>
                <a:xfrm>
                  <a:off x="2814995" y="49029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0" name="Rectangle 409"/>
                <p:cNvSpPr/>
                <p:nvPr/>
              </p:nvSpPr>
              <p:spPr>
                <a:xfrm>
                  <a:off x="2493703" y="5103138"/>
                  <a:ext cx="130565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1" name="Rectangle 410"/>
                <p:cNvSpPr/>
                <p:nvPr/>
              </p:nvSpPr>
              <p:spPr>
                <a:xfrm>
                  <a:off x="2721320" y="5103138"/>
                  <a:ext cx="125573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2" name="Rectangle 411"/>
                <p:cNvSpPr/>
                <p:nvPr/>
              </p:nvSpPr>
              <p:spPr>
                <a:xfrm>
                  <a:off x="2468349" y="552211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3" name="Rectangle 412"/>
                <p:cNvSpPr/>
                <p:nvPr/>
              </p:nvSpPr>
              <p:spPr>
                <a:xfrm>
                  <a:off x="2786892" y="551918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4" name="Rectangle 413"/>
                <p:cNvSpPr/>
                <p:nvPr/>
              </p:nvSpPr>
              <p:spPr>
                <a:xfrm>
                  <a:off x="2459973" y="57514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5" name="Rectangle 414"/>
                <p:cNvSpPr/>
                <p:nvPr/>
              </p:nvSpPr>
              <p:spPr>
                <a:xfrm>
                  <a:off x="2741311" y="5764825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6" name="Rectangle 415"/>
                <p:cNvSpPr/>
                <p:nvPr/>
              </p:nvSpPr>
              <p:spPr>
                <a:xfrm>
                  <a:off x="2459764" y="6139029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7" name="Rectangle 416"/>
                <p:cNvSpPr/>
                <p:nvPr/>
              </p:nvSpPr>
              <p:spPr>
                <a:xfrm>
                  <a:off x="2741102" y="61524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" name="Group 85"/>
              <p:cNvGrpSpPr/>
              <p:nvPr/>
            </p:nvGrpSpPr>
            <p:grpSpPr>
              <a:xfrm>
                <a:off x="6069741" y="923166"/>
                <a:ext cx="435368" cy="5379004"/>
                <a:chOff x="2304844" y="921123"/>
                <a:chExt cx="435368" cy="5379004"/>
              </a:xfrm>
            </p:grpSpPr>
            <p:sp>
              <p:nvSpPr>
                <p:cNvPr id="346" name="Rectangle 345"/>
                <p:cNvSpPr/>
                <p:nvPr/>
              </p:nvSpPr>
              <p:spPr>
                <a:xfrm>
                  <a:off x="2355523" y="921124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7" name="Rectangle 346"/>
                <p:cNvSpPr/>
                <p:nvPr/>
              </p:nvSpPr>
              <p:spPr>
                <a:xfrm>
                  <a:off x="2549913" y="921123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8" name="Rectangle 347"/>
                <p:cNvSpPr/>
                <p:nvPr/>
              </p:nvSpPr>
              <p:spPr>
                <a:xfrm>
                  <a:off x="2353984" y="1276419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9" name="Rectangle 348"/>
                <p:cNvSpPr/>
                <p:nvPr/>
              </p:nvSpPr>
              <p:spPr>
                <a:xfrm>
                  <a:off x="2556543" y="1276418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0" name="Rectangle 349"/>
                <p:cNvSpPr/>
                <p:nvPr/>
              </p:nvSpPr>
              <p:spPr>
                <a:xfrm>
                  <a:off x="2364821" y="1668613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1" name="Rectangle 350"/>
                <p:cNvSpPr/>
                <p:nvPr/>
              </p:nvSpPr>
              <p:spPr>
                <a:xfrm>
                  <a:off x="2605605" y="1675428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2" name="Rectangle 351"/>
                <p:cNvSpPr/>
                <p:nvPr/>
              </p:nvSpPr>
              <p:spPr>
                <a:xfrm>
                  <a:off x="2631556" y="20178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3" name="Rectangle 352"/>
                <p:cNvSpPr/>
                <p:nvPr/>
              </p:nvSpPr>
              <p:spPr>
                <a:xfrm>
                  <a:off x="2391628" y="20178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4" name="Rectangle 353"/>
                <p:cNvSpPr/>
                <p:nvPr/>
              </p:nvSpPr>
              <p:spPr>
                <a:xfrm>
                  <a:off x="2338944" y="24678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5" name="Rectangle 354"/>
                <p:cNvSpPr/>
                <p:nvPr/>
              </p:nvSpPr>
              <p:spPr>
                <a:xfrm>
                  <a:off x="2676626" y="24678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6" name="Rectangle 355"/>
                <p:cNvSpPr/>
                <p:nvPr/>
              </p:nvSpPr>
              <p:spPr>
                <a:xfrm>
                  <a:off x="2669996" y="281942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7" name="Rectangle 356"/>
                <p:cNvSpPr/>
                <p:nvPr/>
              </p:nvSpPr>
              <p:spPr>
                <a:xfrm>
                  <a:off x="2338834" y="2817143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8" name="Rectangle 357"/>
                <p:cNvSpPr/>
                <p:nvPr/>
              </p:nvSpPr>
              <p:spPr>
                <a:xfrm>
                  <a:off x="2414488" y="287672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9" name="Rectangle 358"/>
                <p:cNvSpPr/>
                <p:nvPr/>
              </p:nvSpPr>
              <p:spPr>
                <a:xfrm>
                  <a:off x="2605042" y="287330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0" name="Rectangle 359"/>
                <p:cNvSpPr/>
                <p:nvPr/>
              </p:nvSpPr>
              <p:spPr>
                <a:xfrm>
                  <a:off x="2319666" y="32663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1" name="Rectangle 360"/>
                <p:cNvSpPr/>
                <p:nvPr/>
              </p:nvSpPr>
              <p:spPr>
                <a:xfrm>
                  <a:off x="2384563" y="32410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2" name="Rectangle 361"/>
                <p:cNvSpPr/>
                <p:nvPr/>
              </p:nvSpPr>
              <p:spPr>
                <a:xfrm>
                  <a:off x="2590244" y="32410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3" name="Rectangle 362"/>
                <p:cNvSpPr/>
                <p:nvPr/>
              </p:nvSpPr>
              <p:spPr>
                <a:xfrm>
                  <a:off x="2694493" y="32663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4" name="Rectangle 363"/>
                <p:cNvSpPr/>
                <p:nvPr/>
              </p:nvSpPr>
              <p:spPr>
                <a:xfrm>
                  <a:off x="2616914" y="36522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5" name="Rectangle 364"/>
                <p:cNvSpPr/>
                <p:nvPr/>
              </p:nvSpPr>
              <p:spPr>
                <a:xfrm>
                  <a:off x="2394837" y="36522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6" name="Rectangle 365"/>
                <p:cNvSpPr/>
                <p:nvPr/>
              </p:nvSpPr>
              <p:spPr>
                <a:xfrm>
                  <a:off x="2323230" y="360424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7" name="Rectangle 366"/>
                <p:cNvSpPr/>
                <p:nvPr/>
              </p:nvSpPr>
              <p:spPr>
                <a:xfrm>
                  <a:off x="2683556" y="361542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8" name="Rectangle 367"/>
                <p:cNvSpPr/>
                <p:nvPr/>
              </p:nvSpPr>
              <p:spPr>
                <a:xfrm>
                  <a:off x="2592841" y="4015834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9" name="Rectangle 368"/>
                <p:cNvSpPr/>
                <p:nvPr/>
              </p:nvSpPr>
              <p:spPr>
                <a:xfrm>
                  <a:off x="2348158" y="4021486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0" name="Rectangle 369"/>
                <p:cNvSpPr/>
                <p:nvPr/>
              </p:nvSpPr>
              <p:spPr>
                <a:xfrm>
                  <a:off x="2382461" y="4355043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1" name="Rectangle 370"/>
                <p:cNvSpPr/>
                <p:nvPr/>
              </p:nvSpPr>
              <p:spPr>
                <a:xfrm>
                  <a:off x="2604426" y="4360375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2" name="Rectangle 371"/>
                <p:cNvSpPr/>
                <p:nvPr/>
              </p:nvSpPr>
              <p:spPr>
                <a:xfrm>
                  <a:off x="2304844" y="47505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3" name="Rectangle 372"/>
                <p:cNvSpPr/>
                <p:nvPr/>
              </p:nvSpPr>
              <p:spPr>
                <a:xfrm>
                  <a:off x="2662595" y="47505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4" name="Rectangle 373"/>
                <p:cNvSpPr/>
                <p:nvPr/>
              </p:nvSpPr>
              <p:spPr>
                <a:xfrm>
                  <a:off x="2341303" y="4950738"/>
                  <a:ext cx="130565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5" name="Rectangle 374"/>
                <p:cNvSpPr/>
                <p:nvPr/>
              </p:nvSpPr>
              <p:spPr>
                <a:xfrm>
                  <a:off x="2568920" y="4950738"/>
                  <a:ext cx="125573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6" name="Rectangle 375"/>
                <p:cNvSpPr/>
                <p:nvPr/>
              </p:nvSpPr>
              <p:spPr>
                <a:xfrm>
                  <a:off x="2315949" y="536971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7" name="Rectangle 376"/>
                <p:cNvSpPr/>
                <p:nvPr/>
              </p:nvSpPr>
              <p:spPr>
                <a:xfrm>
                  <a:off x="2634492" y="536678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8" name="Rectangle 377"/>
                <p:cNvSpPr/>
                <p:nvPr/>
              </p:nvSpPr>
              <p:spPr>
                <a:xfrm>
                  <a:off x="2307573" y="55990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9" name="Rectangle 378"/>
                <p:cNvSpPr/>
                <p:nvPr/>
              </p:nvSpPr>
              <p:spPr>
                <a:xfrm>
                  <a:off x="2588911" y="5612425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0" name="Rectangle 379"/>
                <p:cNvSpPr/>
                <p:nvPr/>
              </p:nvSpPr>
              <p:spPr>
                <a:xfrm>
                  <a:off x="2307364" y="5986629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1" name="Rectangle 380"/>
                <p:cNvSpPr/>
                <p:nvPr/>
              </p:nvSpPr>
              <p:spPr>
                <a:xfrm>
                  <a:off x="2588702" y="60000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>
                <a:off x="6543158" y="925209"/>
                <a:ext cx="435368" cy="5379004"/>
                <a:chOff x="2457244" y="1073523"/>
                <a:chExt cx="435368" cy="5379004"/>
              </a:xfrm>
            </p:grpSpPr>
            <p:sp>
              <p:nvSpPr>
                <p:cNvPr id="310" name="Rectangle 309"/>
                <p:cNvSpPr/>
                <p:nvPr/>
              </p:nvSpPr>
              <p:spPr>
                <a:xfrm>
                  <a:off x="2507923" y="1073524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1" name="Rectangle 310"/>
                <p:cNvSpPr/>
                <p:nvPr/>
              </p:nvSpPr>
              <p:spPr>
                <a:xfrm>
                  <a:off x="2702313" y="1073523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2" name="Rectangle 311"/>
                <p:cNvSpPr/>
                <p:nvPr/>
              </p:nvSpPr>
              <p:spPr>
                <a:xfrm>
                  <a:off x="2506384" y="1428819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3" name="Rectangle 312"/>
                <p:cNvSpPr/>
                <p:nvPr/>
              </p:nvSpPr>
              <p:spPr>
                <a:xfrm>
                  <a:off x="2708943" y="1428818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4" name="Rectangle 313"/>
                <p:cNvSpPr/>
                <p:nvPr/>
              </p:nvSpPr>
              <p:spPr>
                <a:xfrm>
                  <a:off x="2517221" y="1821013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5" name="Rectangle 314"/>
                <p:cNvSpPr/>
                <p:nvPr/>
              </p:nvSpPr>
              <p:spPr>
                <a:xfrm>
                  <a:off x="2758005" y="1827828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6" name="Rectangle 315"/>
                <p:cNvSpPr/>
                <p:nvPr/>
              </p:nvSpPr>
              <p:spPr>
                <a:xfrm>
                  <a:off x="2783956" y="21702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7" name="Rectangle 316"/>
                <p:cNvSpPr/>
                <p:nvPr/>
              </p:nvSpPr>
              <p:spPr>
                <a:xfrm>
                  <a:off x="2544028" y="21702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8" name="Rectangle 317"/>
                <p:cNvSpPr/>
                <p:nvPr/>
              </p:nvSpPr>
              <p:spPr>
                <a:xfrm>
                  <a:off x="2491344" y="26202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9" name="Rectangle 318"/>
                <p:cNvSpPr/>
                <p:nvPr/>
              </p:nvSpPr>
              <p:spPr>
                <a:xfrm>
                  <a:off x="2829026" y="26202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0" name="Rectangle 319"/>
                <p:cNvSpPr/>
                <p:nvPr/>
              </p:nvSpPr>
              <p:spPr>
                <a:xfrm>
                  <a:off x="2822396" y="297182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1" name="Rectangle 320"/>
                <p:cNvSpPr/>
                <p:nvPr/>
              </p:nvSpPr>
              <p:spPr>
                <a:xfrm>
                  <a:off x="2491234" y="2969543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2" name="Rectangle 321"/>
                <p:cNvSpPr/>
                <p:nvPr/>
              </p:nvSpPr>
              <p:spPr>
                <a:xfrm>
                  <a:off x="2566888" y="302912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3" name="Rectangle 322"/>
                <p:cNvSpPr/>
                <p:nvPr/>
              </p:nvSpPr>
              <p:spPr>
                <a:xfrm>
                  <a:off x="2757442" y="302570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4" name="Rectangle 323"/>
                <p:cNvSpPr/>
                <p:nvPr/>
              </p:nvSpPr>
              <p:spPr>
                <a:xfrm>
                  <a:off x="2472066" y="34187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5" name="Rectangle 324"/>
                <p:cNvSpPr/>
                <p:nvPr/>
              </p:nvSpPr>
              <p:spPr>
                <a:xfrm>
                  <a:off x="2536963" y="33934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6" name="Rectangle 325"/>
                <p:cNvSpPr/>
                <p:nvPr/>
              </p:nvSpPr>
              <p:spPr>
                <a:xfrm>
                  <a:off x="2742644" y="33934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7" name="Rectangle 326"/>
                <p:cNvSpPr/>
                <p:nvPr/>
              </p:nvSpPr>
              <p:spPr>
                <a:xfrm>
                  <a:off x="2846893" y="34187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8" name="Rectangle 327"/>
                <p:cNvSpPr/>
                <p:nvPr/>
              </p:nvSpPr>
              <p:spPr>
                <a:xfrm>
                  <a:off x="2769314" y="38046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9" name="Rectangle 328"/>
                <p:cNvSpPr/>
                <p:nvPr/>
              </p:nvSpPr>
              <p:spPr>
                <a:xfrm>
                  <a:off x="2547237" y="38046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0" name="Rectangle 329"/>
                <p:cNvSpPr/>
                <p:nvPr/>
              </p:nvSpPr>
              <p:spPr>
                <a:xfrm>
                  <a:off x="2475630" y="375664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1" name="Rectangle 330"/>
                <p:cNvSpPr/>
                <p:nvPr/>
              </p:nvSpPr>
              <p:spPr>
                <a:xfrm>
                  <a:off x="2835956" y="376782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2" name="Rectangle 331"/>
                <p:cNvSpPr/>
                <p:nvPr/>
              </p:nvSpPr>
              <p:spPr>
                <a:xfrm>
                  <a:off x="2745241" y="4168234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3" name="Rectangle 332"/>
                <p:cNvSpPr/>
                <p:nvPr/>
              </p:nvSpPr>
              <p:spPr>
                <a:xfrm>
                  <a:off x="2500558" y="4173886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4" name="Rectangle 333"/>
                <p:cNvSpPr/>
                <p:nvPr/>
              </p:nvSpPr>
              <p:spPr>
                <a:xfrm>
                  <a:off x="2534861" y="4507443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5" name="Rectangle 334"/>
                <p:cNvSpPr/>
                <p:nvPr/>
              </p:nvSpPr>
              <p:spPr>
                <a:xfrm>
                  <a:off x="2756826" y="4512775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6" name="Rectangle 335"/>
                <p:cNvSpPr/>
                <p:nvPr/>
              </p:nvSpPr>
              <p:spPr>
                <a:xfrm>
                  <a:off x="2457244" y="49029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7" name="Rectangle 336"/>
                <p:cNvSpPr/>
                <p:nvPr/>
              </p:nvSpPr>
              <p:spPr>
                <a:xfrm>
                  <a:off x="2814995" y="49029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8" name="Rectangle 337"/>
                <p:cNvSpPr/>
                <p:nvPr/>
              </p:nvSpPr>
              <p:spPr>
                <a:xfrm>
                  <a:off x="2493703" y="5103138"/>
                  <a:ext cx="130565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9" name="Rectangle 338"/>
                <p:cNvSpPr/>
                <p:nvPr/>
              </p:nvSpPr>
              <p:spPr>
                <a:xfrm>
                  <a:off x="2721320" y="5103138"/>
                  <a:ext cx="125573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0" name="Rectangle 339"/>
                <p:cNvSpPr/>
                <p:nvPr/>
              </p:nvSpPr>
              <p:spPr>
                <a:xfrm>
                  <a:off x="2468349" y="552211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1" name="Rectangle 340"/>
                <p:cNvSpPr/>
                <p:nvPr/>
              </p:nvSpPr>
              <p:spPr>
                <a:xfrm>
                  <a:off x="2786892" y="551918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2" name="Rectangle 341"/>
                <p:cNvSpPr/>
                <p:nvPr/>
              </p:nvSpPr>
              <p:spPr>
                <a:xfrm>
                  <a:off x="2459973" y="57514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3" name="Rectangle 342"/>
                <p:cNvSpPr/>
                <p:nvPr/>
              </p:nvSpPr>
              <p:spPr>
                <a:xfrm>
                  <a:off x="2741311" y="5764825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4" name="Rectangle 343"/>
                <p:cNvSpPr/>
                <p:nvPr/>
              </p:nvSpPr>
              <p:spPr>
                <a:xfrm>
                  <a:off x="2459764" y="6139029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5" name="Rectangle 344"/>
                <p:cNvSpPr/>
                <p:nvPr/>
              </p:nvSpPr>
              <p:spPr>
                <a:xfrm>
                  <a:off x="2741102" y="61524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8" name="Group 87"/>
              <p:cNvGrpSpPr/>
              <p:nvPr/>
            </p:nvGrpSpPr>
            <p:grpSpPr>
              <a:xfrm>
                <a:off x="7006436" y="928318"/>
                <a:ext cx="435368" cy="5379004"/>
                <a:chOff x="2304844" y="921123"/>
                <a:chExt cx="435368" cy="5379004"/>
              </a:xfrm>
            </p:grpSpPr>
            <p:sp>
              <p:nvSpPr>
                <p:cNvPr id="274" name="Rectangle 273"/>
                <p:cNvSpPr/>
                <p:nvPr/>
              </p:nvSpPr>
              <p:spPr>
                <a:xfrm>
                  <a:off x="2355523" y="921124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5" name="Rectangle 274"/>
                <p:cNvSpPr/>
                <p:nvPr/>
              </p:nvSpPr>
              <p:spPr>
                <a:xfrm>
                  <a:off x="2549913" y="921123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6" name="Rectangle 275"/>
                <p:cNvSpPr/>
                <p:nvPr/>
              </p:nvSpPr>
              <p:spPr>
                <a:xfrm>
                  <a:off x="2353984" y="1276419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7" name="Rectangle 276"/>
                <p:cNvSpPr/>
                <p:nvPr/>
              </p:nvSpPr>
              <p:spPr>
                <a:xfrm>
                  <a:off x="2556543" y="1276418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8" name="Rectangle 277"/>
                <p:cNvSpPr/>
                <p:nvPr/>
              </p:nvSpPr>
              <p:spPr>
                <a:xfrm>
                  <a:off x="2364821" y="1668613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9" name="Rectangle 278"/>
                <p:cNvSpPr/>
                <p:nvPr/>
              </p:nvSpPr>
              <p:spPr>
                <a:xfrm>
                  <a:off x="2605605" y="1675428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0" name="Rectangle 279"/>
                <p:cNvSpPr/>
                <p:nvPr/>
              </p:nvSpPr>
              <p:spPr>
                <a:xfrm>
                  <a:off x="2631556" y="20178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1" name="Rectangle 280"/>
                <p:cNvSpPr/>
                <p:nvPr/>
              </p:nvSpPr>
              <p:spPr>
                <a:xfrm>
                  <a:off x="2391628" y="20178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2" name="Rectangle 281"/>
                <p:cNvSpPr/>
                <p:nvPr/>
              </p:nvSpPr>
              <p:spPr>
                <a:xfrm>
                  <a:off x="2338944" y="24678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3" name="Rectangle 282"/>
                <p:cNvSpPr/>
                <p:nvPr/>
              </p:nvSpPr>
              <p:spPr>
                <a:xfrm>
                  <a:off x="2676626" y="24678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4" name="Rectangle 283"/>
                <p:cNvSpPr/>
                <p:nvPr/>
              </p:nvSpPr>
              <p:spPr>
                <a:xfrm>
                  <a:off x="2669996" y="281942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5" name="Rectangle 284"/>
                <p:cNvSpPr/>
                <p:nvPr/>
              </p:nvSpPr>
              <p:spPr>
                <a:xfrm>
                  <a:off x="2338834" y="2817143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6" name="Rectangle 285"/>
                <p:cNvSpPr/>
                <p:nvPr/>
              </p:nvSpPr>
              <p:spPr>
                <a:xfrm>
                  <a:off x="2414488" y="287672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7" name="Rectangle 286"/>
                <p:cNvSpPr/>
                <p:nvPr/>
              </p:nvSpPr>
              <p:spPr>
                <a:xfrm>
                  <a:off x="2605042" y="287330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8" name="Rectangle 287"/>
                <p:cNvSpPr/>
                <p:nvPr/>
              </p:nvSpPr>
              <p:spPr>
                <a:xfrm>
                  <a:off x="2319666" y="32663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9" name="Rectangle 288"/>
                <p:cNvSpPr/>
                <p:nvPr/>
              </p:nvSpPr>
              <p:spPr>
                <a:xfrm>
                  <a:off x="2384563" y="32410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0" name="Rectangle 289"/>
                <p:cNvSpPr/>
                <p:nvPr/>
              </p:nvSpPr>
              <p:spPr>
                <a:xfrm>
                  <a:off x="2590244" y="32410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1" name="Rectangle 290"/>
                <p:cNvSpPr/>
                <p:nvPr/>
              </p:nvSpPr>
              <p:spPr>
                <a:xfrm>
                  <a:off x="2694493" y="32663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2" name="Rectangle 291"/>
                <p:cNvSpPr/>
                <p:nvPr/>
              </p:nvSpPr>
              <p:spPr>
                <a:xfrm>
                  <a:off x="2616914" y="36522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3" name="Rectangle 292"/>
                <p:cNvSpPr/>
                <p:nvPr/>
              </p:nvSpPr>
              <p:spPr>
                <a:xfrm>
                  <a:off x="2394837" y="36522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4" name="Rectangle 293"/>
                <p:cNvSpPr/>
                <p:nvPr/>
              </p:nvSpPr>
              <p:spPr>
                <a:xfrm>
                  <a:off x="2323230" y="360424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5" name="Rectangle 294"/>
                <p:cNvSpPr/>
                <p:nvPr/>
              </p:nvSpPr>
              <p:spPr>
                <a:xfrm>
                  <a:off x="2683556" y="361542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6" name="Rectangle 295"/>
                <p:cNvSpPr/>
                <p:nvPr/>
              </p:nvSpPr>
              <p:spPr>
                <a:xfrm>
                  <a:off x="2592841" y="4015834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7" name="Rectangle 296"/>
                <p:cNvSpPr/>
                <p:nvPr/>
              </p:nvSpPr>
              <p:spPr>
                <a:xfrm>
                  <a:off x="2348158" y="4021486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8" name="Rectangle 297"/>
                <p:cNvSpPr/>
                <p:nvPr/>
              </p:nvSpPr>
              <p:spPr>
                <a:xfrm>
                  <a:off x="2382461" y="4355043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9" name="Rectangle 298"/>
                <p:cNvSpPr/>
                <p:nvPr/>
              </p:nvSpPr>
              <p:spPr>
                <a:xfrm>
                  <a:off x="2604426" y="4360375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0" name="Rectangle 299"/>
                <p:cNvSpPr/>
                <p:nvPr/>
              </p:nvSpPr>
              <p:spPr>
                <a:xfrm>
                  <a:off x="2304844" y="47505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1" name="Rectangle 300"/>
                <p:cNvSpPr/>
                <p:nvPr/>
              </p:nvSpPr>
              <p:spPr>
                <a:xfrm>
                  <a:off x="2662595" y="47505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2" name="Rectangle 301"/>
                <p:cNvSpPr/>
                <p:nvPr/>
              </p:nvSpPr>
              <p:spPr>
                <a:xfrm>
                  <a:off x="2341303" y="4950738"/>
                  <a:ext cx="130565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3" name="Rectangle 302"/>
                <p:cNvSpPr/>
                <p:nvPr/>
              </p:nvSpPr>
              <p:spPr>
                <a:xfrm>
                  <a:off x="2568920" y="4950738"/>
                  <a:ext cx="125573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4" name="Rectangle 303"/>
                <p:cNvSpPr/>
                <p:nvPr/>
              </p:nvSpPr>
              <p:spPr>
                <a:xfrm>
                  <a:off x="2315949" y="536971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5" name="Rectangle 304"/>
                <p:cNvSpPr/>
                <p:nvPr/>
              </p:nvSpPr>
              <p:spPr>
                <a:xfrm>
                  <a:off x="2634492" y="536678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6" name="Rectangle 305"/>
                <p:cNvSpPr/>
                <p:nvPr/>
              </p:nvSpPr>
              <p:spPr>
                <a:xfrm>
                  <a:off x="2307573" y="55990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7" name="Rectangle 306"/>
                <p:cNvSpPr/>
                <p:nvPr/>
              </p:nvSpPr>
              <p:spPr>
                <a:xfrm>
                  <a:off x="2588911" y="5612425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8" name="Rectangle 307"/>
                <p:cNvSpPr/>
                <p:nvPr/>
              </p:nvSpPr>
              <p:spPr>
                <a:xfrm>
                  <a:off x="2307364" y="5986629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9" name="Rectangle 308"/>
                <p:cNvSpPr/>
                <p:nvPr/>
              </p:nvSpPr>
              <p:spPr>
                <a:xfrm>
                  <a:off x="2588702" y="60000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>
                <a:off x="7479853" y="930361"/>
                <a:ext cx="435368" cy="5379004"/>
                <a:chOff x="2457244" y="1073523"/>
                <a:chExt cx="435368" cy="5379004"/>
              </a:xfrm>
            </p:grpSpPr>
            <p:sp>
              <p:nvSpPr>
                <p:cNvPr id="238" name="Rectangle 237"/>
                <p:cNvSpPr/>
                <p:nvPr/>
              </p:nvSpPr>
              <p:spPr>
                <a:xfrm>
                  <a:off x="2507923" y="1073524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9" name="Rectangle 238"/>
                <p:cNvSpPr/>
                <p:nvPr/>
              </p:nvSpPr>
              <p:spPr>
                <a:xfrm>
                  <a:off x="2702313" y="1073523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0" name="Rectangle 239"/>
                <p:cNvSpPr/>
                <p:nvPr/>
              </p:nvSpPr>
              <p:spPr>
                <a:xfrm>
                  <a:off x="2506384" y="1428819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1" name="Rectangle 240"/>
                <p:cNvSpPr/>
                <p:nvPr/>
              </p:nvSpPr>
              <p:spPr>
                <a:xfrm>
                  <a:off x="2708943" y="1428818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2" name="Rectangle 241"/>
                <p:cNvSpPr/>
                <p:nvPr/>
              </p:nvSpPr>
              <p:spPr>
                <a:xfrm>
                  <a:off x="2517221" y="1821013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3" name="Rectangle 242"/>
                <p:cNvSpPr/>
                <p:nvPr/>
              </p:nvSpPr>
              <p:spPr>
                <a:xfrm>
                  <a:off x="2758005" y="1827828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4" name="Rectangle 243"/>
                <p:cNvSpPr/>
                <p:nvPr/>
              </p:nvSpPr>
              <p:spPr>
                <a:xfrm>
                  <a:off x="2783956" y="21702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5" name="Rectangle 244"/>
                <p:cNvSpPr/>
                <p:nvPr/>
              </p:nvSpPr>
              <p:spPr>
                <a:xfrm>
                  <a:off x="2544028" y="21702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6" name="Rectangle 245"/>
                <p:cNvSpPr/>
                <p:nvPr/>
              </p:nvSpPr>
              <p:spPr>
                <a:xfrm>
                  <a:off x="2491344" y="26202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Rectangle 246"/>
                <p:cNvSpPr/>
                <p:nvPr/>
              </p:nvSpPr>
              <p:spPr>
                <a:xfrm>
                  <a:off x="2829026" y="26202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8" name="Rectangle 247"/>
                <p:cNvSpPr/>
                <p:nvPr/>
              </p:nvSpPr>
              <p:spPr>
                <a:xfrm>
                  <a:off x="2822396" y="297182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9" name="Rectangle 248"/>
                <p:cNvSpPr/>
                <p:nvPr/>
              </p:nvSpPr>
              <p:spPr>
                <a:xfrm>
                  <a:off x="2491234" y="2969543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0" name="Rectangle 249"/>
                <p:cNvSpPr/>
                <p:nvPr/>
              </p:nvSpPr>
              <p:spPr>
                <a:xfrm>
                  <a:off x="2566888" y="302912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1" name="Rectangle 250"/>
                <p:cNvSpPr/>
                <p:nvPr/>
              </p:nvSpPr>
              <p:spPr>
                <a:xfrm>
                  <a:off x="2757442" y="302570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2" name="Rectangle 251"/>
                <p:cNvSpPr/>
                <p:nvPr/>
              </p:nvSpPr>
              <p:spPr>
                <a:xfrm>
                  <a:off x="2472066" y="34187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Rectangle 252"/>
                <p:cNvSpPr/>
                <p:nvPr/>
              </p:nvSpPr>
              <p:spPr>
                <a:xfrm>
                  <a:off x="2536963" y="33934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4" name="Rectangle 253"/>
                <p:cNvSpPr/>
                <p:nvPr/>
              </p:nvSpPr>
              <p:spPr>
                <a:xfrm>
                  <a:off x="2742644" y="33934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5" name="Rectangle 254"/>
                <p:cNvSpPr/>
                <p:nvPr/>
              </p:nvSpPr>
              <p:spPr>
                <a:xfrm>
                  <a:off x="2846893" y="34187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6" name="Rectangle 255"/>
                <p:cNvSpPr/>
                <p:nvPr/>
              </p:nvSpPr>
              <p:spPr>
                <a:xfrm>
                  <a:off x="2769314" y="38046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7" name="Rectangle 256"/>
                <p:cNvSpPr/>
                <p:nvPr/>
              </p:nvSpPr>
              <p:spPr>
                <a:xfrm>
                  <a:off x="2547237" y="38046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8" name="Rectangle 257"/>
                <p:cNvSpPr/>
                <p:nvPr/>
              </p:nvSpPr>
              <p:spPr>
                <a:xfrm>
                  <a:off x="2475630" y="375664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9" name="Rectangle 258"/>
                <p:cNvSpPr/>
                <p:nvPr/>
              </p:nvSpPr>
              <p:spPr>
                <a:xfrm>
                  <a:off x="2835956" y="376782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0" name="Rectangle 259"/>
                <p:cNvSpPr/>
                <p:nvPr/>
              </p:nvSpPr>
              <p:spPr>
                <a:xfrm>
                  <a:off x="2745241" y="4168234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1" name="Rectangle 260"/>
                <p:cNvSpPr/>
                <p:nvPr/>
              </p:nvSpPr>
              <p:spPr>
                <a:xfrm>
                  <a:off x="2500558" y="4173886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2" name="Rectangle 261"/>
                <p:cNvSpPr/>
                <p:nvPr/>
              </p:nvSpPr>
              <p:spPr>
                <a:xfrm>
                  <a:off x="2534861" y="4507443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3" name="Rectangle 262"/>
                <p:cNvSpPr/>
                <p:nvPr/>
              </p:nvSpPr>
              <p:spPr>
                <a:xfrm>
                  <a:off x="2756826" y="4512775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4" name="Rectangle 263"/>
                <p:cNvSpPr/>
                <p:nvPr/>
              </p:nvSpPr>
              <p:spPr>
                <a:xfrm>
                  <a:off x="2457244" y="49029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5" name="Rectangle 264"/>
                <p:cNvSpPr/>
                <p:nvPr/>
              </p:nvSpPr>
              <p:spPr>
                <a:xfrm>
                  <a:off x="2814995" y="49029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6" name="Rectangle 265"/>
                <p:cNvSpPr/>
                <p:nvPr/>
              </p:nvSpPr>
              <p:spPr>
                <a:xfrm>
                  <a:off x="2493703" y="5103138"/>
                  <a:ext cx="130565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7" name="Rectangle 266"/>
                <p:cNvSpPr/>
                <p:nvPr/>
              </p:nvSpPr>
              <p:spPr>
                <a:xfrm>
                  <a:off x="2721320" y="5103138"/>
                  <a:ext cx="125573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8" name="Rectangle 267"/>
                <p:cNvSpPr/>
                <p:nvPr/>
              </p:nvSpPr>
              <p:spPr>
                <a:xfrm>
                  <a:off x="2468349" y="552211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9" name="Rectangle 268"/>
                <p:cNvSpPr/>
                <p:nvPr/>
              </p:nvSpPr>
              <p:spPr>
                <a:xfrm>
                  <a:off x="2786892" y="551918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0" name="Rectangle 269"/>
                <p:cNvSpPr/>
                <p:nvPr/>
              </p:nvSpPr>
              <p:spPr>
                <a:xfrm>
                  <a:off x="2459973" y="57514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1" name="Rectangle 270"/>
                <p:cNvSpPr/>
                <p:nvPr/>
              </p:nvSpPr>
              <p:spPr>
                <a:xfrm>
                  <a:off x="2741311" y="5764825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2" name="Rectangle 271"/>
                <p:cNvSpPr/>
                <p:nvPr/>
              </p:nvSpPr>
              <p:spPr>
                <a:xfrm>
                  <a:off x="2459764" y="6139029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3" name="Rectangle 272"/>
                <p:cNvSpPr/>
                <p:nvPr/>
              </p:nvSpPr>
              <p:spPr>
                <a:xfrm>
                  <a:off x="2741102" y="61524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0" name="Group 89"/>
              <p:cNvGrpSpPr/>
              <p:nvPr/>
            </p:nvGrpSpPr>
            <p:grpSpPr>
              <a:xfrm>
                <a:off x="7959454" y="925209"/>
                <a:ext cx="435368" cy="5379004"/>
                <a:chOff x="2304844" y="921123"/>
                <a:chExt cx="435368" cy="5379004"/>
              </a:xfrm>
            </p:grpSpPr>
            <p:sp>
              <p:nvSpPr>
                <p:cNvPr id="202" name="Rectangle 201"/>
                <p:cNvSpPr/>
                <p:nvPr/>
              </p:nvSpPr>
              <p:spPr>
                <a:xfrm>
                  <a:off x="2355523" y="921124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 202"/>
                <p:cNvSpPr/>
                <p:nvPr/>
              </p:nvSpPr>
              <p:spPr>
                <a:xfrm>
                  <a:off x="2549913" y="921123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Rectangle 203"/>
                <p:cNvSpPr/>
                <p:nvPr/>
              </p:nvSpPr>
              <p:spPr>
                <a:xfrm>
                  <a:off x="2353984" y="1276419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 204"/>
                <p:cNvSpPr/>
                <p:nvPr/>
              </p:nvSpPr>
              <p:spPr>
                <a:xfrm>
                  <a:off x="2556543" y="1276418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6" name="Rectangle 205"/>
                <p:cNvSpPr/>
                <p:nvPr/>
              </p:nvSpPr>
              <p:spPr>
                <a:xfrm>
                  <a:off x="2364821" y="1668613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Rectangle 206"/>
                <p:cNvSpPr/>
                <p:nvPr/>
              </p:nvSpPr>
              <p:spPr>
                <a:xfrm>
                  <a:off x="2605605" y="1675428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Rectangle 207"/>
                <p:cNvSpPr/>
                <p:nvPr/>
              </p:nvSpPr>
              <p:spPr>
                <a:xfrm>
                  <a:off x="2631556" y="20178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 208"/>
                <p:cNvSpPr/>
                <p:nvPr/>
              </p:nvSpPr>
              <p:spPr>
                <a:xfrm>
                  <a:off x="2391628" y="20178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Rectangle 209"/>
                <p:cNvSpPr/>
                <p:nvPr/>
              </p:nvSpPr>
              <p:spPr>
                <a:xfrm>
                  <a:off x="2338944" y="24678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 210"/>
                <p:cNvSpPr/>
                <p:nvPr/>
              </p:nvSpPr>
              <p:spPr>
                <a:xfrm>
                  <a:off x="2676626" y="24678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Rectangle 211"/>
                <p:cNvSpPr/>
                <p:nvPr/>
              </p:nvSpPr>
              <p:spPr>
                <a:xfrm>
                  <a:off x="2669996" y="281942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 212"/>
                <p:cNvSpPr/>
                <p:nvPr/>
              </p:nvSpPr>
              <p:spPr>
                <a:xfrm>
                  <a:off x="2338834" y="2817143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Rectangle 213"/>
                <p:cNvSpPr/>
                <p:nvPr/>
              </p:nvSpPr>
              <p:spPr>
                <a:xfrm>
                  <a:off x="2414488" y="287672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Rectangle 214"/>
                <p:cNvSpPr/>
                <p:nvPr/>
              </p:nvSpPr>
              <p:spPr>
                <a:xfrm>
                  <a:off x="2605042" y="287330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6" name="Rectangle 215"/>
                <p:cNvSpPr/>
                <p:nvPr/>
              </p:nvSpPr>
              <p:spPr>
                <a:xfrm>
                  <a:off x="2319666" y="32663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Rectangle 216"/>
                <p:cNvSpPr/>
                <p:nvPr/>
              </p:nvSpPr>
              <p:spPr>
                <a:xfrm>
                  <a:off x="2384563" y="32410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8" name="Rectangle 217"/>
                <p:cNvSpPr/>
                <p:nvPr/>
              </p:nvSpPr>
              <p:spPr>
                <a:xfrm>
                  <a:off x="2590244" y="32410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 218"/>
                <p:cNvSpPr/>
                <p:nvPr/>
              </p:nvSpPr>
              <p:spPr>
                <a:xfrm>
                  <a:off x="2694493" y="32663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Rectangle 219"/>
                <p:cNvSpPr/>
                <p:nvPr/>
              </p:nvSpPr>
              <p:spPr>
                <a:xfrm>
                  <a:off x="2616914" y="36522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 220"/>
                <p:cNvSpPr/>
                <p:nvPr/>
              </p:nvSpPr>
              <p:spPr>
                <a:xfrm>
                  <a:off x="2394837" y="36522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2" name="Rectangle 221"/>
                <p:cNvSpPr/>
                <p:nvPr/>
              </p:nvSpPr>
              <p:spPr>
                <a:xfrm>
                  <a:off x="2323230" y="360424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222"/>
                <p:cNvSpPr/>
                <p:nvPr/>
              </p:nvSpPr>
              <p:spPr>
                <a:xfrm>
                  <a:off x="2683556" y="361542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4" name="Rectangle 223"/>
                <p:cNvSpPr/>
                <p:nvPr/>
              </p:nvSpPr>
              <p:spPr>
                <a:xfrm>
                  <a:off x="2592841" y="4015834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Rectangle 224"/>
                <p:cNvSpPr/>
                <p:nvPr/>
              </p:nvSpPr>
              <p:spPr>
                <a:xfrm>
                  <a:off x="2348158" y="4021486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6" name="Rectangle 225"/>
                <p:cNvSpPr/>
                <p:nvPr/>
              </p:nvSpPr>
              <p:spPr>
                <a:xfrm>
                  <a:off x="2382461" y="4355043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Rectangle 226"/>
                <p:cNvSpPr/>
                <p:nvPr/>
              </p:nvSpPr>
              <p:spPr>
                <a:xfrm>
                  <a:off x="2604426" y="4360375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8" name="Rectangle 227"/>
                <p:cNvSpPr/>
                <p:nvPr/>
              </p:nvSpPr>
              <p:spPr>
                <a:xfrm>
                  <a:off x="2304844" y="47505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Rectangle 228"/>
                <p:cNvSpPr/>
                <p:nvPr/>
              </p:nvSpPr>
              <p:spPr>
                <a:xfrm>
                  <a:off x="2662595" y="47505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0" name="Rectangle 229"/>
                <p:cNvSpPr/>
                <p:nvPr/>
              </p:nvSpPr>
              <p:spPr>
                <a:xfrm>
                  <a:off x="2341303" y="4950738"/>
                  <a:ext cx="130565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1" name="Rectangle 230"/>
                <p:cNvSpPr/>
                <p:nvPr/>
              </p:nvSpPr>
              <p:spPr>
                <a:xfrm>
                  <a:off x="2568920" y="4950738"/>
                  <a:ext cx="125573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2" name="Rectangle 231"/>
                <p:cNvSpPr/>
                <p:nvPr/>
              </p:nvSpPr>
              <p:spPr>
                <a:xfrm>
                  <a:off x="2315949" y="536971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Rectangle 232"/>
                <p:cNvSpPr/>
                <p:nvPr/>
              </p:nvSpPr>
              <p:spPr>
                <a:xfrm>
                  <a:off x="2634492" y="536678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Rectangle 233"/>
                <p:cNvSpPr/>
                <p:nvPr/>
              </p:nvSpPr>
              <p:spPr>
                <a:xfrm>
                  <a:off x="2307573" y="55990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5" name="Rectangle 234"/>
                <p:cNvSpPr/>
                <p:nvPr/>
              </p:nvSpPr>
              <p:spPr>
                <a:xfrm>
                  <a:off x="2588911" y="5612425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Rectangle 235"/>
                <p:cNvSpPr/>
                <p:nvPr/>
              </p:nvSpPr>
              <p:spPr>
                <a:xfrm>
                  <a:off x="2307364" y="5986629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Rectangle 236"/>
                <p:cNvSpPr/>
                <p:nvPr/>
              </p:nvSpPr>
              <p:spPr>
                <a:xfrm>
                  <a:off x="2588702" y="60000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1" name="Group 90"/>
              <p:cNvGrpSpPr/>
              <p:nvPr/>
            </p:nvGrpSpPr>
            <p:grpSpPr>
              <a:xfrm>
                <a:off x="8432871" y="927252"/>
                <a:ext cx="435368" cy="5379004"/>
                <a:chOff x="2457244" y="1073523"/>
                <a:chExt cx="435368" cy="5379004"/>
              </a:xfrm>
            </p:grpSpPr>
            <p:sp>
              <p:nvSpPr>
                <p:cNvPr id="166" name="Rectangle 165"/>
                <p:cNvSpPr/>
                <p:nvPr/>
              </p:nvSpPr>
              <p:spPr>
                <a:xfrm>
                  <a:off x="2507923" y="1073524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Rectangle 166"/>
                <p:cNvSpPr/>
                <p:nvPr/>
              </p:nvSpPr>
              <p:spPr>
                <a:xfrm>
                  <a:off x="2702313" y="1073523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Rectangle 167"/>
                <p:cNvSpPr/>
                <p:nvPr/>
              </p:nvSpPr>
              <p:spPr>
                <a:xfrm>
                  <a:off x="2506384" y="1428819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Rectangle 168"/>
                <p:cNvSpPr/>
                <p:nvPr/>
              </p:nvSpPr>
              <p:spPr>
                <a:xfrm>
                  <a:off x="2708943" y="1428818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Rectangle 169"/>
                <p:cNvSpPr/>
                <p:nvPr/>
              </p:nvSpPr>
              <p:spPr>
                <a:xfrm>
                  <a:off x="2517221" y="1821013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Rectangle 170"/>
                <p:cNvSpPr/>
                <p:nvPr/>
              </p:nvSpPr>
              <p:spPr>
                <a:xfrm>
                  <a:off x="2758005" y="1827828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" name="Rectangle 171"/>
                <p:cNvSpPr/>
                <p:nvPr/>
              </p:nvSpPr>
              <p:spPr>
                <a:xfrm>
                  <a:off x="2783956" y="21702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" name="Rectangle 172"/>
                <p:cNvSpPr/>
                <p:nvPr/>
              </p:nvSpPr>
              <p:spPr>
                <a:xfrm>
                  <a:off x="2544028" y="21702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" name="Rectangle 173"/>
                <p:cNvSpPr/>
                <p:nvPr/>
              </p:nvSpPr>
              <p:spPr>
                <a:xfrm>
                  <a:off x="2491344" y="26202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Rectangle 174"/>
                <p:cNvSpPr/>
                <p:nvPr/>
              </p:nvSpPr>
              <p:spPr>
                <a:xfrm>
                  <a:off x="2829026" y="26202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Rectangle 175"/>
                <p:cNvSpPr/>
                <p:nvPr/>
              </p:nvSpPr>
              <p:spPr>
                <a:xfrm>
                  <a:off x="2822396" y="297182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Rectangle 176"/>
                <p:cNvSpPr/>
                <p:nvPr/>
              </p:nvSpPr>
              <p:spPr>
                <a:xfrm>
                  <a:off x="2491234" y="2969543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8" name="Rectangle 177"/>
                <p:cNvSpPr/>
                <p:nvPr/>
              </p:nvSpPr>
              <p:spPr>
                <a:xfrm>
                  <a:off x="2566888" y="302912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Rectangle 178"/>
                <p:cNvSpPr/>
                <p:nvPr/>
              </p:nvSpPr>
              <p:spPr>
                <a:xfrm>
                  <a:off x="2757442" y="302570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0" name="Rectangle 179"/>
                <p:cNvSpPr/>
                <p:nvPr/>
              </p:nvSpPr>
              <p:spPr>
                <a:xfrm>
                  <a:off x="2472066" y="34187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1" name="Rectangle 180"/>
                <p:cNvSpPr/>
                <p:nvPr/>
              </p:nvSpPr>
              <p:spPr>
                <a:xfrm>
                  <a:off x="2536963" y="33934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2" name="Rectangle 181"/>
                <p:cNvSpPr/>
                <p:nvPr/>
              </p:nvSpPr>
              <p:spPr>
                <a:xfrm>
                  <a:off x="2742644" y="33934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Rectangle 182"/>
                <p:cNvSpPr/>
                <p:nvPr/>
              </p:nvSpPr>
              <p:spPr>
                <a:xfrm>
                  <a:off x="2846893" y="34187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4" name="Rectangle 183"/>
                <p:cNvSpPr/>
                <p:nvPr/>
              </p:nvSpPr>
              <p:spPr>
                <a:xfrm>
                  <a:off x="2769314" y="38046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/>
                <p:cNvSpPr/>
                <p:nvPr/>
              </p:nvSpPr>
              <p:spPr>
                <a:xfrm>
                  <a:off x="2547237" y="38046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6" name="Rectangle 185"/>
                <p:cNvSpPr/>
                <p:nvPr/>
              </p:nvSpPr>
              <p:spPr>
                <a:xfrm>
                  <a:off x="2475630" y="375664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Rectangle 186"/>
                <p:cNvSpPr/>
                <p:nvPr/>
              </p:nvSpPr>
              <p:spPr>
                <a:xfrm>
                  <a:off x="2835956" y="376782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Rectangle 187"/>
                <p:cNvSpPr/>
                <p:nvPr/>
              </p:nvSpPr>
              <p:spPr>
                <a:xfrm>
                  <a:off x="2745241" y="4168234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Rectangle 188"/>
                <p:cNvSpPr/>
                <p:nvPr/>
              </p:nvSpPr>
              <p:spPr>
                <a:xfrm>
                  <a:off x="2500558" y="4173886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Rectangle 189"/>
                <p:cNvSpPr/>
                <p:nvPr/>
              </p:nvSpPr>
              <p:spPr>
                <a:xfrm>
                  <a:off x="2534861" y="4507443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Rectangle 190"/>
                <p:cNvSpPr/>
                <p:nvPr/>
              </p:nvSpPr>
              <p:spPr>
                <a:xfrm>
                  <a:off x="2756826" y="4512775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Rectangle 191"/>
                <p:cNvSpPr/>
                <p:nvPr/>
              </p:nvSpPr>
              <p:spPr>
                <a:xfrm>
                  <a:off x="2457244" y="49029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Rectangle 192"/>
                <p:cNvSpPr/>
                <p:nvPr/>
              </p:nvSpPr>
              <p:spPr>
                <a:xfrm>
                  <a:off x="2814995" y="49029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Rectangle 193"/>
                <p:cNvSpPr/>
                <p:nvPr/>
              </p:nvSpPr>
              <p:spPr>
                <a:xfrm>
                  <a:off x="2493703" y="5103138"/>
                  <a:ext cx="130565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 194"/>
                <p:cNvSpPr/>
                <p:nvPr/>
              </p:nvSpPr>
              <p:spPr>
                <a:xfrm>
                  <a:off x="2721320" y="5103138"/>
                  <a:ext cx="125573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6" name="Rectangle 195"/>
                <p:cNvSpPr/>
                <p:nvPr/>
              </p:nvSpPr>
              <p:spPr>
                <a:xfrm>
                  <a:off x="2468349" y="552211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Rectangle 196"/>
                <p:cNvSpPr/>
                <p:nvPr/>
              </p:nvSpPr>
              <p:spPr>
                <a:xfrm>
                  <a:off x="2786892" y="551918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Rectangle 197"/>
                <p:cNvSpPr/>
                <p:nvPr/>
              </p:nvSpPr>
              <p:spPr>
                <a:xfrm>
                  <a:off x="2459973" y="57514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 198"/>
                <p:cNvSpPr/>
                <p:nvPr/>
              </p:nvSpPr>
              <p:spPr>
                <a:xfrm>
                  <a:off x="2741311" y="5764825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Rectangle 199"/>
                <p:cNvSpPr/>
                <p:nvPr/>
              </p:nvSpPr>
              <p:spPr>
                <a:xfrm>
                  <a:off x="2459764" y="6139029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 200"/>
                <p:cNvSpPr/>
                <p:nvPr/>
              </p:nvSpPr>
              <p:spPr>
                <a:xfrm>
                  <a:off x="2741102" y="61524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2" name="Group 91"/>
              <p:cNvGrpSpPr/>
              <p:nvPr/>
            </p:nvGrpSpPr>
            <p:grpSpPr>
              <a:xfrm>
                <a:off x="8896149" y="930361"/>
                <a:ext cx="435368" cy="5379004"/>
                <a:chOff x="2304844" y="921123"/>
                <a:chExt cx="435368" cy="5379004"/>
              </a:xfrm>
            </p:grpSpPr>
            <p:sp>
              <p:nvSpPr>
                <p:cNvPr id="130" name="Rectangle 129"/>
                <p:cNvSpPr/>
                <p:nvPr/>
              </p:nvSpPr>
              <p:spPr>
                <a:xfrm>
                  <a:off x="2355523" y="921124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Rectangle 130"/>
                <p:cNvSpPr/>
                <p:nvPr/>
              </p:nvSpPr>
              <p:spPr>
                <a:xfrm>
                  <a:off x="2549913" y="921123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Rectangle 131"/>
                <p:cNvSpPr/>
                <p:nvPr/>
              </p:nvSpPr>
              <p:spPr>
                <a:xfrm>
                  <a:off x="2353984" y="1276419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Rectangle 132"/>
                <p:cNvSpPr/>
                <p:nvPr/>
              </p:nvSpPr>
              <p:spPr>
                <a:xfrm>
                  <a:off x="2556543" y="1276418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Rectangle 133"/>
                <p:cNvSpPr/>
                <p:nvPr/>
              </p:nvSpPr>
              <p:spPr>
                <a:xfrm>
                  <a:off x="2364821" y="1668613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Rectangle 134"/>
                <p:cNvSpPr/>
                <p:nvPr/>
              </p:nvSpPr>
              <p:spPr>
                <a:xfrm>
                  <a:off x="2605605" y="1675428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Rectangle 135"/>
                <p:cNvSpPr/>
                <p:nvPr/>
              </p:nvSpPr>
              <p:spPr>
                <a:xfrm>
                  <a:off x="2631556" y="20178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Rectangle 136"/>
                <p:cNvSpPr/>
                <p:nvPr/>
              </p:nvSpPr>
              <p:spPr>
                <a:xfrm>
                  <a:off x="2391628" y="20178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Rectangle 137"/>
                <p:cNvSpPr/>
                <p:nvPr/>
              </p:nvSpPr>
              <p:spPr>
                <a:xfrm>
                  <a:off x="2338944" y="24678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Rectangle 138"/>
                <p:cNvSpPr/>
                <p:nvPr/>
              </p:nvSpPr>
              <p:spPr>
                <a:xfrm>
                  <a:off x="2676626" y="24678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Rectangle 139"/>
                <p:cNvSpPr/>
                <p:nvPr/>
              </p:nvSpPr>
              <p:spPr>
                <a:xfrm>
                  <a:off x="2669996" y="281942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Rectangle 140"/>
                <p:cNvSpPr/>
                <p:nvPr/>
              </p:nvSpPr>
              <p:spPr>
                <a:xfrm>
                  <a:off x="2338834" y="2817143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Rectangle 141"/>
                <p:cNvSpPr/>
                <p:nvPr/>
              </p:nvSpPr>
              <p:spPr>
                <a:xfrm>
                  <a:off x="2414488" y="287672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Rectangle 142"/>
                <p:cNvSpPr/>
                <p:nvPr/>
              </p:nvSpPr>
              <p:spPr>
                <a:xfrm>
                  <a:off x="2605042" y="287330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Rectangle 143"/>
                <p:cNvSpPr/>
                <p:nvPr/>
              </p:nvSpPr>
              <p:spPr>
                <a:xfrm>
                  <a:off x="2319666" y="32663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Rectangle 144"/>
                <p:cNvSpPr/>
                <p:nvPr/>
              </p:nvSpPr>
              <p:spPr>
                <a:xfrm>
                  <a:off x="2384563" y="32410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/>
                <p:cNvSpPr/>
                <p:nvPr/>
              </p:nvSpPr>
              <p:spPr>
                <a:xfrm>
                  <a:off x="2590244" y="32410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Rectangle 146"/>
                <p:cNvSpPr/>
                <p:nvPr/>
              </p:nvSpPr>
              <p:spPr>
                <a:xfrm>
                  <a:off x="2694493" y="32663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Rectangle 147"/>
                <p:cNvSpPr/>
                <p:nvPr/>
              </p:nvSpPr>
              <p:spPr>
                <a:xfrm>
                  <a:off x="2616914" y="36522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Rectangle 148"/>
                <p:cNvSpPr/>
                <p:nvPr/>
              </p:nvSpPr>
              <p:spPr>
                <a:xfrm>
                  <a:off x="2394837" y="36522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Rectangle 149"/>
                <p:cNvSpPr/>
                <p:nvPr/>
              </p:nvSpPr>
              <p:spPr>
                <a:xfrm>
                  <a:off x="2323230" y="360424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Rectangle 150"/>
                <p:cNvSpPr/>
                <p:nvPr/>
              </p:nvSpPr>
              <p:spPr>
                <a:xfrm>
                  <a:off x="2683556" y="361542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Rectangle 151"/>
                <p:cNvSpPr/>
                <p:nvPr/>
              </p:nvSpPr>
              <p:spPr>
                <a:xfrm>
                  <a:off x="2592841" y="4015834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Rectangle 152"/>
                <p:cNvSpPr/>
                <p:nvPr/>
              </p:nvSpPr>
              <p:spPr>
                <a:xfrm>
                  <a:off x="2348158" y="4021486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Rectangle 153"/>
                <p:cNvSpPr/>
                <p:nvPr/>
              </p:nvSpPr>
              <p:spPr>
                <a:xfrm>
                  <a:off x="2382461" y="4355043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Rectangle 154"/>
                <p:cNvSpPr/>
                <p:nvPr/>
              </p:nvSpPr>
              <p:spPr>
                <a:xfrm>
                  <a:off x="2604426" y="4360375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Rectangle 155"/>
                <p:cNvSpPr/>
                <p:nvPr/>
              </p:nvSpPr>
              <p:spPr>
                <a:xfrm>
                  <a:off x="2304844" y="47505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Rectangle 156"/>
                <p:cNvSpPr/>
                <p:nvPr/>
              </p:nvSpPr>
              <p:spPr>
                <a:xfrm>
                  <a:off x="2662595" y="47505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Rectangle 157"/>
                <p:cNvSpPr/>
                <p:nvPr/>
              </p:nvSpPr>
              <p:spPr>
                <a:xfrm>
                  <a:off x="2341303" y="4950738"/>
                  <a:ext cx="130565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Rectangle 158"/>
                <p:cNvSpPr/>
                <p:nvPr/>
              </p:nvSpPr>
              <p:spPr>
                <a:xfrm>
                  <a:off x="2568920" y="4950738"/>
                  <a:ext cx="125573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Rectangle 159"/>
                <p:cNvSpPr/>
                <p:nvPr/>
              </p:nvSpPr>
              <p:spPr>
                <a:xfrm>
                  <a:off x="2315949" y="536971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Rectangle 160"/>
                <p:cNvSpPr/>
                <p:nvPr/>
              </p:nvSpPr>
              <p:spPr>
                <a:xfrm>
                  <a:off x="2634492" y="536678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Rectangle 161"/>
                <p:cNvSpPr/>
                <p:nvPr/>
              </p:nvSpPr>
              <p:spPr>
                <a:xfrm>
                  <a:off x="2307573" y="55990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Rectangle 162"/>
                <p:cNvSpPr/>
                <p:nvPr/>
              </p:nvSpPr>
              <p:spPr>
                <a:xfrm>
                  <a:off x="2588911" y="5612425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Rectangle 163"/>
                <p:cNvSpPr/>
                <p:nvPr/>
              </p:nvSpPr>
              <p:spPr>
                <a:xfrm>
                  <a:off x="2307364" y="5986629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Rectangle 164"/>
                <p:cNvSpPr/>
                <p:nvPr/>
              </p:nvSpPr>
              <p:spPr>
                <a:xfrm>
                  <a:off x="2588702" y="60000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3" name="Group 92"/>
              <p:cNvGrpSpPr/>
              <p:nvPr/>
            </p:nvGrpSpPr>
            <p:grpSpPr>
              <a:xfrm>
                <a:off x="9369566" y="932404"/>
                <a:ext cx="435368" cy="5379004"/>
                <a:chOff x="2457244" y="1073523"/>
                <a:chExt cx="435368" cy="5379004"/>
              </a:xfrm>
            </p:grpSpPr>
            <p:sp>
              <p:nvSpPr>
                <p:cNvPr id="94" name="Rectangle 93"/>
                <p:cNvSpPr/>
                <p:nvPr/>
              </p:nvSpPr>
              <p:spPr>
                <a:xfrm>
                  <a:off x="2507923" y="1073524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2702313" y="1073523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2506384" y="1428819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/>
                <p:cNvSpPr/>
                <p:nvPr/>
              </p:nvSpPr>
              <p:spPr>
                <a:xfrm>
                  <a:off x="2708943" y="1428818"/>
                  <a:ext cx="165801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>
                  <a:off x="2517221" y="1821013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/>
                <p:cNvSpPr/>
                <p:nvPr/>
              </p:nvSpPr>
              <p:spPr>
                <a:xfrm>
                  <a:off x="2758005" y="1827828"/>
                  <a:ext cx="107046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/>
                <p:cNvSpPr/>
                <p:nvPr/>
              </p:nvSpPr>
              <p:spPr>
                <a:xfrm>
                  <a:off x="2783956" y="21702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/>
                <p:cNvSpPr/>
                <p:nvPr/>
              </p:nvSpPr>
              <p:spPr>
                <a:xfrm>
                  <a:off x="2544028" y="217026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2491344" y="26202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2829026" y="262029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2822396" y="297182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2491234" y="2969543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/>
                <p:cNvSpPr/>
                <p:nvPr/>
              </p:nvSpPr>
              <p:spPr>
                <a:xfrm>
                  <a:off x="2566888" y="302912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Rectangle 106"/>
                <p:cNvSpPr/>
                <p:nvPr/>
              </p:nvSpPr>
              <p:spPr>
                <a:xfrm>
                  <a:off x="2757442" y="302570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2472066" y="34187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536963" y="33934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Rectangle 109"/>
                <p:cNvSpPr/>
                <p:nvPr/>
              </p:nvSpPr>
              <p:spPr>
                <a:xfrm>
                  <a:off x="2742644" y="3393417"/>
                  <a:ext cx="87305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2846893" y="3418711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769314" y="38046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2547237" y="3804614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475630" y="3756645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/>
                <p:cNvSpPr/>
                <p:nvPr/>
              </p:nvSpPr>
              <p:spPr>
                <a:xfrm>
                  <a:off x="2835956" y="3767829"/>
                  <a:ext cx="45719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/>
                <p:cNvSpPr/>
                <p:nvPr/>
              </p:nvSpPr>
              <p:spPr>
                <a:xfrm>
                  <a:off x="2745241" y="4168234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/>
                <p:cNvSpPr/>
                <p:nvPr/>
              </p:nvSpPr>
              <p:spPr>
                <a:xfrm>
                  <a:off x="2500558" y="4173886"/>
                  <a:ext cx="101652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Rectangle 117"/>
                <p:cNvSpPr/>
                <p:nvPr/>
              </p:nvSpPr>
              <p:spPr>
                <a:xfrm>
                  <a:off x="2534861" y="4507443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Rectangle 118"/>
                <p:cNvSpPr/>
                <p:nvPr/>
              </p:nvSpPr>
              <p:spPr>
                <a:xfrm>
                  <a:off x="2756826" y="4512775"/>
                  <a:ext cx="64053" cy="266789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Rectangle 119"/>
                <p:cNvSpPr/>
                <p:nvPr/>
              </p:nvSpPr>
              <p:spPr>
                <a:xfrm>
                  <a:off x="2457244" y="49029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Rectangle 120"/>
                <p:cNvSpPr/>
                <p:nvPr/>
              </p:nvSpPr>
              <p:spPr>
                <a:xfrm>
                  <a:off x="2814995" y="4902910"/>
                  <a:ext cx="77617" cy="14631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Rectangle 121"/>
                <p:cNvSpPr/>
                <p:nvPr/>
              </p:nvSpPr>
              <p:spPr>
                <a:xfrm>
                  <a:off x="2493703" y="5103138"/>
                  <a:ext cx="130565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Rectangle 122"/>
                <p:cNvSpPr/>
                <p:nvPr/>
              </p:nvSpPr>
              <p:spPr>
                <a:xfrm>
                  <a:off x="2721320" y="5103138"/>
                  <a:ext cx="125573" cy="28862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Rectangle 123"/>
                <p:cNvSpPr/>
                <p:nvPr/>
              </p:nvSpPr>
              <p:spPr>
                <a:xfrm>
                  <a:off x="2468349" y="552211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/>
                <p:cNvSpPr/>
                <p:nvPr/>
              </p:nvSpPr>
              <p:spPr>
                <a:xfrm>
                  <a:off x="2786892" y="5519183"/>
                  <a:ext cx="90439" cy="101356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Rectangle 125"/>
                <p:cNvSpPr/>
                <p:nvPr/>
              </p:nvSpPr>
              <p:spPr>
                <a:xfrm>
                  <a:off x="2459973" y="57514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Rectangle 126"/>
                <p:cNvSpPr/>
                <p:nvPr/>
              </p:nvSpPr>
              <p:spPr>
                <a:xfrm>
                  <a:off x="2741311" y="5764825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Rectangle 127"/>
                <p:cNvSpPr/>
                <p:nvPr/>
              </p:nvSpPr>
              <p:spPr>
                <a:xfrm>
                  <a:off x="2459764" y="6139029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Rectangle 128"/>
                <p:cNvSpPr/>
                <p:nvPr/>
              </p:nvSpPr>
              <p:spPr>
                <a:xfrm>
                  <a:off x="2741102" y="6152427"/>
                  <a:ext cx="150194" cy="300100"/>
                </a:xfrm>
                <a:prstGeom prst="rect">
                  <a:avLst/>
                </a:prstGeom>
                <a:solidFill>
                  <a:srgbClr val="00FA00">
                    <a:alpha val="50196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cxnSp>
        <p:nvCxnSpPr>
          <p:cNvPr id="897" name="Straight Connector 896"/>
          <p:cNvCxnSpPr/>
          <p:nvPr/>
        </p:nvCxnSpPr>
        <p:spPr>
          <a:xfrm flipV="1">
            <a:off x="8229600" y="3374452"/>
            <a:ext cx="1600201" cy="1178693"/>
          </a:xfrm>
          <a:prstGeom prst="line">
            <a:avLst/>
          </a:prstGeom>
          <a:ln w="57150">
            <a:solidFill>
              <a:srgbClr val="FF0000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8" name="Rectangle 897"/>
          <p:cNvSpPr/>
          <p:nvPr/>
        </p:nvSpPr>
        <p:spPr>
          <a:xfrm>
            <a:off x="3888550" y="3795276"/>
            <a:ext cx="228600" cy="228600"/>
          </a:xfrm>
          <a:prstGeom prst="rect">
            <a:avLst/>
          </a:prstGeom>
          <a:solidFill>
            <a:srgbClr val="FF4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9" name="Rectangle 898"/>
          <p:cNvSpPr/>
          <p:nvPr/>
        </p:nvSpPr>
        <p:spPr>
          <a:xfrm>
            <a:off x="4117150" y="3690147"/>
            <a:ext cx="10919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R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RAM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00" name="Rectangle 899"/>
          <p:cNvSpPr/>
          <p:nvPr/>
        </p:nvSpPr>
        <p:spPr>
          <a:xfrm>
            <a:off x="5832179" y="3795276"/>
            <a:ext cx="228600" cy="228600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1" name="Rectangle 900"/>
          <p:cNvSpPr/>
          <p:nvPr/>
        </p:nvSpPr>
        <p:spPr>
          <a:xfrm>
            <a:off x="6060779" y="3690147"/>
            <a:ext cx="13306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CNFETs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94" name="Rectangle 893"/>
          <p:cNvSpPr/>
          <p:nvPr/>
        </p:nvSpPr>
        <p:spPr>
          <a:xfrm>
            <a:off x="1177124" y="657278"/>
            <a:ext cx="10214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Energy-efficient carbon nanotube FETs (CNFETs)</a:t>
            </a:r>
            <a:endParaRPr lang="en-US" sz="3200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02" name="TextBox 901"/>
          <p:cNvSpPr txBox="1"/>
          <p:nvPr/>
        </p:nvSpPr>
        <p:spPr>
          <a:xfrm>
            <a:off x="8924510" y="2809459"/>
            <a:ext cx="2522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Arial" charset="0"/>
                <a:ea typeface="Arial" charset="0"/>
                <a:cs typeface="Arial" charset="0"/>
              </a:rPr>
              <a:t>1,952 CNFETs</a:t>
            </a:r>
            <a:endParaRPr lang="en-US" sz="2800" dirty="0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97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36" y="920531"/>
            <a:ext cx="12157364" cy="5030184"/>
          </a:xfrm>
        </p:spPr>
        <p:txBody>
          <a:bodyPr rIns="0"/>
          <a:lstStyle/>
          <a:p>
            <a:r>
              <a:rPr lang="en-US" dirty="0" smtClean="0">
                <a:solidFill>
                  <a:srgbClr val="0432FF"/>
                </a:solidFill>
              </a:rPr>
              <a:t>Monolithic 3D </a:t>
            </a:r>
            <a:r>
              <a:rPr lang="en-US" dirty="0" err="1" smtClean="0">
                <a:solidFill>
                  <a:srgbClr val="0432FF"/>
                </a:solidFill>
              </a:rPr>
              <a:t>nanosystem</a:t>
            </a:r>
            <a:r>
              <a:rPr lang="en-US" dirty="0" smtClean="0">
                <a:solidFill>
                  <a:srgbClr val="0432FF"/>
                </a:solidFill>
              </a:rPr>
              <a:t> for HD computing</a:t>
            </a:r>
            <a:endParaRPr lang="en-US" dirty="0">
              <a:solidFill>
                <a:srgbClr val="0432FF"/>
              </a:solidFill>
            </a:endParaRPr>
          </a:p>
          <a:p>
            <a:pPr lvl="1"/>
            <a:r>
              <a:rPr lang="en-US" sz="3100" dirty="0" smtClean="0"/>
              <a:t>Measured 98</a:t>
            </a:r>
            <a:r>
              <a:rPr lang="en-US" sz="3100" dirty="0"/>
              <a:t>% </a:t>
            </a:r>
            <a:r>
              <a:rPr lang="en-US" sz="3100" dirty="0" smtClean="0"/>
              <a:t>accuracy </a:t>
            </a:r>
            <a:r>
              <a:rPr lang="en-US" sz="3100" dirty="0"/>
              <a:t>for language classification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0432FF"/>
                </a:solidFill>
              </a:rPr>
              <a:t>CNFET, RRAM, monolithic </a:t>
            </a:r>
            <a:r>
              <a:rPr lang="en-US" dirty="0">
                <a:solidFill>
                  <a:srgbClr val="0432FF"/>
                </a:solidFill>
              </a:rPr>
              <a:t>3D </a:t>
            </a:r>
            <a:r>
              <a:rPr lang="en-US" dirty="0" smtClean="0">
                <a:solidFill>
                  <a:srgbClr val="0432FF"/>
                </a:solidFill>
              </a:rPr>
              <a:t>overcome </a:t>
            </a:r>
            <a:r>
              <a:rPr lang="en-US" dirty="0">
                <a:solidFill>
                  <a:srgbClr val="0432FF"/>
                </a:solidFill>
              </a:rPr>
              <a:t>realization </a:t>
            </a:r>
            <a:r>
              <a:rPr lang="en-US" dirty="0" smtClean="0">
                <a:solidFill>
                  <a:srgbClr val="0432FF"/>
                </a:solidFill>
              </a:rPr>
              <a:t>challenges</a:t>
            </a:r>
            <a:endParaRPr lang="en-US" dirty="0" smtClean="0"/>
          </a:p>
          <a:p>
            <a:pPr lvl="1"/>
            <a:r>
              <a:rPr lang="en-US" sz="3100" dirty="0" smtClean="0"/>
              <a:t>Low-temperature fabrication key</a:t>
            </a:r>
          </a:p>
          <a:p>
            <a:pPr lvl="1"/>
            <a:endParaRPr lang="en-US" dirty="0"/>
          </a:p>
          <a:p>
            <a:r>
              <a:rPr lang="en-US" dirty="0" smtClean="0">
                <a:solidFill>
                  <a:srgbClr val="0432FF"/>
                </a:solidFill>
              </a:rPr>
              <a:t>Exploit native nanotechnology </a:t>
            </a:r>
            <a:r>
              <a:rPr lang="en-US" dirty="0">
                <a:solidFill>
                  <a:srgbClr val="0432FF"/>
                </a:solidFill>
              </a:rPr>
              <a:t>properties </a:t>
            </a:r>
            <a:r>
              <a:rPr lang="en-US" dirty="0" smtClean="0">
                <a:solidFill>
                  <a:srgbClr val="0432FF"/>
                </a:solidFill>
              </a:rPr>
              <a:t>for HD</a:t>
            </a:r>
          </a:p>
          <a:p>
            <a:pPr lvl="1"/>
            <a:r>
              <a:rPr lang="en-US" sz="3100" dirty="0" smtClean="0"/>
              <a:t>Inherent variations, RRAM analog accumulator, error resilient</a:t>
            </a:r>
            <a:endParaRPr lang="en-US" sz="3100" dirty="0"/>
          </a:p>
        </p:txBody>
      </p:sp>
      <p:sp>
        <p:nvSpPr>
          <p:cNvPr id="4" name="TextBox 3"/>
          <p:cNvSpPr txBox="1"/>
          <p:nvPr/>
        </p:nvSpPr>
        <p:spPr>
          <a:xfrm>
            <a:off x="3466113" y="5791200"/>
            <a:ext cx="5259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Live demo yesterday</a:t>
            </a:r>
            <a:endParaRPr lang="en-US" sz="4000" b="1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86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0397D6D-91DF-42BA-8806-AD9DEE348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374" y="1959989"/>
            <a:ext cx="2259048" cy="143147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240095" y="4215541"/>
            <a:ext cx="952535" cy="134265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xmlns="" id="{B54CE663-8DD5-429C-8000-DDE61EF1D9A1}"/>
              </a:ext>
            </a:extLst>
          </p:cNvPr>
          <p:cNvCxnSpPr>
            <a:cxnSpLocks/>
          </p:cNvCxnSpPr>
          <p:nvPr/>
        </p:nvCxnSpPr>
        <p:spPr>
          <a:xfrm>
            <a:off x="3067535" y="3656134"/>
            <a:ext cx="5525168" cy="0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18"/>
            <a:ext cx="121920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Hyperdimensional (HD) Nanosystem for Language Classification</a:t>
            </a:r>
          </a:p>
        </p:txBody>
      </p:sp>
      <p:sp>
        <p:nvSpPr>
          <p:cNvPr id="6" name="Right Arrow 5"/>
          <p:cNvSpPr/>
          <p:nvPr/>
        </p:nvSpPr>
        <p:spPr>
          <a:xfrm rot="1800000">
            <a:off x="3529591" y="2273937"/>
            <a:ext cx="983426" cy="1219200"/>
          </a:xfrm>
          <a:prstGeom prst="rightArrow">
            <a:avLst>
              <a:gd name="adj1" fmla="val 50000"/>
              <a:gd name="adj2" fmla="val 3004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92703" y="4429092"/>
            <a:ext cx="3370697" cy="132343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21 European languages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English vs Spanish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Italian vs Dutch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Estonian vs Italian etc.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772400" y="3887383"/>
            <a:ext cx="44823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800" b="1" u="sng" dirty="0">
                <a:solidFill>
                  <a:srgbClr val="008F00"/>
                </a:solidFill>
                <a:latin typeface="Arial" charset="0"/>
                <a:ea typeface="Arial" charset="0"/>
                <a:cs typeface="Arial" charset="0"/>
              </a:rPr>
              <a:t>Pairwise classification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240906" y="762000"/>
            <a:ext cx="37224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800" b="1" u="sng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One-shot learning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83623" y="5953780"/>
            <a:ext cx="96247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/>
            <a:r>
              <a:rPr lang="en-US" sz="2800" b="1" u="sng" dirty="0">
                <a:latin typeface="Arial" charset="0"/>
                <a:ea typeface="Arial" charset="0"/>
                <a:cs typeface="Arial" charset="0"/>
              </a:rPr>
              <a:t>Measured: 98% </a:t>
            </a:r>
            <a:r>
              <a:rPr lang="en-US" sz="2800" b="1" u="sng" dirty="0" smtClean="0">
                <a:latin typeface="Arial" charset="0"/>
                <a:ea typeface="Arial" charset="0"/>
                <a:cs typeface="Arial" charset="0"/>
              </a:rPr>
              <a:t>accuracy (resilient to stuck-at faults)</a:t>
            </a:r>
            <a:endParaRPr lang="en-US" sz="2800" b="1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7881" y="1478373"/>
            <a:ext cx="35750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100k characters per language</a:t>
            </a:r>
            <a:endParaRPr lang="en-US" sz="2000" i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F349A83-970D-4595-BBE6-125DAA845ADA}"/>
              </a:ext>
            </a:extLst>
          </p:cNvPr>
          <p:cNvSpPr txBox="1"/>
          <p:nvPr/>
        </p:nvSpPr>
        <p:spPr>
          <a:xfrm>
            <a:off x="1003826" y="5169117"/>
            <a:ext cx="2062265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b="1" dirty="0"/>
              <a:t>The brave men, living and dead, who struggled here, have consecrated it far above our poor power to add or detract. </a:t>
            </a:r>
            <a:endParaRPr lang="en-US" sz="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64D612B-B490-43CA-B1B3-B97465D2FD81}"/>
              </a:ext>
            </a:extLst>
          </p:cNvPr>
          <p:cNvSpPr txBox="1"/>
          <p:nvPr/>
        </p:nvSpPr>
        <p:spPr>
          <a:xfrm>
            <a:off x="608526" y="4135919"/>
            <a:ext cx="2759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Test sentences</a:t>
            </a:r>
          </a:p>
        </p:txBody>
      </p:sp>
      <p:sp>
        <p:nvSpPr>
          <p:cNvPr id="21" name="Right Arrow 5">
            <a:extLst>
              <a:ext uri="{FF2B5EF4-FFF2-40B4-BE49-F238E27FC236}">
                <a16:creationId xmlns:a16="http://schemas.microsoft.com/office/drawing/2014/main" xmlns="" id="{493D55A2-C6C8-4C71-BCA6-EE4303B003B4}"/>
              </a:ext>
            </a:extLst>
          </p:cNvPr>
          <p:cNvSpPr/>
          <p:nvPr/>
        </p:nvSpPr>
        <p:spPr>
          <a:xfrm rot="19800000">
            <a:off x="3535522" y="3915613"/>
            <a:ext cx="983426" cy="1219200"/>
          </a:xfrm>
          <a:prstGeom prst="rightArrow">
            <a:avLst>
              <a:gd name="adj1" fmla="val 50000"/>
              <a:gd name="adj2" fmla="val 3004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163EDFCA-B549-4D42-BA68-81837AAA210C}"/>
              </a:ext>
            </a:extLst>
          </p:cNvPr>
          <p:cNvGrpSpPr/>
          <p:nvPr/>
        </p:nvGrpSpPr>
        <p:grpSpPr>
          <a:xfrm>
            <a:off x="8715954" y="1517847"/>
            <a:ext cx="3124200" cy="1709144"/>
            <a:chOff x="8504666" y="1497916"/>
            <a:chExt cx="3124200" cy="170914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1E29106F-4EE4-4A1D-8BE8-E4E68B351418}"/>
                </a:ext>
              </a:extLst>
            </p:cNvPr>
            <p:cNvSpPr/>
            <p:nvPr/>
          </p:nvSpPr>
          <p:spPr>
            <a:xfrm>
              <a:off x="8504666" y="1497916"/>
              <a:ext cx="3124200" cy="369332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0" lvl="1" algn="ctr"/>
              <a:r>
                <a:rPr lang="en-US" b="1" dirty="0">
                  <a:latin typeface="Arial" charset="0"/>
                  <a:ea typeface="Arial" charset="0"/>
                  <a:cs typeface="Arial" charset="0"/>
                </a:rPr>
                <a:t>HD vector for Spanish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0EC60C35-64CC-4D14-9DFB-44A2FAB4E235}"/>
                </a:ext>
              </a:extLst>
            </p:cNvPr>
            <p:cNvSpPr/>
            <p:nvPr/>
          </p:nvSpPr>
          <p:spPr>
            <a:xfrm>
              <a:off x="8504666" y="2013045"/>
              <a:ext cx="3124200" cy="369332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0" lvl="1" algn="ctr"/>
              <a:r>
                <a:rPr lang="en-US" b="1" dirty="0">
                  <a:latin typeface="Arial" charset="0"/>
                  <a:ea typeface="Arial" charset="0"/>
                  <a:cs typeface="Arial" charset="0"/>
                </a:rPr>
                <a:t>HD vector for Dutch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2076A985-1B9C-43FE-9405-BCDA71E1E443}"/>
                </a:ext>
              </a:extLst>
            </p:cNvPr>
            <p:cNvSpPr/>
            <p:nvPr/>
          </p:nvSpPr>
          <p:spPr>
            <a:xfrm>
              <a:off x="8504666" y="2837728"/>
              <a:ext cx="3124200" cy="369332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0" lvl="1" algn="ctr"/>
              <a:r>
                <a:rPr lang="en-US" b="1" dirty="0">
                  <a:latin typeface="Arial" charset="0"/>
                  <a:ea typeface="Arial" charset="0"/>
                  <a:cs typeface="Arial" charset="0"/>
                </a:rPr>
                <a:t>HD vector for Italian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D7D3DAD7-2724-4A22-9282-23CA34AC4A20}"/>
                </a:ext>
              </a:extLst>
            </p:cNvPr>
            <p:cNvSpPr txBox="1"/>
            <p:nvPr/>
          </p:nvSpPr>
          <p:spPr>
            <a:xfrm>
              <a:off x="9910499" y="2266206"/>
              <a:ext cx="553998" cy="738053"/>
            </a:xfrm>
            <a:prstGeom prst="rect">
              <a:avLst/>
            </a:prstGeom>
            <a:noFill/>
          </p:spPr>
          <p:txBody>
            <a:bodyPr vert="eaVert" wrap="square" rtlCol="0" anchor="ctr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….</a:t>
              </a:r>
            </a:p>
          </p:txBody>
        </p:sp>
      </p:grpSp>
      <p:sp>
        <p:nvSpPr>
          <p:cNvPr id="29" name="Right Arrow 5">
            <a:extLst>
              <a:ext uri="{FF2B5EF4-FFF2-40B4-BE49-F238E27FC236}">
                <a16:creationId xmlns:a16="http://schemas.microsoft.com/office/drawing/2014/main" xmlns="" id="{67080B0B-2488-4425-A985-70FC54D00230}"/>
              </a:ext>
            </a:extLst>
          </p:cNvPr>
          <p:cNvSpPr/>
          <p:nvPr/>
        </p:nvSpPr>
        <p:spPr>
          <a:xfrm rot="5400000">
            <a:off x="10012296" y="3418326"/>
            <a:ext cx="531508" cy="622547"/>
          </a:xfrm>
          <a:prstGeom prst="rightArrow">
            <a:avLst>
              <a:gd name="adj1" fmla="val 50000"/>
              <a:gd name="adj2" fmla="val 3004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Right Arrow 5">
            <a:extLst>
              <a:ext uri="{FF2B5EF4-FFF2-40B4-BE49-F238E27FC236}">
                <a16:creationId xmlns:a16="http://schemas.microsoft.com/office/drawing/2014/main" xmlns="" id="{FAAF73F3-BB86-4E66-8542-B45A35E5F0D2}"/>
              </a:ext>
            </a:extLst>
          </p:cNvPr>
          <p:cNvSpPr/>
          <p:nvPr/>
        </p:nvSpPr>
        <p:spPr>
          <a:xfrm rot="1800000">
            <a:off x="7161875" y="3918258"/>
            <a:ext cx="983426" cy="1219200"/>
          </a:xfrm>
          <a:prstGeom prst="rightArrow">
            <a:avLst>
              <a:gd name="adj1" fmla="val 50000"/>
              <a:gd name="adj2" fmla="val 3004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Right Arrow 5">
            <a:extLst>
              <a:ext uri="{FF2B5EF4-FFF2-40B4-BE49-F238E27FC236}">
                <a16:creationId xmlns:a16="http://schemas.microsoft.com/office/drawing/2014/main" xmlns="" id="{D02E176C-69B9-450D-89E9-708BD24C5D87}"/>
              </a:ext>
            </a:extLst>
          </p:cNvPr>
          <p:cNvSpPr/>
          <p:nvPr/>
        </p:nvSpPr>
        <p:spPr>
          <a:xfrm rot="19800000">
            <a:off x="7167254" y="2272748"/>
            <a:ext cx="983426" cy="1219200"/>
          </a:xfrm>
          <a:prstGeom prst="rightArrow">
            <a:avLst>
              <a:gd name="adj1" fmla="val 50000"/>
              <a:gd name="adj2" fmla="val 3004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3815" y="2537621"/>
            <a:ext cx="2455440" cy="6898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HD nanosystem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45189B7B-F144-4D63-92FF-FA800795954F}"/>
              </a:ext>
            </a:extLst>
          </p:cNvPr>
          <p:cNvSpPr/>
          <p:nvPr/>
        </p:nvSpPr>
        <p:spPr>
          <a:xfrm>
            <a:off x="8592703" y="1332988"/>
            <a:ext cx="3370697" cy="20478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t="16136" r="8125"/>
          <a:stretch/>
        </p:blipFill>
        <p:spPr>
          <a:xfrm>
            <a:off x="4697356" y="3320422"/>
            <a:ext cx="2227859" cy="116083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8759F99-5D31-4BC1-A7AA-1B007B4A980B}"/>
              </a:ext>
            </a:extLst>
          </p:cNvPr>
          <p:cNvSpPr txBox="1"/>
          <p:nvPr/>
        </p:nvSpPr>
        <p:spPr>
          <a:xfrm>
            <a:off x="815555" y="949096"/>
            <a:ext cx="2322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latin typeface="Arial" charset="0"/>
                <a:ea typeface="Arial" charset="0"/>
                <a:cs typeface="Arial" charset="0"/>
              </a:rPr>
              <a:t>Training 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text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10665" y="4769007"/>
            <a:ext cx="35589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smtClean="0">
                <a:latin typeface="Arial" charset="0"/>
                <a:ea typeface="Arial" charset="0"/>
                <a:cs typeface="Arial" charset="0"/>
              </a:rPr>
              <a:t>~100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characters per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sentence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84847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2926</Words>
  <Application>Microsoft Office PowerPoint</Application>
  <PresentationFormat>Widescreen</PresentationFormat>
  <Paragraphs>1556</Paragraphs>
  <Slides>61</Slides>
  <Notes>61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8" baseType="lpstr">
      <vt:lpstr>Arial Unicode MS</vt:lpstr>
      <vt:lpstr>맑은 고딕</vt:lpstr>
      <vt:lpstr>ＭＳ Ｐゴシック</vt:lpstr>
      <vt:lpstr>ＭＳ Ｐゴシック</vt:lpstr>
      <vt:lpstr>宋体</vt:lpstr>
      <vt:lpstr>宋体</vt:lpstr>
      <vt:lpstr>Arial</vt:lpstr>
      <vt:lpstr>Calibri</vt:lpstr>
      <vt:lpstr>Gill Sans MT</vt:lpstr>
      <vt:lpstr>굴림</vt:lpstr>
      <vt:lpstr>Helvetica Neue</vt:lpstr>
      <vt:lpstr>HY헤드라인M</vt:lpstr>
      <vt:lpstr>StarSymbol</vt:lpstr>
      <vt:lpstr>Times New Roman</vt:lpstr>
      <vt:lpstr>Trebuchet MS</vt:lpstr>
      <vt:lpstr>Wingdings</vt:lpstr>
      <vt:lpstr>Office Theme</vt:lpstr>
      <vt:lpstr>Brain-Inspired Computing Exploiting  Carbon Nanotube FETs and Resistive RAM: Hyperdimensional Computing Case Study </vt:lpstr>
      <vt:lpstr>Human Cognition: Unparalleled</vt:lpstr>
      <vt:lpstr>Brain-Inspired Computing Systems</vt:lpstr>
      <vt:lpstr>3D Nanosystem for HD Computing</vt:lpstr>
      <vt:lpstr>3D Nanosystem for HD Computing</vt:lpstr>
      <vt:lpstr>3D Nanosystem for HD Computing</vt:lpstr>
      <vt:lpstr>3D Nanosystem for HD Computing</vt:lpstr>
      <vt:lpstr>Key Message</vt:lpstr>
      <vt:lpstr>Hyperdimensional (HD) Nanosystem for Language Classification</vt:lpstr>
      <vt:lpstr>HD Computing: Mapping Phase</vt:lpstr>
      <vt:lpstr>HD Computing: Mapping Phase</vt:lpstr>
      <vt:lpstr>HD Computing: Training Phase</vt:lpstr>
      <vt:lpstr>HD Computing: Training Phase</vt:lpstr>
      <vt:lpstr>HD Computing: Training Phase</vt:lpstr>
      <vt:lpstr>HD Computing: Training Phase</vt:lpstr>
      <vt:lpstr>HD Computing: Training Phase</vt:lpstr>
      <vt:lpstr>HD Computing: Inference Phase</vt:lpstr>
      <vt:lpstr>HD Computing: Inference Phase</vt:lpstr>
      <vt:lpstr>Inside the Box: HD MAP Kernels</vt:lpstr>
      <vt:lpstr>Carbon Nanotube FET (CNFET)</vt:lpstr>
      <vt:lpstr>Big Promise, Major Obstacles</vt:lpstr>
      <vt:lpstr>Experimental System Demonstrations</vt:lpstr>
      <vt:lpstr>3D Integration</vt:lpstr>
      <vt:lpstr>Monolithic 3D</vt:lpstr>
      <vt:lpstr>Realizing Monolithic 3D</vt:lpstr>
      <vt:lpstr>Realizing Monolithic 3D</vt:lpstr>
      <vt:lpstr>Silicon CMOS compatibility</vt:lpstr>
      <vt:lpstr>Silicon CMOS compatibility</vt:lpstr>
      <vt:lpstr>Silicon CMOS compatibility</vt:lpstr>
      <vt:lpstr>Silicon CMOS compatibility</vt:lpstr>
      <vt:lpstr>Silicon CMOS compatibility</vt:lpstr>
      <vt:lpstr>Chip overview: Monolithic 3D HD Nanosystem</vt:lpstr>
      <vt:lpstr>Chip overview: Monolithic 3D HD Nanosystem</vt:lpstr>
      <vt:lpstr>Our system: language classification</vt:lpstr>
      <vt:lpstr>Language classification example</vt:lpstr>
      <vt:lpstr>Our system: language classification</vt:lpstr>
      <vt:lpstr>Our system: language classification</vt:lpstr>
      <vt:lpstr>System Schematic</vt:lpstr>
      <vt:lpstr>System Schematic</vt:lpstr>
      <vt:lpstr>Monolithic 3D Library Cells: CNFETs + RRAM</vt:lpstr>
      <vt:lpstr>Monolithic 3D Library Cells: 1 of 3</vt:lpstr>
      <vt:lpstr>Random Projection utilizing variations</vt:lpstr>
      <vt:lpstr>Random Projection utilizing variations</vt:lpstr>
      <vt:lpstr>Random Projection utilizing variations</vt:lpstr>
      <vt:lpstr>Random Projection utilizing variations</vt:lpstr>
      <vt:lpstr>Engineering Variations</vt:lpstr>
      <vt:lpstr>Monolithic 3D Library Cells: 2 of 3</vt:lpstr>
      <vt:lpstr>HD accumulator design</vt:lpstr>
      <vt:lpstr>RRAM analog accumulator: leveraging gradual reset</vt:lpstr>
      <vt:lpstr>PowerPoint Presentation</vt:lpstr>
      <vt:lpstr>Monolithic 3D Library Cells: 3 of 3</vt:lpstr>
      <vt:lpstr>Inference in HD: RRAM current-summing</vt:lpstr>
      <vt:lpstr>Inference in HD: RRAM current-summing</vt:lpstr>
      <vt:lpstr>Measured Language Classification Results</vt:lpstr>
      <vt:lpstr>Comparison to State of the Art</vt:lpstr>
      <vt:lpstr>Simulated HD Computing Projections</vt:lpstr>
      <vt:lpstr>Simulated HD Computing Projections</vt:lpstr>
      <vt:lpstr>Key Message</vt:lpstr>
      <vt:lpstr>Live demo yesterday</vt:lpstr>
      <vt:lpstr>Acknowledgments</vt:lpstr>
      <vt:lpstr>Key Message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Stv</dc:creator>
  <cp:lastModifiedBy>Rahimi  Abbas</cp:lastModifiedBy>
  <cp:revision>1673</cp:revision>
  <dcterms:created xsi:type="dcterms:W3CDTF">2012-12-03T13:22:54Z</dcterms:created>
  <dcterms:modified xsi:type="dcterms:W3CDTF">2019-01-15T08:52:42Z</dcterms:modified>
</cp:coreProperties>
</file>