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1" r:id="rId2"/>
    <p:sldId id="275" r:id="rId3"/>
    <p:sldId id="296" r:id="rId4"/>
    <p:sldId id="272" r:id="rId5"/>
    <p:sldId id="290" r:id="rId6"/>
    <p:sldId id="292" r:id="rId7"/>
    <p:sldId id="297" r:id="rId8"/>
    <p:sldId id="277" r:id="rId9"/>
    <p:sldId id="298" r:id="rId10"/>
    <p:sldId id="281" r:id="rId11"/>
    <p:sldId id="278" r:id="rId12"/>
    <p:sldId id="282" r:id="rId13"/>
    <p:sldId id="284" r:id="rId14"/>
    <p:sldId id="299" r:id="rId15"/>
    <p:sldId id="286" r:id="rId16"/>
    <p:sldId id="301" r:id="rId17"/>
    <p:sldId id="287" r:id="rId18"/>
    <p:sldId id="288" r:id="rId19"/>
    <p:sldId id="29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1" autoAdjust="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7344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by\Dropbox\NEWCAS15\GBR_spec_NEWCAS_came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by\Dropbox\NEWCAS15\GBR_spec_NEWCAS_camer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by\Dropbox\NEWCAS15\GBR_spec_NEWCAS_camer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by\Dropbox\NEWCAS15\GBR_spec_NEWCAS_came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Mul_V2!$V$2:$AH$2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</c:numCache>
            </c:numRef>
          </c:cat>
          <c:val>
            <c:numRef>
              <c:f>Mul_V2!$V$3:$AH$3</c:f>
              <c:numCache>
                <c:formatCode>0.0000</c:formatCode>
                <c:ptCount val="13"/>
                <c:pt idx="0">
                  <c:v>0</c:v>
                </c:pt>
                <c:pt idx="1">
                  <c:v>0.75000000000000144</c:v>
                </c:pt>
                <c:pt idx="2">
                  <c:v>0.9</c:v>
                </c:pt>
                <c:pt idx="3">
                  <c:v>0.97000000000000064</c:v>
                </c:pt>
                <c:pt idx="4">
                  <c:v>0.99</c:v>
                </c:pt>
                <c:pt idx="5">
                  <c:v>0.998</c:v>
                </c:pt>
                <c:pt idx="6">
                  <c:v>0.998</c:v>
                </c:pt>
                <c:pt idx="7">
                  <c:v>0.999</c:v>
                </c:pt>
                <c:pt idx="8">
                  <c:v>0.99929999999999997</c:v>
                </c:pt>
                <c:pt idx="9">
                  <c:v>0.99950000000000006</c:v>
                </c:pt>
                <c:pt idx="10">
                  <c:v>0.99980000000000002</c:v>
                </c:pt>
                <c:pt idx="11">
                  <c:v>0.9998999999999999</c:v>
                </c:pt>
                <c:pt idx="12">
                  <c:v>0.99950000000000006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7E-4A8B-A4F6-11C54DDF1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12640"/>
        <c:axId val="78994432"/>
      </c:lineChart>
      <c:catAx>
        <c:axId val="78112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bit position</a:t>
                </a:r>
                <a:endParaRPr lang="zh-CN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8994432"/>
        <c:crosses val="autoZero"/>
        <c:auto val="1"/>
        <c:lblAlgn val="ctr"/>
        <c:lblOffset val="100"/>
        <c:noMultiLvlLbl val="0"/>
      </c:catAx>
      <c:valAx>
        <c:axId val="7899443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probability</a:t>
                </a:r>
                <a:endParaRPr lang="zh-CN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8112640"/>
        <c:crossesAt val="1"/>
        <c:crossBetween val="between"/>
        <c:majorUnit val="0.1"/>
        <c:minorUnit val="2.0000000000000014E-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Mul_V2!$V$2:$AH$2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</c:numCache>
            </c:numRef>
          </c:cat>
          <c:val>
            <c:numRef>
              <c:f>Mul_V2!$V$3:$AH$3</c:f>
              <c:numCache>
                <c:formatCode>0.0000</c:formatCode>
                <c:ptCount val="13"/>
                <c:pt idx="0">
                  <c:v>0</c:v>
                </c:pt>
                <c:pt idx="1">
                  <c:v>0.75000000000000122</c:v>
                </c:pt>
                <c:pt idx="2">
                  <c:v>0.9</c:v>
                </c:pt>
                <c:pt idx="3">
                  <c:v>0.97000000000000064</c:v>
                </c:pt>
                <c:pt idx="4">
                  <c:v>0.99</c:v>
                </c:pt>
                <c:pt idx="5">
                  <c:v>0.998</c:v>
                </c:pt>
                <c:pt idx="6">
                  <c:v>0.998</c:v>
                </c:pt>
                <c:pt idx="7">
                  <c:v>0.999</c:v>
                </c:pt>
                <c:pt idx="8">
                  <c:v>0.99929999999999997</c:v>
                </c:pt>
                <c:pt idx="9">
                  <c:v>0.99950000000000006</c:v>
                </c:pt>
                <c:pt idx="10">
                  <c:v>0.99980000000000002</c:v>
                </c:pt>
                <c:pt idx="11">
                  <c:v>0.9998999999999999</c:v>
                </c:pt>
                <c:pt idx="12">
                  <c:v>0.99950000000000006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B0-4E8B-AD54-65D8B1FF653B}"/>
            </c:ext>
          </c:extLst>
        </c:ser>
        <c:ser>
          <c:idx val="1"/>
          <c:order val="1"/>
          <c:cat>
            <c:numRef>
              <c:f>Mul_V2!$V$2:$AH$2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</c:numCache>
            </c:numRef>
          </c:cat>
          <c:val>
            <c:numRef>
              <c:f>Mul_V2!$V$4:$AH$4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B0-4E8B-AD54-65D8B1FF653B}"/>
            </c:ext>
          </c:extLst>
        </c:ser>
        <c:ser>
          <c:idx val="2"/>
          <c:order val="2"/>
          <c:cat>
            <c:numRef>
              <c:f>Mul_V2!$V$2:$AH$2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</c:numCache>
            </c:numRef>
          </c:cat>
          <c:val>
            <c:numRef>
              <c:f>Mul_V2!$V$5:$AH$5</c:f>
              <c:numCache>
                <c:formatCode>General</c:formatCode>
                <c:ptCount val="13"/>
                <c:pt idx="0">
                  <c:v>1</c:v>
                </c:pt>
                <c:pt idx="1">
                  <c:v>0.99990000000000001</c:v>
                </c:pt>
                <c:pt idx="2">
                  <c:v>0.99990000000000001</c:v>
                </c:pt>
                <c:pt idx="3">
                  <c:v>0.99990000000000001</c:v>
                </c:pt>
                <c:pt idx="4">
                  <c:v>0.99990000000000001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0.99980000000000002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B0-4E8B-AD54-65D8B1FF653B}"/>
            </c:ext>
          </c:extLst>
        </c:ser>
        <c:ser>
          <c:idx val="3"/>
          <c:order val="3"/>
          <c:cat>
            <c:numRef>
              <c:f>Mul_V2!$V$2:$AH$2</c:f>
              <c:numCache>
                <c:formatCode>General</c:formatCode>
                <c:ptCount val="13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</c:numCache>
            </c:numRef>
          </c:cat>
          <c:val>
            <c:numRef>
              <c:f>Mul_V2!$V$6:$AH$6</c:f>
              <c:numCache>
                <c:formatCode>General</c:formatCode>
                <c:ptCount val="13"/>
                <c:pt idx="0">
                  <c:v>0.99439999999999951</c:v>
                </c:pt>
                <c:pt idx="1">
                  <c:v>0.99670000000000003</c:v>
                </c:pt>
                <c:pt idx="2">
                  <c:v>0.99890000000000001</c:v>
                </c:pt>
                <c:pt idx="3">
                  <c:v>0.99950000000000006</c:v>
                </c:pt>
                <c:pt idx="4">
                  <c:v>1</c:v>
                </c:pt>
                <c:pt idx="5">
                  <c:v>0.99950000000000006</c:v>
                </c:pt>
                <c:pt idx="6">
                  <c:v>0.99960000000000004</c:v>
                </c:pt>
                <c:pt idx="7">
                  <c:v>0.99970000000000003</c:v>
                </c:pt>
                <c:pt idx="8">
                  <c:v>0.99970000000000003</c:v>
                </c:pt>
                <c:pt idx="9">
                  <c:v>0.99970000000000003</c:v>
                </c:pt>
                <c:pt idx="10">
                  <c:v>0.99970000000000003</c:v>
                </c:pt>
                <c:pt idx="11">
                  <c:v>0.99960000000000004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B0-4E8B-AD54-65D8B1FF6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02464"/>
        <c:axId val="79007744"/>
      </c:lineChart>
      <c:catAx>
        <c:axId val="7870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bit position</a:t>
                </a:r>
                <a:endParaRPr lang="zh-CN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007744"/>
        <c:crosses val="autoZero"/>
        <c:auto val="1"/>
        <c:lblAlgn val="ctr"/>
        <c:lblOffset val="100"/>
        <c:noMultiLvlLbl val="0"/>
      </c:catAx>
      <c:valAx>
        <c:axId val="7900774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probability</a:t>
                </a:r>
                <a:endParaRPr lang="zh-CN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8702464"/>
        <c:crossesAt val="1"/>
        <c:crossBetween val="between"/>
        <c:majorUnit val="0.1"/>
        <c:minorUnit val="2.000000000000001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Add_V1!$U$2:$AH$2</c:f>
              <c:numCache>
                <c:formatCode>General</c:formatCode>
                <c:ptCount val="14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</c:numCache>
            </c:numRef>
          </c:cat>
          <c:val>
            <c:numRef>
              <c:f>Add_V1!$U$3:$AH$3</c:f>
              <c:numCache>
                <c:formatCode>0.0000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0.8</c:v>
                </c:pt>
                <c:pt idx="3">
                  <c:v>0.95000000000000062</c:v>
                </c:pt>
                <c:pt idx="4">
                  <c:v>0.98</c:v>
                </c:pt>
                <c:pt idx="5">
                  <c:v>0.996</c:v>
                </c:pt>
                <c:pt idx="6">
                  <c:v>0.997</c:v>
                </c:pt>
                <c:pt idx="7">
                  <c:v>0.998</c:v>
                </c:pt>
                <c:pt idx="8">
                  <c:v>0.998</c:v>
                </c:pt>
                <c:pt idx="9">
                  <c:v>0.999</c:v>
                </c:pt>
                <c:pt idx="10">
                  <c:v>0.999</c:v>
                </c:pt>
                <c:pt idx="11">
                  <c:v>0.99980000000000002</c:v>
                </c:pt>
                <c:pt idx="12">
                  <c:v>0.99980000000000002</c:v>
                </c:pt>
                <c:pt idx="1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D8-4E51-AAF5-E5721EB330F0}"/>
            </c:ext>
          </c:extLst>
        </c:ser>
        <c:ser>
          <c:idx val="1"/>
          <c:order val="1"/>
          <c:cat>
            <c:numRef>
              <c:f>Add_V1!$U$2:$AH$2</c:f>
              <c:numCache>
                <c:formatCode>General</c:formatCode>
                <c:ptCount val="14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</c:numCache>
            </c:numRef>
          </c:cat>
          <c:val>
            <c:numRef>
              <c:f>Add_V1!$U$4:$AH$4</c:f>
              <c:numCache>
                <c:formatCode>General</c:formatCode>
                <c:ptCount val="14"/>
                <c:pt idx="0">
                  <c:v>0.99860000000000004</c:v>
                </c:pt>
                <c:pt idx="1">
                  <c:v>0.99839999999999951</c:v>
                </c:pt>
                <c:pt idx="2">
                  <c:v>0.99829999999999997</c:v>
                </c:pt>
                <c:pt idx="3">
                  <c:v>0.99919999999999998</c:v>
                </c:pt>
                <c:pt idx="4">
                  <c:v>0.99839999999999951</c:v>
                </c:pt>
                <c:pt idx="5">
                  <c:v>0.99819999999999998</c:v>
                </c:pt>
                <c:pt idx="6">
                  <c:v>0.99829999999999997</c:v>
                </c:pt>
                <c:pt idx="7">
                  <c:v>0.99819999999999998</c:v>
                </c:pt>
                <c:pt idx="8">
                  <c:v>0.99839999999999951</c:v>
                </c:pt>
                <c:pt idx="9">
                  <c:v>0.9984999999999995</c:v>
                </c:pt>
                <c:pt idx="10">
                  <c:v>0.99870000000000003</c:v>
                </c:pt>
                <c:pt idx="11">
                  <c:v>0.99870000000000003</c:v>
                </c:pt>
                <c:pt idx="12">
                  <c:v>0.99870000000000003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D8-4E51-AAF5-E5721EB330F0}"/>
            </c:ext>
          </c:extLst>
        </c:ser>
        <c:ser>
          <c:idx val="2"/>
          <c:order val="2"/>
          <c:cat>
            <c:numRef>
              <c:f>Add_V1!$U$2:$AH$2</c:f>
              <c:numCache>
                <c:formatCode>General</c:formatCode>
                <c:ptCount val="14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</c:numCache>
            </c:numRef>
          </c:cat>
          <c:val>
            <c:numRef>
              <c:f>Add_V1!$U$5:$AH$5</c:f>
              <c:numCache>
                <c:formatCode>General</c:formatCode>
                <c:ptCount val="14"/>
                <c:pt idx="0">
                  <c:v>0.9923999999999995</c:v>
                </c:pt>
                <c:pt idx="1">
                  <c:v>0.99119999999999997</c:v>
                </c:pt>
                <c:pt idx="2">
                  <c:v>0.9909</c:v>
                </c:pt>
                <c:pt idx="3">
                  <c:v>0.99539999999999951</c:v>
                </c:pt>
                <c:pt idx="4">
                  <c:v>0.98870000000000002</c:v>
                </c:pt>
                <c:pt idx="5">
                  <c:v>0.99029999999999996</c:v>
                </c:pt>
                <c:pt idx="6">
                  <c:v>0.99060000000000004</c:v>
                </c:pt>
                <c:pt idx="7">
                  <c:v>0.99280000000000002</c:v>
                </c:pt>
                <c:pt idx="8">
                  <c:v>0.99480000000000002</c:v>
                </c:pt>
                <c:pt idx="9">
                  <c:v>0.9954999999999995</c:v>
                </c:pt>
                <c:pt idx="10">
                  <c:v>0.99570000000000003</c:v>
                </c:pt>
                <c:pt idx="11">
                  <c:v>0.99570000000000003</c:v>
                </c:pt>
                <c:pt idx="12">
                  <c:v>0.99609999999999999</c:v>
                </c:pt>
                <c:pt idx="13">
                  <c:v>0.99939999999999996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D8-4E51-AAF5-E5721EB330F0}"/>
            </c:ext>
          </c:extLst>
        </c:ser>
        <c:ser>
          <c:idx val="3"/>
          <c:order val="3"/>
          <c:cat>
            <c:numRef>
              <c:f>Add_V1!$U$2:$AH$2</c:f>
              <c:numCache>
                <c:formatCode>General</c:formatCode>
                <c:ptCount val="14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</c:numCache>
            </c:numRef>
          </c:cat>
          <c:val>
            <c:numRef>
              <c:f>Add_V1!$U$6:$AH$6</c:f>
              <c:numCache>
                <c:formatCode>General</c:formatCode>
                <c:ptCount val="14"/>
                <c:pt idx="0">
                  <c:v>0.98180000000000001</c:v>
                </c:pt>
                <c:pt idx="1">
                  <c:v>0.98199999999999998</c:v>
                </c:pt>
                <c:pt idx="2">
                  <c:v>0.99019999999999997</c:v>
                </c:pt>
                <c:pt idx="3">
                  <c:v>0.98570000000000002</c:v>
                </c:pt>
                <c:pt idx="4">
                  <c:v>0.96990000000000065</c:v>
                </c:pt>
                <c:pt idx="5">
                  <c:v>0.98070000000000002</c:v>
                </c:pt>
                <c:pt idx="6">
                  <c:v>0.98960000000000004</c:v>
                </c:pt>
                <c:pt idx="7">
                  <c:v>0.98680000000000001</c:v>
                </c:pt>
                <c:pt idx="8">
                  <c:v>0.98909999999999998</c:v>
                </c:pt>
                <c:pt idx="9">
                  <c:v>0.98960000000000004</c:v>
                </c:pt>
                <c:pt idx="10">
                  <c:v>0.99260000000000004</c:v>
                </c:pt>
                <c:pt idx="11">
                  <c:v>0.99370000000000003</c:v>
                </c:pt>
                <c:pt idx="12">
                  <c:v>0.97800000000000065</c:v>
                </c:pt>
                <c:pt idx="13">
                  <c:v>0.99839999999999951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D8-4E51-AAF5-E5721EB33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58272"/>
        <c:axId val="80760192"/>
      </c:lineChart>
      <c:catAx>
        <c:axId val="8075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bit position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0760192"/>
        <c:crosses val="autoZero"/>
        <c:auto val="1"/>
        <c:lblAlgn val="ctr"/>
        <c:lblOffset val="100"/>
        <c:noMultiLvlLbl val="0"/>
      </c:catAx>
      <c:valAx>
        <c:axId val="80760192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probability</a:t>
                </a:r>
                <a:endParaRPr lang="zh-CN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0758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Reliability specification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SQRT_V2!$Y$2:$AH$2</c:f>
              <c:numCache>
                <c:formatCode>General</c:formatCode>
                <c:ptCount val="10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</c:numCache>
            </c:numRef>
          </c:cat>
          <c:val>
            <c:numRef>
              <c:f>SQRT_V2!$Y$3:$AH$3</c:f>
              <c:numCache>
                <c:formatCode>0.0000</c:formatCode>
                <c:ptCount val="10"/>
                <c:pt idx="0">
                  <c:v>0</c:v>
                </c:pt>
                <c:pt idx="1">
                  <c:v>0.8</c:v>
                </c:pt>
                <c:pt idx="2">
                  <c:v>0.9</c:v>
                </c:pt>
                <c:pt idx="3">
                  <c:v>0.93</c:v>
                </c:pt>
                <c:pt idx="4">
                  <c:v>0.95000000000000062</c:v>
                </c:pt>
                <c:pt idx="5">
                  <c:v>0.97000000000000064</c:v>
                </c:pt>
                <c:pt idx="6">
                  <c:v>0.98</c:v>
                </c:pt>
                <c:pt idx="7">
                  <c:v>0.98</c:v>
                </c:pt>
                <c:pt idx="8">
                  <c:v>0.98</c:v>
                </c:pt>
                <c:pt idx="9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0D-403C-AD15-53BACB4CE5A8}"/>
            </c:ext>
          </c:extLst>
        </c:ser>
        <c:ser>
          <c:idx val="1"/>
          <c:order val="1"/>
          <c:tx>
            <c:v>5% GBR prediction accuracy</c:v>
          </c:tx>
          <c:cat>
            <c:numRef>
              <c:f>SQRT_V2!$Y$2:$AH$2</c:f>
              <c:numCache>
                <c:formatCode>General</c:formatCode>
                <c:ptCount val="10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</c:numCache>
            </c:numRef>
          </c:cat>
          <c:val>
            <c:numRef>
              <c:f>SQRT_V2!$Y$4:$AH$4</c:f>
              <c:numCache>
                <c:formatCode>General</c:formatCode>
                <c:ptCount val="10"/>
                <c:pt idx="0">
                  <c:v>0.99929999999999997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0D-403C-AD15-53BACB4CE5A8}"/>
            </c:ext>
          </c:extLst>
        </c:ser>
        <c:ser>
          <c:idx val="2"/>
          <c:order val="2"/>
          <c:tx>
            <c:v>10% GBR prediction accuracy</c:v>
          </c:tx>
          <c:cat>
            <c:numRef>
              <c:f>SQRT_V2!$Y$2:$AH$2</c:f>
              <c:numCache>
                <c:formatCode>General</c:formatCode>
                <c:ptCount val="10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</c:numCache>
            </c:numRef>
          </c:cat>
          <c:val>
            <c:numRef>
              <c:f>SQRT_V2!$Y$5:$AH$5</c:f>
              <c:numCache>
                <c:formatCode>General</c:formatCode>
                <c:ptCount val="10"/>
                <c:pt idx="0">
                  <c:v>0.99939999999999996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0D-403C-AD15-53BACB4CE5A8}"/>
            </c:ext>
          </c:extLst>
        </c:ser>
        <c:ser>
          <c:idx val="3"/>
          <c:order val="3"/>
          <c:tx>
            <c:v>15% GBR prediction accuracy</c:v>
          </c:tx>
          <c:cat>
            <c:numRef>
              <c:f>SQRT_V2!$Y$2:$AH$2</c:f>
              <c:numCache>
                <c:formatCode>General</c:formatCode>
                <c:ptCount val="10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</c:numCache>
            </c:numRef>
          </c:cat>
          <c:val>
            <c:numRef>
              <c:f>SQRT_V2!$Y$6:$AH$6</c:f>
              <c:numCache>
                <c:formatCode>General</c:formatCode>
                <c:ptCount val="10"/>
                <c:pt idx="0">
                  <c:v>0.996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0D-403C-AD15-53BACB4CE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78368"/>
        <c:axId val="80780288"/>
      </c:lineChart>
      <c:catAx>
        <c:axId val="8077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bit position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0780288"/>
        <c:crosses val="autoZero"/>
        <c:auto val="1"/>
        <c:lblAlgn val="ctr"/>
        <c:lblOffset val="100"/>
        <c:noMultiLvlLbl val="0"/>
      </c:catAx>
      <c:valAx>
        <c:axId val="8078028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probability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aseline="0"/>
            </a:pPr>
            <a:endParaRPr lang="en-US"/>
          </a:p>
        </c:txPr>
        <c:crossAx val="8077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96435900891552"/>
          <c:y val="0.11706464416251124"/>
          <c:w val="0.27950113423407336"/>
          <c:h val="0.25969264909660755"/>
        </c:manualLayout>
      </c:layout>
      <c:overlay val="1"/>
      <c:spPr>
        <a:solidFill>
          <a:schemeClr val="bg1"/>
        </a:solidFill>
        <a:ln w="12700">
          <a:noFill/>
        </a:ln>
      </c:spPr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latin typeface="Arial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C45D1-8D03-4D9C-BBC3-3E5DA5095C62}" type="datetimeFigureOut">
              <a:rPr lang="de-DE" smtClean="0"/>
              <a:pPr/>
              <a:t>22.12.2016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3D2B-F255-4151-A4AD-D944F5910B0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4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ECF-B3C1-4E4F-9865-50F77777ECCD}" type="datetimeFigureOut">
              <a:rPr lang="de-DE" smtClean="0"/>
              <a:pPr/>
              <a:t>22.12.2016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2ABC-15D8-4868-B2CB-F64D1FBF37E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693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58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671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883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359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739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Emphasize prediction accuracy</a:t>
            </a:r>
            <a:r>
              <a:rPr lang="en-US" altLang="zh-CN" baseline="0" dirty="0" smtClean="0"/>
              <a:t> &gt; reliability spec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476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982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27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37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18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518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674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48232"/>
            <a:ext cx="9144000" cy="1468800"/>
          </a:xfrm>
        </p:spPr>
        <p:txBody>
          <a:bodyPr anchor="b"/>
          <a:lstStyle>
            <a:lvl1pPr marL="0" indent="0" algn="ctr">
              <a:buNone/>
              <a:def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Audio Visual Template</a:t>
            </a:r>
            <a:br>
              <a:rPr lang="en-US" dirty="0" smtClean="0"/>
            </a:br>
            <a:r>
              <a:rPr lang="en-US" dirty="0" smtClean="0"/>
              <a:t>prepared by Jano Gebelein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888000"/>
            <a:ext cx="9144000" cy="1053168"/>
          </a:xfrm>
        </p:spPr>
        <p:txBody>
          <a:bodyPr anchor="t"/>
          <a:lstStyle>
            <a:lvl1pPr marL="0" indent="0" algn="ctr">
              <a:buNone/>
              <a:defRPr lang="en-US" sz="2400" b="1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your name here</a:t>
            </a:r>
            <a:br>
              <a:rPr lang="en-US" dirty="0" smtClean="0"/>
            </a:br>
            <a:r>
              <a:rPr lang="en-US" dirty="0" smtClean="0"/>
              <a:t>your affiliation here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414400"/>
            <a:ext cx="9144000" cy="460800"/>
          </a:xfr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662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1pPr>
            <a:lvl2pPr marL="742950" indent="-28575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2pPr>
            <a:lvl3pPr marL="11430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3pPr>
            <a:lvl4pPr marL="16002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4pPr>
            <a:lvl5pPr marL="20574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11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F9A9857D-5474-47F1-A317-12DC75D9CDCA}" type="datetime5">
              <a:rPr lang="en-US" smtClean="0"/>
              <a:pPr/>
              <a:t>22-Dec-16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45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1" y="91952"/>
            <a:ext cx="8640960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chart" Target="../charts/char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395536" y="1196752"/>
            <a:ext cx="8532440" cy="191566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Supervised Learning Based Model for Predicting Variability-Induced Timing Errors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Jiao,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Abbas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Rahimi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Balakrishnan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Narayanaswamy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Hamed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Fatemi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, Jose Pineda de </a:t>
            </a:r>
            <a:r>
              <a:rPr 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Gyvez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, Rajesh K. Gupta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UCSD,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NXP Semiconductors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91540"/>
      </p:ext>
    </p:extLst>
  </p:cSld>
  <p:clrMapOvr>
    <a:masterClrMapping/>
  </p:clrMapOvr>
  <p:transition advTm="1686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Supervised Learning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>
                <a:latin typeface="Calibri" pitchFamily="34" charset="0"/>
                <a:cs typeface="Calibri" pitchFamily="34" charset="0"/>
              </a:rPr>
              <a:pPr/>
              <a:t>9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0" y="1000108"/>
            <a:ext cx="6444208" cy="1071570"/>
          </a:xfrm>
        </p:spPr>
        <p:txBody>
          <a:bodyPr>
            <a:normAutofit/>
          </a:bodyPr>
          <a:lstStyle/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Why supervised learning for model generation?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107504" y="1500174"/>
            <a:ext cx="8934641" cy="1981998"/>
            <a:chOff x="107504" y="1500174"/>
            <a:chExt cx="8934641" cy="1981998"/>
          </a:xfrm>
        </p:grpSpPr>
        <p:grpSp>
          <p:nvGrpSpPr>
            <p:cNvPr id="9" name="组合 8"/>
            <p:cNvGrpSpPr/>
            <p:nvPr/>
          </p:nvGrpSpPr>
          <p:grpSpPr>
            <a:xfrm>
              <a:off x="107504" y="1500174"/>
              <a:ext cx="8750775" cy="1981998"/>
              <a:chOff x="749053" y="2941319"/>
              <a:chExt cx="11172014" cy="2714687"/>
            </a:xfrm>
          </p:grpSpPr>
          <p:grpSp>
            <p:nvGrpSpPr>
              <p:cNvPr id="10" name="Group 90"/>
              <p:cNvGrpSpPr/>
              <p:nvPr/>
            </p:nvGrpSpPr>
            <p:grpSpPr>
              <a:xfrm>
                <a:off x="2059071" y="2941319"/>
                <a:ext cx="8778262" cy="2600962"/>
                <a:chOff x="-2" y="0"/>
                <a:chExt cx="8778260" cy="2600961"/>
              </a:xfrm>
            </p:grpSpPr>
            <p:sp>
              <p:nvSpPr>
                <p:cNvPr id="66" name="Shape 88"/>
                <p:cNvSpPr/>
                <p:nvPr/>
              </p:nvSpPr>
              <p:spPr>
                <a:xfrm>
                  <a:off x="-2" y="0"/>
                  <a:ext cx="8778260" cy="2600961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102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Shape 89"/>
                <p:cNvSpPr/>
                <p:nvPr/>
              </p:nvSpPr>
              <p:spPr>
                <a:xfrm>
                  <a:off x="-2" y="1089697"/>
                  <a:ext cx="8778260" cy="421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defTabSz="914400">
                    <a:defRPr sz="102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200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*</a:t>
                  </a:r>
                </a:p>
              </p:txBody>
            </p:sp>
          </p:grpSp>
          <p:grpSp>
            <p:nvGrpSpPr>
              <p:cNvPr id="11" name="Group 94"/>
              <p:cNvGrpSpPr/>
              <p:nvPr/>
            </p:nvGrpSpPr>
            <p:grpSpPr>
              <a:xfrm>
                <a:off x="4334925" y="3224555"/>
                <a:ext cx="433517" cy="1788181"/>
                <a:chOff x="33532" y="0"/>
                <a:chExt cx="433516" cy="1788179"/>
              </a:xfrm>
            </p:grpSpPr>
            <p:sp>
              <p:nvSpPr>
                <p:cNvPr id="64" name="Shape 92"/>
                <p:cNvSpPr/>
                <p:nvPr/>
              </p:nvSpPr>
              <p:spPr>
                <a:xfrm>
                  <a:off x="33533" y="0"/>
                  <a:ext cx="433512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Shape 93"/>
                <p:cNvSpPr/>
                <p:nvPr/>
              </p:nvSpPr>
              <p:spPr>
                <a:xfrm>
                  <a:off x="33532" y="1625605"/>
                  <a:ext cx="433516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97"/>
              <p:cNvGrpSpPr/>
              <p:nvPr/>
            </p:nvGrpSpPr>
            <p:grpSpPr>
              <a:xfrm>
                <a:off x="2274691" y="3352578"/>
                <a:ext cx="1627997" cy="1547568"/>
                <a:chOff x="34" y="-18"/>
                <a:chExt cx="1627996" cy="1547566"/>
              </a:xfrm>
            </p:grpSpPr>
            <p:sp>
              <p:nvSpPr>
                <p:cNvPr id="62" name="Shape 95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" name="Shape 96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3" name="Shape 98"/>
              <p:cNvSpPr/>
              <p:nvPr/>
            </p:nvSpPr>
            <p:spPr>
              <a:xfrm>
                <a:off x="3918884" y="413735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4" name="Group 101"/>
              <p:cNvGrpSpPr/>
              <p:nvPr/>
            </p:nvGrpSpPr>
            <p:grpSpPr>
              <a:xfrm>
                <a:off x="7152627" y="3224555"/>
                <a:ext cx="433521" cy="1788181"/>
                <a:chOff x="33532" y="0"/>
                <a:chExt cx="433519" cy="1788179"/>
              </a:xfrm>
            </p:grpSpPr>
            <p:sp>
              <p:nvSpPr>
                <p:cNvPr id="60" name="Shape 99"/>
                <p:cNvSpPr/>
                <p:nvPr/>
              </p:nvSpPr>
              <p:spPr>
                <a:xfrm>
                  <a:off x="33532" y="0"/>
                  <a:ext cx="433519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" name="Shape 100"/>
                <p:cNvSpPr/>
                <p:nvPr/>
              </p:nvSpPr>
              <p:spPr>
                <a:xfrm>
                  <a:off x="33532" y="1625605"/>
                  <a:ext cx="433519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104"/>
              <p:cNvGrpSpPr/>
              <p:nvPr/>
            </p:nvGrpSpPr>
            <p:grpSpPr>
              <a:xfrm>
                <a:off x="5092398" y="3352578"/>
                <a:ext cx="1627997" cy="1547568"/>
                <a:chOff x="34" y="-18"/>
                <a:chExt cx="1627996" cy="1547566"/>
              </a:xfrm>
            </p:grpSpPr>
            <p:sp>
              <p:nvSpPr>
                <p:cNvPr id="58" name="Shape 102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" name="Shape 103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6" name="Shape 105"/>
              <p:cNvSpPr/>
              <p:nvPr/>
            </p:nvSpPr>
            <p:spPr>
              <a:xfrm>
                <a:off x="6736592" y="413735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108"/>
              <p:cNvGrpSpPr/>
              <p:nvPr/>
            </p:nvGrpSpPr>
            <p:grpSpPr>
              <a:xfrm>
                <a:off x="10078709" y="3305835"/>
                <a:ext cx="433516" cy="1788180"/>
                <a:chOff x="33530" y="0"/>
                <a:chExt cx="433514" cy="1788179"/>
              </a:xfrm>
            </p:grpSpPr>
            <p:sp>
              <p:nvSpPr>
                <p:cNvPr id="56" name="Shape 106"/>
                <p:cNvSpPr/>
                <p:nvPr/>
              </p:nvSpPr>
              <p:spPr>
                <a:xfrm>
                  <a:off x="33530" y="0"/>
                  <a:ext cx="433514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Shape 107"/>
                <p:cNvSpPr/>
                <p:nvPr/>
              </p:nvSpPr>
              <p:spPr>
                <a:xfrm>
                  <a:off x="33532" y="1625605"/>
                  <a:ext cx="433512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111"/>
              <p:cNvGrpSpPr/>
              <p:nvPr/>
            </p:nvGrpSpPr>
            <p:grpSpPr>
              <a:xfrm>
                <a:off x="8018478" y="3433858"/>
                <a:ext cx="1627997" cy="1547567"/>
                <a:chOff x="34" y="-18"/>
                <a:chExt cx="1627996" cy="1547566"/>
              </a:xfrm>
            </p:grpSpPr>
            <p:sp>
              <p:nvSpPr>
                <p:cNvPr id="54" name="Shape 109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" name="Shape 110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Shape 112"/>
              <p:cNvSpPr/>
              <p:nvPr/>
            </p:nvSpPr>
            <p:spPr>
              <a:xfrm>
                <a:off x="9662675" y="421863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Shape 113"/>
              <p:cNvSpPr/>
              <p:nvPr/>
            </p:nvSpPr>
            <p:spPr>
              <a:xfrm flipV="1">
                <a:off x="7586125" y="411863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Shape 114"/>
              <p:cNvSpPr/>
              <p:nvPr/>
            </p:nvSpPr>
            <p:spPr>
              <a:xfrm flipV="1">
                <a:off x="4768418" y="411863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Shape 115"/>
              <p:cNvSpPr/>
              <p:nvPr/>
            </p:nvSpPr>
            <p:spPr>
              <a:xfrm rot="5400000">
                <a:off x="6454358" y="1457336"/>
                <a:ext cx="204455" cy="7477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Shape 116"/>
              <p:cNvSpPr/>
              <p:nvPr/>
            </p:nvSpPr>
            <p:spPr>
              <a:xfrm rot="5400000">
                <a:off x="7172331" y="5101387"/>
                <a:ext cx="285735" cy="108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0"/>
                    </a:lnTo>
                    <a:lnTo>
                      <a:pt x="10800" y="2160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Shape 117"/>
              <p:cNvSpPr/>
              <p:nvPr/>
            </p:nvSpPr>
            <p:spPr>
              <a:xfrm rot="5400000">
                <a:off x="4354621" y="5101387"/>
                <a:ext cx="285736" cy="108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0"/>
                    </a:lnTo>
                    <a:lnTo>
                      <a:pt x="10800" y="2160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Shape 118"/>
              <p:cNvSpPr/>
              <p:nvPr/>
            </p:nvSpPr>
            <p:spPr>
              <a:xfrm flipV="1">
                <a:off x="10512202" y="4160521"/>
                <a:ext cx="1408865" cy="1248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Shape 119"/>
              <p:cNvSpPr/>
              <p:nvPr/>
            </p:nvSpPr>
            <p:spPr>
              <a:xfrm>
                <a:off x="1408842" y="3754118"/>
                <a:ext cx="1085100" cy="10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Shape 120"/>
              <p:cNvSpPr/>
              <p:nvPr/>
            </p:nvSpPr>
            <p:spPr>
              <a:xfrm>
                <a:off x="1408842" y="4566915"/>
                <a:ext cx="1085100" cy="16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Shape 121"/>
              <p:cNvSpPr/>
              <p:nvPr/>
            </p:nvSpPr>
            <p:spPr>
              <a:xfrm>
                <a:off x="749053" y="3117494"/>
                <a:ext cx="1256402" cy="60140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[31:0]</a:t>
                </a:r>
              </a:p>
            </p:txBody>
          </p:sp>
          <p:sp>
            <p:nvSpPr>
              <p:cNvPr id="29" name="Shape 122"/>
              <p:cNvSpPr/>
              <p:nvPr/>
            </p:nvSpPr>
            <p:spPr>
              <a:xfrm>
                <a:off x="794186" y="4005140"/>
                <a:ext cx="1256402" cy="60140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[31:0]</a:t>
                </a:r>
              </a:p>
            </p:txBody>
          </p:sp>
          <p:sp>
            <p:nvSpPr>
              <p:cNvPr id="30" name="Shape 123"/>
              <p:cNvSpPr/>
              <p:nvPr/>
            </p:nvSpPr>
            <p:spPr>
              <a:xfrm>
                <a:off x="2059082" y="5054598"/>
                <a:ext cx="806164" cy="60140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CLK</a:t>
                </a:r>
              </a:p>
            </p:txBody>
          </p:sp>
          <p:sp>
            <p:nvSpPr>
              <p:cNvPr id="31" name="Shape 124"/>
              <p:cNvSpPr/>
              <p:nvPr/>
            </p:nvSpPr>
            <p:spPr>
              <a:xfrm flipV="1">
                <a:off x="390007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Shape 125"/>
              <p:cNvSpPr/>
              <p:nvPr/>
            </p:nvSpPr>
            <p:spPr>
              <a:xfrm flipV="1">
                <a:off x="671778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Shape 126"/>
              <p:cNvSpPr/>
              <p:nvPr/>
            </p:nvSpPr>
            <p:spPr>
              <a:xfrm flipV="1">
                <a:off x="9643861" y="436247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Shape 127"/>
              <p:cNvSpPr/>
              <p:nvPr/>
            </p:nvSpPr>
            <p:spPr>
              <a:xfrm flipV="1">
                <a:off x="758612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Shape 128"/>
              <p:cNvSpPr/>
              <p:nvPr/>
            </p:nvSpPr>
            <p:spPr>
              <a:xfrm flipV="1">
                <a:off x="4768418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Shape 129"/>
              <p:cNvSpPr/>
              <p:nvPr/>
            </p:nvSpPr>
            <p:spPr>
              <a:xfrm flipV="1">
                <a:off x="390007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Shape 130"/>
              <p:cNvSpPr/>
              <p:nvPr/>
            </p:nvSpPr>
            <p:spPr>
              <a:xfrm flipV="1">
                <a:off x="671778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Shape 131"/>
              <p:cNvSpPr/>
              <p:nvPr/>
            </p:nvSpPr>
            <p:spPr>
              <a:xfrm flipV="1">
                <a:off x="9643861" y="399796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Shape 132"/>
              <p:cNvSpPr/>
              <p:nvPr/>
            </p:nvSpPr>
            <p:spPr>
              <a:xfrm flipV="1">
                <a:off x="758612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Shape 133"/>
              <p:cNvSpPr/>
              <p:nvPr/>
            </p:nvSpPr>
            <p:spPr>
              <a:xfrm flipV="1">
                <a:off x="4768418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Shape 134"/>
              <p:cNvSpPr/>
              <p:nvPr/>
            </p:nvSpPr>
            <p:spPr>
              <a:xfrm flipV="1">
                <a:off x="3901431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Shape 135"/>
              <p:cNvSpPr/>
              <p:nvPr/>
            </p:nvSpPr>
            <p:spPr>
              <a:xfrm flipV="1">
                <a:off x="6719138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Shape 136"/>
              <p:cNvSpPr/>
              <p:nvPr/>
            </p:nvSpPr>
            <p:spPr>
              <a:xfrm flipV="1">
                <a:off x="9645215" y="383540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Shape 137"/>
              <p:cNvSpPr/>
              <p:nvPr/>
            </p:nvSpPr>
            <p:spPr>
              <a:xfrm flipV="1">
                <a:off x="7587477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Shape 138"/>
              <p:cNvSpPr/>
              <p:nvPr/>
            </p:nvSpPr>
            <p:spPr>
              <a:xfrm flipV="1">
                <a:off x="4769768" y="3754122"/>
                <a:ext cx="520204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Shape 139"/>
              <p:cNvSpPr/>
              <p:nvPr/>
            </p:nvSpPr>
            <p:spPr>
              <a:xfrm flipV="1">
                <a:off x="390007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Shape 140"/>
              <p:cNvSpPr/>
              <p:nvPr/>
            </p:nvSpPr>
            <p:spPr>
              <a:xfrm flipV="1">
                <a:off x="671778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Shape 141"/>
              <p:cNvSpPr/>
              <p:nvPr/>
            </p:nvSpPr>
            <p:spPr>
              <a:xfrm flipV="1">
                <a:off x="9643861" y="448564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Shape 142"/>
              <p:cNvSpPr/>
              <p:nvPr/>
            </p:nvSpPr>
            <p:spPr>
              <a:xfrm flipV="1">
                <a:off x="758612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Shape 143"/>
              <p:cNvSpPr/>
              <p:nvPr/>
            </p:nvSpPr>
            <p:spPr>
              <a:xfrm flipV="1">
                <a:off x="4768418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Shape 148"/>
              <p:cNvSpPr/>
              <p:nvPr/>
            </p:nvSpPr>
            <p:spPr>
              <a:xfrm>
                <a:off x="2800661" y="3898707"/>
                <a:ext cx="768883" cy="421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Shape 151"/>
              <p:cNvSpPr/>
              <p:nvPr/>
            </p:nvSpPr>
            <p:spPr>
              <a:xfrm>
                <a:off x="8540373" y="3995031"/>
                <a:ext cx="768883" cy="421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endParaRPr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Shape 154"/>
              <p:cNvSpPr/>
              <p:nvPr/>
            </p:nvSpPr>
            <p:spPr>
              <a:xfrm>
                <a:off x="5521596" y="3971366"/>
                <a:ext cx="768882" cy="421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  <a:endParaRPr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7" name="Shape 121"/>
            <p:cNvSpPr/>
            <p:nvPr/>
          </p:nvSpPr>
          <p:spPr>
            <a:xfrm>
              <a:off x="8072462" y="1857364"/>
              <a:ext cx="969683" cy="4390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65021" tIns="65021" rIns="65021" bIns="65021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2000" dirty="0">
                  <a:latin typeface="Arial" panose="020B0604020202020204" pitchFamily="34" charset="0"/>
                  <a:cs typeface="Arial" panose="020B0604020202020204" pitchFamily="34" charset="0"/>
                </a:rPr>
                <a:t>[31:0]</a:t>
              </a:r>
            </a:p>
          </p:txBody>
        </p:sp>
      </p:grpSp>
      <p:sp>
        <p:nvSpPr>
          <p:cNvPr id="129" name="Rectangle 10"/>
          <p:cNvSpPr/>
          <p:nvPr/>
        </p:nvSpPr>
        <p:spPr>
          <a:xfrm>
            <a:off x="1428728" y="1643050"/>
            <a:ext cx="6643734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Binary classifier: Given any input features, predict whether some bit would be erroneous.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tangle 10"/>
          <p:cNvSpPr/>
          <p:nvPr/>
        </p:nvSpPr>
        <p:spPr>
          <a:xfrm>
            <a:off x="214282" y="3970507"/>
            <a:ext cx="8715436" cy="20002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three different methods: K-NN, SVM and LR.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K-NN: less than 80% prediction accuracy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SVM vs. LR: Equal high prediction accuracy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LR has better efficacy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training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time!</a:t>
            </a:r>
          </a:p>
        </p:txBody>
      </p:sp>
      <p:grpSp>
        <p:nvGrpSpPr>
          <p:cNvPr id="134" name="组合 133"/>
          <p:cNvGrpSpPr/>
          <p:nvPr/>
        </p:nvGrpSpPr>
        <p:grpSpPr>
          <a:xfrm>
            <a:off x="249052" y="3717032"/>
            <a:ext cx="8715436" cy="2555854"/>
            <a:chOff x="139807" y="3597312"/>
            <a:chExt cx="8715436" cy="1928826"/>
          </a:xfrm>
        </p:grpSpPr>
        <p:sp>
          <p:nvSpPr>
            <p:cNvPr id="131" name="Rectangle 10"/>
            <p:cNvSpPr/>
            <p:nvPr/>
          </p:nvSpPr>
          <p:spPr>
            <a:xfrm>
              <a:off x="139807" y="3597312"/>
              <a:ext cx="8715436" cy="19288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LR:  For input x we predict timing erroneous if                           </a:t>
              </a:r>
            </a:p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</a:t>
              </a:r>
            </a:p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where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6939709"/>
                </p:ext>
              </p:extLst>
            </p:nvPr>
          </p:nvGraphicFramePr>
          <p:xfrm>
            <a:off x="6443857" y="3815846"/>
            <a:ext cx="1331265" cy="74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" name="Equation" r:id="rId5" imgW="749300" imgH="419100" progId="Equation.DSMT4">
                    <p:embed/>
                  </p:oleObj>
                </mc:Choice>
                <mc:Fallback>
                  <p:oleObj name="Equation" r:id="rId5" imgW="749300" imgH="419100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3857" y="3815846"/>
                          <a:ext cx="1331265" cy="74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9052345"/>
                </p:ext>
              </p:extLst>
            </p:nvPr>
          </p:nvGraphicFramePr>
          <p:xfrm>
            <a:off x="3383255" y="4625903"/>
            <a:ext cx="1779588" cy="709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Equation" r:id="rId7" imgW="977760" imgH="393480" progId="Equation.DSMT4">
                    <p:embed/>
                  </p:oleObj>
                </mc:Choice>
                <mc:Fallback>
                  <p:oleObj name="Equation" r:id="rId7" imgW="977760" imgH="393480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3255" y="4625903"/>
                          <a:ext cx="1779588" cy="709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 advTm="1014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Capturing History for Inputs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>
                <a:latin typeface="Calibri" pitchFamily="34" charset="0"/>
                <a:cs typeface="Calibri" pitchFamily="34" charset="0"/>
              </a:rPr>
              <a:pPr/>
              <a:t>10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30182" y="1071546"/>
            <a:ext cx="7929618" cy="874718"/>
            <a:chOff x="430182" y="1316030"/>
            <a:chExt cx="7929618" cy="874718"/>
          </a:xfrm>
        </p:grpSpPr>
        <p:sp>
          <p:nvSpPr>
            <p:cNvPr id="8" name="Rectangle 10"/>
            <p:cNvSpPr/>
            <p:nvPr/>
          </p:nvSpPr>
          <p:spPr>
            <a:xfrm>
              <a:off x="3359140" y="1333492"/>
              <a:ext cx="2071702" cy="8572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Binary classifier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Shape 119"/>
            <p:cNvSpPr/>
            <p:nvPr/>
          </p:nvSpPr>
          <p:spPr>
            <a:xfrm>
              <a:off x="2501884" y="1762120"/>
              <a:ext cx="849933" cy="7"/>
            </a:xfrm>
            <a:prstGeom prst="line">
              <a:avLst/>
            </a:prstGeom>
            <a:ln w="76200">
              <a:solidFill>
                <a:srgbClr val="367EB9"/>
              </a:solidFill>
              <a:tailEnd type="triangle"/>
            </a:ln>
          </p:spPr>
          <p:txBody>
            <a:bodyPr lIns="65022" tIns="65022" rIns="65022" bIns="65022"/>
            <a:lstStyle/>
            <a:p>
              <a:pPr lvl="0" algn="l" defTabSz="457200">
                <a:defRPr sz="2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Shape 119"/>
            <p:cNvSpPr/>
            <p:nvPr/>
          </p:nvSpPr>
          <p:spPr>
            <a:xfrm>
              <a:off x="5430842" y="1762120"/>
              <a:ext cx="849933" cy="7"/>
            </a:xfrm>
            <a:prstGeom prst="line">
              <a:avLst/>
            </a:prstGeom>
            <a:ln w="76200">
              <a:solidFill>
                <a:srgbClr val="367EB9"/>
              </a:solidFill>
              <a:tailEnd type="triangle"/>
            </a:ln>
          </p:spPr>
          <p:txBody>
            <a:bodyPr lIns="65022" tIns="65022" rIns="65022" bIns="65022"/>
            <a:lstStyle/>
            <a:p>
              <a:pPr lvl="0" algn="l" defTabSz="457200">
                <a:defRPr sz="2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0182" y="1316030"/>
              <a:ext cx="2071702" cy="8572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Input feature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0"/>
            <p:cNvSpPr/>
            <p:nvPr/>
          </p:nvSpPr>
          <p:spPr>
            <a:xfrm>
              <a:off x="6288098" y="1333492"/>
              <a:ext cx="2071702" cy="8572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target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Shape 119"/>
          <p:cNvSpPr/>
          <p:nvPr/>
        </p:nvSpPr>
        <p:spPr>
          <a:xfrm flipH="1">
            <a:off x="151896" y="3068960"/>
            <a:ext cx="27616" cy="3577600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65022" tIns="65022" rIns="65022" bIns="65022"/>
          <a:lstStyle/>
          <a:p>
            <a:pPr lvl="0" algn="l" defTabSz="457200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3786190"/>
            <a:ext cx="492443" cy="1785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 stream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ular Callout 9"/>
          <p:cNvSpPr/>
          <p:nvPr/>
        </p:nvSpPr>
        <p:spPr>
          <a:xfrm>
            <a:off x="5715008" y="2143116"/>
            <a:ext cx="3357554" cy="857256"/>
          </a:xfrm>
          <a:prstGeom prst="wedgeRectCallout">
            <a:avLst>
              <a:gd name="adj1" fmla="val 15119"/>
              <a:gd name="adj2" fmla="val -7436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at each cycle</a:t>
            </a:r>
          </a:p>
        </p:txBody>
      </p:sp>
      <p:sp>
        <p:nvSpPr>
          <p:cNvPr id="28" name="Rectangular Callout 9"/>
          <p:cNvSpPr/>
          <p:nvPr/>
        </p:nvSpPr>
        <p:spPr>
          <a:xfrm>
            <a:off x="285720" y="2143116"/>
            <a:ext cx="3357554" cy="857256"/>
          </a:xfrm>
          <a:prstGeom prst="wedgeRectCallout">
            <a:avLst>
              <a:gd name="adj1" fmla="val -19464"/>
              <a:gd name="adj2" fmla="val -7605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 input???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2910" y="328612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1" name="Rectangle 10"/>
          <p:cNvSpPr/>
          <p:nvPr/>
        </p:nvSpPr>
        <p:spPr>
          <a:xfrm>
            <a:off x="714348" y="3143248"/>
            <a:ext cx="3357586" cy="1367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op1              op2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    </a:t>
            </a:r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0011            1101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0101            1010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1100             0110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0"/>
          <p:cNvSpPr/>
          <p:nvPr/>
        </p:nvSpPr>
        <p:spPr>
          <a:xfrm>
            <a:off x="6072198" y="3133448"/>
            <a:ext cx="2071702" cy="1367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01xx</a:t>
            </a:r>
            <a:endParaRPr lang="en-US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i+7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x101</a:t>
            </a:r>
            <a:endParaRPr lang="en-US" sz="2000" b="1" baseline="-25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0x1x</a:t>
            </a:r>
          </a:p>
        </p:txBody>
      </p:sp>
      <p:sp>
        <p:nvSpPr>
          <p:cNvPr id="33" name="Shape 119"/>
          <p:cNvSpPr/>
          <p:nvPr/>
        </p:nvSpPr>
        <p:spPr>
          <a:xfrm>
            <a:off x="3645586" y="3942964"/>
            <a:ext cx="2443142" cy="0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65022" tIns="65022" rIns="65022" bIns="65022"/>
          <a:lstStyle/>
          <a:p>
            <a:pPr lvl="0" algn="l" defTabSz="457200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496" y="357187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 stage pipeline delay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119"/>
          <p:cNvSpPr/>
          <p:nvPr/>
        </p:nvSpPr>
        <p:spPr>
          <a:xfrm>
            <a:off x="3640456" y="4230995"/>
            <a:ext cx="2448272" cy="1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65022" tIns="65022" rIns="65022" bIns="65022"/>
          <a:lstStyle/>
          <a:p>
            <a:pPr lvl="0" algn="l" defTabSz="457200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10"/>
          <p:cNvSpPr/>
          <p:nvPr/>
        </p:nvSpPr>
        <p:spPr>
          <a:xfrm>
            <a:off x="714348" y="5000636"/>
            <a:ext cx="3357586" cy="1367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op1              op2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i+100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0101            1001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i+101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0101            1010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i+102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1100             0110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10"/>
          <p:cNvSpPr/>
          <p:nvPr/>
        </p:nvSpPr>
        <p:spPr>
          <a:xfrm>
            <a:off x="6072198" y="4990836"/>
            <a:ext cx="2071702" cy="1367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i+106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01xx</a:t>
            </a:r>
            <a:endParaRPr lang="en-US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i+107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1x0x</a:t>
            </a:r>
            <a:endParaRPr lang="en-US" sz="2000" b="1" baseline="-25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i+108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0x1x</a:t>
            </a:r>
          </a:p>
        </p:txBody>
      </p:sp>
      <p:sp>
        <p:nvSpPr>
          <p:cNvPr id="38" name="Shape 119"/>
          <p:cNvSpPr/>
          <p:nvPr/>
        </p:nvSpPr>
        <p:spPr>
          <a:xfrm>
            <a:off x="3851920" y="5800352"/>
            <a:ext cx="2236808" cy="0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65022" tIns="65022" rIns="65022" bIns="65022"/>
          <a:lstStyle/>
          <a:p>
            <a:pPr lvl="0" algn="l" defTabSz="457200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0496" y="542926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 stage pipeline delay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hape 119"/>
          <p:cNvSpPr/>
          <p:nvPr/>
        </p:nvSpPr>
        <p:spPr>
          <a:xfrm>
            <a:off x="3851920" y="6088384"/>
            <a:ext cx="2236808" cy="0"/>
          </a:xfrm>
          <a:prstGeom prst="line">
            <a:avLst/>
          </a:prstGeom>
          <a:ln w="76200">
            <a:solidFill>
              <a:srgbClr val="367EB9"/>
            </a:solidFill>
            <a:tailEnd type="triangle"/>
          </a:ln>
        </p:spPr>
        <p:txBody>
          <a:bodyPr lIns="65022" tIns="65022" rIns="65022" bIns="65022"/>
          <a:lstStyle/>
          <a:p>
            <a:pPr lvl="0" algn="l" defTabSz="457200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1285852" y="3786190"/>
            <a:ext cx="2571768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072198" y="3786190"/>
            <a:ext cx="1928826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428728" y="5643578"/>
            <a:ext cx="2500330" cy="42862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072198" y="5643578"/>
            <a:ext cx="1928826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1357290" y="3786190"/>
            <a:ext cx="2500330" cy="7143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1357290" y="5643578"/>
            <a:ext cx="2500330" cy="7143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153160" y="4071942"/>
            <a:ext cx="1928826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153160" y="5929330"/>
            <a:ext cx="1928826" cy="35719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曲线连接符 50"/>
          <p:cNvCxnSpPr>
            <a:stCxn id="42" idx="6"/>
            <a:endCxn id="44" idx="6"/>
          </p:cNvCxnSpPr>
          <p:nvPr/>
        </p:nvCxnSpPr>
        <p:spPr>
          <a:xfrm>
            <a:off x="8001024" y="3964785"/>
            <a:ext cx="1588" cy="1857388"/>
          </a:xfrm>
          <a:prstGeom prst="curvedConnector3">
            <a:avLst>
              <a:gd name="adj1" fmla="val 62837362"/>
            </a:avLst>
          </a:prstGeom>
          <a:ln w="508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ular Callout 9"/>
          <p:cNvSpPr/>
          <p:nvPr/>
        </p:nvSpPr>
        <p:spPr>
          <a:xfrm>
            <a:off x="5357818" y="4572008"/>
            <a:ext cx="3357554" cy="357190"/>
          </a:xfrm>
          <a:prstGeom prst="wedgeRectCallout">
            <a:avLst>
              <a:gd name="adj1" fmla="val 56186"/>
              <a:gd name="adj2" fmla="val -528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Hamming distance: 3</a:t>
            </a:r>
          </a:p>
        </p:txBody>
      </p:sp>
      <p:sp>
        <p:nvSpPr>
          <p:cNvPr id="56" name="Rectangular Callout 9"/>
          <p:cNvSpPr/>
          <p:nvPr/>
        </p:nvSpPr>
        <p:spPr>
          <a:xfrm>
            <a:off x="0" y="2143116"/>
            <a:ext cx="4929190" cy="928694"/>
          </a:xfrm>
          <a:prstGeom prst="wedgeRectCallout">
            <a:avLst>
              <a:gd name="adj1" fmla="val -24764"/>
              <a:gd name="adj2" fmla="val -7605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 input: combine previous input and current input {x[t], x[t+1]}</a:t>
            </a:r>
          </a:p>
        </p:txBody>
      </p:sp>
      <p:sp>
        <p:nvSpPr>
          <p:cNvPr id="49" name="Rectangular Callout 9"/>
          <p:cNvSpPr/>
          <p:nvPr/>
        </p:nvSpPr>
        <p:spPr>
          <a:xfrm>
            <a:off x="5357818" y="4572008"/>
            <a:ext cx="3357554" cy="357190"/>
          </a:xfrm>
          <a:prstGeom prst="wedgeRectCallout">
            <a:avLst>
              <a:gd name="adj1" fmla="val 56186"/>
              <a:gd name="adj2" fmla="val -528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Hamming distance: 0</a:t>
            </a:r>
          </a:p>
        </p:txBody>
      </p:sp>
    </p:spTree>
    <p:custDataLst>
      <p:tags r:id="rId1"/>
    </p:custDataLst>
  </p:cSld>
  <p:clrMapOvr>
    <a:masterClrMapping/>
  </p:clrMapOvr>
  <p:transition advTm="1496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4046E-6 L -0.00191 -0.0464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3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56647E-6 L -0.00156 -0.04971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7" grpId="0" animBg="1"/>
      <p:bldP spid="28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1" grpId="1" animBg="1"/>
      <p:bldP spid="41" grpId="2" animBg="1"/>
      <p:bldP spid="42" grpId="0" animBg="1"/>
      <p:bldP spid="42" grpId="1" animBg="1"/>
      <p:bldP spid="43" grpId="0" animBg="1"/>
      <p:bldP spid="43" grpId="1" animBg="1"/>
      <p:bldP spid="43" grpId="2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55" grpId="0" animBg="1"/>
      <p:bldP spid="55" grpId="2" animBg="1"/>
      <p:bldP spid="56" grpId="0" animBg="1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Modeling Strategies: Per-stage vs. Per-FPU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11</a:t>
            </a:fld>
            <a:endParaRPr lang="de-DE"/>
          </a:p>
        </p:txBody>
      </p:sp>
      <p:grpSp>
        <p:nvGrpSpPr>
          <p:cNvPr id="7" name="组合 6"/>
          <p:cNvGrpSpPr/>
          <p:nvPr/>
        </p:nvGrpSpPr>
        <p:grpSpPr>
          <a:xfrm>
            <a:off x="0" y="1214422"/>
            <a:ext cx="8960391" cy="1898967"/>
            <a:chOff x="0" y="1500174"/>
            <a:chExt cx="8960391" cy="1898967"/>
          </a:xfrm>
        </p:grpSpPr>
        <p:grpSp>
          <p:nvGrpSpPr>
            <p:cNvPr id="8" name="组合 8"/>
            <p:cNvGrpSpPr/>
            <p:nvPr/>
          </p:nvGrpSpPr>
          <p:grpSpPr>
            <a:xfrm>
              <a:off x="0" y="1500174"/>
              <a:ext cx="8858279" cy="1898967"/>
              <a:chOff x="611804" y="2941319"/>
              <a:chExt cx="11309263" cy="2600962"/>
            </a:xfrm>
          </p:grpSpPr>
          <p:grpSp>
            <p:nvGrpSpPr>
              <p:cNvPr id="10" name="Group 90"/>
              <p:cNvGrpSpPr/>
              <p:nvPr/>
            </p:nvGrpSpPr>
            <p:grpSpPr>
              <a:xfrm>
                <a:off x="2059071" y="2941319"/>
                <a:ext cx="8778262" cy="2600962"/>
                <a:chOff x="-2" y="0"/>
                <a:chExt cx="8778260" cy="2600961"/>
              </a:xfrm>
            </p:grpSpPr>
            <p:sp>
              <p:nvSpPr>
                <p:cNvPr id="66" name="Shape 88"/>
                <p:cNvSpPr/>
                <p:nvPr/>
              </p:nvSpPr>
              <p:spPr>
                <a:xfrm>
                  <a:off x="-2" y="0"/>
                  <a:ext cx="8778260" cy="2600961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102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67" name="Shape 89"/>
                <p:cNvSpPr/>
                <p:nvPr/>
              </p:nvSpPr>
              <p:spPr>
                <a:xfrm>
                  <a:off x="-2" y="578713"/>
                  <a:ext cx="8778260" cy="14435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defTabSz="914400">
                    <a:defRPr sz="102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10200">
                      <a:solidFill>
                        <a:srgbClr val="FFFFFF"/>
                      </a:solidFill>
                    </a:rPr>
                    <a:t>*</a:t>
                  </a:r>
                </a:p>
              </p:txBody>
            </p:sp>
          </p:grpSp>
          <p:grpSp>
            <p:nvGrpSpPr>
              <p:cNvPr id="11" name="Group 94"/>
              <p:cNvGrpSpPr/>
              <p:nvPr/>
            </p:nvGrpSpPr>
            <p:grpSpPr>
              <a:xfrm>
                <a:off x="4334925" y="3224555"/>
                <a:ext cx="433517" cy="1788181"/>
                <a:chOff x="33532" y="0"/>
                <a:chExt cx="433516" cy="1788179"/>
              </a:xfrm>
            </p:grpSpPr>
            <p:sp>
              <p:nvSpPr>
                <p:cNvPr id="64" name="Shape 92"/>
                <p:cNvSpPr/>
                <p:nvPr/>
              </p:nvSpPr>
              <p:spPr>
                <a:xfrm>
                  <a:off x="33533" y="0"/>
                  <a:ext cx="433512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65" name="Shape 93"/>
                <p:cNvSpPr/>
                <p:nvPr/>
              </p:nvSpPr>
              <p:spPr>
                <a:xfrm>
                  <a:off x="33532" y="1625605"/>
                  <a:ext cx="433516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grpSp>
            <p:nvGrpSpPr>
              <p:cNvPr id="12" name="Group 97"/>
              <p:cNvGrpSpPr/>
              <p:nvPr/>
            </p:nvGrpSpPr>
            <p:grpSpPr>
              <a:xfrm>
                <a:off x="2274691" y="3352578"/>
                <a:ext cx="1627997" cy="1547568"/>
                <a:chOff x="34" y="-18"/>
                <a:chExt cx="1627996" cy="1547566"/>
              </a:xfrm>
            </p:grpSpPr>
            <p:sp>
              <p:nvSpPr>
                <p:cNvPr id="62" name="Shape 95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63" name="Shape 96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sp>
            <p:nvSpPr>
              <p:cNvPr id="13" name="Shape 98"/>
              <p:cNvSpPr/>
              <p:nvPr/>
            </p:nvSpPr>
            <p:spPr>
              <a:xfrm>
                <a:off x="3918884" y="413735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grpSp>
            <p:nvGrpSpPr>
              <p:cNvPr id="14" name="Group 101"/>
              <p:cNvGrpSpPr/>
              <p:nvPr/>
            </p:nvGrpSpPr>
            <p:grpSpPr>
              <a:xfrm>
                <a:off x="7152627" y="3224555"/>
                <a:ext cx="433521" cy="1788181"/>
                <a:chOff x="33532" y="0"/>
                <a:chExt cx="433519" cy="1788179"/>
              </a:xfrm>
            </p:grpSpPr>
            <p:sp>
              <p:nvSpPr>
                <p:cNvPr id="60" name="Shape 99"/>
                <p:cNvSpPr/>
                <p:nvPr/>
              </p:nvSpPr>
              <p:spPr>
                <a:xfrm>
                  <a:off x="33532" y="0"/>
                  <a:ext cx="433519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61" name="Shape 100"/>
                <p:cNvSpPr/>
                <p:nvPr/>
              </p:nvSpPr>
              <p:spPr>
                <a:xfrm>
                  <a:off x="33532" y="1625605"/>
                  <a:ext cx="433519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grpSp>
            <p:nvGrpSpPr>
              <p:cNvPr id="15" name="Group 104"/>
              <p:cNvGrpSpPr/>
              <p:nvPr/>
            </p:nvGrpSpPr>
            <p:grpSpPr>
              <a:xfrm>
                <a:off x="5092398" y="3352578"/>
                <a:ext cx="1627997" cy="1547568"/>
                <a:chOff x="34" y="-18"/>
                <a:chExt cx="1627996" cy="1547566"/>
              </a:xfrm>
            </p:grpSpPr>
            <p:sp>
              <p:nvSpPr>
                <p:cNvPr id="58" name="Shape 102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59" name="Shape 103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sp>
            <p:nvSpPr>
              <p:cNvPr id="16" name="Shape 105"/>
              <p:cNvSpPr/>
              <p:nvPr/>
            </p:nvSpPr>
            <p:spPr>
              <a:xfrm>
                <a:off x="6736592" y="413735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grpSp>
            <p:nvGrpSpPr>
              <p:cNvPr id="17" name="Group 108"/>
              <p:cNvGrpSpPr/>
              <p:nvPr/>
            </p:nvGrpSpPr>
            <p:grpSpPr>
              <a:xfrm>
                <a:off x="10078709" y="3305835"/>
                <a:ext cx="433516" cy="1788180"/>
                <a:chOff x="33530" y="0"/>
                <a:chExt cx="433514" cy="1788179"/>
              </a:xfrm>
            </p:grpSpPr>
            <p:sp>
              <p:nvSpPr>
                <p:cNvPr id="56" name="Shape 106"/>
                <p:cNvSpPr/>
                <p:nvPr/>
              </p:nvSpPr>
              <p:spPr>
                <a:xfrm>
                  <a:off x="33530" y="0"/>
                  <a:ext cx="433514" cy="1788179"/>
                </a:xfrm>
                <a:prstGeom prst="rect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57" name="Shape 107"/>
                <p:cNvSpPr/>
                <p:nvPr/>
              </p:nvSpPr>
              <p:spPr>
                <a:xfrm>
                  <a:off x="33532" y="1625605"/>
                  <a:ext cx="433512" cy="162573"/>
                </a:xfrm>
                <a:prstGeom prst="triangle">
                  <a:avLst/>
                </a:pr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grpSp>
            <p:nvGrpSpPr>
              <p:cNvPr id="18" name="Group 111"/>
              <p:cNvGrpSpPr/>
              <p:nvPr/>
            </p:nvGrpSpPr>
            <p:grpSpPr>
              <a:xfrm>
                <a:off x="8018478" y="3433858"/>
                <a:ext cx="1627997" cy="1547567"/>
                <a:chOff x="34" y="-18"/>
                <a:chExt cx="1627996" cy="1547566"/>
              </a:xfrm>
            </p:grpSpPr>
            <p:sp>
              <p:nvSpPr>
                <p:cNvPr id="54" name="Shape 109"/>
                <p:cNvSpPr/>
                <p:nvPr/>
              </p:nvSpPr>
              <p:spPr>
                <a:xfrm>
                  <a:off x="34" y="-18"/>
                  <a:ext cx="1627996" cy="15475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9" h="20684" extrusionOk="0">
                      <a:moveTo>
                        <a:pt x="1901" y="6800"/>
                      </a:moveTo>
                      <a:cubicBezTo>
                        <a:pt x="1658" y="4397"/>
                        <a:pt x="2907" y="2184"/>
                        <a:pt x="4691" y="1857"/>
                      </a:cubicBezTo>
                      <a:cubicBezTo>
                        <a:pt x="5414" y="1724"/>
                        <a:pt x="6149" y="1922"/>
                        <a:pt x="6778" y="2419"/>
                      </a:cubicBezTo>
                      <a:cubicBezTo>
                        <a:pt x="7445" y="725"/>
                        <a:pt x="9003" y="82"/>
                        <a:pt x="10259" y="981"/>
                      </a:cubicBezTo>
                      <a:cubicBezTo>
                        <a:pt x="10478" y="1139"/>
                        <a:pt x="10680" y="1338"/>
                        <a:pt x="10857" y="1573"/>
                      </a:cubicBezTo>
                      <a:cubicBezTo>
                        <a:pt x="11377" y="169"/>
                        <a:pt x="12642" y="-401"/>
                        <a:pt x="13683" y="299"/>
                      </a:cubicBezTo>
                      <a:cubicBezTo>
                        <a:pt x="13971" y="493"/>
                        <a:pt x="14223" y="774"/>
                        <a:pt x="14418" y="1119"/>
                      </a:cubicBezTo>
                      <a:cubicBezTo>
                        <a:pt x="15255" y="-209"/>
                        <a:pt x="16734" y="-373"/>
                        <a:pt x="17722" y="753"/>
                      </a:cubicBezTo>
                      <a:cubicBezTo>
                        <a:pt x="18137" y="1226"/>
                        <a:pt x="18417" y="1878"/>
                        <a:pt x="18513" y="2598"/>
                      </a:cubicBezTo>
                      <a:cubicBezTo>
                        <a:pt x="19885" y="3102"/>
                        <a:pt x="20694" y="5013"/>
                        <a:pt x="20321" y="6865"/>
                      </a:cubicBezTo>
                      <a:cubicBezTo>
                        <a:pt x="20289" y="7020"/>
                        <a:pt x="20250" y="7173"/>
                        <a:pt x="20203" y="7321"/>
                      </a:cubicBezTo>
                      <a:cubicBezTo>
                        <a:pt x="21303" y="9251"/>
                        <a:pt x="21034" y="12017"/>
                        <a:pt x="19601" y="13499"/>
                      </a:cubicBezTo>
                      <a:cubicBezTo>
                        <a:pt x="19156" y="13961"/>
                        <a:pt x="18629" y="14259"/>
                        <a:pt x="18072" y="14367"/>
                      </a:cubicBezTo>
                      <a:cubicBezTo>
                        <a:pt x="18072" y="16443"/>
                        <a:pt x="16822" y="18126"/>
                        <a:pt x="15280" y="18126"/>
                      </a:cubicBezTo>
                      <a:cubicBezTo>
                        <a:pt x="14757" y="18126"/>
                        <a:pt x="14245" y="17928"/>
                        <a:pt x="13801" y="17556"/>
                      </a:cubicBezTo>
                      <a:cubicBezTo>
                        <a:pt x="13280" y="19883"/>
                        <a:pt x="11460" y="21199"/>
                        <a:pt x="9738" y="20494"/>
                      </a:cubicBezTo>
                      <a:cubicBezTo>
                        <a:pt x="9016" y="20199"/>
                        <a:pt x="8392" y="19574"/>
                        <a:pt x="7973" y="18727"/>
                      </a:cubicBezTo>
                      <a:cubicBezTo>
                        <a:pt x="6209" y="20160"/>
                        <a:pt x="3920" y="19389"/>
                        <a:pt x="2859" y="17004"/>
                      </a:cubicBezTo>
                      <a:cubicBezTo>
                        <a:pt x="2846" y="16974"/>
                        <a:pt x="2833" y="16944"/>
                        <a:pt x="2820" y="16914"/>
                      </a:cubicBezTo>
                      <a:cubicBezTo>
                        <a:pt x="1666" y="17096"/>
                        <a:pt x="620" y="15986"/>
                        <a:pt x="485" y="14435"/>
                      </a:cubicBezTo>
                      <a:cubicBezTo>
                        <a:pt x="412" y="13608"/>
                        <a:pt x="615" y="12780"/>
                        <a:pt x="1038" y="12172"/>
                      </a:cubicBezTo>
                      <a:cubicBezTo>
                        <a:pt x="39" y="11379"/>
                        <a:pt x="-297" y="9639"/>
                        <a:pt x="288" y="8285"/>
                      </a:cubicBezTo>
                      <a:cubicBezTo>
                        <a:pt x="626" y="7504"/>
                        <a:pt x="1218" y="6988"/>
                        <a:pt x="1883" y="6895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55" name="Shape 110"/>
                <p:cNvSpPr/>
                <p:nvPr/>
              </p:nvSpPr>
              <p:spPr>
                <a:xfrm>
                  <a:off x="82450" y="78779"/>
                  <a:ext cx="1491589" cy="13137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05" y="12890"/>
                        <a:pt x="19193" y="14504"/>
                        <a:pt x="19193" y="16273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25400" cap="flat">
                  <a:solidFill>
                    <a:srgbClr val="2A5E88"/>
                  </a:solidFill>
                  <a:prstDash val="solid"/>
                  <a:bevel/>
                </a:ln>
                <a:effectLst/>
              </p:spPr>
              <p:txBody>
                <a:bodyPr wrap="square" lIns="65021" tIns="65021" rIns="65021" bIns="65021" numCol="1" anchor="ctr">
                  <a:noAutofit/>
                </a:bodyPr>
                <a:lstStyle/>
                <a:p>
                  <a:pPr lvl="0" defTabSz="914400">
                    <a:defRPr sz="26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</p:grpSp>
          <p:sp>
            <p:nvSpPr>
              <p:cNvPr id="19" name="Shape 112"/>
              <p:cNvSpPr/>
              <p:nvPr/>
            </p:nvSpPr>
            <p:spPr>
              <a:xfrm>
                <a:off x="9662675" y="4218636"/>
                <a:ext cx="132592" cy="1763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" name="Shape 113"/>
              <p:cNvSpPr/>
              <p:nvPr/>
            </p:nvSpPr>
            <p:spPr>
              <a:xfrm flipV="1">
                <a:off x="7586125" y="411863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1" name="Shape 114"/>
              <p:cNvSpPr/>
              <p:nvPr/>
            </p:nvSpPr>
            <p:spPr>
              <a:xfrm flipV="1">
                <a:off x="4768418" y="411863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2" name="Shape 115"/>
              <p:cNvSpPr/>
              <p:nvPr/>
            </p:nvSpPr>
            <p:spPr>
              <a:xfrm rot="5400000">
                <a:off x="6454358" y="1457336"/>
                <a:ext cx="204455" cy="7477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3" name="Shape 116"/>
              <p:cNvSpPr/>
              <p:nvPr/>
            </p:nvSpPr>
            <p:spPr>
              <a:xfrm rot="5400000">
                <a:off x="7172331" y="5101387"/>
                <a:ext cx="285735" cy="108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0"/>
                    </a:lnTo>
                    <a:lnTo>
                      <a:pt x="10800" y="2160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4" name="Shape 117"/>
              <p:cNvSpPr/>
              <p:nvPr/>
            </p:nvSpPr>
            <p:spPr>
              <a:xfrm rot="5400000">
                <a:off x="4354621" y="5101387"/>
                <a:ext cx="285736" cy="108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0"/>
                    </a:lnTo>
                    <a:lnTo>
                      <a:pt x="10800" y="21600"/>
                    </a:lnTo>
                    <a:lnTo>
                      <a:pt x="21600" y="21600"/>
                    </a:lnTo>
                  </a:path>
                </a:pathLst>
              </a:custGeom>
              <a:ln w="12700">
                <a:solidFill>
                  <a:srgbClr val="367EB9"/>
                </a:solidFill>
                <a:headEnd type="stealth"/>
              </a:ln>
            </p:spPr>
            <p:txBody>
              <a:bodyPr lIns="65021" tIns="65021" rIns="65021" bIns="65021" anchor="ctr"/>
              <a:lstStyle/>
              <a:p>
                <a:pPr lvl="0" algn="l" defTabSz="914400">
                  <a:defRPr sz="26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5" name="Shape 118"/>
              <p:cNvSpPr/>
              <p:nvPr/>
            </p:nvSpPr>
            <p:spPr>
              <a:xfrm flipV="1">
                <a:off x="10512202" y="4160521"/>
                <a:ext cx="1408865" cy="1248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6" name="Shape 119"/>
              <p:cNvSpPr/>
              <p:nvPr/>
            </p:nvSpPr>
            <p:spPr>
              <a:xfrm>
                <a:off x="1408842" y="3754118"/>
                <a:ext cx="1085100" cy="10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7" name="Shape 120"/>
              <p:cNvSpPr/>
              <p:nvPr/>
            </p:nvSpPr>
            <p:spPr>
              <a:xfrm>
                <a:off x="1408842" y="4566915"/>
                <a:ext cx="1085100" cy="16"/>
              </a:xfrm>
              <a:prstGeom prst="line">
                <a:avLst/>
              </a:prstGeom>
              <a:ln w="762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8" name="Shape 121"/>
              <p:cNvSpPr/>
              <p:nvPr/>
            </p:nvSpPr>
            <p:spPr>
              <a:xfrm>
                <a:off x="613085" y="3317362"/>
                <a:ext cx="1149981" cy="55925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dirty="0" smtClean="0"/>
                  <a:t>a</a:t>
                </a:r>
                <a:r>
                  <a:rPr dirty="0" smtClean="0"/>
                  <a:t> </a:t>
                </a:r>
                <a:r>
                  <a:rPr dirty="0"/>
                  <a:t>[31:0]</a:t>
                </a:r>
              </a:p>
            </p:txBody>
          </p:sp>
          <p:sp>
            <p:nvSpPr>
              <p:cNvPr id="29" name="Shape 122"/>
              <p:cNvSpPr/>
              <p:nvPr/>
            </p:nvSpPr>
            <p:spPr>
              <a:xfrm>
                <a:off x="611804" y="4156737"/>
                <a:ext cx="1149981" cy="55925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dirty="0" smtClean="0"/>
                  <a:t>b</a:t>
                </a:r>
                <a:r>
                  <a:rPr dirty="0" smtClean="0"/>
                  <a:t> </a:t>
                </a:r>
                <a:r>
                  <a:rPr dirty="0"/>
                  <a:t>[31:0]</a:t>
                </a:r>
              </a:p>
            </p:txBody>
          </p:sp>
          <p:sp>
            <p:nvSpPr>
              <p:cNvPr id="30" name="Shape 123"/>
              <p:cNvSpPr/>
              <p:nvPr/>
            </p:nvSpPr>
            <p:spPr>
              <a:xfrm>
                <a:off x="2059082" y="5054598"/>
                <a:ext cx="587442" cy="389265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1" tIns="65021" rIns="65021" bIns="65021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dirty="0"/>
                  <a:t>CLK</a:t>
                </a:r>
              </a:p>
            </p:txBody>
          </p:sp>
          <p:sp>
            <p:nvSpPr>
              <p:cNvPr id="31" name="Shape 124"/>
              <p:cNvSpPr/>
              <p:nvPr/>
            </p:nvSpPr>
            <p:spPr>
              <a:xfrm flipV="1">
                <a:off x="390007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2" name="Shape 125"/>
              <p:cNvSpPr/>
              <p:nvPr/>
            </p:nvSpPr>
            <p:spPr>
              <a:xfrm flipV="1">
                <a:off x="671778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3" name="Shape 126"/>
              <p:cNvSpPr/>
              <p:nvPr/>
            </p:nvSpPr>
            <p:spPr>
              <a:xfrm flipV="1">
                <a:off x="9643861" y="436247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4" name="Shape 127"/>
              <p:cNvSpPr/>
              <p:nvPr/>
            </p:nvSpPr>
            <p:spPr>
              <a:xfrm flipV="1">
                <a:off x="7586125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5" name="Shape 128"/>
              <p:cNvSpPr/>
              <p:nvPr/>
            </p:nvSpPr>
            <p:spPr>
              <a:xfrm flipV="1">
                <a:off x="4768418" y="4281199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6" name="Shape 129"/>
              <p:cNvSpPr/>
              <p:nvPr/>
            </p:nvSpPr>
            <p:spPr>
              <a:xfrm flipV="1">
                <a:off x="390007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7" name="Shape 130"/>
              <p:cNvSpPr/>
              <p:nvPr/>
            </p:nvSpPr>
            <p:spPr>
              <a:xfrm flipV="1">
                <a:off x="671778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8" name="Shape 131"/>
              <p:cNvSpPr/>
              <p:nvPr/>
            </p:nvSpPr>
            <p:spPr>
              <a:xfrm flipV="1">
                <a:off x="9643861" y="399796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9" name="Shape 132"/>
              <p:cNvSpPr/>
              <p:nvPr/>
            </p:nvSpPr>
            <p:spPr>
              <a:xfrm flipV="1">
                <a:off x="7586125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0" name="Shape 133"/>
              <p:cNvSpPr/>
              <p:nvPr/>
            </p:nvSpPr>
            <p:spPr>
              <a:xfrm flipV="1">
                <a:off x="4768418" y="3916681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1" name="Shape 134"/>
              <p:cNvSpPr/>
              <p:nvPr/>
            </p:nvSpPr>
            <p:spPr>
              <a:xfrm flipV="1">
                <a:off x="3901431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2" name="Shape 135"/>
              <p:cNvSpPr/>
              <p:nvPr/>
            </p:nvSpPr>
            <p:spPr>
              <a:xfrm flipV="1">
                <a:off x="6719138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3" name="Shape 136"/>
              <p:cNvSpPr/>
              <p:nvPr/>
            </p:nvSpPr>
            <p:spPr>
              <a:xfrm flipV="1">
                <a:off x="9645215" y="383540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4" name="Shape 137"/>
              <p:cNvSpPr/>
              <p:nvPr/>
            </p:nvSpPr>
            <p:spPr>
              <a:xfrm flipV="1">
                <a:off x="7587477" y="3754122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5" name="Shape 138"/>
              <p:cNvSpPr/>
              <p:nvPr/>
            </p:nvSpPr>
            <p:spPr>
              <a:xfrm flipV="1">
                <a:off x="4769768" y="3754122"/>
                <a:ext cx="520204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6" name="Shape 139"/>
              <p:cNvSpPr/>
              <p:nvPr/>
            </p:nvSpPr>
            <p:spPr>
              <a:xfrm flipV="1">
                <a:off x="390007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7" name="Shape 140"/>
              <p:cNvSpPr/>
              <p:nvPr/>
            </p:nvSpPr>
            <p:spPr>
              <a:xfrm flipV="1">
                <a:off x="671778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8" name="Shape 141"/>
              <p:cNvSpPr/>
              <p:nvPr/>
            </p:nvSpPr>
            <p:spPr>
              <a:xfrm flipV="1">
                <a:off x="9643861" y="448564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9" name="Shape 142"/>
              <p:cNvSpPr/>
              <p:nvPr/>
            </p:nvSpPr>
            <p:spPr>
              <a:xfrm flipV="1">
                <a:off x="7586125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50" name="Shape 143"/>
              <p:cNvSpPr/>
              <p:nvPr/>
            </p:nvSpPr>
            <p:spPr>
              <a:xfrm flipV="1">
                <a:off x="4768418" y="4404364"/>
                <a:ext cx="520203" cy="1244"/>
              </a:xfrm>
              <a:prstGeom prst="line">
                <a:avLst/>
              </a:prstGeom>
              <a:ln w="38100">
                <a:solidFill>
                  <a:srgbClr val="367EB9"/>
                </a:solidFill>
                <a:tailEnd type="triangle"/>
              </a:ln>
            </p:spPr>
            <p:txBody>
              <a:bodyPr lIns="65022" tIns="65022" rIns="65022" bIns="65022"/>
              <a:lstStyle/>
              <a:p>
                <a:pPr lvl="0" algn="l" defTabSz="457200">
                  <a:defRPr sz="2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51" name="Shape 148"/>
              <p:cNvSpPr/>
              <p:nvPr/>
            </p:nvSpPr>
            <p:spPr>
              <a:xfrm>
                <a:off x="2800661" y="3919785"/>
                <a:ext cx="768883" cy="3793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dirty="0" smtClean="0"/>
                  <a:t>M</a:t>
                </a:r>
                <a:r>
                  <a:rPr lang="en-US" baseline="-25000" dirty="0" smtClean="0"/>
                  <a:t>1</a:t>
                </a:r>
                <a:endParaRPr dirty="0"/>
              </a:p>
            </p:txBody>
          </p:sp>
          <p:sp>
            <p:nvSpPr>
              <p:cNvPr id="52" name="Shape 151"/>
              <p:cNvSpPr/>
              <p:nvPr/>
            </p:nvSpPr>
            <p:spPr>
              <a:xfrm>
                <a:off x="8540373" y="4016109"/>
                <a:ext cx="768883" cy="3793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dirty="0" smtClean="0"/>
                  <a:t>M</a:t>
                </a:r>
                <a:r>
                  <a:rPr lang="en-US" baseline="-25000" dirty="0" err="1" smtClean="0"/>
                  <a:t>i</a:t>
                </a:r>
                <a:endParaRPr dirty="0"/>
              </a:p>
            </p:txBody>
          </p:sp>
          <p:sp>
            <p:nvSpPr>
              <p:cNvPr id="53" name="Shape 154"/>
              <p:cNvSpPr/>
              <p:nvPr/>
            </p:nvSpPr>
            <p:spPr>
              <a:xfrm>
                <a:off x="5521596" y="3992444"/>
                <a:ext cx="768882" cy="3793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/>
                <a:r>
                  <a:rPr lang="en-US" dirty="0" smtClean="0"/>
                  <a:t>…</a:t>
                </a:r>
                <a:endParaRPr dirty="0"/>
              </a:p>
            </p:txBody>
          </p:sp>
        </p:grpSp>
        <p:sp>
          <p:nvSpPr>
            <p:cNvPr id="9" name="Shape 121"/>
            <p:cNvSpPr/>
            <p:nvPr/>
          </p:nvSpPr>
          <p:spPr>
            <a:xfrm>
              <a:off x="8072462" y="1857364"/>
              <a:ext cx="887929" cy="4083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65021" tIns="65021" rIns="65021" bIns="65021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dirty="0" smtClean="0"/>
                <a:t>c</a:t>
              </a:r>
              <a:r>
                <a:rPr dirty="0" smtClean="0"/>
                <a:t> </a:t>
              </a:r>
              <a:r>
                <a:rPr dirty="0"/>
                <a:t>[31:0]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255778" y="2354939"/>
            <a:ext cx="1673414" cy="1431251"/>
            <a:chOff x="3255778" y="2283501"/>
            <a:chExt cx="1673414" cy="1431251"/>
          </a:xfrm>
        </p:grpSpPr>
        <p:sp>
          <p:nvSpPr>
            <p:cNvPr id="69" name="矩形 68"/>
            <p:cNvSpPr/>
            <p:nvPr/>
          </p:nvSpPr>
          <p:spPr>
            <a:xfrm>
              <a:off x="3786182" y="3214686"/>
              <a:ext cx="785818" cy="500066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1" name="形状 70"/>
            <p:cNvCxnSpPr>
              <a:stCxn id="50" idx="0"/>
              <a:endCxn id="69" idx="1"/>
            </p:cNvCxnSpPr>
            <p:nvPr/>
          </p:nvCxnSpPr>
          <p:spPr>
            <a:xfrm rot="16200000" flipH="1">
              <a:off x="2930371" y="2608908"/>
              <a:ext cx="1181217" cy="530404"/>
            </a:xfrm>
            <a:prstGeom prst="bentConnector4">
              <a:avLst>
                <a:gd name="adj1" fmla="val -6451"/>
                <a:gd name="adj2" fmla="val 1657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>
              <a:endCxn id="69" idx="3"/>
            </p:cNvCxnSpPr>
            <p:nvPr/>
          </p:nvCxnSpPr>
          <p:spPr>
            <a:xfrm rot="5400000">
              <a:off x="4161233" y="2696760"/>
              <a:ext cx="1178727" cy="35719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Shape 148"/>
            <p:cNvSpPr/>
            <p:nvPr/>
          </p:nvSpPr>
          <p:spPr>
            <a:xfrm>
              <a:off x="3857620" y="3357562"/>
              <a:ext cx="714380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dirty="0" smtClean="0"/>
                <a:t>model</a:t>
              </a:r>
              <a:endParaRPr dirty="0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857224" y="2143116"/>
            <a:ext cx="7572428" cy="3788705"/>
            <a:chOff x="755448" y="-73953"/>
            <a:chExt cx="7572428" cy="3788705"/>
          </a:xfrm>
        </p:grpSpPr>
        <p:sp>
          <p:nvSpPr>
            <p:cNvPr id="80" name="矩形 79"/>
            <p:cNvSpPr/>
            <p:nvPr/>
          </p:nvSpPr>
          <p:spPr>
            <a:xfrm>
              <a:off x="3786182" y="3214686"/>
              <a:ext cx="785818" cy="500066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1" name="形状 80"/>
            <p:cNvCxnSpPr>
              <a:endCxn id="80" idx="1"/>
            </p:cNvCxnSpPr>
            <p:nvPr/>
          </p:nvCxnSpPr>
          <p:spPr>
            <a:xfrm rot="16200000" flipH="1">
              <a:off x="644355" y="322892"/>
              <a:ext cx="3252920" cy="30307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形状 81"/>
            <p:cNvCxnSpPr>
              <a:endCxn id="80" idx="3"/>
            </p:cNvCxnSpPr>
            <p:nvPr/>
          </p:nvCxnSpPr>
          <p:spPr>
            <a:xfrm rot="10800000" flipV="1">
              <a:off x="4572000" y="-73953"/>
              <a:ext cx="3755876" cy="3538672"/>
            </a:xfrm>
            <a:prstGeom prst="bentConnector3">
              <a:avLst>
                <a:gd name="adj1" fmla="val -4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Shape 148"/>
            <p:cNvSpPr/>
            <p:nvPr/>
          </p:nvSpPr>
          <p:spPr>
            <a:xfrm>
              <a:off x="3857620" y="3357562"/>
              <a:ext cx="714380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dirty="0" smtClean="0"/>
                <a:t>model</a:t>
              </a:r>
              <a:endParaRPr dirty="0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5572132" y="2357430"/>
            <a:ext cx="1673414" cy="1431251"/>
            <a:chOff x="3255778" y="2283501"/>
            <a:chExt cx="1673414" cy="1431251"/>
          </a:xfrm>
        </p:grpSpPr>
        <p:sp>
          <p:nvSpPr>
            <p:cNvPr id="94" name="矩形 93"/>
            <p:cNvSpPr/>
            <p:nvPr/>
          </p:nvSpPr>
          <p:spPr>
            <a:xfrm>
              <a:off x="3786182" y="3214686"/>
              <a:ext cx="785818" cy="500066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5" name="形状 94"/>
            <p:cNvCxnSpPr>
              <a:endCxn id="94" idx="1"/>
            </p:cNvCxnSpPr>
            <p:nvPr/>
          </p:nvCxnSpPr>
          <p:spPr>
            <a:xfrm rot="16200000" flipH="1">
              <a:off x="2930371" y="2608908"/>
              <a:ext cx="1181217" cy="530404"/>
            </a:xfrm>
            <a:prstGeom prst="bentConnector4">
              <a:avLst>
                <a:gd name="adj1" fmla="val -7526"/>
                <a:gd name="adj2" fmla="val -1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形状 95"/>
            <p:cNvCxnSpPr>
              <a:endCxn id="94" idx="3"/>
            </p:cNvCxnSpPr>
            <p:nvPr/>
          </p:nvCxnSpPr>
          <p:spPr>
            <a:xfrm rot="5400000">
              <a:off x="4161233" y="2696760"/>
              <a:ext cx="1178727" cy="35719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Shape 148"/>
            <p:cNvSpPr/>
            <p:nvPr/>
          </p:nvSpPr>
          <p:spPr>
            <a:xfrm>
              <a:off x="3857620" y="3357562"/>
              <a:ext cx="714380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dirty="0" smtClean="0"/>
                <a:t>model</a:t>
              </a:r>
              <a:endParaRPr dirty="0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000100" y="2285992"/>
            <a:ext cx="1714512" cy="1502689"/>
            <a:chOff x="3255778" y="2212063"/>
            <a:chExt cx="1714512" cy="1502689"/>
          </a:xfrm>
        </p:grpSpPr>
        <p:sp>
          <p:nvSpPr>
            <p:cNvPr id="101" name="矩形 100"/>
            <p:cNvSpPr/>
            <p:nvPr/>
          </p:nvSpPr>
          <p:spPr>
            <a:xfrm>
              <a:off x="3786182" y="3214686"/>
              <a:ext cx="785818" cy="500066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2" name="形状 101"/>
            <p:cNvCxnSpPr>
              <a:endCxn id="101" idx="1"/>
            </p:cNvCxnSpPr>
            <p:nvPr/>
          </p:nvCxnSpPr>
          <p:spPr>
            <a:xfrm rot="16200000" flipH="1">
              <a:off x="2930371" y="2608908"/>
              <a:ext cx="1181217" cy="530404"/>
            </a:xfrm>
            <a:prstGeom prst="bentConnector4">
              <a:avLst>
                <a:gd name="adj1" fmla="val 0"/>
                <a:gd name="adj2" fmla="val 1657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形状 102"/>
            <p:cNvCxnSpPr>
              <a:endCxn id="101" idx="3"/>
            </p:cNvCxnSpPr>
            <p:nvPr/>
          </p:nvCxnSpPr>
          <p:spPr>
            <a:xfrm rot="5400000">
              <a:off x="4144817" y="2639246"/>
              <a:ext cx="1252656" cy="39829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Shape 148"/>
            <p:cNvSpPr/>
            <p:nvPr/>
          </p:nvSpPr>
          <p:spPr>
            <a:xfrm>
              <a:off x="3857620" y="3357562"/>
              <a:ext cx="714380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en-US" dirty="0" smtClean="0"/>
                <a:t>model</a:t>
              </a:r>
              <a:endParaRPr dirty="0"/>
            </a:p>
          </p:txBody>
        </p:sp>
      </p:grpSp>
      <p:sp>
        <p:nvSpPr>
          <p:cNvPr id="108" name="Rectangular Callout 9"/>
          <p:cNvSpPr/>
          <p:nvPr/>
        </p:nvSpPr>
        <p:spPr>
          <a:xfrm>
            <a:off x="71406" y="3857628"/>
            <a:ext cx="8928992" cy="2664296"/>
          </a:xfrm>
          <a:prstGeom prst="wedgeRectCallout">
            <a:avLst>
              <a:gd name="adj1" fmla="val -22119"/>
              <a:gd name="adj2" fmla="val 4945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Per-stage: build model for each stage and then combine them together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Per-FPU: build model for entire FPU.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6"/>
                </a:solidFill>
              </a:rPr>
              <a:t>0.1% difference </a:t>
            </a:r>
            <a:r>
              <a:rPr lang="en-US" sz="2800" b="1" dirty="0" smtClean="0">
                <a:solidFill>
                  <a:schemeClr val="tx1"/>
                </a:solidFill>
              </a:rPr>
              <a:t>between two granularity.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Per-FPU is </a:t>
            </a:r>
            <a:r>
              <a:rPr lang="en-US" sz="2800" b="1" dirty="0" smtClean="0">
                <a:solidFill>
                  <a:schemeClr val="accent6"/>
                </a:solidFill>
              </a:rPr>
              <a:t>more computational efficient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advTm="546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Model Generation and Model Utilization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12</a:t>
            </a:fld>
            <a:endParaRPr lang="de-DE"/>
          </a:p>
        </p:txBody>
      </p:sp>
      <p:grpSp>
        <p:nvGrpSpPr>
          <p:cNvPr id="47" name="组合 46"/>
          <p:cNvGrpSpPr/>
          <p:nvPr/>
        </p:nvGrpSpPr>
        <p:grpSpPr>
          <a:xfrm>
            <a:off x="449526" y="933432"/>
            <a:ext cx="8382116" cy="2875655"/>
            <a:chOff x="449526" y="933432"/>
            <a:chExt cx="8382116" cy="2875655"/>
          </a:xfrm>
        </p:grpSpPr>
        <p:sp>
          <p:nvSpPr>
            <p:cNvPr id="8" name="Rounded Rectangle 115"/>
            <p:cNvSpPr/>
            <p:nvPr/>
          </p:nvSpPr>
          <p:spPr>
            <a:xfrm>
              <a:off x="449526" y="933432"/>
              <a:ext cx="8368796" cy="2875655"/>
            </a:xfrm>
            <a:prstGeom prst="round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78959" y="1063779"/>
              <a:ext cx="1265309" cy="565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(V, T, Clock)</a:t>
              </a:r>
            </a:p>
          </p:txBody>
        </p:sp>
        <p:grpSp>
          <p:nvGrpSpPr>
            <p:cNvPr id="10" name="组合 16"/>
            <p:cNvGrpSpPr/>
            <p:nvPr/>
          </p:nvGrpSpPr>
          <p:grpSpPr>
            <a:xfrm>
              <a:off x="770294" y="1755620"/>
              <a:ext cx="1545009" cy="830210"/>
              <a:chOff x="1790700" y="1289627"/>
              <a:chExt cx="1607128" cy="955964"/>
            </a:xfrm>
          </p:grpSpPr>
          <p:sp>
            <p:nvSpPr>
              <p:cNvPr id="44" name="矩形 4"/>
              <p:cNvSpPr/>
              <p:nvPr/>
            </p:nvSpPr>
            <p:spPr>
              <a:xfrm>
                <a:off x="1790700" y="1289627"/>
                <a:ext cx="1316182" cy="651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929246" y="1442027"/>
                <a:ext cx="1316182" cy="651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2081646" y="1594427"/>
                <a:ext cx="1316182" cy="651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Training</a:t>
                </a:r>
              </a:p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I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nputs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2464033" y="2793382"/>
              <a:ext cx="692590" cy="565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Delay</a:t>
              </a:r>
            </a:p>
          </p:txBody>
        </p:sp>
        <p:cxnSp>
          <p:nvCxnSpPr>
            <p:cNvPr id="12" name="Straight Arrow Connector 39"/>
            <p:cNvCxnSpPr/>
            <p:nvPr/>
          </p:nvCxnSpPr>
          <p:spPr>
            <a:xfrm flipV="1">
              <a:off x="2344922" y="2279014"/>
              <a:ext cx="1172423" cy="31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3526224" y="1159032"/>
              <a:ext cx="1834697" cy="13846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Simulation</a:t>
              </a:r>
            </a:p>
          </p:txBody>
        </p:sp>
        <p:cxnSp>
          <p:nvCxnSpPr>
            <p:cNvPr id="14" name="Straight Arrow Connector 39"/>
            <p:cNvCxnSpPr/>
            <p:nvPr/>
          </p:nvCxnSpPr>
          <p:spPr>
            <a:xfrm>
              <a:off x="2271667" y="1410821"/>
              <a:ext cx="1257887" cy="790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39"/>
            <p:cNvCxnSpPr/>
            <p:nvPr/>
          </p:nvCxnSpPr>
          <p:spPr>
            <a:xfrm flipV="1">
              <a:off x="5355025" y="1821797"/>
              <a:ext cx="1172423" cy="31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6523008" y="1195127"/>
              <a:ext cx="1834697" cy="13846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Golden Output</a:t>
              </a:r>
            </a:p>
          </p:txBody>
        </p:sp>
        <p:cxnSp>
          <p:nvCxnSpPr>
            <p:cNvPr id="17" name="Shape 62"/>
            <p:cNvCxnSpPr/>
            <p:nvPr/>
          </p:nvCxnSpPr>
          <p:spPr>
            <a:xfrm rot="10800000">
              <a:off x="1626095" y="2635487"/>
              <a:ext cx="825728" cy="439647"/>
            </a:xfrm>
            <a:prstGeom prst="bentConnector3">
              <a:avLst>
                <a:gd name="adj1" fmla="val 101616"/>
              </a:avLst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62"/>
            <p:cNvCxnSpPr/>
            <p:nvPr/>
          </p:nvCxnSpPr>
          <p:spPr>
            <a:xfrm rot="10800000">
              <a:off x="1626097" y="2803939"/>
              <a:ext cx="2290820" cy="740443"/>
            </a:xfrm>
            <a:prstGeom prst="bentConnector3">
              <a:avLst>
                <a:gd name="adj1" fmla="val 100583"/>
              </a:avLst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39"/>
            <p:cNvCxnSpPr/>
            <p:nvPr/>
          </p:nvCxnSpPr>
          <p:spPr>
            <a:xfrm flipV="1">
              <a:off x="3157383" y="3075133"/>
              <a:ext cx="746215" cy="11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3909147" y="2666045"/>
              <a:ext cx="1512820" cy="938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Prediction Model Using Binary Classifiers</a:t>
              </a:r>
            </a:p>
          </p:txBody>
        </p:sp>
        <p:cxnSp>
          <p:nvCxnSpPr>
            <p:cNvPr id="21" name="Shape 62"/>
            <p:cNvCxnSpPr>
              <a:stCxn id="20" idx="3"/>
              <a:endCxn id="16" idx="2"/>
            </p:cNvCxnSpPr>
            <p:nvPr/>
          </p:nvCxnSpPr>
          <p:spPr>
            <a:xfrm flipV="1">
              <a:off x="5421967" y="2579814"/>
              <a:ext cx="2018390" cy="555480"/>
            </a:xfrm>
            <a:prstGeom prst="bentConnector2">
              <a:avLst/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50964" y="2736558"/>
              <a:ext cx="523763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zh-CN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t-1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7602" y="3208408"/>
              <a:ext cx="452848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zh-CN" b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5158" y="2780928"/>
              <a:ext cx="452848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zh-CN" b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80509" y="3413033"/>
              <a:ext cx="2051133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Model Generation</a:t>
              </a:r>
              <a:endParaRPr lang="zh-CN" altLang="en-US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28596" y="3593631"/>
            <a:ext cx="8429684" cy="2873389"/>
            <a:chOff x="428596" y="3593631"/>
            <a:chExt cx="8429684" cy="2873389"/>
          </a:xfrm>
        </p:grpSpPr>
        <p:cxnSp>
          <p:nvCxnSpPr>
            <p:cNvPr id="25" name="Straight Arrow Connector 39"/>
            <p:cNvCxnSpPr/>
            <p:nvPr/>
          </p:nvCxnSpPr>
          <p:spPr>
            <a:xfrm rot="16200000" flipH="1">
              <a:off x="4297929" y="3851586"/>
              <a:ext cx="516259" cy="3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863530" y="5654015"/>
              <a:ext cx="1265309" cy="565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Test</a:t>
              </a:r>
            </a:p>
            <a:p>
              <a:pPr algn="ctr"/>
              <a:r>
                <a:rPr lang="en-US" altLang="zh-CN" smtClean="0">
                  <a:solidFill>
                    <a:schemeClr val="tx1"/>
                  </a:solidFill>
                </a:rPr>
                <a:t>Inputs 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730416" y="5659429"/>
              <a:ext cx="692590" cy="267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Delay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40219" y="4338495"/>
              <a:ext cx="1291948" cy="3970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(V, T)</a:t>
              </a:r>
            </a:p>
          </p:txBody>
        </p:sp>
        <p:cxnSp>
          <p:nvCxnSpPr>
            <p:cNvPr id="29" name="Straight Arrow Connector 39"/>
            <p:cNvCxnSpPr/>
            <p:nvPr/>
          </p:nvCxnSpPr>
          <p:spPr>
            <a:xfrm flipV="1">
              <a:off x="2132167" y="4482881"/>
              <a:ext cx="1838026" cy="60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39"/>
            <p:cNvCxnSpPr>
              <a:endCxn id="27" idx="1"/>
            </p:cNvCxnSpPr>
            <p:nvPr/>
          </p:nvCxnSpPr>
          <p:spPr>
            <a:xfrm flipV="1">
              <a:off x="2104198" y="5793387"/>
              <a:ext cx="626218" cy="16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62"/>
            <p:cNvCxnSpPr/>
            <p:nvPr/>
          </p:nvCxnSpPr>
          <p:spPr>
            <a:xfrm rot="10800000" flipV="1">
              <a:off x="2124900" y="5072449"/>
              <a:ext cx="2711031" cy="1024674"/>
            </a:xfrm>
            <a:prstGeom prst="bentConnector3">
              <a:avLst>
                <a:gd name="adj1" fmla="val -112"/>
              </a:avLst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62"/>
            <p:cNvCxnSpPr/>
            <p:nvPr/>
          </p:nvCxnSpPr>
          <p:spPr>
            <a:xfrm rot="10800000" flipV="1">
              <a:off x="3425171" y="5060420"/>
              <a:ext cx="1117740" cy="730640"/>
            </a:xfrm>
            <a:prstGeom prst="bentConnector3">
              <a:avLst>
                <a:gd name="adj1" fmla="val -47"/>
              </a:avLst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71868" y="5429264"/>
              <a:ext cx="675939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X’</a:t>
              </a:r>
              <a:r>
                <a:rPr lang="en-US" altLang="zh-CN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t-1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28894" y="5771655"/>
              <a:ext cx="452848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X’</a:t>
              </a:r>
              <a:r>
                <a:rPr lang="en-US" altLang="zh-CN" b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Arrow Connector 39"/>
            <p:cNvCxnSpPr/>
            <p:nvPr/>
          </p:nvCxnSpPr>
          <p:spPr>
            <a:xfrm flipV="1">
              <a:off x="5488563" y="4572619"/>
              <a:ext cx="1508381" cy="65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6985845" y="4279338"/>
              <a:ext cx="1265309" cy="6968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Possible Guardband Reduction</a:t>
              </a:r>
            </a:p>
          </p:txBody>
        </p:sp>
        <p:sp>
          <p:nvSpPr>
            <p:cNvPr id="37" name="Rounded Rectangle 115"/>
            <p:cNvSpPr/>
            <p:nvPr/>
          </p:nvSpPr>
          <p:spPr>
            <a:xfrm>
              <a:off x="428596" y="3966805"/>
              <a:ext cx="8429684" cy="2500215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20467" y="6038020"/>
              <a:ext cx="1842467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Model Utilization</a:t>
              </a:r>
              <a:endParaRPr lang="zh-CN" altLang="en-US" dirty="0"/>
            </a:p>
          </p:txBody>
        </p:sp>
        <p:sp>
          <p:nvSpPr>
            <p:cNvPr id="40" name="矩形 39"/>
            <p:cNvSpPr/>
            <p:nvPr/>
          </p:nvSpPr>
          <p:spPr>
            <a:xfrm>
              <a:off x="826901" y="4831810"/>
              <a:ext cx="1318586" cy="697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Reliability Specification</a:t>
              </a:r>
            </a:p>
          </p:txBody>
        </p:sp>
        <p:cxnSp>
          <p:nvCxnSpPr>
            <p:cNvPr id="41" name="Shape 62"/>
            <p:cNvCxnSpPr/>
            <p:nvPr/>
          </p:nvCxnSpPr>
          <p:spPr>
            <a:xfrm rot="10800000" flipV="1">
              <a:off x="2138218" y="5060417"/>
              <a:ext cx="2151631" cy="230560"/>
            </a:xfrm>
            <a:prstGeom prst="bentConnector3">
              <a:avLst>
                <a:gd name="adj1" fmla="val -141"/>
              </a:avLst>
            </a:prstGeom>
            <a:ln w="25400">
              <a:solidFill>
                <a:schemeClr val="tx1"/>
              </a:solidFill>
              <a:prstDash val="solid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3962422" y="4109889"/>
              <a:ext cx="1512820" cy="938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Prediction Model Using Binary Classifiers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3946" y="4221088"/>
              <a:ext cx="794731" cy="3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Clock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03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error analysis framework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model based on supervised learning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Supervised learning method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notion 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Per-stage vs. per-operator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result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reduction on approximate applications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ransition advTm="1600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8640960" cy="769441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Reliability Specification for Approximate Computing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1000109"/>
            <a:ext cx="871296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387215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CN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Image processing applications: Sobel and Gaussian filters (PSNR &gt; 26dB)</a:t>
            </a:r>
          </a:p>
          <a:p>
            <a:pPr marL="0" marR="0" indent="0" algn="l" defTabSz="4387215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zh-CN" sz="2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Calibri"/>
              </a:rPr>
              <a:t>Other</a:t>
            </a:r>
            <a:r>
              <a:rPr kumimoji="0" lang="en-US" altLang="zh-CN" sz="2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 applications: Matrix Multiplication, DCT (Deviation &lt; 10%)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1857364"/>
            <a:ext cx="4929190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kumimoji="0" lang="en-US" altLang="zh-CN" sz="20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Sobel</a:t>
            </a:r>
            <a:r>
              <a:rPr kumimoji="0" lang="en-US" altLang="zh-CN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 filter: </a:t>
            </a:r>
            <a:r>
              <a:rPr lang="en-US" altLang="zh-CN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Adder, Multiplier and SQRT</a:t>
            </a:r>
            <a:r>
              <a:rPr kumimoji="0" lang="en-US" altLang="zh-CN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 </a:t>
            </a:r>
            <a:endParaRPr kumimoji="0" lang="zh-CN" alt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Calibri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42844" y="2452418"/>
            <a:ext cx="4095991" cy="2961075"/>
            <a:chOff x="11887168" y="19302394"/>
            <a:chExt cx="8461678" cy="5632895"/>
          </a:xfrm>
        </p:grpSpPr>
        <p:sp>
          <p:nvSpPr>
            <p:cNvPr id="34" name="TextBox 33"/>
            <p:cNvSpPr txBox="1"/>
            <p:nvPr/>
          </p:nvSpPr>
          <p:spPr>
            <a:xfrm>
              <a:off x="12111676" y="23588671"/>
              <a:ext cx="2847328" cy="761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387215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itchFamily="34" charset="0"/>
                  <a:cs typeface="Arial" pitchFamily="34" charset="0"/>
                  <a:sym typeface="Calibri"/>
                </a:rPr>
                <a:t>Reference</a:t>
              </a:r>
              <a:endParaRPr kumimoji="0" lang="zh-CN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276880" y="23588671"/>
              <a:ext cx="4071966" cy="13466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387215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itchFamily="34" charset="0"/>
                  <a:cs typeface="Arial" pitchFamily="34" charset="0"/>
                  <a:sym typeface="Calibri"/>
                </a:rPr>
                <a:t>PSNR=30dB</a:t>
              </a:r>
            </a:p>
            <a:p>
              <a:pPr marL="0" marR="0" indent="0" algn="ctr" defTabSz="4387215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Approximation</a:t>
              </a:r>
              <a:endParaRPr kumimoji="0" lang="zh-CN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endParaRPr>
            </a:p>
          </p:txBody>
        </p:sp>
        <p:pic>
          <p:nvPicPr>
            <p:cNvPr id="36" name="图片 35" descr="lena_sobel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87168" y="19302394"/>
              <a:ext cx="4071966" cy="4071966"/>
            </a:xfrm>
            <a:prstGeom prst="rect">
              <a:avLst/>
            </a:prstGeom>
          </p:spPr>
        </p:pic>
        <p:pic>
          <p:nvPicPr>
            <p:cNvPr id="37" name="图片 36" descr="lena_sobel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76880" y="19302394"/>
              <a:ext cx="4071966" cy="4071966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4786282" y="1785926"/>
            <a:ext cx="4357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Reliability specification: The probability that a bit must keep reliable to make the output quality acceptable. </a:t>
            </a:r>
          </a:p>
          <a:p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Errors in 20</a:t>
            </a:r>
            <a:r>
              <a:rPr lang="en-US" altLang="zh-CN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 bit in the multiplier with probability of 0.2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PSNR of 34dB.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reliability </a:t>
            </a:r>
            <a:r>
              <a:rPr lang="en-US" altLang="zh-CN" sz="2000" dirty="0" err="1" smtClean="0">
                <a:latin typeface="Arial" pitchFamily="34" charset="0"/>
                <a:cs typeface="Arial" pitchFamily="34" charset="0"/>
              </a:rPr>
              <a:t>speciﬁcation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(20</a:t>
            </a:r>
            <a:r>
              <a:rPr lang="en-US" altLang="zh-CN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 bit) &lt; 80%. </a:t>
            </a:r>
          </a:p>
          <a:p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图表 11"/>
          <p:cNvGraphicFramePr/>
          <p:nvPr>
            <p:extLst>
              <p:ext uri="{D42A27DB-BD31-4B8C-83A1-F6EECF244321}">
                <p14:modId xmlns:p14="http://schemas.microsoft.com/office/powerpoint/2010/main" val="2194613962"/>
              </p:ext>
            </p:extLst>
          </p:nvPr>
        </p:nvGraphicFramePr>
        <p:xfrm>
          <a:off x="4429124" y="4714884"/>
          <a:ext cx="44604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ransition spd="slow" advTm="1102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14" grpId="0"/>
      <p:bldGraphic spid="1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Prediction accuracy &gt; reliability specification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err="1" smtClean="0">
                <a:sym typeface="Wingdings" pitchFamily="2" charset="2"/>
              </a:rPr>
              <a:t>guardband</a:t>
            </a:r>
            <a:r>
              <a:rPr lang="en-US" altLang="zh-CN" dirty="0" smtClean="0">
                <a:sym typeface="Wingdings" pitchFamily="2" charset="2"/>
              </a:rPr>
              <a:t> reduction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Goal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0965" y="928670"/>
            <a:ext cx="8863035" cy="1558254"/>
            <a:chOff x="280965" y="1071546"/>
            <a:chExt cx="8863035" cy="1558254"/>
          </a:xfrm>
        </p:grpSpPr>
        <p:pic>
          <p:nvPicPr>
            <p:cNvPr id="2867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0965" y="1343916"/>
              <a:ext cx="8863035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467544" y="1071546"/>
              <a:ext cx="80500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Prediction accuracy (minimum, average, maximum) at two corners.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2194613962"/>
              </p:ext>
            </p:extLst>
          </p:nvPr>
        </p:nvGraphicFramePr>
        <p:xfrm>
          <a:off x="0" y="2515952"/>
          <a:ext cx="44604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4429124" y="2515952"/>
          <a:ext cx="44604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图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314272"/>
              </p:ext>
            </p:extLst>
          </p:nvPr>
        </p:nvGraphicFramePr>
        <p:xfrm>
          <a:off x="500034" y="4357694"/>
          <a:ext cx="800105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28728" y="307181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Multiplier 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8" y="307181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Adder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86050" y="507207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12" y="635806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Reliability specification and prediction accuracy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Sobel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filter at (0.85V, 50C).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14198" y="2545886"/>
            <a:ext cx="273196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83180" y="2564904"/>
            <a:ext cx="273196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971212" y="2564904"/>
            <a:ext cx="273196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244408" y="2564904"/>
            <a:ext cx="273196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53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Graphic spid="18" grpId="0">
        <p:bldAsOne/>
      </p:bldGraphic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Reduction 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>
                <a:latin typeface="Calibri" pitchFamily="34" charset="0"/>
                <a:cs typeface="Calibri" pitchFamily="34" charset="0"/>
              </a:rPr>
              <a:pPr/>
              <a:t>17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0" y="1071546"/>
            <a:ext cx="9144000" cy="1928884"/>
            <a:chOff x="0" y="1071546"/>
            <a:chExt cx="9144000" cy="1928884"/>
          </a:xfrm>
        </p:grpSpPr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772816"/>
              <a:ext cx="9144000" cy="1227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0" y="1071546"/>
              <a:ext cx="914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Bit-level </a:t>
              </a:r>
              <a:r>
                <a:rPr lang="en-US" altLang="zh-CN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guardband</a:t>
              </a:r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reduction (%) for the multiplier at two corners: (0.72V, 0◦C)/(0.85V, 50◦C).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0" y="2996952"/>
            <a:ext cx="9286844" cy="1584176"/>
            <a:chOff x="0" y="2559204"/>
            <a:chExt cx="9286844" cy="1584176"/>
          </a:xfrm>
        </p:grpSpPr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143248"/>
              <a:ext cx="9144000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>
              <a:off x="142844" y="2559204"/>
              <a:ext cx="914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Bit-level </a:t>
              </a:r>
              <a:r>
                <a:rPr lang="en-US" altLang="zh-CN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guardband</a:t>
              </a:r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reduction (%) for the adder at two corners: (0.72V, 0◦C)/(0.85V, 50◦C).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1521" y="4941168"/>
            <a:ext cx="8640960" cy="1719105"/>
            <a:chOff x="-2088231" y="4443582"/>
            <a:chExt cx="8640960" cy="1719105"/>
          </a:xfrm>
        </p:grpSpPr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5143512"/>
              <a:ext cx="372427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-2088231" y="4443582"/>
              <a:ext cx="86409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Instruction-level </a:t>
              </a:r>
              <a:r>
                <a:rPr lang="en-US" altLang="zh-CN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guardband</a:t>
              </a:r>
              <a:r>
                <a:rPr lang="en-US" altLang="zh-C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reduction (%) at two corners: (0.72V, 0◦C)/(0.85V, 50◦C).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7696052" y="2060848"/>
            <a:ext cx="4320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84652" y="3735368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24896" y="3780080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76256" y="3780080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17112" y="3766432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02640" y="3910448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02640" y="4248384"/>
            <a:ext cx="343448" cy="21602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6" grpId="0" animBg="1"/>
      <p:bldP spid="19" grpId="0" animBg="1"/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8" name="内容占位符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Generates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 functional model for predicting the timing errors at the bit-level for a given amount of reduced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An average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accuracy of 95%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timing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prediction with a wide range of variability conditions: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△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V=0.13V and △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T=50°C and unseen workload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can be reduced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%–15% while satisfying the reliability specification for the error-tolerant applications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ngoing work focuses on efficient utilization of such modeling approach for runtime guardband reduction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l"/>
            </a:pPr>
            <a:endParaRPr lang="zh-CN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6871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Timing error analysis framework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model based on supervised learning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Supervised learning method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History notion 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Per-stage vs. per-operator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result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 reduction on approximate applications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ransition advTm="1990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error analysis framework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model based on supervised learning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Supervised learning method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notion 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Per-stage vs. per-operator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on approximate applications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ransition advTm="616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3</a:t>
            </a:fld>
            <a:endParaRPr lang="de-DE"/>
          </a:p>
        </p:txBody>
      </p:sp>
      <p:grpSp>
        <p:nvGrpSpPr>
          <p:cNvPr id="7" name="Group 189"/>
          <p:cNvGrpSpPr/>
          <p:nvPr/>
        </p:nvGrpSpPr>
        <p:grpSpPr>
          <a:xfrm>
            <a:off x="1026340" y="3357562"/>
            <a:ext cx="7326500" cy="2807742"/>
            <a:chOff x="-1" y="-18119"/>
            <a:chExt cx="5306832" cy="2348722"/>
          </a:xfrm>
        </p:grpSpPr>
        <p:sp>
          <p:nvSpPr>
            <p:cNvPr id="8" name="Shape 162"/>
            <p:cNvSpPr/>
            <p:nvPr/>
          </p:nvSpPr>
          <p:spPr>
            <a:xfrm rot="10800000" flipH="1">
              <a:off x="2448181" y="458214"/>
              <a:ext cx="2384193" cy="25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bevel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9" name="Shape 163"/>
            <p:cNvSpPr/>
            <p:nvPr/>
          </p:nvSpPr>
          <p:spPr>
            <a:xfrm>
              <a:off x="2455679" y="452119"/>
              <a:ext cx="2" cy="25599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bevel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" name="Shape 164"/>
            <p:cNvSpPr/>
            <p:nvPr/>
          </p:nvSpPr>
          <p:spPr>
            <a:xfrm>
              <a:off x="3400359" y="461262"/>
              <a:ext cx="232423" cy="246849"/>
            </a:xfrm>
            <a:prstGeom prst="rect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" name="Shape 165"/>
            <p:cNvSpPr/>
            <p:nvPr/>
          </p:nvSpPr>
          <p:spPr>
            <a:xfrm>
              <a:off x="3167937" y="461262"/>
              <a:ext cx="232422" cy="246849"/>
            </a:xfrm>
            <a:prstGeom prst="rect">
              <a:avLst/>
            </a:prstGeom>
            <a:solidFill>
              <a:srgbClr val="2D2DB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" name="Shape 166"/>
            <p:cNvSpPr/>
            <p:nvPr/>
          </p:nvSpPr>
          <p:spPr>
            <a:xfrm>
              <a:off x="3040480" y="461262"/>
              <a:ext cx="134956" cy="246849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" name="Shape 167"/>
            <p:cNvSpPr/>
            <p:nvPr/>
          </p:nvSpPr>
          <p:spPr>
            <a:xfrm>
              <a:off x="3516569" y="708109"/>
              <a:ext cx="691919" cy="327180"/>
            </a:xfrm>
            <a:prstGeom prst="line">
              <a:avLst/>
            </a:prstGeom>
            <a:noFill/>
            <a:ln w="12700" cap="flat">
              <a:solidFill>
                <a:srgbClr val="006600"/>
              </a:solidFill>
              <a:prstDash val="solid"/>
              <a:bevel/>
              <a:tailEnd type="triangle" w="med" len="med"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4" name="Group 170"/>
            <p:cNvGrpSpPr/>
            <p:nvPr/>
          </p:nvGrpSpPr>
          <p:grpSpPr>
            <a:xfrm>
              <a:off x="1130719" y="1021149"/>
              <a:ext cx="1166958" cy="1050885"/>
              <a:chOff x="-1" y="-24624"/>
              <a:chExt cx="1166956" cy="1050883"/>
            </a:xfrm>
          </p:grpSpPr>
          <p:pic>
            <p:nvPicPr>
              <p:cNvPr id="33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58628"/>
                <a:ext cx="1166956" cy="96763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4" name="Shape 169"/>
              <p:cNvSpPr/>
              <p:nvPr/>
            </p:nvSpPr>
            <p:spPr>
              <a:xfrm>
                <a:off x="15657" y="-24624"/>
                <a:ext cx="1101334" cy="2357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30859" tIns="30859" rIns="30859" bIns="30859" numCol="1" anchor="t">
                <a:noAutofit/>
              </a:bodyPr>
              <a:lstStyle>
                <a:lvl1pPr defTabSz="457200">
                  <a:defRPr sz="1200">
                    <a:solidFill>
                      <a:srgbClr val="0070C0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8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Temperature</a:t>
                </a:r>
              </a:p>
            </p:txBody>
          </p:sp>
        </p:grpSp>
        <p:sp>
          <p:nvSpPr>
            <p:cNvPr id="16" name="Shape 172"/>
            <p:cNvSpPr/>
            <p:nvPr/>
          </p:nvSpPr>
          <p:spPr>
            <a:xfrm flipH="1">
              <a:off x="1697044" y="708110"/>
              <a:ext cx="1410915" cy="337665"/>
            </a:xfrm>
            <a:prstGeom prst="line">
              <a:avLst/>
            </a:prstGeom>
            <a:noFill/>
            <a:ln w="12700" cap="flat">
              <a:solidFill>
                <a:srgbClr val="0070C0"/>
              </a:solidFill>
              <a:prstDash val="solid"/>
              <a:bevel/>
              <a:tailEnd type="triangle" w="med" len="med"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" name="Shape 173"/>
            <p:cNvSpPr/>
            <p:nvPr/>
          </p:nvSpPr>
          <p:spPr>
            <a:xfrm>
              <a:off x="2860542" y="458214"/>
              <a:ext cx="179940" cy="246849"/>
            </a:xfrm>
            <a:prstGeom prst="rect">
              <a:avLst/>
            </a:prstGeom>
            <a:solidFill>
              <a:srgbClr val="6633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" name="Shape 174"/>
            <p:cNvSpPr/>
            <p:nvPr/>
          </p:nvSpPr>
          <p:spPr>
            <a:xfrm>
              <a:off x="1263583" y="389646"/>
              <a:ext cx="1551975" cy="2"/>
            </a:xfrm>
            <a:prstGeom prst="line">
              <a:avLst/>
            </a:prstGeom>
            <a:noFill/>
            <a:ln w="12700" cap="flat">
              <a:solidFill>
                <a:srgbClr val="7030A0"/>
              </a:solidFill>
              <a:prstDash val="solid"/>
              <a:bevel/>
              <a:headEnd type="triangle" w="med" len="med"/>
              <a:tailEnd type="triangle" w="med" len="med"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" name="Shape 175"/>
            <p:cNvSpPr/>
            <p:nvPr/>
          </p:nvSpPr>
          <p:spPr>
            <a:xfrm>
              <a:off x="153911" y="489914"/>
              <a:ext cx="944682" cy="23574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0859" tIns="30859" rIns="30859" bIns="30859" numCol="1" anchor="t">
              <a:noAutofit/>
            </a:bodyPr>
            <a:lstStyle>
              <a:lvl1pPr defTabSz="457200">
                <a:defRPr sz="12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Clock</a:t>
              </a:r>
            </a:p>
          </p:txBody>
        </p:sp>
        <p:sp>
          <p:nvSpPr>
            <p:cNvPr id="20" name="Shape 176"/>
            <p:cNvSpPr/>
            <p:nvPr/>
          </p:nvSpPr>
          <p:spPr>
            <a:xfrm rot="5400000">
              <a:off x="3133202" y="2704"/>
              <a:ext cx="219421" cy="76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0849"/>
                    <a:pt x="10800" y="19922"/>
                  </a:cubicBezTo>
                  <a:lnTo>
                    <a:pt x="10800" y="11557"/>
                  </a:lnTo>
                  <a:cubicBezTo>
                    <a:pt x="10800" y="10630"/>
                    <a:pt x="5965" y="9879"/>
                    <a:pt x="0" y="9879"/>
                  </a:cubicBezTo>
                  <a:cubicBezTo>
                    <a:pt x="5965" y="9879"/>
                    <a:pt x="10800" y="9128"/>
                    <a:pt x="10800" y="8201"/>
                  </a:cubicBezTo>
                  <a:lnTo>
                    <a:pt x="10800" y="1678"/>
                  </a:lnTo>
                  <a:cubicBezTo>
                    <a:pt x="10800" y="751"/>
                    <a:pt x="15635" y="0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bevel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" name="Shape 177"/>
            <p:cNvSpPr/>
            <p:nvPr/>
          </p:nvSpPr>
          <p:spPr>
            <a:xfrm>
              <a:off x="705422" y="-18119"/>
              <a:ext cx="2133235" cy="3501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0859" tIns="30859" rIns="30859" bIns="30859" numCol="1" anchor="t">
              <a:noAutofit/>
            </a:bodyPr>
            <a:lstStyle>
              <a:lvl1pPr defTabSz="457200">
                <a:defRPr sz="1000">
                  <a:solidFill>
                    <a:srgbClr val="7030A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 b="1" dirty="0">
                  <a:solidFill>
                    <a:srgbClr val="7030A0"/>
                  </a:solidFill>
                </a:rPr>
                <a:t>actual circuit delay</a:t>
              </a:r>
            </a:p>
          </p:txBody>
        </p:sp>
        <p:sp>
          <p:nvSpPr>
            <p:cNvPr id="22" name="Shape 178"/>
            <p:cNvSpPr/>
            <p:nvPr/>
          </p:nvSpPr>
          <p:spPr>
            <a:xfrm rot="10800000" flipH="1">
              <a:off x="71488" y="458214"/>
              <a:ext cx="2384193" cy="25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bevel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3" name="Shape 179"/>
            <p:cNvSpPr/>
            <p:nvPr/>
          </p:nvSpPr>
          <p:spPr>
            <a:xfrm>
              <a:off x="2775461" y="0"/>
              <a:ext cx="1162606" cy="27022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0859" tIns="30859" rIns="30859" bIns="30859" numCol="1" anchor="t">
              <a:noAutofit/>
            </a:bodyPr>
            <a:lstStyle>
              <a:lvl1pPr defTabSz="457200">
                <a:defRPr sz="1600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 b="1" dirty="0">
                  <a:solidFill>
                    <a:srgbClr val="FF0000"/>
                  </a:solidFill>
                </a:rPr>
                <a:t>guardband </a:t>
              </a:r>
              <a:endParaRPr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Shape 180"/>
            <p:cNvSpPr/>
            <p:nvPr/>
          </p:nvSpPr>
          <p:spPr>
            <a:xfrm>
              <a:off x="28624" y="1021149"/>
              <a:ext cx="809727" cy="18804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0859" tIns="30859" rIns="30859" bIns="30859" numCol="1" anchor="t">
              <a:noAutofit/>
            </a:bodyPr>
            <a:lstStyle>
              <a:lvl1pPr defTabSz="457200">
                <a:defRPr sz="1000">
                  <a:solidFill>
                    <a:srgbClr val="6633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 b="1" dirty="0">
                  <a:solidFill>
                    <a:srgbClr val="663300"/>
                  </a:solidFill>
                </a:rPr>
                <a:t>Aging</a:t>
              </a:r>
            </a:p>
          </p:txBody>
        </p:sp>
        <p:sp>
          <p:nvSpPr>
            <p:cNvPr id="25" name="Shape 181"/>
            <p:cNvSpPr/>
            <p:nvPr/>
          </p:nvSpPr>
          <p:spPr>
            <a:xfrm flipH="1">
              <a:off x="532393" y="705062"/>
              <a:ext cx="2418121" cy="399343"/>
            </a:xfrm>
            <a:prstGeom prst="line">
              <a:avLst/>
            </a:prstGeom>
            <a:noFill/>
            <a:ln w="12700" cap="flat">
              <a:solidFill>
                <a:srgbClr val="663300"/>
              </a:solidFill>
              <a:prstDash val="solid"/>
              <a:bevel/>
              <a:tailEnd type="triangle" w="med" len="med"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6" name="image3.png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1311752"/>
              <a:ext cx="1124620" cy="6308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7" name="Group 185"/>
            <p:cNvGrpSpPr/>
            <p:nvPr/>
          </p:nvGrpSpPr>
          <p:grpSpPr>
            <a:xfrm>
              <a:off x="2215836" y="1021149"/>
              <a:ext cx="1567556" cy="1085442"/>
              <a:chOff x="0" y="-66069"/>
              <a:chExt cx="1567554" cy="1085440"/>
            </a:xfrm>
          </p:grpSpPr>
          <p:pic>
            <p:nvPicPr>
              <p:cNvPr id="31" name="image4.png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94011"/>
                <a:ext cx="1567554" cy="92536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2" name="Shape 184"/>
              <p:cNvSpPr/>
              <p:nvPr/>
            </p:nvSpPr>
            <p:spPr>
              <a:xfrm>
                <a:off x="337591" y="-66069"/>
                <a:ext cx="1114383" cy="28203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30859" tIns="30859" rIns="30859" bIns="30859" numCol="1" anchor="t">
                <a:noAutofit/>
              </a:bodyPr>
              <a:lstStyle/>
              <a:p>
                <a:pPr lvl="0" defTabSz="457200">
                  <a:defRPr sz="1800"/>
                </a:pPr>
                <a:r>
                  <a:rPr sz="2000" b="1" dirty="0">
                    <a:solidFill>
                      <a:srgbClr val="22228B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V</a:t>
                </a:r>
                <a:r>
                  <a:rPr sz="2000" b="1" baseline="-37665" dirty="0">
                    <a:solidFill>
                      <a:srgbClr val="22228B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CC</a:t>
                </a:r>
                <a:r>
                  <a:rPr sz="2000" b="1" dirty="0">
                    <a:solidFill>
                      <a:srgbClr val="22228B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 </a:t>
                </a:r>
                <a:r>
                  <a:rPr sz="2000" b="1" dirty="0" smtClean="0">
                    <a:solidFill>
                      <a:srgbClr val="22228B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Droo</a:t>
                </a:r>
                <a:r>
                  <a:rPr lang="en-US" sz="2000" b="1" dirty="0" smtClean="0">
                    <a:solidFill>
                      <a:srgbClr val="22228B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p</a:t>
                </a:r>
                <a:endParaRPr sz="2000" b="1" dirty="0">
                  <a:solidFill>
                    <a:srgbClr val="22228B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</p:txBody>
          </p:sp>
        </p:grpSp>
        <p:grpSp>
          <p:nvGrpSpPr>
            <p:cNvPr id="28" name="Group 188"/>
            <p:cNvGrpSpPr/>
            <p:nvPr/>
          </p:nvGrpSpPr>
          <p:grpSpPr>
            <a:xfrm>
              <a:off x="3814151" y="1057544"/>
              <a:ext cx="1492680" cy="1273059"/>
              <a:chOff x="67279" y="-6381"/>
              <a:chExt cx="1492679" cy="1273058"/>
            </a:xfrm>
          </p:grpSpPr>
          <p:pic>
            <p:nvPicPr>
              <p:cNvPr id="29" name="image5.png" descr="Figure 2"/>
              <p:cNvPicPr/>
              <p:nvPr/>
            </p:nvPicPr>
            <p:blipFill>
              <a:blip r:embed="rId7">
                <a:extLst/>
              </a:blip>
              <a:srcRect l="9525" r="8571" b="3798"/>
              <a:stretch>
                <a:fillRect/>
              </a:stretch>
            </p:blipFill>
            <p:spPr>
              <a:xfrm>
                <a:off x="67279" y="323803"/>
                <a:ext cx="1466296" cy="94287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0" name="Shape 187"/>
              <p:cNvSpPr/>
              <p:nvPr/>
            </p:nvSpPr>
            <p:spPr>
              <a:xfrm>
                <a:off x="166738" y="-6381"/>
                <a:ext cx="1393220" cy="2357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30859" tIns="30859" rIns="30859" bIns="30859" numCol="1" anchor="t">
                <a:noAutofit/>
              </a:bodyPr>
              <a:lstStyle>
                <a:lvl1pPr algn="l" defTabSz="457200">
                  <a:defRPr sz="1200">
                    <a:solidFill>
                      <a:srgbClr val="006600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en-US" sz="2000" b="1" dirty="0" smtClean="0">
                    <a:solidFill>
                      <a:srgbClr val="006600"/>
                    </a:solidFill>
                  </a:rPr>
                  <a:t>Process</a:t>
                </a:r>
                <a:endParaRPr sz="2000" b="1" dirty="0">
                  <a:solidFill>
                    <a:srgbClr val="006600"/>
                  </a:solidFill>
                </a:endParaRPr>
              </a:p>
            </p:txBody>
          </p:sp>
        </p:grpSp>
        <p:sp>
          <p:nvSpPr>
            <p:cNvPr id="15" name="Shape 171"/>
            <p:cNvSpPr/>
            <p:nvPr/>
          </p:nvSpPr>
          <p:spPr>
            <a:xfrm flipH="1">
              <a:off x="2860542" y="708109"/>
              <a:ext cx="423608" cy="371797"/>
            </a:xfrm>
            <a:prstGeom prst="line">
              <a:avLst/>
            </a:prstGeom>
            <a:noFill/>
            <a:ln w="12700" cap="flat">
              <a:solidFill>
                <a:srgbClr val="2D2DB9"/>
              </a:solidFill>
              <a:prstDash val="solid"/>
              <a:bevel/>
              <a:tailEnd type="triangle" w="med" len="med"/>
            </a:ln>
            <a:effectLst>
              <a:outerShdw blurRad="25400" dist="127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51520" y="1142984"/>
            <a:ext cx="8678198" cy="1723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Sources of variations: m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anufacturing, environmental and workload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timing errors in hardware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Avoiding timing errors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onservative 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guardbands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Efficiency loss 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81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椭圆 52"/>
          <p:cNvSpPr/>
          <p:nvPr/>
        </p:nvSpPr>
        <p:spPr>
          <a:xfrm>
            <a:off x="3071802" y="2786058"/>
            <a:ext cx="6072198" cy="3429024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71546"/>
            <a:ext cx="8429684" cy="235745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000" dirty="0" smtClean="0"/>
              <a:t>Detection &amp; Correction </a:t>
            </a:r>
            <a:r>
              <a:rPr lang="en-US" altLang="zh-CN" sz="2000" dirty="0" smtClean="0"/>
              <a:t>: </a:t>
            </a:r>
            <a:r>
              <a:rPr lang="en-US" sz="2000" dirty="0" smtClean="0"/>
              <a:t>Observation using in situ monitors (Razor, EDS) with cycle-by-cycle corrections (leveraging CMOS knobs or replay)</a:t>
            </a:r>
          </a:p>
          <a:p>
            <a:pPr marL="571500" lvl="0" indent="-571500">
              <a:buFont typeface="+mj-lt"/>
              <a:buAutoNum type="arabicPeriod"/>
              <a:defRPr/>
            </a:pPr>
            <a:r>
              <a:rPr lang="en-US" sz="2000" dirty="0" smtClean="0"/>
              <a:t>Predict &amp; Prevent </a:t>
            </a:r>
            <a:r>
              <a:rPr lang="en-US" altLang="zh-CN" sz="2000" dirty="0" smtClean="0"/>
              <a:t>: </a:t>
            </a:r>
            <a:r>
              <a:rPr lang="en-US" sz="2000" dirty="0" smtClean="0"/>
              <a:t>Relying on external or replica monitors </a:t>
            </a:r>
            <a:r>
              <a:rPr lang="en-US" sz="2000" dirty="0" smtClean="0">
                <a:sym typeface="Wingdings" pitchFamily="2" charset="2"/>
              </a:rPr>
              <a:t>M</a:t>
            </a:r>
            <a:r>
              <a:rPr lang="en-US" sz="2000" dirty="0" smtClean="0"/>
              <a:t>odel-based rule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derive adaptive </a:t>
            </a:r>
            <a:r>
              <a:rPr lang="en-US" sz="2000" dirty="0" err="1" smtClean="0"/>
              <a:t>guardband</a:t>
            </a:r>
            <a:r>
              <a:rPr lang="en-US" sz="2000" dirty="0" smtClean="0"/>
              <a:t> to prevent error</a:t>
            </a:r>
          </a:p>
          <a:p>
            <a:pPr marL="571500" lvl="0" indent="-571500">
              <a:buFont typeface="+mj-lt"/>
              <a:buAutoNum type="arabicPeriod"/>
              <a:defRPr/>
            </a:pPr>
            <a:r>
              <a:rPr lang="en-US" altLang="zh-CN" sz="2000" dirty="0" smtClean="0"/>
              <a:t>Error acceptance: Accepting errors in approximate applications while ensuring application quality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571500" indent="-57150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Guardband Reduction Techniques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38" name="组合 37"/>
          <p:cNvGrpSpPr/>
          <p:nvPr/>
        </p:nvGrpSpPr>
        <p:grpSpPr>
          <a:xfrm>
            <a:off x="-357222" y="3571876"/>
            <a:ext cx="3357586" cy="2161950"/>
            <a:chOff x="0" y="3857628"/>
            <a:chExt cx="4118694" cy="2376264"/>
          </a:xfrm>
        </p:grpSpPr>
        <p:grpSp>
          <p:nvGrpSpPr>
            <p:cNvPr id="10" name="Group 27"/>
            <p:cNvGrpSpPr/>
            <p:nvPr/>
          </p:nvGrpSpPr>
          <p:grpSpPr>
            <a:xfrm>
              <a:off x="648072" y="3857628"/>
              <a:ext cx="3456384" cy="2376264"/>
              <a:chOff x="755576" y="3212976"/>
              <a:chExt cx="3456384" cy="2376264"/>
            </a:xfrm>
          </p:grpSpPr>
          <p:grpSp>
            <p:nvGrpSpPr>
              <p:cNvPr id="11" name="Group 9"/>
              <p:cNvGrpSpPr/>
              <p:nvPr/>
            </p:nvGrpSpPr>
            <p:grpSpPr>
              <a:xfrm>
                <a:off x="755576" y="3212976"/>
                <a:ext cx="2736304" cy="2376264"/>
                <a:chOff x="755576" y="2924944"/>
                <a:chExt cx="2736304" cy="2376264"/>
              </a:xfrm>
            </p:grpSpPr>
            <p:pic>
              <p:nvPicPr>
                <p:cNvPr id="7" name="Picture 5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55576" y="3356992"/>
                  <a:ext cx="2680812" cy="14740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" name="Rectangle 7"/>
                <p:cNvSpPr/>
                <p:nvPr/>
              </p:nvSpPr>
              <p:spPr>
                <a:xfrm>
                  <a:off x="755576" y="4869160"/>
                  <a:ext cx="2736304" cy="432048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Detect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755576" y="2924944"/>
                  <a:ext cx="2736304" cy="432048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Correct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2" name="Straight Arrow Connector 11"/>
              <p:cNvCxnSpPr/>
              <p:nvPr/>
            </p:nvCxnSpPr>
            <p:spPr>
              <a:xfrm flipH="1">
                <a:off x="1331640" y="4653136"/>
                <a:ext cx="360040" cy="576064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059832" y="4365104"/>
                <a:ext cx="144016" cy="1008112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2267744" y="4293096"/>
                <a:ext cx="216024" cy="1008112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043608" y="3501008"/>
                <a:ext cx="144016" cy="432048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3059832" y="3501008"/>
                <a:ext cx="72008" cy="792088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9" idx="2"/>
              </p:cNvCxnSpPr>
              <p:nvPr/>
            </p:nvCxnSpPr>
            <p:spPr>
              <a:xfrm flipH="1">
                <a:off x="1979712" y="3645024"/>
                <a:ext cx="144016" cy="288032"/>
              </a:xfrm>
              <a:prstGeom prst="straightConnector1">
                <a:avLst/>
              </a:prstGeom>
              <a:ln w="22225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Curved Up Arrow 26"/>
              <p:cNvSpPr/>
              <p:nvPr/>
            </p:nvSpPr>
            <p:spPr>
              <a:xfrm rot="-5400000">
                <a:off x="2735796" y="4041068"/>
                <a:ext cx="2232248" cy="720080"/>
              </a:xfrm>
              <a:prstGeom prst="curvedUpArrow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35"/>
            <p:cNvGrpSpPr/>
            <p:nvPr/>
          </p:nvGrpSpPr>
          <p:grpSpPr>
            <a:xfrm>
              <a:off x="0" y="4092578"/>
              <a:ext cx="4118694" cy="2127604"/>
              <a:chOff x="1475656" y="3663950"/>
              <a:chExt cx="4118694" cy="2127604"/>
            </a:xfrm>
          </p:grpSpPr>
          <p:sp>
            <p:nvSpPr>
              <p:cNvPr id="29" name="Lightning Bolt 28"/>
              <p:cNvSpPr/>
              <p:nvPr/>
            </p:nvSpPr>
            <p:spPr>
              <a:xfrm>
                <a:off x="1475656" y="4365104"/>
                <a:ext cx="1656184" cy="432048"/>
              </a:xfrm>
              <a:prstGeom prst="lightningBol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774950" y="3663950"/>
                <a:ext cx="2819400" cy="2127604"/>
              </a:xfrm>
              <a:custGeom>
                <a:avLst/>
                <a:gdLst>
                  <a:gd name="connsiteX0" fmla="*/ 488950 w 2819400"/>
                  <a:gd name="connsiteY0" fmla="*/ 1104900 h 2127604"/>
                  <a:gd name="connsiteX1" fmla="*/ 482600 w 2819400"/>
                  <a:gd name="connsiteY1" fmla="*/ 1174750 h 2127604"/>
                  <a:gd name="connsiteX2" fmla="*/ 444500 w 2819400"/>
                  <a:gd name="connsiteY2" fmla="*/ 1250950 h 2127604"/>
                  <a:gd name="connsiteX3" fmla="*/ 431800 w 2819400"/>
                  <a:gd name="connsiteY3" fmla="*/ 1270000 h 2127604"/>
                  <a:gd name="connsiteX4" fmla="*/ 419100 w 2819400"/>
                  <a:gd name="connsiteY4" fmla="*/ 1289050 h 2127604"/>
                  <a:gd name="connsiteX5" fmla="*/ 381000 w 2819400"/>
                  <a:gd name="connsiteY5" fmla="*/ 1327150 h 2127604"/>
                  <a:gd name="connsiteX6" fmla="*/ 336550 w 2819400"/>
                  <a:gd name="connsiteY6" fmla="*/ 1377950 h 2127604"/>
                  <a:gd name="connsiteX7" fmla="*/ 311150 w 2819400"/>
                  <a:gd name="connsiteY7" fmla="*/ 1416050 h 2127604"/>
                  <a:gd name="connsiteX8" fmla="*/ 285750 w 2819400"/>
                  <a:gd name="connsiteY8" fmla="*/ 1454150 h 2127604"/>
                  <a:gd name="connsiteX9" fmla="*/ 247650 w 2819400"/>
                  <a:gd name="connsiteY9" fmla="*/ 1511300 h 2127604"/>
                  <a:gd name="connsiteX10" fmla="*/ 234950 w 2819400"/>
                  <a:gd name="connsiteY10" fmla="*/ 1530350 h 2127604"/>
                  <a:gd name="connsiteX11" fmla="*/ 222250 w 2819400"/>
                  <a:gd name="connsiteY11" fmla="*/ 1549400 h 2127604"/>
                  <a:gd name="connsiteX12" fmla="*/ 203200 w 2819400"/>
                  <a:gd name="connsiteY12" fmla="*/ 1568450 h 2127604"/>
                  <a:gd name="connsiteX13" fmla="*/ 196850 w 2819400"/>
                  <a:gd name="connsiteY13" fmla="*/ 1587500 h 2127604"/>
                  <a:gd name="connsiteX14" fmla="*/ 165100 w 2819400"/>
                  <a:gd name="connsiteY14" fmla="*/ 1625600 h 2127604"/>
                  <a:gd name="connsiteX15" fmla="*/ 158750 w 2819400"/>
                  <a:gd name="connsiteY15" fmla="*/ 1644650 h 2127604"/>
                  <a:gd name="connsiteX16" fmla="*/ 133350 w 2819400"/>
                  <a:gd name="connsiteY16" fmla="*/ 1682750 h 2127604"/>
                  <a:gd name="connsiteX17" fmla="*/ 120650 w 2819400"/>
                  <a:gd name="connsiteY17" fmla="*/ 1701800 h 2127604"/>
                  <a:gd name="connsiteX18" fmla="*/ 107950 w 2819400"/>
                  <a:gd name="connsiteY18" fmla="*/ 1720850 h 2127604"/>
                  <a:gd name="connsiteX19" fmla="*/ 88900 w 2819400"/>
                  <a:gd name="connsiteY19" fmla="*/ 1739900 h 2127604"/>
                  <a:gd name="connsiteX20" fmla="*/ 50800 w 2819400"/>
                  <a:gd name="connsiteY20" fmla="*/ 1797050 h 2127604"/>
                  <a:gd name="connsiteX21" fmla="*/ 31750 w 2819400"/>
                  <a:gd name="connsiteY21" fmla="*/ 1835150 h 2127604"/>
                  <a:gd name="connsiteX22" fmla="*/ 19050 w 2819400"/>
                  <a:gd name="connsiteY22" fmla="*/ 1854200 h 2127604"/>
                  <a:gd name="connsiteX23" fmla="*/ 6350 w 2819400"/>
                  <a:gd name="connsiteY23" fmla="*/ 1892300 h 2127604"/>
                  <a:gd name="connsiteX24" fmla="*/ 0 w 2819400"/>
                  <a:gd name="connsiteY24" fmla="*/ 1911350 h 2127604"/>
                  <a:gd name="connsiteX25" fmla="*/ 19050 w 2819400"/>
                  <a:gd name="connsiteY25" fmla="*/ 1993900 h 2127604"/>
                  <a:gd name="connsiteX26" fmla="*/ 57150 w 2819400"/>
                  <a:gd name="connsiteY26" fmla="*/ 2012950 h 2127604"/>
                  <a:gd name="connsiteX27" fmla="*/ 76200 w 2819400"/>
                  <a:gd name="connsiteY27" fmla="*/ 2019300 h 2127604"/>
                  <a:gd name="connsiteX28" fmla="*/ 95250 w 2819400"/>
                  <a:gd name="connsiteY28" fmla="*/ 2032000 h 2127604"/>
                  <a:gd name="connsiteX29" fmla="*/ 114300 w 2819400"/>
                  <a:gd name="connsiteY29" fmla="*/ 2038350 h 2127604"/>
                  <a:gd name="connsiteX30" fmla="*/ 133350 w 2819400"/>
                  <a:gd name="connsiteY30" fmla="*/ 2051050 h 2127604"/>
                  <a:gd name="connsiteX31" fmla="*/ 171450 w 2819400"/>
                  <a:gd name="connsiteY31" fmla="*/ 2063750 h 2127604"/>
                  <a:gd name="connsiteX32" fmla="*/ 190500 w 2819400"/>
                  <a:gd name="connsiteY32" fmla="*/ 2070100 h 2127604"/>
                  <a:gd name="connsiteX33" fmla="*/ 209550 w 2819400"/>
                  <a:gd name="connsiteY33" fmla="*/ 2076450 h 2127604"/>
                  <a:gd name="connsiteX34" fmla="*/ 228600 w 2819400"/>
                  <a:gd name="connsiteY34" fmla="*/ 2082800 h 2127604"/>
                  <a:gd name="connsiteX35" fmla="*/ 317500 w 2819400"/>
                  <a:gd name="connsiteY35" fmla="*/ 2095500 h 2127604"/>
                  <a:gd name="connsiteX36" fmla="*/ 584200 w 2819400"/>
                  <a:gd name="connsiteY36" fmla="*/ 2095500 h 2127604"/>
                  <a:gd name="connsiteX37" fmla="*/ 615950 w 2819400"/>
                  <a:gd name="connsiteY37" fmla="*/ 2089150 h 2127604"/>
                  <a:gd name="connsiteX38" fmla="*/ 666750 w 2819400"/>
                  <a:gd name="connsiteY38" fmla="*/ 2082800 h 2127604"/>
                  <a:gd name="connsiteX39" fmla="*/ 704850 w 2819400"/>
                  <a:gd name="connsiteY39" fmla="*/ 2076450 h 2127604"/>
                  <a:gd name="connsiteX40" fmla="*/ 1485900 w 2819400"/>
                  <a:gd name="connsiteY40" fmla="*/ 2070100 h 2127604"/>
                  <a:gd name="connsiteX41" fmla="*/ 1581150 w 2819400"/>
                  <a:gd name="connsiteY41" fmla="*/ 2051050 h 2127604"/>
                  <a:gd name="connsiteX42" fmla="*/ 1625600 w 2819400"/>
                  <a:gd name="connsiteY42" fmla="*/ 2038350 h 2127604"/>
                  <a:gd name="connsiteX43" fmla="*/ 1714500 w 2819400"/>
                  <a:gd name="connsiteY43" fmla="*/ 2019300 h 2127604"/>
                  <a:gd name="connsiteX44" fmla="*/ 1733550 w 2819400"/>
                  <a:gd name="connsiteY44" fmla="*/ 2012950 h 2127604"/>
                  <a:gd name="connsiteX45" fmla="*/ 1765300 w 2819400"/>
                  <a:gd name="connsiteY45" fmla="*/ 2006600 h 2127604"/>
                  <a:gd name="connsiteX46" fmla="*/ 1809750 w 2819400"/>
                  <a:gd name="connsiteY46" fmla="*/ 1993900 h 2127604"/>
                  <a:gd name="connsiteX47" fmla="*/ 1898650 w 2819400"/>
                  <a:gd name="connsiteY47" fmla="*/ 1987550 h 2127604"/>
                  <a:gd name="connsiteX48" fmla="*/ 2178050 w 2819400"/>
                  <a:gd name="connsiteY48" fmla="*/ 1974850 h 2127604"/>
                  <a:gd name="connsiteX49" fmla="*/ 2216150 w 2819400"/>
                  <a:gd name="connsiteY49" fmla="*/ 1968500 h 2127604"/>
                  <a:gd name="connsiteX50" fmla="*/ 2235200 w 2819400"/>
                  <a:gd name="connsiteY50" fmla="*/ 1962150 h 2127604"/>
                  <a:gd name="connsiteX51" fmla="*/ 2298700 w 2819400"/>
                  <a:gd name="connsiteY51" fmla="*/ 1943100 h 2127604"/>
                  <a:gd name="connsiteX52" fmla="*/ 2317750 w 2819400"/>
                  <a:gd name="connsiteY52" fmla="*/ 1936750 h 2127604"/>
                  <a:gd name="connsiteX53" fmla="*/ 2355850 w 2819400"/>
                  <a:gd name="connsiteY53" fmla="*/ 1911350 h 2127604"/>
                  <a:gd name="connsiteX54" fmla="*/ 2374900 w 2819400"/>
                  <a:gd name="connsiteY54" fmla="*/ 1905000 h 2127604"/>
                  <a:gd name="connsiteX55" fmla="*/ 2413000 w 2819400"/>
                  <a:gd name="connsiteY55" fmla="*/ 1879600 h 2127604"/>
                  <a:gd name="connsiteX56" fmla="*/ 2451100 w 2819400"/>
                  <a:gd name="connsiteY56" fmla="*/ 1854200 h 2127604"/>
                  <a:gd name="connsiteX57" fmla="*/ 2470150 w 2819400"/>
                  <a:gd name="connsiteY57" fmla="*/ 1841500 h 2127604"/>
                  <a:gd name="connsiteX58" fmla="*/ 2489200 w 2819400"/>
                  <a:gd name="connsiteY58" fmla="*/ 1828800 h 2127604"/>
                  <a:gd name="connsiteX59" fmla="*/ 2520950 w 2819400"/>
                  <a:gd name="connsiteY59" fmla="*/ 1797050 h 2127604"/>
                  <a:gd name="connsiteX60" fmla="*/ 2533650 w 2819400"/>
                  <a:gd name="connsiteY60" fmla="*/ 1778000 h 2127604"/>
                  <a:gd name="connsiteX61" fmla="*/ 2552700 w 2819400"/>
                  <a:gd name="connsiteY61" fmla="*/ 1758950 h 2127604"/>
                  <a:gd name="connsiteX62" fmla="*/ 2559050 w 2819400"/>
                  <a:gd name="connsiteY62" fmla="*/ 1739900 h 2127604"/>
                  <a:gd name="connsiteX63" fmla="*/ 2590800 w 2819400"/>
                  <a:gd name="connsiteY63" fmla="*/ 1701800 h 2127604"/>
                  <a:gd name="connsiteX64" fmla="*/ 2597150 w 2819400"/>
                  <a:gd name="connsiteY64" fmla="*/ 1682750 h 2127604"/>
                  <a:gd name="connsiteX65" fmla="*/ 2622550 w 2819400"/>
                  <a:gd name="connsiteY65" fmla="*/ 1644650 h 2127604"/>
                  <a:gd name="connsiteX66" fmla="*/ 2628900 w 2819400"/>
                  <a:gd name="connsiteY66" fmla="*/ 1625600 h 2127604"/>
                  <a:gd name="connsiteX67" fmla="*/ 2641600 w 2819400"/>
                  <a:gd name="connsiteY67" fmla="*/ 1606550 h 2127604"/>
                  <a:gd name="connsiteX68" fmla="*/ 2654300 w 2819400"/>
                  <a:gd name="connsiteY68" fmla="*/ 1568450 h 2127604"/>
                  <a:gd name="connsiteX69" fmla="*/ 2679700 w 2819400"/>
                  <a:gd name="connsiteY69" fmla="*/ 1530350 h 2127604"/>
                  <a:gd name="connsiteX70" fmla="*/ 2692400 w 2819400"/>
                  <a:gd name="connsiteY70" fmla="*/ 1511300 h 2127604"/>
                  <a:gd name="connsiteX71" fmla="*/ 2711450 w 2819400"/>
                  <a:gd name="connsiteY71" fmla="*/ 1473200 h 2127604"/>
                  <a:gd name="connsiteX72" fmla="*/ 2717800 w 2819400"/>
                  <a:gd name="connsiteY72" fmla="*/ 1454150 h 2127604"/>
                  <a:gd name="connsiteX73" fmla="*/ 2730500 w 2819400"/>
                  <a:gd name="connsiteY73" fmla="*/ 1435100 h 2127604"/>
                  <a:gd name="connsiteX74" fmla="*/ 2736850 w 2819400"/>
                  <a:gd name="connsiteY74" fmla="*/ 1416050 h 2127604"/>
                  <a:gd name="connsiteX75" fmla="*/ 2762250 w 2819400"/>
                  <a:gd name="connsiteY75" fmla="*/ 1377950 h 2127604"/>
                  <a:gd name="connsiteX76" fmla="*/ 2774950 w 2819400"/>
                  <a:gd name="connsiteY76" fmla="*/ 1339850 h 2127604"/>
                  <a:gd name="connsiteX77" fmla="*/ 2781300 w 2819400"/>
                  <a:gd name="connsiteY77" fmla="*/ 1320800 h 2127604"/>
                  <a:gd name="connsiteX78" fmla="*/ 2794000 w 2819400"/>
                  <a:gd name="connsiteY78" fmla="*/ 1301750 h 2127604"/>
                  <a:gd name="connsiteX79" fmla="*/ 2806700 w 2819400"/>
                  <a:gd name="connsiteY79" fmla="*/ 1250950 h 2127604"/>
                  <a:gd name="connsiteX80" fmla="*/ 2819400 w 2819400"/>
                  <a:gd name="connsiteY80" fmla="*/ 1162050 h 2127604"/>
                  <a:gd name="connsiteX81" fmla="*/ 2813050 w 2819400"/>
                  <a:gd name="connsiteY81" fmla="*/ 977900 h 2127604"/>
                  <a:gd name="connsiteX82" fmla="*/ 2806700 w 2819400"/>
                  <a:gd name="connsiteY82" fmla="*/ 838200 h 2127604"/>
                  <a:gd name="connsiteX83" fmla="*/ 2794000 w 2819400"/>
                  <a:gd name="connsiteY83" fmla="*/ 698500 h 2127604"/>
                  <a:gd name="connsiteX84" fmla="*/ 2768600 w 2819400"/>
                  <a:gd name="connsiteY84" fmla="*/ 641350 h 2127604"/>
                  <a:gd name="connsiteX85" fmla="*/ 2749550 w 2819400"/>
                  <a:gd name="connsiteY85" fmla="*/ 584200 h 2127604"/>
                  <a:gd name="connsiteX86" fmla="*/ 2743200 w 2819400"/>
                  <a:gd name="connsiteY86" fmla="*/ 565150 h 2127604"/>
                  <a:gd name="connsiteX87" fmla="*/ 2724150 w 2819400"/>
                  <a:gd name="connsiteY87" fmla="*/ 527050 h 2127604"/>
                  <a:gd name="connsiteX88" fmla="*/ 2711450 w 2819400"/>
                  <a:gd name="connsiteY88" fmla="*/ 508000 h 2127604"/>
                  <a:gd name="connsiteX89" fmla="*/ 2698750 w 2819400"/>
                  <a:gd name="connsiteY89" fmla="*/ 469900 h 2127604"/>
                  <a:gd name="connsiteX90" fmla="*/ 2692400 w 2819400"/>
                  <a:gd name="connsiteY90" fmla="*/ 450850 h 2127604"/>
                  <a:gd name="connsiteX91" fmla="*/ 2679700 w 2819400"/>
                  <a:gd name="connsiteY91" fmla="*/ 431800 h 2127604"/>
                  <a:gd name="connsiteX92" fmla="*/ 2667000 w 2819400"/>
                  <a:gd name="connsiteY92" fmla="*/ 393700 h 2127604"/>
                  <a:gd name="connsiteX93" fmla="*/ 2660650 w 2819400"/>
                  <a:gd name="connsiteY93" fmla="*/ 374650 h 2127604"/>
                  <a:gd name="connsiteX94" fmla="*/ 2635250 w 2819400"/>
                  <a:gd name="connsiteY94" fmla="*/ 336550 h 2127604"/>
                  <a:gd name="connsiteX95" fmla="*/ 2622550 w 2819400"/>
                  <a:gd name="connsiteY95" fmla="*/ 317500 h 2127604"/>
                  <a:gd name="connsiteX96" fmla="*/ 2603500 w 2819400"/>
                  <a:gd name="connsiteY96" fmla="*/ 304800 h 2127604"/>
                  <a:gd name="connsiteX97" fmla="*/ 2584450 w 2819400"/>
                  <a:gd name="connsiteY97" fmla="*/ 266700 h 2127604"/>
                  <a:gd name="connsiteX98" fmla="*/ 2565400 w 2819400"/>
                  <a:gd name="connsiteY98" fmla="*/ 254000 h 2127604"/>
                  <a:gd name="connsiteX99" fmla="*/ 2552700 w 2819400"/>
                  <a:gd name="connsiteY99" fmla="*/ 234950 h 2127604"/>
                  <a:gd name="connsiteX100" fmla="*/ 2533650 w 2819400"/>
                  <a:gd name="connsiteY100" fmla="*/ 222250 h 2127604"/>
                  <a:gd name="connsiteX101" fmla="*/ 2489200 w 2819400"/>
                  <a:gd name="connsiteY101" fmla="*/ 171450 h 2127604"/>
                  <a:gd name="connsiteX102" fmla="*/ 2476500 w 2819400"/>
                  <a:gd name="connsiteY102" fmla="*/ 152400 h 2127604"/>
                  <a:gd name="connsiteX103" fmla="*/ 2457450 w 2819400"/>
                  <a:gd name="connsiteY103" fmla="*/ 146050 h 2127604"/>
                  <a:gd name="connsiteX104" fmla="*/ 2438400 w 2819400"/>
                  <a:gd name="connsiteY104" fmla="*/ 133350 h 2127604"/>
                  <a:gd name="connsiteX105" fmla="*/ 2419350 w 2819400"/>
                  <a:gd name="connsiteY105" fmla="*/ 114300 h 2127604"/>
                  <a:gd name="connsiteX106" fmla="*/ 2400300 w 2819400"/>
                  <a:gd name="connsiteY106" fmla="*/ 107950 h 2127604"/>
                  <a:gd name="connsiteX107" fmla="*/ 2381250 w 2819400"/>
                  <a:gd name="connsiteY107" fmla="*/ 95250 h 2127604"/>
                  <a:gd name="connsiteX108" fmla="*/ 2362200 w 2819400"/>
                  <a:gd name="connsiteY108" fmla="*/ 88900 h 2127604"/>
                  <a:gd name="connsiteX109" fmla="*/ 2343150 w 2819400"/>
                  <a:gd name="connsiteY109" fmla="*/ 76200 h 2127604"/>
                  <a:gd name="connsiteX110" fmla="*/ 2324100 w 2819400"/>
                  <a:gd name="connsiteY110" fmla="*/ 69850 h 2127604"/>
                  <a:gd name="connsiteX111" fmla="*/ 2305050 w 2819400"/>
                  <a:gd name="connsiteY111" fmla="*/ 57150 h 2127604"/>
                  <a:gd name="connsiteX112" fmla="*/ 2279650 w 2819400"/>
                  <a:gd name="connsiteY112" fmla="*/ 50800 h 2127604"/>
                  <a:gd name="connsiteX113" fmla="*/ 2241550 w 2819400"/>
                  <a:gd name="connsiteY113" fmla="*/ 38100 h 2127604"/>
                  <a:gd name="connsiteX114" fmla="*/ 2222500 w 2819400"/>
                  <a:gd name="connsiteY114" fmla="*/ 31750 h 2127604"/>
                  <a:gd name="connsiteX115" fmla="*/ 2203450 w 2819400"/>
                  <a:gd name="connsiteY115" fmla="*/ 25400 h 2127604"/>
                  <a:gd name="connsiteX116" fmla="*/ 2152650 w 2819400"/>
                  <a:gd name="connsiteY116" fmla="*/ 12700 h 2127604"/>
                  <a:gd name="connsiteX117" fmla="*/ 2076450 w 2819400"/>
                  <a:gd name="connsiteY117" fmla="*/ 0 h 2127604"/>
                  <a:gd name="connsiteX118" fmla="*/ 1885950 w 2819400"/>
                  <a:gd name="connsiteY118" fmla="*/ 12700 h 2127604"/>
                  <a:gd name="connsiteX119" fmla="*/ 1847850 w 2819400"/>
                  <a:gd name="connsiteY119" fmla="*/ 31750 h 2127604"/>
                  <a:gd name="connsiteX120" fmla="*/ 1809750 w 2819400"/>
                  <a:gd name="connsiteY120" fmla="*/ 50800 h 2127604"/>
                  <a:gd name="connsiteX121" fmla="*/ 1797050 w 2819400"/>
                  <a:gd name="connsiteY121" fmla="*/ 69850 h 2127604"/>
                  <a:gd name="connsiteX122" fmla="*/ 1778000 w 2819400"/>
                  <a:gd name="connsiteY122" fmla="*/ 82550 h 2127604"/>
                  <a:gd name="connsiteX123" fmla="*/ 1752600 w 2819400"/>
                  <a:gd name="connsiteY123" fmla="*/ 120650 h 2127604"/>
                  <a:gd name="connsiteX124" fmla="*/ 1727200 w 2819400"/>
                  <a:gd name="connsiteY124" fmla="*/ 158750 h 2127604"/>
                  <a:gd name="connsiteX125" fmla="*/ 1714500 w 2819400"/>
                  <a:gd name="connsiteY125" fmla="*/ 177800 h 2127604"/>
                  <a:gd name="connsiteX126" fmla="*/ 1695450 w 2819400"/>
                  <a:gd name="connsiteY126" fmla="*/ 215900 h 2127604"/>
                  <a:gd name="connsiteX127" fmla="*/ 1676400 w 2819400"/>
                  <a:gd name="connsiteY127" fmla="*/ 311150 h 2127604"/>
                  <a:gd name="connsiteX128" fmla="*/ 1670050 w 2819400"/>
                  <a:gd name="connsiteY128" fmla="*/ 393700 h 2127604"/>
                  <a:gd name="connsiteX129" fmla="*/ 1657350 w 2819400"/>
                  <a:gd name="connsiteY129" fmla="*/ 431800 h 2127604"/>
                  <a:gd name="connsiteX130" fmla="*/ 1651000 w 2819400"/>
                  <a:gd name="connsiteY130" fmla="*/ 469900 h 2127604"/>
                  <a:gd name="connsiteX131" fmla="*/ 1631950 w 2819400"/>
                  <a:gd name="connsiteY131" fmla="*/ 546100 h 2127604"/>
                  <a:gd name="connsiteX132" fmla="*/ 1625600 w 2819400"/>
                  <a:gd name="connsiteY132" fmla="*/ 698500 h 2127604"/>
                  <a:gd name="connsiteX133" fmla="*/ 1619250 w 2819400"/>
                  <a:gd name="connsiteY133" fmla="*/ 723900 h 2127604"/>
                  <a:gd name="connsiteX134" fmla="*/ 1625600 w 2819400"/>
                  <a:gd name="connsiteY134" fmla="*/ 863600 h 2127604"/>
                  <a:gd name="connsiteX135" fmla="*/ 1644650 w 2819400"/>
                  <a:gd name="connsiteY135" fmla="*/ 876300 h 2127604"/>
                  <a:gd name="connsiteX136" fmla="*/ 1651000 w 2819400"/>
                  <a:gd name="connsiteY136" fmla="*/ 882650 h 2127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2819400" h="2127604">
                    <a:moveTo>
                      <a:pt x="488950" y="1104900"/>
                    </a:moveTo>
                    <a:cubicBezTo>
                      <a:pt x="486833" y="1128183"/>
                      <a:pt x="486663" y="1151726"/>
                      <a:pt x="482600" y="1174750"/>
                    </a:cubicBezTo>
                    <a:cubicBezTo>
                      <a:pt x="476290" y="1210505"/>
                      <a:pt x="464536" y="1220896"/>
                      <a:pt x="444500" y="1250950"/>
                    </a:cubicBezTo>
                    <a:lnTo>
                      <a:pt x="431800" y="1270000"/>
                    </a:lnTo>
                    <a:cubicBezTo>
                      <a:pt x="427567" y="1276350"/>
                      <a:pt x="424496" y="1283654"/>
                      <a:pt x="419100" y="1289050"/>
                    </a:cubicBezTo>
                    <a:cubicBezTo>
                      <a:pt x="406400" y="1301750"/>
                      <a:pt x="390963" y="1312206"/>
                      <a:pt x="381000" y="1327150"/>
                    </a:cubicBezTo>
                    <a:cubicBezTo>
                      <a:pt x="351367" y="1371600"/>
                      <a:pt x="368300" y="1356783"/>
                      <a:pt x="336550" y="1377950"/>
                    </a:cubicBezTo>
                    <a:cubicBezTo>
                      <a:pt x="324406" y="1414383"/>
                      <a:pt x="338897" y="1380375"/>
                      <a:pt x="311150" y="1416050"/>
                    </a:cubicBezTo>
                    <a:cubicBezTo>
                      <a:pt x="301779" y="1428098"/>
                      <a:pt x="294217" y="1441450"/>
                      <a:pt x="285750" y="1454150"/>
                    </a:cubicBezTo>
                    <a:lnTo>
                      <a:pt x="247650" y="1511300"/>
                    </a:lnTo>
                    <a:lnTo>
                      <a:pt x="234950" y="1530350"/>
                    </a:lnTo>
                    <a:cubicBezTo>
                      <a:pt x="230717" y="1536700"/>
                      <a:pt x="227646" y="1544004"/>
                      <a:pt x="222250" y="1549400"/>
                    </a:cubicBezTo>
                    <a:lnTo>
                      <a:pt x="203200" y="1568450"/>
                    </a:lnTo>
                    <a:cubicBezTo>
                      <a:pt x="201083" y="1574800"/>
                      <a:pt x="200563" y="1581931"/>
                      <a:pt x="196850" y="1587500"/>
                    </a:cubicBezTo>
                    <a:cubicBezTo>
                      <a:pt x="168763" y="1629631"/>
                      <a:pt x="185875" y="1584049"/>
                      <a:pt x="165100" y="1625600"/>
                    </a:cubicBezTo>
                    <a:cubicBezTo>
                      <a:pt x="162107" y="1631587"/>
                      <a:pt x="162001" y="1638799"/>
                      <a:pt x="158750" y="1644650"/>
                    </a:cubicBezTo>
                    <a:cubicBezTo>
                      <a:pt x="151337" y="1657993"/>
                      <a:pt x="141817" y="1670050"/>
                      <a:pt x="133350" y="1682750"/>
                    </a:cubicBezTo>
                    <a:lnTo>
                      <a:pt x="120650" y="1701800"/>
                    </a:lnTo>
                    <a:cubicBezTo>
                      <a:pt x="116417" y="1708150"/>
                      <a:pt x="113346" y="1715454"/>
                      <a:pt x="107950" y="1720850"/>
                    </a:cubicBezTo>
                    <a:cubicBezTo>
                      <a:pt x="101600" y="1727200"/>
                      <a:pt x="94413" y="1732811"/>
                      <a:pt x="88900" y="1739900"/>
                    </a:cubicBezTo>
                    <a:lnTo>
                      <a:pt x="50800" y="1797050"/>
                    </a:lnTo>
                    <a:cubicBezTo>
                      <a:pt x="14404" y="1851645"/>
                      <a:pt x="58040" y="1782570"/>
                      <a:pt x="31750" y="1835150"/>
                    </a:cubicBezTo>
                    <a:cubicBezTo>
                      <a:pt x="28337" y="1841976"/>
                      <a:pt x="22150" y="1847226"/>
                      <a:pt x="19050" y="1854200"/>
                    </a:cubicBezTo>
                    <a:cubicBezTo>
                      <a:pt x="13613" y="1866433"/>
                      <a:pt x="10583" y="1879600"/>
                      <a:pt x="6350" y="1892300"/>
                    </a:cubicBezTo>
                    <a:lnTo>
                      <a:pt x="0" y="1911350"/>
                    </a:lnTo>
                    <a:cubicBezTo>
                      <a:pt x="447" y="1914478"/>
                      <a:pt x="8590" y="1990413"/>
                      <a:pt x="19050" y="1993900"/>
                    </a:cubicBezTo>
                    <a:cubicBezTo>
                      <a:pt x="66933" y="2009861"/>
                      <a:pt x="7911" y="1988331"/>
                      <a:pt x="57150" y="2012950"/>
                    </a:cubicBezTo>
                    <a:cubicBezTo>
                      <a:pt x="63137" y="2015943"/>
                      <a:pt x="70213" y="2016307"/>
                      <a:pt x="76200" y="2019300"/>
                    </a:cubicBezTo>
                    <a:cubicBezTo>
                      <a:pt x="83026" y="2022713"/>
                      <a:pt x="88424" y="2028587"/>
                      <a:pt x="95250" y="2032000"/>
                    </a:cubicBezTo>
                    <a:cubicBezTo>
                      <a:pt x="101237" y="2034993"/>
                      <a:pt x="108313" y="2035357"/>
                      <a:pt x="114300" y="2038350"/>
                    </a:cubicBezTo>
                    <a:cubicBezTo>
                      <a:pt x="121126" y="2041763"/>
                      <a:pt x="126376" y="2047950"/>
                      <a:pt x="133350" y="2051050"/>
                    </a:cubicBezTo>
                    <a:cubicBezTo>
                      <a:pt x="145583" y="2056487"/>
                      <a:pt x="158750" y="2059517"/>
                      <a:pt x="171450" y="2063750"/>
                    </a:cubicBezTo>
                    <a:lnTo>
                      <a:pt x="190500" y="2070100"/>
                    </a:lnTo>
                    <a:lnTo>
                      <a:pt x="209550" y="2076450"/>
                    </a:lnTo>
                    <a:cubicBezTo>
                      <a:pt x="215900" y="2078567"/>
                      <a:pt x="221974" y="2081853"/>
                      <a:pt x="228600" y="2082800"/>
                    </a:cubicBezTo>
                    <a:lnTo>
                      <a:pt x="317500" y="2095500"/>
                    </a:lnTo>
                    <a:cubicBezTo>
                      <a:pt x="413811" y="2127604"/>
                      <a:pt x="343163" y="2106456"/>
                      <a:pt x="584200" y="2095500"/>
                    </a:cubicBezTo>
                    <a:cubicBezTo>
                      <a:pt x="594982" y="2095010"/>
                      <a:pt x="605283" y="2090791"/>
                      <a:pt x="615950" y="2089150"/>
                    </a:cubicBezTo>
                    <a:cubicBezTo>
                      <a:pt x="632817" y="2086555"/>
                      <a:pt x="649856" y="2085213"/>
                      <a:pt x="666750" y="2082800"/>
                    </a:cubicBezTo>
                    <a:cubicBezTo>
                      <a:pt x="679496" y="2080979"/>
                      <a:pt x="691976" y="2076650"/>
                      <a:pt x="704850" y="2076450"/>
                    </a:cubicBezTo>
                    <a:lnTo>
                      <a:pt x="1485900" y="2070100"/>
                    </a:lnTo>
                    <a:cubicBezTo>
                      <a:pt x="1592356" y="2043486"/>
                      <a:pt x="1484147" y="2068687"/>
                      <a:pt x="1581150" y="2051050"/>
                    </a:cubicBezTo>
                    <a:cubicBezTo>
                      <a:pt x="1612879" y="2045281"/>
                      <a:pt x="1598397" y="2045769"/>
                      <a:pt x="1625600" y="2038350"/>
                    </a:cubicBezTo>
                    <a:cubicBezTo>
                      <a:pt x="1742901" y="2006359"/>
                      <a:pt x="1619343" y="2040446"/>
                      <a:pt x="1714500" y="2019300"/>
                    </a:cubicBezTo>
                    <a:cubicBezTo>
                      <a:pt x="1721034" y="2017848"/>
                      <a:pt x="1727056" y="2014573"/>
                      <a:pt x="1733550" y="2012950"/>
                    </a:cubicBezTo>
                    <a:cubicBezTo>
                      <a:pt x="1744021" y="2010332"/>
                      <a:pt x="1754829" y="2009218"/>
                      <a:pt x="1765300" y="2006600"/>
                    </a:cubicBezTo>
                    <a:cubicBezTo>
                      <a:pt x="1784566" y="2001784"/>
                      <a:pt x="1788370" y="1996276"/>
                      <a:pt x="1809750" y="1993900"/>
                    </a:cubicBezTo>
                    <a:cubicBezTo>
                      <a:pt x="1839277" y="1990619"/>
                      <a:pt x="1869003" y="1989463"/>
                      <a:pt x="1898650" y="1987550"/>
                    </a:cubicBezTo>
                    <a:cubicBezTo>
                      <a:pt x="2029501" y="1979108"/>
                      <a:pt x="2024824" y="1980525"/>
                      <a:pt x="2178050" y="1974850"/>
                    </a:cubicBezTo>
                    <a:cubicBezTo>
                      <a:pt x="2190750" y="1972733"/>
                      <a:pt x="2203581" y="1971293"/>
                      <a:pt x="2216150" y="1968500"/>
                    </a:cubicBezTo>
                    <a:cubicBezTo>
                      <a:pt x="2222684" y="1967048"/>
                      <a:pt x="2228764" y="1963989"/>
                      <a:pt x="2235200" y="1962150"/>
                    </a:cubicBezTo>
                    <a:cubicBezTo>
                      <a:pt x="2302378" y="1942956"/>
                      <a:pt x="2208158" y="1973281"/>
                      <a:pt x="2298700" y="1943100"/>
                    </a:cubicBezTo>
                    <a:cubicBezTo>
                      <a:pt x="2305050" y="1940983"/>
                      <a:pt x="2312181" y="1940463"/>
                      <a:pt x="2317750" y="1936750"/>
                    </a:cubicBezTo>
                    <a:cubicBezTo>
                      <a:pt x="2330450" y="1928283"/>
                      <a:pt x="2341370" y="1916177"/>
                      <a:pt x="2355850" y="1911350"/>
                    </a:cubicBezTo>
                    <a:cubicBezTo>
                      <a:pt x="2362200" y="1909233"/>
                      <a:pt x="2369049" y="1908251"/>
                      <a:pt x="2374900" y="1905000"/>
                    </a:cubicBezTo>
                    <a:cubicBezTo>
                      <a:pt x="2388243" y="1897587"/>
                      <a:pt x="2400300" y="1888067"/>
                      <a:pt x="2413000" y="1879600"/>
                    </a:cubicBezTo>
                    <a:lnTo>
                      <a:pt x="2451100" y="1854200"/>
                    </a:lnTo>
                    <a:lnTo>
                      <a:pt x="2470150" y="1841500"/>
                    </a:lnTo>
                    <a:lnTo>
                      <a:pt x="2489200" y="1828800"/>
                    </a:lnTo>
                    <a:cubicBezTo>
                      <a:pt x="2523067" y="1778000"/>
                      <a:pt x="2478617" y="1839383"/>
                      <a:pt x="2520950" y="1797050"/>
                    </a:cubicBezTo>
                    <a:cubicBezTo>
                      <a:pt x="2526346" y="1791654"/>
                      <a:pt x="2528764" y="1783863"/>
                      <a:pt x="2533650" y="1778000"/>
                    </a:cubicBezTo>
                    <a:cubicBezTo>
                      <a:pt x="2539399" y="1771101"/>
                      <a:pt x="2546350" y="1765300"/>
                      <a:pt x="2552700" y="1758950"/>
                    </a:cubicBezTo>
                    <a:cubicBezTo>
                      <a:pt x="2554817" y="1752600"/>
                      <a:pt x="2556057" y="1745887"/>
                      <a:pt x="2559050" y="1739900"/>
                    </a:cubicBezTo>
                    <a:cubicBezTo>
                      <a:pt x="2567891" y="1722219"/>
                      <a:pt x="2576756" y="1715844"/>
                      <a:pt x="2590800" y="1701800"/>
                    </a:cubicBezTo>
                    <a:cubicBezTo>
                      <a:pt x="2592917" y="1695450"/>
                      <a:pt x="2593899" y="1688601"/>
                      <a:pt x="2597150" y="1682750"/>
                    </a:cubicBezTo>
                    <a:cubicBezTo>
                      <a:pt x="2604563" y="1669407"/>
                      <a:pt x="2617723" y="1659130"/>
                      <a:pt x="2622550" y="1644650"/>
                    </a:cubicBezTo>
                    <a:cubicBezTo>
                      <a:pt x="2624667" y="1638300"/>
                      <a:pt x="2625907" y="1631587"/>
                      <a:pt x="2628900" y="1625600"/>
                    </a:cubicBezTo>
                    <a:cubicBezTo>
                      <a:pt x="2632313" y="1618774"/>
                      <a:pt x="2638500" y="1613524"/>
                      <a:pt x="2641600" y="1606550"/>
                    </a:cubicBezTo>
                    <a:cubicBezTo>
                      <a:pt x="2647037" y="1594317"/>
                      <a:pt x="2646874" y="1579589"/>
                      <a:pt x="2654300" y="1568450"/>
                    </a:cubicBezTo>
                    <a:lnTo>
                      <a:pt x="2679700" y="1530350"/>
                    </a:lnTo>
                    <a:cubicBezTo>
                      <a:pt x="2683933" y="1524000"/>
                      <a:pt x="2689987" y="1518540"/>
                      <a:pt x="2692400" y="1511300"/>
                    </a:cubicBezTo>
                    <a:cubicBezTo>
                      <a:pt x="2708361" y="1463417"/>
                      <a:pt x="2686831" y="1522439"/>
                      <a:pt x="2711450" y="1473200"/>
                    </a:cubicBezTo>
                    <a:cubicBezTo>
                      <a:pt x="2714443" y="1467213"/>
                      <a:pt x="2714807" y="1460137"/>
                      <a:pt x="2717800" y="1454150"/>
                    </a:cubicBezTo>
                    <a:cubicBezTo>
                      <a:pt x="2721213" y="1447324"/>
                      <a:pt x="2727087" y="1441926"/>
                      <a:pt x="2730500" y="1435100"/>
                    </a:cubicBezTo>
                    <a:cubicBezTo>
                      <a:pt x="2733493" y="1429113"/>
                      <a:pt x="2733599" y="1421901"/>
                      <a:pt x="2736850" y="1416050"/>
                    </a:cubicBezTo>
                    <a:cubicBezTo>
                      <a:pt x="2744263" y="1402707"/>
                      <a:pt x="2757423" y="1392430"/>
                      <a:pt x="2762250" y="1377950"/>
                    </a:cubicBezTo>
                    <a:lnTo>
                      <a:pt x="2774950" y="1339850"/>
                    </a:lnTo>
                    <a:cubicBezTo>
                      <a:pt x="2777067" y="1333500"/>
                      <a:pt x="2777587" y="1326369"/>
                      <a:pt x="2781300" y="1320800"/>
                    </a:cubicBezTo>
                    <a:cubicBezTo>
                      <a:pt x="2785533" y="1314450"/>
                      <a:pt x="2790587" y="1308576"/>
                      <a:pt x="2794000" y="1301750"/>
                    </a:cubicBezTo>
                    <a:cubicBezTo>
                      <a:pt x="2800048" y="1289654"/>
                      <a:pt x="2805028" y="1261540"/>
                      <a:pt x="2806700" y="1250950"/>
                    </a:cubicBezTo>
                    <a:cubicBezTo>
                      <a:pt x="2811369" y="1221382"/>
                      <a:pt x="2819400" y="1162050"/>
                      <a:pt x="2819400" y="1162050"/>
                    </a:cubicBezTo>
                    <a:cubicBezTo>
                      <a:pt x="2817283" y="1100667"/>
                      <a:pt x="2815457" y="1039273"/>
                      <a:pt x="2813050" y="977900"/>
                    </a:cubicBezTo>
                    <a:cubicBezTo>
                      <a:pt x="2811223" y="931321"/>
                      <a:pt x="2809150" y="884750"/>
                      <a:pt x="2806700" y="838200"/>
                    </a:cubicBezTo>
                    <a:cubicBezTo>
                      <a:pt x="2805169" y="809115"/>
                      <a:pt x="2803795" y="737681"/>
                      <a:pt x="2794000" y="698500"/>
                    </a:cubicBezTo>
                    <a:cubicBezTo>
                      <a:pt x="2772393" y="612072"/>
                      <a:pt x="2792428" y="694962"/>
                      <a:pt x="2768600" y="641350"/>
                    </a:cubicBezTo>
                    <a:lnTo>
                      <a:pt x="2749550" y="584200"/>
                    </a:lnTo>
                    <a:cubicBezTo>
                      <a:pt x="2747433" y="577850"/>
                      <a:pt x="2746913" y="570719"/>
                      <a:pt x="2743200" y="565150"/>
                    </a:cubicBezTo>
                    <a:cubicBezTo>
                      <a:pt x="2706804" y="510555"/>
                      <a:pt x="2750440" y="579630"/>
                      <a:pt x="2724150" y="527050"/>
                    </a:cubicBezTo>
                    <a:cubicBezTo>
                      <a:pt x="2720737" y="520224"/>
                      <a:pt x="2714550" y="514974"/>
                      <a:pt x="2711450" y="508000"/>
                    </a:cubicBezTo>
                    <a:cubicBezTo>
                      <a:pt x="2706013" y="495767"/>
                      <a:pt x="2702983" y="482600"/>
                      <a:pt x="2698750" y="469900"/>
                    </a:cubicBezTo>
                    <a:cubicBezTo>
                      <a:pt x="2696633" y="463550"/>
                      <a:pt x="2696113" y="456419"/>
                      <a:pt x="2692400" y="450850"/>
                    </a:cubicBezTo>
                    <a:cubicBezTo>
                      <a:pt x="2688167" y="444500"/>
                      <a:pt x="2682800" y="438774"/>
                      <a:pt x="2679700" y="431800"/>
                    </a:cubicBezTo>
                    <a:cubicBezTo>
                      <a:pt x="2674263" y="419567"/>
                      <a:pt x="2671233" y="406400"/>
                      <a:pt x="2667000" y="393700"/>
                    </a:cubicBezTo>
                    <a:cubicBezTo>
                      <a:pt x="2664883" y="387350"/>
                      <a:pt x="2664363" y="380219"/>
                      <a:pt x="2660650" y="374650"/>
                    </a:cubicBezTo>
                    <a:lnTo>
                      <a:pt x="2635250" y="336550"/>
                    </a:lnTo>
                    <a:cubicBezTo>
                      <a:pt x="2631017" y="330200"/>
                      <a:pt x="2628900" y="321733"/>
                      <a:pt x="2622550" y="317500"/>
                    </a:cubicBezTo>
                    <a:lnTo>
                      <a:pt x="2603500" y="304800"/>
                    </a:lnTo>
                    <a:cubicBezTo>
                      <a:pt x="2598335" y="289306"/>
                      <a:pt x="2596760" y="279010"/>
                      <a:pt x="2584450" y="266700"/>
                    </a:cubicBezTo>
                    <a:cubicBezTo>
                      <a:pt x="2579054" y="261304"/>
                      <a:pt x="2571750" y="258233"/>
                      <a:pt x="2565400" y="254000"/>
                    </a:cubicBezTo>
                    <a:cubicBezTo>
                      <a:pt x="2561167" y="247650"/>
                      <a:pt x="2558096" y="240346"/>
                      <a:pt x="2552700" y="234950"/>
                    </a:cubicBezTo>
                    <a:cubicBezTo>
                      <a:pt x="2547304" y="229554"/>
                      <a:pt x="2538676" y="227993"/>
                      <a:pt x="2533650" y="222250"/>
                    </a:cubicBezTo>
                    <a:cubicBezTo>
                      <a:pt x="2481792" y="162983"/>
                      <a:pt x="2532062" y="200025"/>
                      <a:pt x="2489200" y="171450"/>
                    </a:cubicBezTo>
                    <a:cubicBezTo>
                      <a:pt x="2484967" y="165100"/>
                      <a:pt x="2482459" y="157168"/>
                      <a:pt x="2476500" y="152400"/>
                    </a:cubicBezTo>
                    <a:cubicBezTo>
                      <a:pt x="2471273" y="148219"/>
                      <a:pt x="2463437" y="149043"/>
                      <a:pt x="2457450" y="146050"/>
                    </a:cubicBezTo>
                    <a:cubicBezTo>
                      <a:pt x="2450624" y="142637"/>
                      <a:pt x="2444263" y="138236"/>
                      <a:pt x="2438400" y="133350"/>
                    </a:cubicBezTo>
                    <a:cubicBezTo>
                      <a:pt x="2431501" y="127601"/>
                      <a:pt x="2426822" y="119281"/>
                      <a:pt x="2419350" y="114300"/>
                    </a:cubicBezTo>
                    <a:cubicBezTo>
                      <a:pt x="2413781" y="110587"/>
                      <a:pt x="2406287" y="110943"/>
                      <a:pt x="2400300" y="107950"/>
                    </a:cubicBezTo>
                    <a:cubicBezTo>
                      <a:pt x="2393474" y="104537"/>
                      <a:pt x="2388076" y="98663"/>
                      <a:pt x="2381250" y="95250"/>
                    </a:cubicBezTo>
                    <a:cubicBezTo>
                      <a:pt x="2375263" y="92257"/>
                      <a:pt x="2368187" y="91893"/>
                      <a:pt x="2362200" y="88900"/>
                    </a:cubicBezTo>
                    <a:cubicBezTo>
                      <a:pt x="2355374" y="85487"/>
                      <a:pt x="2349976" y="79613"/>
                      <a:pt x="2343150" y="76200"/>
                    </a:cubicBezTo>
                    <a:cubicBezTo>
                      <a:pt x="2337163" y="73207"/>
                      <a:pt x="2330087" y="72843"/>
                      <a:pt x="2324100" y="69850"/>
                    </a:cubicBezTo>
                    <a:cubicBezTo>
                      <a:pt x="2317274" y="66437"/>
                      <a:pt x="2312065" y="60156"/>
                      <a:pt x="2305050" y="57150"/>
                    </a:cubicBezTo>
                    <a:cubicBezTo>
                      <a:pt x="2297028" y="53712"/>
                      <a:pt x="2288009" y="53308"/>
                      <a:pt x="2279650" y="50800"/>
                    </a:cubicBezTo>
                    <a:cubicBezTo>
                      <a:pt x="2266828" y="46953"/>
                      <a:pt x="2254250" y="42333"/>
                      <a:pt x="2241550" y="38100"/>
                    </a:cubicBezTo>
                    <a:lnTo>
                      <a:pt x="2222500" y="31750"/>
                    </a:lnTo>
                    <a:cubicBezTo>
                      <a:pt x="2216150" y="29633"/>
                      <a:pt x="2209944" y="27023"/>
                      <a:pt x="2203450" y="25400"/>
                    </a:cubicBezTo>
                    <a:cubicBezTo>
                      <a:pt x="2186517" y="21167"/>
                      <a:pt x="2169970" y="14865"/>
                      <a:pt x="2152650" y="12700"/>
                    </a:cubicBezTo>
                    <a:cubicBezTo>
                      <a:pt x="2093190" y="5268"/>
                      <a:pt x="2118406" y="10489"/>
                      <a:pt x="2076450" y="0"/>
                    </a:cubicBezTo>
                    <a:cubicBezTo>
                      <a:pt x="2030166" y="2104"/>
                      <a:pt x="1942565" y="2406"/>
                      <a:pt x="1885950" y="12700"/>
                    </a:cubicBezTo>
                    <a:cubicBezTo>
                      <a:pt x="1860869" y="17260"/>
                      <a:pt x="1871091" y="20129"/>
                      <a:pt x="1847850" y="31750"/>
                    </a:cubicBezTo>
                    <a:cubicBezTo>
                      <a:pt x="1795270" y="58040"/>
                      <a:pt x="1864345" y="14404"/>
                      <a:pt x="1809750" y="50800"/>
                    </a:cubicBezTo>
                    <a:cubicBezTo>
                      <a:pt x="1805517" y="57150"/>
                      <a:pt x="1802446" y="64454"/>
                      <a:pt x="1797050" y="69850"/>
                    </a:cubicBezTo>
                    <a:cubicBezTo>
                      <a:pt x="1791654" y="75246"/>
                      <a:pt x="1783026" y="76807"/>
                      <a:pt x="1778000" y="82550"/>
                    </a:cubicBezTo>
                    <a:cubicBezTo>
                      <a:pt x="1767949" y="94037"/>
                      <a:pt x="1761067" y="107950"/>
                      <a:pt x="1752600" y="120650"/>
                    </a:cubicBezTo>
                    <a:lnTo>
                      <a:pt x="1727200" y="158750"/>
                    </a:lnTo>
                    <a:cubicBezTo>
                      <a:pt x="1722967" y="165100"/>
                      <a:pt x="1716913" y="170560"/>
                      <a:pt x="1714500" y="177800"/>
                    </a:cubicBezTo>
                    <a:cubicBezTo>
                      <a:pt x="1705737" y="204090"/>
                      <a:pt x="1711863" y="191281"/>
                      <a:pt x="1695450" y="215900"/>
                    </a:cubicBezTo>
                    <a:cubicBezTo>
                      <a:pt x="1684262" y="260652"/>
                      <a:pt x="1680809" y="267058"/>
                      <a:pt x="1676400" y="311150"/>
                    </a:cubicBezTo>
                    <a:cubicBezTo>
                      <a:pt x="1673654" y="338611"/>
                      <a:pt x="1674354" y="366440"/>
                      <a:pt x="1670050" y="393700"/>
                    </a:cubicBezTo>
                    <a:cubicBezTo>
                      <a:pt x="1667962" y="406923"/>
                      <a:pt x="1659551" y="418595"/>
                      <a:pt x="1657350" y="431800"/>
                    </a:cubicBezTo>
                    <a:cubicBezTo>
                      <a:pt x="1655233" y="444500"/>
                      <a:pt x="1654123" y="457409"/>
                      <a:pt x="1651000" y="469900"/>
                    </a:cubicBezTo>
                    <a:cubicBezTo>
                      <a:pt x="1625843" y="570529"/>
                      <a:pt x="1648566" y="446404"/>
                      <a:pt x="1631950" y="546100"/>
                    </a:cubicBezTo>
                    <a:cubicBezTo>
                      <a:pt x="1629833" y="596900"/>
                      <a:pt x="1629222" y="647785"/>
                      <a:pt x="1625600" y="698500"/>
                    </a:cubicBezTo>
                    <a:cubicBezTo>
                      <a:pt x="1624978" y="707205"/>
                      <a:pt x="1619250" y="715173"/>
                      <a:pt x="1619250" y="723900"/>
                    </a:cubicBezTo>
                    <a:cubicBezTo>
                      <a:pt x="1619250" y="770515"/>
                      <a:pt x="1617937" y="817619"/>
                      <a:pt x="1625600" y="863600"/>
                    </a:cubicBezTo>
                    <a:cubicBezTo>
                      <a:pt x="1626855" y="871128"/>
                      <a:pt x="1638545" y="871721"/>
                      <a:pt x="1644650" y="876300"/>
                    </a:cubicBezTo>
                    <a:cubicBezTo>
                      <a:pt x="1647045" y="878096"/>
                      <a:pt x="1648883" y="880533"/>
                      <a:pt x="1651000" y="882650"/>
                    </a:cubicBezTo>
                  </a:path>
                </a:pathLst>
              </a:custGeom>
              <a:ln w="28575">
                <a:solidFill>
                  <a:schemeClr val="accent2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2799430" y="3571876"/>
            <a:ext cx="3439012" cy="2143140"/>
            <a:chOff x="4572000" y="3842770"/>
            <a:chExt cx="4016779" cy="2247106"/>
          </a:xfrm>
        </p:grpSpPr>
        <p:grpSp>
          <p:nvGrpSpPr>
            <p:cNvPr id="15" name="Group 54"/>
            <p:cNvGrpSpPr/>
            <p:nvPr/>
          </p:nvGrpSpPr>
          <p:grpSpPr>
            <a:xfrm>
              <a:off x="5436096" y="3857628"/>
              <a:ext cx="3152683" cy="2232248"/>
              <a:chOff x="5148064" y="4005064"/>
              <a:chExt cx="3152683" cy="2232248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265864" y="5805263"/>
                <a:ext cx="1034883" cy="43204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Sensor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Group 36"/>
              <p:cNvGrpSpPr/>
              <p:nvPr/>
            </p:nvGrpSpPr>
            <p:grpSpPr>
              <a:xfrm>
                <a:off x="5148064" y="4005064"/>
                <a:ext cx="3112860" cy="2232248"/>
                <a:chOff x="323528" y="3356992"/>
                <a:chExt cx="3112860" cy="2232248"/>
              </a:xfrm>
            </p:grpSpPr>
            <p:grpSp>
              <p:nvGrpSpPr>
                <p:cNvPr id="21" name="Group 9"/>
                <p:cNvGrpSpPr/>
                <p:nvPr/>
              </p:nvGrpSpPr>
              <p:grpSpPr>
                <a:xfrm>
                  <a:off x="323528" y="3356992"/>
                  <a:ext cx="3112860" cy="2232248"/>
                  <a:chOff x="323528" y="3068960"/>
                  <a:chExt cx="3112860" cy="2232248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>
                    <a:off x="755576" y="4869159"/>
                    <a:ext cx="1692055" cy="432049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Model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  <p:pic>
                <p:nvPicPr>
                  <p:cNvPr id="46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755576" y="3356992"/>
                    <a:ext cx="2680812" cy="14740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48" name="Rectangle 47"/>
                  <p:cNvSpPr/>
                  <p:nvPr/>
                </p:nvSpPr>
                <p:spPr>
                  <a:xfrm rot="5400000">
                    <a:off x="-216532" y="3609020"/>
                    <a:ext cx="1512168" cy="432048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Prevent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5" name="Curved Up Arrow 44"/>
                <p:cNvSpPr/>
                <p:nvPr/>
              </p:nvSpPr>
              <p:spPr>
                <a:xfrm rot="13634507" flipV="1">
                  <a:off x="288210" y="5079239"/>
                  <a:ext cx="682847" cy="306675"/>
                </a:xfrm>
                <a:prstGeom prst="curvedUpArrow">
                  <a:avLst>
                    <a:gd name="adj1" fmla="val 25000"/>
                    <a:gd name="adj2" fmla="val 44571"/>
                    <a:gd name="adj3" fmla="val 25000"/>
                  </a:avLst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3059832" y="4365104"/>
                  <a:ext cx="144016" cy="936104"/>
                </a:xfrm>
                <a:prstGeom prst="straightConnector1">
                  <a:avLst/>
                </a:prstGeom>
                <a:ln w="22225"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61"/>
            <p:cNvGrpSpPr/>
            <p:nvPr/>
          </p:nvGrpSpPr>
          <p:grpSpPr>
            <a:xfrm>
              <a:off x="4572000" y="3842770"/>
              <a:ext cx="1296144" cy="1527026"/>
              <a:chOff x="4572000" y="4206230"/>
              <a:chExt cx="1296144" cy="1527026"/>
            </a:xfrm>
          </p:grpSpPr>
          <p:sp>
            <p:nvSpPr>
              <p:cNvPr id="50" name="Lightning Bolt 49"/>
              <p:cNvSpPr/>
              <p:nvPr/>
            </p:nvSpPr>
            <p:spPr>
              <a:xfrm>
                <a:off x="4572000" y="4293096"/>
                <a:ext cx="1008112" cy="1152128"/>
              </a:xfrm>
              <a:prstGeom prst="lightningBol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5580112" y="5445223"/>
                <a:ext cx="288032" cy="216025"/>
              </a:xfrm>
              <a:custGeom>
                <a:avLst/>
                <a:gdLst>
                  <a:gd name="connsiteX0" fmla="*/ 0 w 177800"/>
                  <a:gd name="connsiteY0" fmla="*/ 0 h 603919"/>
                  <a:gd name="connsiteX1" fmla="*/ 31750 w 177800"/>
                  <a:gd name="connsiteY1" fmla="*/ 6350 h 603919"/>
                  <a:gd name="connsiteX2" fmla="*/ 50800 w 177800"/>
                  <a:gd name="connsiteY2" fmla="*/ 12700 h 603919"/>
                  <a:gd name="connsiteX3" fmla="*/ 57150 w 177800"/>
                  <a:gd name="connsiteY3" fmla="*/ 31750 h 603919"/>
                  <a:gd name="connsiteX4" fmla="*/ 82550 w 177800"/>
                  <a:gd name="connsiteY4" fmla="*/ 69850 h 603919"/>
                  <a:gd name="connsiteX5" fmla="*/ 95250 w 177800"/>
                  <a:gd name="connsiteY5" fmla="*/ 107950 h 603919"/>
                  <a:gd name="connsiteX6" fmla="*/ 101600 w 177800"/>
                  <a:gd name="connsiteY6" fmla="*/ 127000 h 603919"/>
                  <a:gd name="connsiteX7" fmla="*/ 107950 w 177800"/>
                  <a:gd name="connsiteY7" fmla="*/ 171450 h 603919"/>
                  <a:gd name="connsiteX8" fmla="*/ 95250 w 177800"/>
                  <a:gd name="connsiteY8" fmla="*/ 438150 h 603919"/>
                  <a:gd name="connsiteX9" fmla="*/ 101600 w 177800"/>
                  <a:gd name="connsiteY9" fmla="*/ 533400 h 603919"/>
                  <a:gd name="connsiteX10" fmla="*/ 107950 w 177800"/>
                  <a:gd name="connsiteY10" fmla="*/ 552450 h 603919"/>
                  <a:gd name="connsiteX11" fmla="*/ 133350 w 177800"/>
                  <a:gd name="connsiteY11" fmla="*/ 590550 h 603919"/>
                  <a:gd name="connsiteX12" fmla="*/ 177800 w 177800"/>
                  <a:gd name="connsiteY12" fmla="*/ 603250 h 60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7800" h="603919">
                    <a:moveTo>
                      <a:pt x="0" y="0"/>
                    </a:moveTo>
                    <a:cubicBezTo>
                      <a:pt x="10583" y="2117"/>
                      <a:pt x="21279" y="3732"/>
                      <a:pt x="31750" y="6350"/>
                    </a:cubicBezTo>
                    <a:cubicBezTo>
                      <a:pt x="38244" y="7973"/>
                      <a:pt x="46067" y="7967"/>
                      <a:pt x="50800" y="12700"/>
                    </a:cubicBezTo>
                    <a:cubicBezTo>
                      <a:pt x="55533" y="17433"/>
                      <a:pt x="53899" y="25899"/>
                      <a:pt x="57150" y="31750"/>
                    </a:cubicBezTo>
                    <a:cubicBezTo>
                      <a:pt x="64563" y="45093"/>
                      <a:pt x="77723" y="55370"/>
                      <a:pt x="82550" y="69850"/>
                    </a:cubicBezTo>
                    <a:lnTo>
                      <a:pt x="95250" y="107950"/>
                    </a:lnTo>
                    <a:lnTo>
                      <a:pt x="101600" y="127000"/>
                    </a:lnTo>
                    <a:cubicBezTo>
                      <a:pt x="103717" y="141817"/>
                      <a:pt x="107950" y="156483"/>
                      <a:pt x="107950" y="171450"/>
                    </a:cubicBezTo>
                    <a:cubicBezTo>
                      <a:pt x="107950" y="325768"/>
                      <a:pt x="106141" y="329239"/>
                      <a:pt x="95250" y="438150"/>
                    </a:cubicBezTo>
                    <a:cubicBezTo>
                      <a:pt x="97367" y="469900"/>
                      <a:pt x="98086" y="501774"/>
                      <a:pt x="101600" y="533400"/>
                    </a:cubicBezTo>
                    <a:cubicBezTo>
                      <a:pt x="102339" y="540053"/>
                      <a:pt x="104699" y="546599"/>
                      <a:pt x="107950" y="552450"/>
                    </a:cubicBezTo>
                    <a:cubicBezTo>
                      <a:pt x="115363" y="565793"/>
                      <a:pt x="118870" y="585723"/>
                      <a:pt x="133350" y="590550"/>
                    </a:cubicBezTo>
                    <a:cubicBezTo>
                      <a:pt x="173458" y="603919"/>
                      <a:pt x="158063" y="603250"/>
                      <a:pt x="177800" y="603250"/>
                    </a:cubicBezTo>
                  </a:path>
                </a:pathLst>
              </a:custGeom>
              <a:ln w="31750">
                <a:solidFill>
                  <a:schemeClr val="accent2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5868144" y="4206230"/>
                <a:ext cx="0" cy="1527026"/>
              </a:xfrm>
              <a:prstGeom prst="line">
                <a:avLst/>
              </a:prstGeom>
              <a:ln w="666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14282" y="6334780"/>
            <a:ext cx="83529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 smtClean="0"/>
              <a:t>[</a:t>
            </a:r>
            <a:r>
              <a:rPr lang="en-US" sz="1400" b="1" dirty="0"/>
              <a:t>1</a:t>
            </a:r>
            <a:r>
              <a:rPr lang="en-US" sz="1400" b="1" dirty="0" smtClean="0"/>
              <a:t>]</a:t>
            </a:r>
            <a:r>
              <a:rPr lang="en-US" sz="1400" dirty="0" smtClean="0"/>
              <a:t> </a:t>
            </a:r>
            <a:r>
              <a:rPr lang="it-IT" sz="1400" dirty="0" smtClean="0"/>
              <a:t>Abbas Rahimi, </a:t>
            </a:r>
            <a:r>
              <a:rPr lang="it-IT" sz="1400" dirty="0"/>
              <a:t>et al., </a:t>
            </a:r>
            <a:r>
              <a:rPr lang="it-IT" sz="1400" dirty="0" smtClean="0"/>
              <a:t>“</a:t>
            </a:r>
            <a:r>
              <a:rPr lang="en-US" sz="1400" dirty="0" smtClean="0"/>
              <a:t>Hierarchically Focused </a:t>
            </a:r>
            <a:r>
              <a:rPr lang="en-US" sz="1400" dirty="0" err="1" smtClean="0"/>
              <a:t>Guardbanding</a:t>
            </a:r>
            <a:r>
              <a:rPr lang="en-US" sz="1400" dirty="0" smtClean="0"/>
              <a:t>: An Adaptive Approach to Mitigate PVT Variations and Aging</a:t>
            </a:r>
            <a:r>
              <a:rPr lang="it-IT" sz="1400" dirty="0" smtClean="0"/>
              <a:t>,” DATE2013. </a:t>
            </a:r>
            <a:endParaRPr lang="en-US" sz="1400" dirty="0" smtClean="0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857628"/>
            <a:ext cx="2407928" cy="140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ectangle 51"/>
          <p:cNvSpPr/>
          <p:nvPr/>
        </p:nvSpPr>
        <p:spPr>
          <a:xfrm>
            <a:off x="8210810" y="5286388"/>
            <a:ext cx="886027" cy="41205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Rectangle 46"/>
          <p:cNvSpPr/>
          <p:nvPr/>
        </p:nvSpPr>
        <p:spPr>
          <a:xfrm>
            <a:off x="6500826" y="5286388"/>
            <a:ext cx="1714511" cy="41205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Approximate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39"/>
          <p:cNvCxnSpPr/>
          <p:nvPr/>
        </p:nvCxnSpPr>
        <p:spPr>
          <a:xfrm>
            <a:off x="8472062" y="4528466"/>
            <a:ext cx="123301" cy="892793"/>
          </a:xfrm>
          <a:prstGeom prst="straightConnector1">
            <a:avLst/>
          </a:prstGeom>
          <a:ln w="2222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ular Callout 9"/>
          <p:cNvSpPr/>
          <p:nvPr/>
        </p:nvSpPr>
        <p:spPr>
          <a:xfrm>
            <a:off x="1115616" y="1916832"/>
            <a:ext cx="7715272" cy="2085382"/>
          </a:xfrm>
          <a:prstGeom prst="wedgeRectCallout">
            <a:avLst>
              <a:gd name="adj1" fmla="val 18182"/>
              <a:gd name="adj2" fmla="val 10106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Prediction &amp; Prevention  +  Error acceptance</a:t>
            </a:r>
          </a:p>
        </p:txBody>
      </p:sp>
    </p:spTree>
    <p:custDataLst>
      <p:tags r:id="rId1"/>
    </p:custDataLst>
  </p:cSld>
  <p:clrMapOvr>
    <a:masterClrMapping/>
  </p:clrMapOvr>
  <p:transition advTm="532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65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bit-level timing error for 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unseen workload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while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Varying voltage and temperature corners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Varying clock speed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use a supervised learning method that exhibits an average prediction accuracy of 95% for different FPUs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accuracy can be used to achieve a 0%–15%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guardband reduction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satisfying the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 specification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four error-tolerant applications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Contributions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Rectangle 3"/>
          <p:cNvSpPr/>
          <p:nvPr/>
        </p:nvSpPr>
        <p:spPr>
          <a:xfrm>
            <a:off x="467544" y="5541039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Supervised learning methods for timing error model generation, such as ours, can open </a:t>
            </a:r>
            <a:r>
              <a:rPr lang="en-US" sz="24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doors for online guardband </a:t>
            </a:r>
            <a:r>
              <a:rPr lang="en-US" sz="24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management!</a:t>
            </a:r>
            <a:endParaRPr lang="en-US" sz="24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8075402"/>
      </p:ext>
    </p:extLst>
  </p:cSld>
  <p:clrMapOvr>
    <a:masterClrMapping/>
  </p:clrMapOvr>
  <p:transition advTm="597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Timing error analysis framework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model based on supervised learning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Supervised learning method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notion 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Per-stage vs. per-operator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on approximate applications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ransition advTm="1617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Timing Error Extraction and Model Validation Flow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48" name="组合 47"/>
          <p:cNvGrpSpPr/>
          <p:nvPr/>
        </p:nvGrpSpPr>
        <p:grpSpPr>
          <a:xfrm>
            <a:off x="285720" y="3339788"/>
            <a:ext cx="4786346" cy="2803856"/>
            <a:chOff x="285720" y="3339788"/>
            <a:chExt cx="4786346" cy="2803856"/>
          </a:xfrm>
        </p:grpSpPr>
        <p:sp>
          <p:nvSpPr>
            <p:cNvPr id="36" name="TextBox 35"/>
            <p:cNvSpPr txBox="1"/>
            <p:nvPr/>
          </p:nvSpPr>
          <p:spPr>
            <a:xfrm>
              <a:off x="2938119" y="5577140"/>
              <a:ext cx="1490154" cy="34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Error Prediction </a:t>
              </a:r>
              <a:endParaRPr lang="en-US" sz="1000" b="1" baseline="-25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285720" y="3339788"/>
              <a:ext cx="4786346" cy="2803856"/>
              <a:chOff x="285720" y="3339788"/>
              <a:chExt cx="4786346" cy="2803856"/>
            </a:xfrm>
          </p:grpSpPr>
          <p:cxnSp>
            <p:nvCxnSpPr>
              <p:cNvPr id="8" name="Straight Arrow Connector 56"/>
              <p:cNvCxnSpPr/>
              <p:nvPr/>
            </p:nvCxnSpPr>
            <p:spPr>
              <a:xfrm>
                <a:off x="2440625" y="4824225"/>
                <a:ext cx="0" cy="635461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216780" y="4063508"/>
                <a:ext cx="2520" cy="762553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Rectangle 34"/>
              <p:cNvSpPr/>
              <p:nvPr/>
            </p:nvSpPr>
            <p:spPr>
              <a:xfrm>
                <a:off x="3693289" y="4822530"/>
                <a:ext cx="1117615" cy="74137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Trained Prediction Model</a:t>
                </a:r>
                <a:endPara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Flowchart: Manual Input 39"/>
              <p:cNvSpPr/>
              <p:nvPr/>
            </p:nvSpPr>
            <p:spPr>
              <a:xfrm flipH="1">
                <a:off x="3619166" y="3339788"/>
                <a:ext cx="1210750" cy="741371"/>
              </a:xfrm>
              <a:prstGeom prst="flowChartManualInpu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Applications</a:t>
                </a:r>
              </a:p>
            </p:txBody>
          </p:sp>
          <p:sp>
            <p:nvSpPr>
              <p:cNvPr id="35" name="Rectangle 48"/>
              <p:cNvSpPr/>
              <p:nvPr/>
            </p:nvSpPr>
            <p:spPr>
              <a:xfrm>
                <a:off x="1842620" y="5457990"/>
                <a:ext cx="1117615" cy="6856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Validation</a:t>
                </a:r>
                <a:endPara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51"/>
              <p:cNvSpPr/>
              <p:nvPr/>
            </p:nvSpPr>
            <p:spPr>
              <a:xfrm>
                <a:off x="285720" y="5457991"/>
                <a:ext cx="1347347" cy="6754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Prediction Accuracy &amp; Skill Score</a:t>
                </a:r>
                <a:endPara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" name="Straight Arrow Connector 55"/>
              <p:cNvCxnSpPr/>
              <p:nvPr/>
            </p:nvCxnSpPr>
            <p:spPr>
              <a:xfrm flipH="1">
                <a:off x="1617545" y="5772960"/>
                <a:ext cx="225075" cy="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Elbow Connector 24"/>
              <p:cNvCxnSpPr>
                <a:stCxn id="32" idx="2"/>
              </p:cNvCxnSpPr>
              <p:nvPr/>
            </p:nvCxnSpPr>
            <p:spPr>
              <a:xfrm rot="5400000">
                <a:off x="3437698" y="5086442"/>
                <a:ext cx="336940" cy="1291859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4177974" y="4160509"/>
                <a:ext cx="894092" cy="556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Profiling Data</a:t>
                </a:r>
                <a:endParaRPr lang="en-US" sz="1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2" name="Straight Arrow Connector 47"/>
              <p:cNvCxnSpPr/>
              <p:nvPr/>
            </p:nvCxnSpPr>
            <p:spPr>
              <a:xfrm rot="5400000">
                <a:off x="3571166" y="3863604"/>
                <a:ext cx="2866" cy="1285257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组合 45"/>
          <p:cNvGrpSpPr/>
          <p:nvPr/>
        </p:nvGrpSpPr>
        <p:grpSpPr>
          <a:xfrm>
            <a:off x="297365" y="1071546"/>
            <a:ext cx="4234135" cy="4301670"/>
            <a:chOff x="297365" y="1071546"/>
            <a:chExt cx="4234135" cy="4301670"/>
          </a:xfrm>
        </p:grpSpPr>
        <p:sp>
          <p:nvSpPr>
            <p:cNvPr id="14" name="Can 15"/>
            <p:cNvSpPr/>
            <p:nvPr/>
          </p:nvSpPr>
          <p:spPr>
            <a:xfrm>
              <a:off x="3693289" y="2174777"/>
              <a:ext cx="838211" cy="953191"/>
            </a:xfrm>
            <a:prstGeom prst="can">
              <a:avLst>
                <a:gd name="adj" fmla="val 1759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45nm Cell Libs</a:t>
              </a:r>
              <a:endPara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Arrow Connector 16"/>
            <p:cNvCxnSpPr>
              <a:stCxn id="14" idx="2"/>
              <a:endCxn id="9" idx="3"/>
            </p:cNvCxnSpPr>
            <p:nvPr/>
          </p:nvCxnSpPr>
          <p:spPr>
            <a:xfrm flipH="1" flipV="1">
              <a:off x="2911343" y="2015911"/>
              <a:ext cx="781946" cy="635461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9"/>
            <p:cNvCxnSpPr>
              <a:stCxn id="14" idx="2"/>
              <a:endCxn id="10" idx="3"/>
            </p:cNvCxnSpPr>
            <p:nvPr/>
          </p:nvCxnSpPr>
          <p:spPr>
            <a:xfrm flipH="1">
              <a:off x="3051045" y="2651372"/>
              <a:ext cx="642244" cy="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23"/>
            <p:cNvCxnSpPr>
              <a:stCxn id="14" idx="2"/>
              <a:endCxn id="17" idx="3"/>
            </p:cNvCxnSpPr>
            <p:nvPr/>
          </p:nvCxnSpPr>
          <p:spPr>
            <a:xfrm flipH="1">
              <a:off x="2903582" y="2651372"/>
              <a:ext cx="789707" cy="863757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组合 44"/>
            <p:cNvGrpSpPr/>
            <p:nvPr/>
          </p:nvGrpSpPr>
          <p:grpSpPr>
            <a:xfrm>
              <a:off x="297365" y="1071546"/>
              <a:ext cx="2949262" cy="4301670"/>
              <a:chOff x="297365" y="1071546"/>
              <a:chExt cx="2949262" cy="4301670"/>
            </a:xfrm>
          </p:grpSpPr>
          <p:sp>
            <p:nvSpPr>
              <p:cNvPr id="9" name="Rectangle 3"/>
              <p:cNvSpPr/>
              <p:nvPr/>
            </p:nvSpPr>
            <p:spPr>
              <a:xfrm>
                <a:off x="1886863" y="1751136"/>
                <a:ext cx="1024481" cy="5295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Design </a:t>
                </a:r>
              </a:p>
              <a:p>
                <a:pPr algn="ctr"/>
                <a:r>
                  <a:rPr lang="en-US" sz="11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Compiler</a:t>
                </a:r>
                <a:endParaRPr lang="en-US" sz="11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4"/>
              <p:cNvSpPr/>
              <p:nvPr/>
            </p:nvSpPr>
            <p:spPr>
              <a:xfrm>
                <a:off x="1747161" y="2492507"/>
                <a:ext cx="1303884" cy="3177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IC Compiler</a:t>
                </a:r>
                <a:endParaRPr lang="en-US" sz="11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lowchart: Manual Input 6"/>
              <p:cNvSpPr/>
              <p:nvPr/>
            </p:nvSpPr>
            <p:spPr>
              <a:xfrm>
                <a:off x="1700593" y="1195108"/>
                <a:ext cx="1397019" cy="317730"/>
              </a:xfrm>
              <a:prstGeom prst="flowChartManualInpu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FPUs VHDL</a:t>
                </a:r>
                <a:endPara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Straight Arrow Connector 8"/>
              <p:cNvCxnSpPr>
                <a:stCxn id="11" idx="2"/>
                <a:endCxn id="9" idx="0"/>
              </p:cNvCxnSpPr>
              <p:nvPr/>
            </p:nvCxnSpPr>
            <p:spPr>
              <a:xfrm>
                <a:off x="2399103" y="1512838"/>
                <a:ext cx="0" cy="23829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9"/>
              <p:cNvCxnSpPr>
                <a:stCxn id="9" idx="2"/>
                <a:endCxn id="10" idx="0"/>
              </p:cNvCxnSpPr>
              <p:nvPr/>
            </p:nvCxnSpPr>
            <p:spPr>
              <a:xfrm>
                <a:off x="2399103" y="2280687"/>
                <a:ext cx="0" cy="21182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22"/>
              <p:cNvSpPr/>
              <p:nvPr/>
            </p:nvSpPr>
            <p:spPr>
              <a:xfrm>
                <a:off x="1879101" y="3303309"/>
                <a:ext cx="1024481" cy="42364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Prime</a:t>
                </a:r>
              </a:p>
              <a:p>
                <a:pPr algn="ctr"/>
                <a:r>
                  <a:rPr lang="en-US" sz="11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Time</a:t>
                </a:r>
                <a:endParaRPr lang="en-US" sz="11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6866" y="2175918"/>
                <a:ext cx="1024481" cy="513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Variable </a:t>
                </a:r>
              </a:p>
              <a:p>
                <a:pPr algn="ctr"/>
                <a:r>
                  <a:rPr lang="en-US" sz="9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Parameters</a:t>
                </a:r>
                <a:endParaRPr lang="en-US" sz="900" b="1" baseline="-250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Straight Arrow Connector 43"/>
              <p:cNvCxnSpPr>
                <a:stCxn id="10" idx="2"/>
              </p:cNvCxnSpPr>
              <p:nvPr/>
            </p:nvCxnSpPr>
            <p:spPr>
              <a:xfrm>
                <a:off x="2399103" y="2810238"/>
                <a:ext cx="0" cy="498701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709907" y="2779304"/>
                <a:ext cx="791644" cy="556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err="1" smtClean="0">
                    <a:latin typeface="Arial" pitchFamily="34" charset="0"/>
                    <a:cs typeface="Arial" pitchFamily="34" charset="0"/>
                  </a:rPr>
                  <a:t>Netlist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&amp;SPEF</a:t>
                </a:r>
                <a:endParaRPr lang="en-US" sz="1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Flowchart: Multidocument 53"/>
              <p:cNvSpPr/>
              <p:nvPr/>
            </p:nvSpPr>
            <p:spPr>
              <a:xfrm>
                <a:off x="585500" y="2700423"/>
                <a:ext cx="1024481" cy="1376832"/>
              </a:xfrm>
              <a:prstGeom prst="flowChartMultidocumen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(Voltage,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Temp)</a:t>
                </a:r>
              </a:p>
            </p:txBody>
          </p:sp>
          <p:sp>
            <p:nvSpPr>
              <p:cNvPr id="23" name="Flowchart: Multidocument 57"/>
              <p:cNvSpPr/>
              <p:nvPr/>
            </p:nvSpPr>
            <p:spPr>
              <a:xfrm>
                <a:off x="598597" y="4148243"/>
                <a:ext cx="931346" cy="741371"/>
              </a:xfrm>
              <a:prstGeom prst="flowChartMultidocumen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Clock</a:t>
                </a:r>
                <a:endParaRPr lang="en-US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tangle 58"/>
              <p:cNvSpPr/>
              <p:nvPr/>
            </p:nvSpPr>
            <p:spPr>
              <a:xfrm>
                <a:off x="1832534" y="4149399"/>
                <a:ext cx="1117615" cy="74137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ModelSim</a:t>
                </a:r>
                <a:r>
                  <a:rPr lang="en-US" sz="11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Simulation</a:t>
                </a:r>
                <a:endPara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Straight Arrow Connector 59"/>
              <p:cNvCxnSpPr>
                <a:stCxn id="23" idx="3"/>
                <a:endCxn id="24" idx="1"/>
              </p:cNvCxnSpPr>
              <p:nvPr/>
            </p:nvCxnSpPr>
            <p:spPr>
              <a:xfrm>
                <a:off x="1529943" y="4518928"/>
                <a:ext cx="302591" cy="1156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Rectangle 60"/>
              <p:cNvSpPr/>
              <p:nvPr/>
            </p:nvSpPr>
            <p:spPr>
              <a:xfrm>
                <a:off x="486739" y="2630578"/>
                <a:ext cx="1182809" cy="233002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71"/>
              <p:cNvCxnSpPr>
                <a:stCxn id="17" idx="2"/>
              </p:cNvCxnSpPr>
              <p:nvPr/>
            </p:nvCxnSpPr>
            <p:spPr>
              <a:xfrm>
                <a:off x="2391342" y="3726950"/>
                <a:ext cx="0" cy="4305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811188" y="3762029"/>
                <a:ext cx="838211" cy="34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 STA</a:t>
                </a:r>
                <a:endParaRPr lang="en-US" sz="1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32"/>
              <p:cNvSpPr/>
              <p:nvPr/>
            </p:nvSpPr>
            <p:spPr>
              <a:xfrm>
                <a:off x="452591" y="1164217"/>
                <a:ext cx="984122" cy="5295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FloPoCo</a:t>
                </a:r>
                <a:endParaRPr lang="en-US" sz="11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" name="Straight Arrow Connector 33"/>
              <p:cNvCxnSpPr/>
              <p:nvPr/>
            </p:nvCxnSpPr>
            <p:spPr>
              <a:xfrm>
                <a:off x="1444473" y="1384864"/>
                <a:ext cx="256120" cy="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446573" y="5030994"/>
                <a:ext cx="1325227" cy="34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Golden Output </a:t>
                </a:r>
                <a:endParaRPr lang="en-US" sz="1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68"/>
              <p:cNvSpPr/>
              <p:nvPr/>
            </p:nvSpPr>
            <p:spPr>
              <a:xfrm>
                <a:off x="297365" y="1071546"/>
                <a:ext cx="2949262" cy="4207660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43" name="Straight Arrow Connector 50"/>
              <p:cNvCxnSpPr/>
              <p:nvPr/>
            </p:nvCxnSpPr>
            <p:spPr>
              <a:xfrm>
                <a:off x="1570205" y="3504117"/>
                <a:ext cx="302591" cy="1156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Content Placeholder 1"/>
          <p:cNvSpPr>
            <a:spLocks noGrp="1"/>
          </p:cNvSpPr>
          <p:nvPr>
            <p:ph idx="1"/>
          </p:nvPr>
        </p:nvSpPr>
        <p:spPr>
          <a:xfrm>
            <a:off x="4929190" y="1071546"/>
            <a:ext cx="4000528" cy="5214974"/>
          </a:xfrm>
        </p:spPr>
        <p:txBody>
          <a:bodyPr>
            <a:normAutofit/>
          </a:bodyPr>
          <a:lstStyle/>
          <a:p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ASIC flow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RTL from </a:t>
            </a:r>
            <a:r>
              <a:rPr lang="en-GB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FloPoCo</a:t>
            </a:r>
            <a:endParaRPr lang="en-GB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Placed-and-routed 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TSMC 45nm</a:t>
            </a:r>
          </a:p>
          <a:p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Gate-level simulation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SDF back-annotation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Varying clock speed and inputs</a:t>
            </a:r>
          </a:p>
          <a:p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Model validation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Profiling data from Multi2Sim</a:t>
            </a:r>
          </a:p>
          <a:p>
            <a:pPr lvl="1"/>
            <a:r>
              <a:rPr lang="en-GB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between prediction result and golden result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75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Variability causes timing errors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error analysis framework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model based on supervised learning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Supervised learning method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History notion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Per-stage vs. per-operator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accuracy</a:t>
            </a:r>
          </a:p>
          <a:p>
            <a:pPr lvl="1"/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Guardband</a:t>
            </a:r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on approximate applications</a:t>
            </a:r>
          </a:p>
          <a:p>
            <a:r>
              <a:rPr lang="en-GB" b="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ransition advTm="836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6|0.9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3.9|15.3|2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9.1|13.7|2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.7|11|15.4|1.2|36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9|2.4|0.5|23.3|4.2|1.2|0.5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.1|7.8|2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7.9|13|52"/>
</p:tagLst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1174</Words>
  <Application>Microsoft Office PowerPoint</Application>
  <PresentationFormat>On-screen Show (4:3)</PresentationFormat>
  <Paragraphs>290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Helvetica</vt:lpstr>
      <vt:lpstr>Times New Roman</vt:lpstr>
      <vt:lpstr>Times New Roman Bold</vt:lpstr>
      <vt:lpstr>Wingdings</vt:lpstr>
      <vt:lpstr>Larissa</vt:lpstr>
      <vt:lpstr>Equation</vt:lpstr>
      <vt:lpstr>PowerPoint Presentation</vt:lpstr>
      <vt:lpstr>Outline</vt:lpstr>
      <vt:lpstr>Outline</vt:lpstr>
      <vt:lpstr>Variability Causes Timing Errors</vt:lpstr>
      <vt:lpstr>Guardband Reduction Techniques</vt:lpstr>
      <vt:lpstr>Our Contributions</vt:lpstr>
      <vt:lpstr>Outline</vt:lpstr>
      <vt:lpstr>Timing Error Extraction and Model Validation Flow</vt:lpstr>
      <vt:lpstr>Outline</vt:lpstr>
      <vt:lpstr>Supervised Learning</vt:lpstr>
      <vt:lpstr>Capturing History for Inputs</vt:lpstr>
      <vt:lpstr>Modeling Strategies: Per-stage vs. Per-FPU</vt:lpstr>
      <vt:lpstr>Model Generation and Model Utilization</vt:lpstr>
      <vt:lpstr>Outline</vt:lpstr>
      <vt:lpstr>Reliability Specification for Approximate Computing</vt:lpstr>
      <vt:lpstr>Our Goal</vt:lpstr>
      <vt:lpstr>Prediction Accuracy</vt:lpstr>
      <vt:lpstr>Guardband Reduction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Jano Gebelein</dc:creator>
  <cp:lastModifiedBy>Abbas</cp:lastModifiedBy>
  <cp:revision>281</cp:revision>
  <dcterms:created xsi:type="dcterms:W3CDTF">2012-02-16T16:17:30Z</dcterms:created>
  <dcterms:modified xsi:type="dcterms:W3CDTF">2016-12-22T20:08:01Z</dcterms:modified>
</cp:coreProperties>
</file>