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22"/>
  </p:notesMasterIdLst>
  <p:handoutMasterIdLst>
    <p:handoutMasterId r:id="rId23"/>
  </p:handoutMasterIdLst>
  <p:sldIdLst>
    <p:sldId id="325" r:id="rId2"/>
    <p:sldId id="510" r:id="rId3"/>
    <p:sldId id="565" r:id="rId4"/>
    <p:sldId id="590" r:id="rId5"/>
    <p:sldId id="591" r:id="rId6"/>
    <p:sldId id="592" r:id="rId7"/>
    <p:sldId id="593" r:id="rId8"/>
    <p:sldId id="594" r:id="rId9"/>
    <p:sldId id="595" r:id="rId10"/>
    <p:sldId id="596" r:id="rId11"/>
    <p:sldId id="597" r:id="rId12"/>
    <p:sldId id="599" r:id="rId13"/>
    <p:sldId id="598" r:id="rId14"/>
    <p:sldId id="600" r:id="rId15"/>
    <p:sldId id="601" r:id="rId16"/>
    <p:sldId id="603" r:id="rId17"/>
    <p:sldId id="602" r:id="rId18"/>
    <p:sldId id="605" r:id="rId19"/>
    <p:sldId id="604" r:id="rId20"/>
    <p:sldId id="606" r:id="rId2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34" charset="-127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BBDE4BC-1A1C-4D9E-97CB-5CD49B493464}">
          <p14:sldIdLst>
            <p14:sldId id="325"/>
            <p14:sldId id="510"/>
            <p14:sldId id="565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9"/>
            <p14:sldId id="598"/>
            <p14:sldId id="600"/>
            <p14:sldId id="601"/>
            <p14:sldId id="603"/>
            <p14:sldId id="602"/>
            <p14:sldId id="605"/>
            <p14:sldId id="604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976AC"/>
    <a:srgbClr val="FF0000"/>
    <a:srgbClr val="006600"/>
    <a:srgbClr val="CCFFCC"/>
    <a:srgbClr val="6699FF"/>
    <a:srgbClr val="99CCFF"/>
    <a:srgbClr val="FF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89048" autoAdjust="0"/>
  </p:normalViewPr>
  <p:slideViewPr>
    <p:cSldViewPr>
      <p:cViewPr varScale="1">
        <p:scale>
          <a:sx n="89" d="100"/>
          <a:sy n="89" d="100"/>
        </p:scale>
        <p:origin x="13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1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fld id="{C4366310-90F9-43C1-A560-E3504D23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9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10" y="1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4" y="3329940"/>
            <a:ext cx="7437119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l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10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ea typeface="+mn-ea"/>
                <a:cs typeface="+mn-cs"/>
              </a:defRPr>
            </a:lvl1pPr>
          </a:lstStyle>
          <a:p>
            <a:pPr>
              <a:defRPr/>
            </a:pPr>
            <a:fld id="{D8DECBBE-1070-4AA7-9D5F-66365638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9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52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637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7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6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1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273552"/>
            <a:ext cx="7315200" cy="832104"/>
          </a:xfrm>
        </p:spPr>
        <p:txBody>
          <a:bodyPr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81000" y="987552"/>
            <a:ext cx="6934200" cy="1901952"/>
          </a:xfrm>
        </p:spPr>
        <p:txBody>
          <a:bodyPr>
            <a:normAutofit/>
          </a:bodyPr>
          <a:lstStyle>
            <a:lvl1pPr algn="l">
              <a:defRPr sz="4200" b="0">
                <a:ln w="635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79E89C-793A-40E2-BFB1-FC03FF8F9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2" name="Picture 43" descr="see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971800"/>
            <a:ext cx="17263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 userDrawn="1"/>
        </p:nvSpPr>
        <p:spPr>
          <a:xfrm>
            <a:off x="8153400" y="228600"/>
            <a:ext cx="990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7BECB-0B30-4A9E-99C2-199CA6C56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79E2C6-74EC-4BF6-9DA3-9AB87A4A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232BDA-50A9-4D9B-8833-E5A8EC88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57BB3-1E77-4EDE-83E1-3718882A3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19A09-C217-4C18-B34A-C1D632033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00344-9706-4CAD-A289-BCCCDB4A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/>
          <p:cNvSpPr/>
          <p:nvPr userDrawn="1"/>
        </p:nvSpPr>
        <p:spPr>
          <a:xfrm>
            <a:off x="7848600" y="152400"/>
            <a:ext cx="228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1" name="Line 40"/>
          <p:cNvSpPr>
            <a:spLocks noChangeShapeType="1"/>
          </p:cNvSpPr>
          <p:nvPr userDrawn="1"/>
        </p:nvSpPr>
        <p:spPr bwMode="auto">
          <a:xfrm>
            <a:off x="457200" y="1371600"/>
            <a:ext cx="762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Footer Placeholder 3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67179C-5111-442A-9B60-70B3A252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543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" name="Footer Placeholder 3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Slide Number Placeholder 36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0"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4F8EFB6-6ED2-477B-BB4C-86911F985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3" descr="see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228600"/>
            <a:ext cx="10458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4"/>
          <p:cNvSpPr txBox="1"/>
          <p:nvPr userDrawn="1"/>
        </p:nvSpPr>
        <p:spPr>
          <a:xfrm>
            <a:off x="76200" y="6400800"/>
            <a:ext cx="2895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140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System Energy Efficiency Lab</a:t>
            </a:r>
          </a:p>
          <a:p>
            <a:pPr>
              <a:defRPr/>
            </a:pPr>
            <a:r>
              <a:rPr kumimoji="0" lang="en-US" sz="140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ea typeface="+mn-ea"/>
                <a:cs typeface="Times New Roman" pitchFamily="18" charset="0"/>
              </a:rPr>
              <a:t>seelab.ucsd.edu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200">
          <a:solidFill>
            <a:schemeClr val="tx1"/>
          </a:solidFill>
          <a:latin typeface="Arial" charset="0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725" y="1143000"/>
            <a:ext cx="7181850" cy="15179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effectLst/>
              </a:rPr>
              <a:t>A Low-Power Hybrid</a:t>
            </a:r>
            <a:br>
              <a:rPr lang="en-US" sz="3200">
                <a:solidFill>
                  <a:schemeClr val="tx1"/>
                </a:solidFill>
                <a:effectLst/>
              </a:rPr>
            </a:br>
            <a:r>
              <a:rPr lang="en-US" sz="3200">
                <a:solidFill>
                  <a:schemeClr val="tx1"/>
                </a:solidFill>
                <a:effectLst/>
              </a:rPr>
              <a:t>Magnetic Cache Architecture</a:t>
            </a:r>
            <a:br>
              <a:rPr lang="en-US" sz="3200">
                <a:solidFill>
                  <a:schemeClr val="tx1"/>
                </a:solidFill>
                <a:effectLst/>
              </a:rPr>
            </a:br>
            <a:r>
              <a:rPr lang="en-US" sz="3200">
                <a:solidFill>
                  <a:schemeClr val="tx1"/>
                </a:solidFill>
                <a:effectLst/>
              </a:rPr>
              <a:t>Exploiting Narrow-Width Values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667" y="4840566"/>
            <a:ext cx="1618002" cy="15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sysnet.ucsd.edu/~voelker/pubcom/logo/CSELogo_4C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68" y="4748978"/>
            <a:ext cx="2237832" cy="180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52400" y="3048000"/>
            <a:ext cx="7543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5950" lvl="0" algn="ctr">
              <a:tabLst>
                <a:tab pos="1069975" algn="l"/>
              </a:tabLs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Mohsen Imani</a:t>
            </a:r>
            <a:r>
              <a:rPr lang="en-US" sz="24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Abbas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Rahimi</a:t>
            </a:r>
            <a:r>
              <a:rPr lang="en-US" sz="24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Yeseong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Tajana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Rosing</a:t>
            </a:r>
            <a:r>
              <a:rPr lang="en-US" sz="24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†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algn="ctr">
              <a:tabLst>
                <a:tab pos="1069975" algn="l"/>
              </a:tabLst>
            </a:pPr>
            <a:endParaRPr kumimoji="0" lang="en-US" altLang="ko-KR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algn="ctr">
              <a:tabLst>
                <a:tab pos="1069975" algn="l"/>
              </a:tabLst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San Diego</a:t>
            </a:r>
          </a:p>
          <a:p>
            <a:pPr marL="615950" algn="ctr">
              <a:tabLst>
                <a:tab pos="1069975" algn="l"/>
              </a:tabLst>
            </a:pPr>
            <a:r>
              <a:rPr kumimoji="0" lang="en-US" altLang="ko-K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Energy Efficiency Lab.</a:t>
            </a:r>
          </a:p>
          <a:p>
            <a:pPr marL="615950" algn="ctr">
              <a:tabLst>
                <a:tab pos="1069975" algn="l"/>
              </a:tabLst>
            </a:pPr>
            <a:r>
              <a:rPr kumimoji="0" lang="en-US" altLang="ko-K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Tajana </a:t>
            </a:r>
            <a:r>
              <a:rPr kumimoji="0" lang="en-US" altLang="ko-K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S.Rosing</a:t>
            </a:r>
            <a:endParaRPr kumimoji="0" lang="en-US" altLang="ko-K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5950" algn="ctr">
              <a:tabLst>
                <a:tab pos="1069975" algn="l"/>
              </a:tabLst>
            </a:pPr>
            <a:endParaRPr kumimoji="0" lang="en-US" altLang="ko-KR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97" r="48324" b="9510"/>
          <a:stretch/>
        </p:blipFill>
        <p:spPr>
          <a:xfrm>
            <a:off x="5518539" y="3276599"/>
            <a:ext cx="3386470" cy="332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Write Buffer for Non-Narrow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724400"/>
          </a:xfrm>
        </p:spPr>
        <p:txBody>
          <a:bodyPr/>
          <a:lstStyle/>
          <a:p>
            <a:r>
              <a:rPr lang="en-US" sz="2200" dirty="0"/>
              <a:t>We exploit a small SRAM write buffer for STT-RAM</a:t>
            </a:r>
            <a:br>
              <a:rPr lang="en-US" sz="2200" dirty="0"/>
            </a:br>
            <a:r>
              <a:rPr lang="en-US" sz="1800" dirty="0"/>
              <a:t>(No need to use for SOT-RAM thanks to its comparable write speed)</a:t>
            </a:r>
            <a:endParaRPr lang="en-US" sz="2000" dirty="0"/>
          </a:p>
          <a:p>
            <a:pPr lvl="1"/>
            <a:r>
              <a:rPr lang="en-US" sz="2000" dirty="0"/>
              <a:t>Hide the performance issue of write operations</a:t>
            </a:r>
          </a:p>
          <a:p>
            <a:pPr lvl="1"/>
            <a:r>
              <a:rPr lang="en-US" sz="2000" dirty="0"/>
              <a:t>Utilized for non-narrow width data (A MUX selects)</a:t>
            </a:r>
          </a:p>
          <a:p>
            <a:pPr lvl="2"/>
            <a:r>
              <a:rPr lang="en-US" sz="1800" dirty="0"/>
              <a:t>Narrow data can be written directly without perf. overhead for most cases</a:t>
            </a:r>
          </a:p>
          <a:p>
            <a:pPr lvl="2"/>
            <a:endParaRPr lang="en-US" sz="1600" dirty="0"/>
          </a:p>
          <a:p>
            <a:pPr lvl="1"/>
            <a:endParaRPr lang="en-US" sz="1600" dirty="0"/>
          </a:p>
          <a:p>
            <a:r>
              <a:rPr lang="en-US" sz="2200" b="1" dirty="0"/>
              <a:t>Design issue: Buffer size</a:t>
            </a:r>
          </a:p>
          <a:p>
            <a:pPr lvl="1"/>
            <a:r>
              <a:rPr lang="en-US" sz="2000" dirty="0"/>
              <a:t>Small buffer: Performance overhead</a:t>
            </a:r>
          </a:p>
          <a:p>
            <a:pPr lvl="1"/>
            <a:r>
              <a:rPr lang="en-US" sz="2000" dirty="0"/>
              <a:t>Large buffer: Energy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685800" y="5095963"/>
            <a:ext cx="4424030" cy="1320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address the issues by: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1) Double Row Writing (DRW)</a:t>
            </a:r>
          </a:p>
          <a:p>
            <a:pPr algn="ctr"/>
            <a:r>
              <a:rPr lang="en-US" sz="2000" b="1" dirty="0"/>
              <a:t>2)  Dynamic Write Buffer (DWB)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10200" y="4343400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00600" y="4724716"/>
            <a:ext cx="0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/>
          <p:cNvSpPr/>
          <p:nvPr/>
        </p:nvSpPr>
        <p:spPr>
          <a:xfrm>
            <a:off x="6846711" y="3581400"/>
            <a:ext cx="619577" cy="1189037"/>
          </a:xfrm>
          <a:prstGeom prst="roundRect">
            <a:avLst/>
          </a:prstGeom>
          <a:solidFill>
            <a:schemeClr val="accent1">
              <a:alpha val="29020"/>
            </a:schemeClr>
          </a:solidFill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 rot="16200000">
            <a:off x="971620" y="3346932"/>
            <a:ext cx="738664" cy="1438855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pPr algn="r"/>
            <a:r>
              <a:rPr lang="en-US" i="1" dirty="0"/>
              <a:t>Write of</a:t>
            </a:r>
            <a:br>
              <a:rPr lang="en-US" i="1" dirty="0"/>
            </a:br>
            <a:r>
              <a:rPr lang="en-US" i="1" dirty="0"/>
              <a:t>Narrow width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Double Row Writing (DRW)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724400"/>
          </a:xfrm>
        </p:spPr>
        <p:txBody>
          <a:bodyPr/>
          <a:lstStyle/>
          <a:p>
            <a:r>
              <a:rPr lang="en-US" sz="2200" dirty="0"/>
              <a:t>DRW </a:t>
            </a:r>
            <a:r>
              <a:rPr lang="en-US" sz="2200" b="1" dirty="0"/>
              <a:t>completely bypasses </a:t>
            </a:r>
            <a:r>
              <a:rPr lang="en-US" sz="2200" dirty="0"/>
              <a:t>write latency of STT-RA</a:t>
            </a:r>
            <a:r>
              <a:rPr lang="en-US" sz="2400" dirty="0"/>
              <a:t>M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even though the size of the write buffer is not sufficient</a:t>
            </a:r>
          </a:p>
          <a:p>
            <a:pPr lvl="1"/>
            <a:r>
              <a:rPr lang="en-US" sz="2000" dirty="0"/>
              <a:t>Non-narrow width data are stored in two consecutive rows of SRAM</a:t>
            </a:r>
            <a:br>
              <a:rPr lang="en-US" sz="2000" dirty="0"/>
            </a:b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→ No performance degradation over the conventional SRAM</a:t>
            </a:r>
            <a:endParaRPr lang="en-US" sz="2000" b="1" i="1" dirty="0"/>
          </a:p>
          <a:p>
            <a:pPr lvl="1"/>
            <a:r>
              <a:rPr lang="en-US" sz="2000" dirty="0"/>
              <a:t>A “DRW-flag” bit stores the status of each cache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0642" y="3978275"/>
            <a:ext cx="4785894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81111" y="3590611"/>
            <a:ext cx="851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7" idx="2"/>
          </p:cNvCxnSpPr>
          <p:nvPr/>
        </p:nvCxnSpPr>
        <p:spPr>
          <a:xfrm>
            <a:off x="4663589" y="3978275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324661" y="4038600"/>
            <a:ext cx="4693303" cy="449003"/>
            <a:chOff x="2324661" y="4038600"/>
            <a:chExt cx="4693303" cy="449003"/>
          </a:xfrm>
        </p:grpSpPr>
        <p:sp>
          <p:nvSpPr>
            <p:cNvPr id="19" name="Rectangle 18"/>
            <p:cNvSpPr/>
            <p:nvPr/>
          </p:nvSpPr>
          <p:spPr>
            <a:xfrm>
              <a:off x="2324661" y="4046278"/>
              <a:ext cx="2284910" cy="4413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Upper 32 bits (A)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33054" y="4038600"/>
              <a:ext cx="2284910" cy="4413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Lower 32 bits (A)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24661" y="4533898"/>
            <a:ext cx="4693303" cy="449003"/>
            <a:chOff x="1973725" y="4757057"/>
            <a:chExt cx="4693303" cy="449003"/>
          </a:xfrm>
        </p:grpSpPr>
        <p:sp>
          <p:nvSpPr>
            <p:cNvPr id="22" name="Rectangle 21"/>
            <p:cNvSpPr/>
            <p:nvPr/>
          </p:nvSpPr>
          <p:spPr>
            <a:xfrm>
              <a:off x="1973725" y="4764735"/>
              <a:ext cx="2284910" cy="4413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Upper 32 bits (B)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2118" y="4757057"/>
              <a:ext cx="2284910" cy="4413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Lower 32 bits (B)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3416771" y="6318832"/>
            <a:ext cx="492443" cy="6630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NVM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613842" y="6213295"/>
            <a:ext cx="492443" cy="8489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SRAM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33054" y="5419478"/>
            <a:ext cx="2284910" cy="882895"/>
            <a:chOff x="4733054" y="5419478"/>
            <a:chExt cx="2284910" cy="882895"/>
          </a:xfrm>
        </p:grpSpPr>
        <p:sp>
          <p:nvSpPr>
            <p:cNvPr id="24" name="Rectangle 23"/>
            <p:cNvSpPr/>
            <p:nvPr/>
          </p:nvSpPr>
          <p:spPr>
            <a:xfrm>
              <a:off x="4733054" y="5419478"/>
              <a:ext cx="2284910" cy="441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Upper 32 bits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33054" y="5861048"/>
              <a:ext cx="2284910" cy="441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Lower 32 bits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24661" y="3430533"/>
            <a:ext cx="4693303" cy="449003"/>
            <a:chOff x="1973725" y="3360997"/>
            <a:chExt cx="4693303" cy="449003"/>
          </a:xfrm>
        </p:grpSpPr>
        <p:sp>
          <p:nvSpPr>
            <p:cNvPr id="33" name="Rectangle 32"/>
            <p:cNvSpPr/>
            <p:nvPr/>
          </p:nvSpPr>
          <p:spPr>
            <a:xfrm>
              <a:off x="1973725" y="3368675"/>
              <a:ext cx="2284910" cy="4413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Upper 32 bits (A)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82118" y="3360997"/>
              <a:ext cx="2284910" cy="4413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Lower 32 bits (A)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935605" y="3077945"/>
            <a:ext cx="738664" cy="1900520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pPr algn="r"/>
            <a:r>
              <a:rPr lang="en-US" i="1" dirty="0"/>
              <a:t>Write of</a:t>
            </a:r>
            <a:br>
              <a:rPr lang="en-US" i="1" dirty="0"/>
            </a:br>
            <a:r>
              <a:rPr lang="en-US" i="1" dirty="0"/>
              <a:t>Non-narrow width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24661" y="3419353"/>
            <a:ext cx="4693303" cy="449003"/>
            <a:chOff x="1973725" y="4757057"/>
            <a:chExt cx="4693303" cy="449003"/>
          </a:xfrm>
        </p:grpSpPr>
        <p:sp>
          <p:nvSpPr>
            <p:cNvPr id="47" name="Rectangle 46"/>
            <p:cNvSpPr/>
            <p:nvPr/>
          </p:nvSpPr>
          <p:spPr>
            <a:xfrm>
              <a:off x="1973725" y="4764735"/>
              <a:ext cx="2284910" cy="4413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Upper 32 bits (B)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82118" y="4757057"/>
              <a:ext cx="2284910" cy="4413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Lower 32 bits (B)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324661" y="3412374"/>
            <a:ext cx="4693303" cy="441325"/>
            <a:chOff x="1973725" y="2536969"/>
            <a:chExt cx="4693303" cy="441325"/>
          </a:xfrm>
        </p:grpSpPr>
        <p:sp>
          <p:nvSpPr>
            <p:cNvPr id="13" name="Rectangle 12"/>
            <p:cNvSpPr/>
            <p:nvPr/>
          </p:nvSpPr>
          <p:spPr>
            <a:xfrm>
              <a:off x="1973725" y="2536969"/>
              <a:ext cx="2284910" cy="441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Upper 32 bits (C)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82118" y="2536969"/>
              <a:ext cx="2284910" cy="441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Lower 32 bits (C)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781800" y="6453104"/>
            <a:ext cx="1214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DRW-flag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475136" y="5036103"/>
            <a:ext cx="0" cy="30621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875509" y="5036103"/>
            <a:ext cx="0" cy="30621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58281" y="4038600"/>
            <a:ext cx="461665" cy="34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27504" y="5468009"/>
            <a:ext cx="492443" cy="3722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58281" y="4569815"/>
            <a:ext cx="461665" cy="34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06003" y="3190108"/>
            <a:ext cx="1015663" cy="1900520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pPr algn="r"/>
            <a:r>
              <a:rPr lang="en-US" i="1" dirty="0"/>
              <a:t>Write of</a:t>
            </a:r>
            <a:br>
              <a:rPr lang="en-US" i="1" dirty="0"/>
            </a:br>
            <a:r>
              <a:rPr lang="en-US" i="1" dirty="0"/>
              <a:t>Non-narrow width</a:t>
            </a:r>
          </a:p>
          <a:p>
            <a:pPr algn="r"/>
            <a:r>
              <a:rPr lang="en-US" i="1" dirty="0"/>
              <a:t>due to </a:t>
            </a:r>
            <a:r>
              <a:rPr lang="en-US" i="1" dirty="0" err="1"/>
              <a:t>buffer_full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07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57" grpId="0"/>
      <p:bldP spid="58" grpId="0"/>
      <p:bldP spid="5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Cache Protocol for Write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4724400"/>
          </a:xfrm>
        </p:spPr>
        <p:txBody>
          <a:bodyPr/>
          <a:lstStyle/>
          <a:p>
            <a:r>
              <a:rPr lang="en-US" sz="2000" dirty="0"/>
              <a:t>Cache protocol: Handle the three cases of write operations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However, a large amount of DRWs may lead to two issues:</a:t>
            </a:r>
          </a:p>
          <a:p>
            <a:pPr lvl="1"/>
            <a:r>
              <a:rPr lang="en-US" sz="1800" dirty="0"/>
              <a:t>Decrease effective cache capacity by a factor of two in the worst case</a:t>
            </a:r>
          </a:p>
          <a:p>
            <a:pPr lvl="1"/>
            <a:r>
              <a:rPr lang="en-US" sz="1800" dirty="0"/>
              <a:t>Degrade power efficiency due to doubled read/write operations of SRAM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96" y="2120254"/>
            <a:ext cx="6934200" cy="2527946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990600" y="3589337"/>
            <a:ext cx="17526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6477000" y="3640599"/>
            <a:ext cx="17526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4450080" y="2518756"/>
            <a:ext cx="17526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819496" y="5855807"/>
            <a:ext cx="7467600" cy="625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Large buffer size may be required depending on applications.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→ Dynamic Write Buffer Allocation (DWB)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05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Dynamic Write Buffer Allocation (DWB)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DWB decreases write buffer energy overhead</a:t>
            </a:r>
            <a:br>
              <a:rPr lang="en-US" sz="2200" dirty="0"/>
            </a:br>
            <a:r>
              <a:rPr lang="en-US" sz="2200" dirty="0"/>
              <a:t>by adjusting buffer size for different applications</a:t>
            </a:r>
          </a:p>
          <a:p>
            <a:pPr lvl="1"/>
            <a:r>
              <a:rPr lang="en-US" sz="2000" dirty="0"/>
              <a:t>Increment the buffer size with 2KB steps</a:t>
            </a:r>
          </a:p>
          <a:p>
            <a:pPr lvl="1"/>
            <a:r>
              <a:rPr lang="en-US" sz="2000" dirty="0"/>
              <a:t>Initiated by applications to avoid frequent DRWs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3563057"/>
            <a:ext cx="3261894" cy="5247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581400" y="4100050"/>
            <a:ext cx="3261894" cy="5247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4634461"/>
            <a:ext cx="3261894" cy="5247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581400" y="5741696"/>
            <a:ext cx="3261894" cy="5247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919449" y="1964127"/>
            <a:ext cx="492443" cy="27054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000" b="1" dirty="0"/>
              <a:t>Write buffer </a:t>
            </a:r>
            <a:r>
              <a:rPr lang="en-US" sz="2000" b="1" i="1" dirty="0"/>
              <a:t>(2KB * N)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5334000"/>
            <a:ext cx="0" cy="30621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1091205" y="3147098"/>
            <a:ext cx="738664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/>
              <a:t>Power gate</a:t>
            </a:r>
          </a:p>
          <a:p>
            <a:r>
              <a:rPr lang="en-US" b="1" dirty="0"/>
              <a:t>(Controller)</a:t>
            </a:r>
          </a:p>
        </p:txBody>
      </p:sp>
      <p:cxnSp>
        <p:nvCxnSpPr>
          <p:cNvPr id="20" name="Connector: Elbow 19"/>
          <p:cNvCxnSpPr>
            <a:stCxn id="18" idx="2"/>
            <a:endCxn id="9" idx="1"/>
          </p:cNvCxnSpPr>
          <p:nvPr/>
        </p:nvCxnSpPr>
        <p:spPr>
          <a:xfrm>
            <a:off x="2135081" y="3821642"/>
            <a:ext cx="1446319" cy="10751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/>
          <p:cNvCxnSpPr>
            <a:stCxn id="18" idx="2"/>
            <a:endCxn id="6" idx="1"/>
          </p:cNvCxnSpPr>
          <p:nvPr/>
        </p:nvCxnSpPr>
        <p:spPr>
          <a:xfrm>
            <a:off x="2135081" y="3821642"/>
            <a:ext cx="1446319" cy="5407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stCxn id="18" idx="2"/>
            <a:endCxn id="5" idx="1"/>
          </p:cNvCxnSpPr>
          <p:nvPr/>
        </p:nvCxnSpPr>
        <p:spPr>
          <a:xfrm>
            <a:off x="2135081" y="3821642"/>
            <a:ext cx="1446319" cy="37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0915" y="4101435"/>
            <a:ext cx="3261894" cy="5247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3590915" y="4635846"/>
            <a:ext cx="3261894" cy="5247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3590915" y="5743081"/>
            <a:ext cx="3261894" cy="5247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KBytes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705600" y="3663766"/>
            <a:ext cx="1753499" cy="369332"/>
            <a:chOff x="6705600" y="3663766"/>
            <a:chExt cx="1753499" cy="369332"/>
          </a:xfrm>
        </p:grpSpPr>
        <p:sp>
          <p:nvSpPr>
            <p:cNvPr id="30" name="Arrow: Right 29"/>
            <p:cNvSpPr/>
            <p:nvPr/>
          </p:nvSpPr>
          <p:spPr>
            <a:xfrm>
              <a:off x="6705600" y="3734132"/>
              <a:ext cx="838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27167" y="3663766"/>
              <a:ext cx="731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DRW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5600" y="4168605"/>
            <a:ext cx="1753499" cy="369332"/>
            <a:chOff x="6705600" y="4168605"/>
            <a:chExt cx="1753499" cy="369332"/>
          </a:xfrm>
        </p:grpSpPr>
        <p:sp>
          <p:nvSpPr>
            <p:cNvPr id="31" name="Arrow: Right 30"/>
            <p:cNvSpPr/>
            <p:nvPr/>
          </p:nvSpPr>
          <p:spPr>
            <a:xfrm>
              <a:off x="6705600" y="4238971"/>
              <a:ext cx="838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27167" y="4168605"/>
              <a:ext cx="731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DRW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4703663"/>
            <a:ext cx="1753499" cy="369332"/>
            <a:chOff x="6705600" y="4703663"/>
            <a:chExt cx="1753499" cy="369332"/>
          </a:xfrm>
        </p:grpSpPr>
        <p:sp>
          <p:nvSpPr>
            <p:cNvPr id="33" name="Arrow: Right 32"/>
            <p:cNvSpPr/>
            <p:nvPr/>
          </p:nvSpPr>
          <p:spPr>
            <a:xfrm>
              <a:off x="6705600" y="4790812"/>
              <a:ext cx="838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27167" y="4703663"/>
              <a:ext cx="731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DRW</a:t>
              </a:r>
            </a:p>
          </p:txBody>
        </p:sp>
      </p:grpSp>
      <p:sp>
        <p:nvSpPr>
          <p:cNvPr id="38" name="Explosion: 8 Points 37"/>
          <p:cNvSpPr/>
          <p:nvPr/>
        </p:nvSpPr>
        <p:spPr>
          <a:xfrm>
            <a:off x="6891342" y="2534883"/>
            <a:ext cx="2176458" cy="1186621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misses</a:t>
            </a:r>
          </a:p>
        </p:txBody>
      </p:sp>
      <p:cxnSp>
        <p:nvCxnSpPr>
          <p:cNvPr id="48" name="Connector: Elbow 47"/>
          <p:cNvCxnSpPr>
            <a:stCxn id="18" idx="2"/>
            <a:endCxn id="29" idx="1"/>
          </p:cNvCxnSpPr>
          <p:nvPr/>
        </p:nvCxnSpPr>
        <p:spPr>
          <a:xfrm>
            <a:off x="2135081" y="3821642"/>
            <a:ext cx="1455834" cy="2183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peech Bubble: Rectangle with Corners Rounded 48"/>
          <p:cNvSpPr/>
          <p:nvPr/>
        </p:nvSpPr>
        <p:spPr>
          <a:xfrm>
            <a:off x="139753" y="4419837"/>
            <a:ext cx="2589320" cy="1798841"/>
          </a:xfrm>
          <a:prstGeom prst="wedgeRoundRectCallout">
            <a:avLst>
              <a:gd name="adj1" fmla="val -5022"/>
              <a:gd name="adj2" fmla="val -661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Balance between</a:t>
            </a:r>
            <a:br>
              <a:rPr lang="en-US" sz="2000" dirty="0"/>
            </a:br>
            <a:r>
              <a:rPr lang="en-US" sz="2000" dirty="0"/>
              <a:t>power overhead due to buffer size &amp;</a:t>
            </a:r>
            <a:br>
              <a:rPr lang="en-US" sz="2000" dirty="0"/>
            </a:br>
            <a:r>
              <a:rPr lang="en-US" sz="2000" dirty="0"/>
              <a:t>perf. overhead</a:t>
            </a:r>
          </a:p>
        </p:txBody>
      </p:sp>
    </p:spTree>
    <p:extLst>
      <p:ext uri="{BB962C8B-B14F-4D97-AF65-F5344CB8AC3E}">
        <p14:creationId xmlns:p14="http://schemas.microsoft.com/office/powerpoint/2010/main" val="26086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Full-system </a:t>
            </a:r>
            <a:r>
              <a:rPr lang="en-US" sz="2000" dirty="0">
                <a:cs typeface="Times New Roman" panose="02020603050405020304" pitchFamily="18" charset="0"/>
              </a:rPr>
              <a:t>simulation on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GEM5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to evaluate L2 cache behavior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Circuit level </a:t>
            </a:r>
            <a:r>
              <a:rPr lang="en-US" sz="2000" b="1" i="1" dirty="0">
                <a:latin typeface="+mj-lt"/>
                <a:cs typeface="Times New Roman" panose="02020603050405020304" pitchFamily="18" charset="0"/>
              </a:rPr>
              <a:t>HSPICE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simulation in 45-nm technology to extract the cell features of STT-RAM and SOT-RAM</a:t>
            </a:r>
          </a:p>
          <a:p>
            <a:r>
              <a:rPr lang="en-US" sz="2000" dirty="0">
                <a:latin typeface="+mj-lt"/>
                <a:cs typeface="Times New Roman" panose="02020603050405020304" pitchFamily="18" charset="0"/>
              </a:rPr>
              <a:t>Modified </a:t>
            </a:r>
            <a:r>
              <a:rPr lang="en-US" sz="2000" b="1" i="1" dirty="0" err="1">
                <a:latin typeface="+mj-lt"/>
                <a:cs typeface="Times New Roman" panose="02020603050405020304" pitchFamily="18" charset="0"/>
              </a:rPr>
              <a:t>NVsim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to estimate power, performance and area of conventional/hybrid cache structures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66748"/>
              </p:ext>
            </p:extLst>
          </p:nvPr>
        </p:nvGraphicFramePr>
        <p:xfrm>
          <a:off x="838200" y="5273672"/>
          <a:ext cx="7848600" cy="1208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242">
                  <a:extLst>
                    <a:ext uri="{9D8B030D-6E8A-4147-A177-3AD203B41FA5}">
                      <a16:colId xmlns:a16="http://schemas.microsoft.com/office/drawing/2014/main" xmlns="" val="3081448211"/>
                    </a:ext>
                  </a:extLst>
                </a:gridCol>
                <a:gridCol w="5568358">
                  <a:extLst>
                    <a:ext uri="{9D8B030D-6E8A-4147-A177-3AD203B41FA5}">
                      <a16:colId xmlns:a16="http://schemas.microsoft.com/office/drawing/2014/main" xmlns="" val="3819961808"/>
                    </a:ext>
                  </a:extLst>
                </a:gridCol>
              </a:tblGrid>
              <a:tr h="28892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Benchmarks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0061905"/>
                  </a:ext>
                </a:extLst>
              </a:tr>
              <a:tr h="394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SPEC 2006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mcf</a:t>
                      </a:r>
                      <a:r>
                        <a:rPr lang="en-US" sz="1200" dirty="0">
                          <a:effectLst/>
                        </a:rPr>
                        <a:t>, bzip2, </a:t>
                      </a:r>
                      <a:r>
                        <a:rPr lang="en-US" sz="1200" dirty="0" err="1">
                          <a:effectLst/>
                        </a:rPr>
                        <a:t>gcc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hmmer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sjeng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libquantum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gobmk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milc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perlbench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bwaves</a:t>
                      </a:r>
                      <a:r>
                        <a:rPr lang="en-US" sz="1200" dirty="0">
                          <a:effectLst/>
                        </a:rPr>
                        <a:t>, leslied3d, games, h246ref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20051248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SPEC 2000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bzip2, gcc, vortex, twolf, swim, lucas, fma3d, apsi, ammp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5594752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Mibench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basicmath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bitcount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qsort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susan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dijkstra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patricia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sha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963044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18222"/>
              </p:ext>
            </p:extLst>
          </p:nvPr>
        </p:nvGraphicFramePr>
        <p:xfrm>
          <a:off x="838200" y="3274579"/>
          <a:ext cx="3657600" cy="1924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570">
                  <a:extLst>
                    <a:ext uri="{9D8B030D-6E8A-4147-A177-3AD203B41FA5}">
                      <a16:colId xmlns:a16="http://schemas.microsoft.com/office/drawing/2014/main" xmlns="" val="3635581981"/>
                    </a:ext>
                  </a:extLst>
                </a:gridCol>
                <a:gridCol w="2445030">
                  <a:extLst>
                    <a:ext uri="{9D8B030D-6E8A-4147-A177-3AD203B41FA5}">
                      <a16:colId xmlns:a16="http://schemas.microsoft.com/office/drawing/2014/main" xmlns="" val="406621052"/>
                    </a:ext>
                  </a:extLst>
                </a:gridCol>
              </a:tblGrid>
              <a:tr h="570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Frequency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Single-core @ 2 GHz, Out-of order execution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2651857"/>
                  </a:ext>
                </a:extLst>
              </a:tr>
              <a:tr h="397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L1 Cache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32KB, 2-way associative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59094859"/>
                  </a:ext>
                </a:extLst>
              </a:tr>
              <a:tr h="526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L2 Cache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512KB, 8-way associative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381750"/>
                  </a:ext>
                </a:extLst>
              </a:tr>
              <a:tr h="429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DRAM, DDR3, 4GB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925192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5410"/>
              </p:ext>
            </p:extLst>
          </p:nvPr>
        </p:nvGraphicFramePr>
        <p:xfrm>
          <a:off x="4592782" y="3274578"/>
          <a:ext cx="4094018" cy="1924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428">
                  <a:extLst>
                    <a:ext uri="{9D8B030D-6E8A-4147-A177-3AD203B41FA5}">
                      <a16:colId xmlns:a16="http://schemas.microsoft.com/office/drawing/2014/main" xmlns="" val="3121969768"/>
                    </a:ext>
                  </a:extLst>
                </a:gridCol>
                <a:gridCol w="2904590">
                  <a:extLst>
                    <a:ext uri="{9D8B030D-6E8A-4147-A177-3AD203B41FA5}">
                      <a16:colId xmlns:a16="http://schemas.microsoft.com/office/drawing/2014/main" xmlns="" val="153338511"/>
                    </a:ext>
                  </a:extLst>
                </a:gridCol>
              </a:tblGrid>
              <a:tr h="3068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Extracted delay @L2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577938"/>
                  </a:ext>
                </a:extLst>
              </a:tr>
              <a:tr h="212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Cache Type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Worst Case Read/Write Latency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36727376"/>
                  </a:ext>
                </a:extLst>
              </a:tr>
              <a:tr h="212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SRAM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Write:3.4ns  Read:4.3ns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957305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STT-RAM/SRAM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Write:5.9ns  Read:4.3ns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691647"/>
                  </a:ext>
                </a:extLst>
              </a:tr>
              <a:tr h="42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SOT-RAM/SRAM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Write:3.4ns  Read:4.3ns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07135070"/>
                  </a:ext>
                </a:extLst>
              </a:tr>
              <a:tr h="223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STT-RAM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Write:5.9ns  Read:1.9ns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5671813"/>
                  </a:ext>
                </a:extLst>
              </a:tr>
              <a:tr h="223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SOT-RAM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Write:2.6ns  Read:2.1ns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955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65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Cache wo/ Write Buffer</a:t>
            </a:r>
            <a:br>
              <a:rPr lang="en-US" sz="2800" dirty="0"/>
            </a:br>
            <a:r>
              <a:rPr lang="en-US" sz="2800" dirty="0"/>
              <a:t>: Energy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Energy consumption over different benchmarks</a:t>
            </a:r>
            <a:br>
              <a:rPr lang="en-US" sz="2000" dirty="0"/>
            </a:br>
            <a:r>
              <a:rPr lang="en-US" sz="1800" dirty="0"/>
              <a:t>(Normalized to the SRAM case, SPEC 2006)</a:t>
            </a:r>
          </a:p>
          <a:p>
            <a:pPr lvl="1"/>
            <a:r>
              <a:rPr lang="en-US" sz="1800" dirty="0"/>
              <a:t>Replacement to pure NVM is not a good design choice</a:t>
            </a:r>
            <a:br>
              <a:rPr lang="en-US" sz="1800" dirty="0"/>
            </a:br>
            <a:r>
              <a:rPr lang="en-US" sz="1800" dirty="0"/>
              <a:t>due to the high write power for lower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49" y="2895600"/>
            <a:ext cx="6836975" cy="3734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52649" y="3171304"/>
            <a:ext cx="4407824" cy="1071051"/>
            <a:chOff x="4352649" y="3171304"/>
            <a:chExt cx="3693622" cy="1071051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352649" y="3171304"/>
              <a:ext cx="4191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with Corners Rounded 9"/>
            <p:cNvSpPr/>
            <p:nvPr/>
          </p:nvSpPr>
          <p:spPr>
            <a:xfrm>
              <a:off x="5150671" y="3268001"/>
              <a:ext cx="2895600" cy="974354"/>
            </a:xfrm>
            <a:prstGeom prst="wedgeRoundRectCallout">
              <a:avLst>
                <a:gd name="adj1" fmla="val -65361"/>
                <a:gd name="adj2" fmla="val -36698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Higher energy consumption</a:t>
              </a:r>
            </a:p>
            <a:p>
              <a:pPr algn="ctr"/>
              <a:r>
                <a:rPr lang="en-US" b="1" dirty="0"/>
                <a:t>by 40% and 25%</a:t>
              </a:r>
              <a:br>
                <a:rPr lang="en-US" b="1" dirty="0"/>
              </a:br>
              <a:r>
                <a:rPr lang="en-US" b="1" dirty="0"/>
                <a:t>(STT-RAM, SOT-RAM)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4343399"/>
            <a:ext cx="3733800" cy="1486305"/>
            <a:chOff x="4038600" y="4343399"/>
            <a:chExt cx="3733800" cy="1486305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7362549" y="4343399"/>
              <a:ext cx="409851" cy="41941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/>
            <p:cNvSpPr/>
            <p:nvPr/>
          </p:nvSpPr>
          <p:spPr>
            <a:xfrm>
              <a:off x="4038600" y="4589819"/>
              <a:ext cx="3276600" cy="1239885"/>
            </a:xfrm>
            <a:prstGeom prst="wedgeRoundRectCallout">
              <a:avLst>
                <a:gd name="adj1" fmla="val 55262"/>
                <a:gd name="adj2" fmla="val -4755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Always outperform SRAM</a:t>
              </a:r>
              <a:br>
                <a:rPr lang="en-US" b="1" dirty="0"/>
              </a:br>
              <a:r>
                <a:rPr lang="en-US" b="1" dirty="0"/>
                <a:t>by 36% and 40%</a:t>
              </a:r>
            </a:p>
            <a:p>
              <a:pPr algn="ctr"/>
              <a:r>
                <a:rPr lang="en-US" b="1" dirty="0"/>
                <a:t>(SRAM/STT-RAM,</a:t>
              </a:r>
              <a:br>
                <a:rPr lang="en-US" b="1" dirty="0"/>
              </a:br>
              <a:r>
                <a:rPr lang="en-US" b="1" dirty="0"/>
                <a:t>SRAM/SOT-RAM)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Proposed Cache wo/ Write Buffer</a:t>
            </a:r>
            <a:br>
              <a:rPr lang="en-US" sz="2800" dirty="0"/>
            </a:br>
            <a:r>
              <a:rPr lang="en-US" sz="2800" dirty="0"/>
              <a:t>: Performance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r>
              <a:rPr lang="en-US" sz="2000" dirty="0"/>
              <a:t>Performance overhead over different cache structures</a:t>
            </a:r>
            <a:br>
              <a:rPr lang="en-US" sz="2000" dirty="0"/>
            </a:br>
            <a:r>
              <a:rPr lang="en-US" sz="1800" dirty="0"/>
              <a:t>(Normalized to the SRAM case, SPEC 2006)</a:t>
            </a:r>
            <a:endParaRPr lang="en-US" sz="2000" dirty="0"/>
          </a:p>
          <a:p>
            <a:pPr lvl="1"/>
            <a:r>
              <a:rPr lang="en-US" sz="1800" dirty="0"/>
              <a:t>A large portion of non-narrow width writes may degrade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52" y="2590800"/>
            <a:ext cx="6693895" cy="3619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42904" y="3222625"/>
            <a:ext cx="3153296" cy="1779242"/>
            <a:chOff x="4542904" y="3222625"/>
            <a:chExt cx="3153296" cy="177924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7273635" y="3222625"/>
              <a:ext cx="304800" cy="914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peech Bubble: Rectangle with Corners Rounded 6"/>
            <p:cNvSpPr/>
            <p:nvPr/>
          </p:nvSpPr>
          <p:spPr>
            <a:xfrm>
              <a:off x="4542904" y="4411662"/>
              <a:ext cx="3153296" cy="590205"/>
            </a:xfrm>
            <a:prstGeom prst="wedgeRoundRectCallout">
              <a:avLst>
                <a:gd name="adj1" fmla="val 47731"/>
                <a:gd name="adj2" fmla="val -99427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13% of perf. overhead for SRAM/STT-RAM case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46789" y="2994025"/>
            <a:ext cx="2274378" cy="1855442"/>
            <a:chOff x="1746789" y="2994025"/>
            <a:chExt cx="2274378" cy="1855442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905000" y="2994025"/>
              <a:ext cx="304800" cy="990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with Corners Rounded 9"/>
            <p:cNvSpPr/>
            <p:nvPr/>
          </p:nvSpPr>
          <p:spPr>
            <a:xfrm>
              <a:off x="1746789" y="4259262"/>
              <a:ext cx="2274378" cy="590205"/>
            </a:xfrm>
            <a:prstGeom prst="wedgeRoundRectCallout">
              <a:avLst>
                <a:gd name="adj1" fmla="val -31947"/>
                <a:gd name="adj2" fmla="val -12759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Non-narrow</a:t>
              </a:r>
              <a:br>
                <a:rPr lang="en-US" b="1" dirty="0"/>
              </a:br>
              <a:r>
                <a:rPr lang="en-US" b="1" dirty="0"/>
                <a:t>width writes</a:t>
              </a: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919786" y="5563379"/>
            <a:ext cx="7533028" cy="933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Need to consider performance overhead</a:t>
            </a:r>
            <a:br>
              <a:rPr lang="en-US" sz="2000" b="1" dirty="0"/>
            </a:br>
            <a:r>
              <a:rPr lang="en-US" sz="2000" b="1" dirty="0"/>
              <a:t>of the non-narrow width case</a:t>
            </a:r>
          </a:p>
        </p:txBody>
      </p:sp>
    </p:spTree>
    <p:extLst>
      <p:ext uri="{BB962C8B-B14F-4D97-AF65-F5344CB8AC3E}">
        <p14:creationId xmlns:p14="http://schemas.microsoft.com/office/powerpoint/2010/main" val="28530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Impact of Write Buffer on Energy and </a:t>
            </a:r>
            <a:br>
              <a:rPr lang="en-US" sz="2800" dirty="0"/>
            </a:br>
            <a:r>
              <a:rPr lang="en-US" sz="2800" dirty="0"/>
              <a:t>Performance of Proposed Cache wo/ DWB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Average energy/perf. overhead over different buffer sizes</a:t>
            </a:r>
            <a:br>
              <a:rPr lang="en-US" sz="2000" dirty="0"/>
            </a:br>
            <a:r>
              <a:rPr lang="en-US" sz="1600" dirty="0"/>
              <a:t>(wo/ Dynamic Write Buffer Allocation, SRAM/STT-RAM, SPEC 2006)</a:t>
            </a:r>
            <a:endParaRPr lang="en-US" sz="1800" dirty="0"/>
          </a:p>
          <a:p>
            <a:pPr lvl="1"/>
            <a:r>
              <a:rPr lang="en-US" sz="1800" dirty="0"/>
              <a:t>Use of the write buffer significantly mitigates performance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44918"/>
            <a:ext cx="7343775" cy="38717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14488" y="3048000"/>
            <a:ext cx="2971799" cy="3124200"/>
            <a:chOff x="1614488" y="3048000"/>
            <a:chExt cx="2971799" cy="312420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614488" y="3505200"/>
              <a:ext cx="609600" cy="2667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peech Bubble: Rectangle with Corners Rounded 7"/>
            <p:cNvSpPr/>
            <p:nvPr/>
          </p:nvSpPr>
          <p:spPr>
            <a:xfrm>
              <a:off x="2311909" y="3048000"/>
              <a:ext cx="2274378" cy="590205"/>
            </a:xfrm>
            <a:prstGeom prst="wedgeRoundRectCallout">
              <a:avLst>
                <a:gd name="adj1" fmla="val -56801"/>
                <a:gd name="adj2" fmla="val 103390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High performance overhead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49098" y="4064172"/>
            <a:ext cx="4635678" cy="2108028"/>
            <a:chOff x="3449098" y="4064172"/>
            <a:chExt cx="4635678" cy="2108028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3449098" y="4064172"/>
              <a:ext cx="679990" cy="210802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with Corners Rounded 9"/>
            <p:cNvSpPr/>
            <p:nvPr/>
          </p:nvSpPr>
          <p:spPr>
            <a:xfrm>
              <a:off x="4229533" y="4838700"/>
              <a:ext cx="3855243" cy="1333500"/>
            </a:xfrm>
            <a:prstGeom prst="wedgeRoundRectCallout">
              <a:avLst>
                <a:gd name="adj1" fmla="val -51195"/>
                <a:gd name="adj2" fmla="val -7516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No performance overhead at the expense of energy consumption coming from the write 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9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Proposed Cache with Write Buffer:</a:t>
            </a:r>
            <a:br>
              <a:rPr lang="en-US" sz="3200" dirty="0"/>
            </a:br>
            <a:r>
              <a:rPr lang="en-US" sz="3200" dirty="0"/>
              <a:t>Energy Tradeoff with DWB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Average energy consumption over different buffer sizes</a:t>
            </a:r>
            <a:br>
              <a:rPr lang="en-US" sz="2000" dirty="0"/>
            </a:br>
            <a:r>
              <a:rPr lang="en-US" sz="1600" dirty="0"/>
              <a:t>(with DRW and DWB, SRAM/STT-RAM)</a:t>
            </a:r>
            <a:endParaRPr lang="en-US" sz="1800" dirty="0"/>
          </a:p>
          <a:p>
            <a:pPr lvl="1"/>
            <a:r>
              <a:rPr lang="en-US" sz="1800" dirty="0"/>
              <a:t>DWB saves more energy by adjusting buffer sizes to requirements</a:t>
            </a:r>
          </a:p>
          <a:p>
            <a:pPr lvl="1"/>
            <a:r>
              <a:rPr lang="en-US" sz="1800" dirty="0"/>
              <a:t>For SPEC2006, DWB with 4KB buffer achieves maximum energy saving by 42% without further performance degradation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79130"/>
            <a:ext cx="6161808" cy="3630003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 rot="1800000">
            <a:off x="2484175" y="3712087"/>
            <a:ext cx="179744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 rot="19800000">
            <a:off x="5679104" y="3712087"/>
            <a:ext cx="179744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-10392" y="3956342"/>
            <a:ext cx="3124200" cy="974579"/>
          </a:xfrm>
          <a:prstGeom prst="wedgeRoundRectCallout">
            <a:avLst>
              <a:gd name="adj1" fmla="val 64928"/>
              <a:gd name="adj2" fmla="val -258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Energy saving from</a:t>
            </a:r>
            <a:br>
              <a:rPr lang="en-US" b="1" dirty="0"/>
            </a:br>
            <a:r>
              <a:rPr lang="en-US" b="1" dirty="0"/>
              <a:t>Dynamic Write Buffer Allocation</a:t>
            </a:r>
            <a:endParaRPr lang="en-US" sz="1600" b="1" dirty="0"/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5908340" y="5011853"/>
            <a:ext cx="3124200" cy="974579"/>
          </a:xfrm>
          <a:prstGeom prst="wedgeRoundRectCallout">
            <a:avLst>
              <a:gd name="adj1" fmla="val -39055"/>
              <a:gd name="adj2" fmla="val -11436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Energy overhead due to increase of buffer size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364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Analysis of DRW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r>
              <a:rPr lang="en-US" sz="2000" dirty="0"/>
              <a:t>Average amount DRW operations (</a:t>
            </a:r>
            <a:r>
              <a:rPr lang="en-US" sz="2000" dirty="0" err="1"/>
              <a:t>KBytes</a:t>
            </a:r>
            <a:r>
              <a:rPr lang="en-US" sz="2000" dirty="0"/>
              <a:t>) over buffer sizes</a:t>
            </a:r>
            <a:br>
              <a:rPr lang="en-US" sz="2000" dirty="0"/>
            </a:br>
            <a:r>
              <a:rPr lang="en-US" sz="1600" dirty="0"/>
              <a:t>(with DRW and DWB, SRAM/STTRAM)</a:t>
            </a:r>
          </a:p>
          <a:p>
            <a:pPr lvl="1"/>
            <a:r>
              <a:rPr lang="en-US" sz="1800" dirty="0"/>
              <a:t>The proposed cache balances the number of DRWs and buffer energy</a:t>
            </a:r>
          </a:p>
          <a:p>
            <a:pPr lvl="1"/>
            <a:r>
              <a:rPr lang="en-US" sz="1800" dirty="0"/>
              <a:t>For SPEC2006, the optimal saving point of the 4KB buffer uses 2.7 KB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16989"/>
            <a:ext cx="5729287" cy="34520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03667" y="3733800"/>
            <a:ext cx="5330733" cy="1219200"/>
            <a:chOff x="3203667" y="3733800"/>
            <a:chExt cx="5330733" cy="1219200"/>
          </a:xfrm>
        </p:grpSpPr>
        <p:sp>
          <p:nvSpPr>
            <p:cNvPr id="17" name="Arrow: Right 16"/>
            <p:cNvSpPr/>
            <p:nvPr/>
          </p:nvSpPr>
          <p:spPr>
            <a:xfrm rot="1800000">
              <a:off x="3203667" y="4250152"/>
              <a:ext cx="4255159" cy="4572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17"/>
            <p:cNvSpPr/>
            <p:nvPr/>
          </p:nvSpPr>
          <p:spPr>
            <a:xfrm>
              <a:off x="5865835" y="3733800"/>
              <a:ext cx="2668565" cy="1219200"/>
            </a:xfrm>
            <a:prstGeom prst="wedgeRoundRectCallout">
              <a:avLst>
                <a:gd name="adj1" fmla="val -61964"/>
                <a:gd name="adj2" fmla="val 25731"/>
                <a:gd name="adj3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Decreased DRW</a:t>
              </a:r>
              <a:br>
                <a:rPr lang="en-US" b="1" dirty="0"/>
              </a:br>
              <a:r>
                <a:rPr lang="en-US" b="1" dirty="0"/>
                <a:t>thanks to larger buffer size</a:t>
              </a:r>
              <a:endParaRPr lang="en-US" sz="1600" b="1" dirty="0"/>
            </a:p>
          </p:txBody>
        </p:sp>
      </p:grpSp>
      <p:sp>
        <p:nvSpPr>
          <p:cNvPr id="19" name="Speech Bubble: Rectangle with Corners Rounded 18"/>
          <p:cNvSpPr/>
          <p:nvPr/>
        </p:nvSpPr>
        <p:spPr>
          <a:xfrm>
            <a:off x="304800" y="4953000"/>
            <a:ext cx="2668565" cy="914400"/>
          </a:xfrm>
          <a:prstGeom prst="wedgeRoundRectCallout">
            <a:avLst>
              <a:gd name="adj1" fmla="val 64396"/>
              <a:gd name="adj2" fmla="val -360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Still use DRW at optimal energy saving point</a:t>
            </a:r>
            <a:endParaRPr lang="en-US" sz="1600" b="1" dirty="0"/>
          </a:p>
        </p:txBody>
      </p:sp>
      <p:sp>
        <p:nvSpPr>
          <p:cNvPr id="23" name="Rectangle: Rounded Corners 22"/>
          <p:cNvSpPr/>
          <p:nvPr/>
        </p:nvSpPr>
        <p:spPr>
          <a:xfrm>
            <a:off x="4351326" y="4940746"/>
            <a:ext cx="609600" cy="449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3374408" y="4940746"/>
            <a:ext cx="533024" cy="449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45" y="408318"/>
            <a:ext cx="8418437" cy="868363"/>
          </a:xfrm>
        </p:spPr>
        <p:txBody>
          <a:bodyPr/>
          <a:lstStyle/>
          <a:p>
            <a:r>
              <a:rPr lang="en-US" sz="3200" dirty="0"/>
              <a:t>Static Random Access Memories (SRAM)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992" y="1562669"/>
            <a:ext cx="834579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CMOS-based SRAM: Critical processor component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Occupy 50% of chip area in modern processors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Require to store long-width data, e.g., 64 bits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Consume high static power due to off-state leakage</a:t>
            </a:r>
          </a:p>
          <a:p>
            <a:pPr marL="1149350" lvl="2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Becoming more significant issue with technology advances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2" y="4184897"/>
            <a:ext cx="4114800" cy="1908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877" y="3723260"/>
            <a:ext cx="3889905" cy="29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paper proposes a new hybrid MRAM/SRAM cache architecture</a:t>
            </a:r>
          </a:p>
          <a:p>
            <a:pPr lvl="1"/>
            <a:r>
              <a:rPr lang="en-US" sz="1800" dirty="0"/>
              <a:t>Leverage narrow-width values to reduce power</a:t>
            </a:r>
          </a:p>
          <a:p>
            <a:pPr lvl="1"/>
            <a:r>
              <a:rPr lang="en-US" sz="1800" dirty="0"/>
              <a:t>Separate the upper and lower 32-bit of word line</a:t>
            </a:r>
          </a:p>
          <a:p>
            <a:pPr lvl="1"/>
            <a:endParaRPr lang="en-US" sz="1800" dirty="0"/>
          </a:p>
          <a:p>
            <a:r>
              <a:rPr lang="en-US" sz="2000" dirty="0"/>
              <a:t>We also propose a partial double row write (DRW) technique and dynamic write buffer (DWB) allocation</a:t>
            </a:r>
          </a:p>
          <a:p>
            <a:pPr lvl="1"/>
            <a:r>
              <a:rPr lang="en-US" sz="1800" dirty="0"/>
              <a:t>Completely hide cache latency due to slow write operation of NVMs</a:t>
            </a:r>
          </a:p>
          <a:p>
            <a:pPr lvl="1"/>
            <a:r>
              <a:rPr lang="en-US" sz="1800" dirty="0"/>
              <a:t>Decide the trade-off between effective cache availability and the maximum buffer size</a:t>
            </a:r>
          </a:p>
          <a:p>
            <a:pPr lvl="1"/>
            <a:endParaRPr lang="en-US" sz="1800" dirty="0"/>
          </a:p>
          <a:p>
            <a:r>
              <a:rPr lang="en-US" sz="2000" dirty="0"/>
              <a:t>Our evaluation shows that the proposed hybrid cache can achieve energy without performance degradation</a:t>
            </a:r>
          </a:p>
          <a:p>
            <a:pPr lvl="1"/>
            <a:r>
              <a:rPr lang="en-US" sz="1800" dirty="0"/>
              <a:t>By up to 46% power improvement with the same performance to that of the conventional SRAM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4137"/>
          <a:stretch/>
        </p:blipFill>
        <p:spPr>
          <a:xfrm>
            <a:off x="5181600" y="3200400"/>
            <a:ext cx="2743200" cy="34918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65321" y="396240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Fixed Layer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6618" y="457231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Free Layer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7137" r="-644"/>
          <a:stretch/>
        </p:blipFill>
        <p:spPr>
          <a:xfrm>
            <a:off x="4949190" y="3205423"/>
            <a:ext cx="3208019" cy="35001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Emerging Non-Volatile Memory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152400" y="15240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sz="2000" b="1" kern="0" dirty="0">
                <a:latin typeface="+mj-lt"/>
                <a:cs typeface="Times New Roman" panose="02020603050405020304" pitchFamily="18" charset="0"/>
              </a:rPr>
              <a:t>Non-Volatile Memories are promising candidates to replace cache</a:t>
            </a:r>
          </a:p>
          <a:p>
            <a:pPr lvl="1"/>
            <a:r>
              <a:rPr lang="en-US" sz="1800" dirty="0">
                <a:latin typeface="+mj-lt"/>
                <a:cs typeface="Times New Roman" panose="02020603050405020304" pitchFamily="18" charset="0"/>
              </a:rPr>
              <a:t>Example: MRAM(Magnetic RAM), PCRAM (Phase Change RAM)</a:t>
            </a:r>
          </a:p>
          <a:p>
            <a:pPr lvl="1"/>
            <a:r>
              <a:rPr lang="en-US" sz="1800" dirty="0">
                <a:latin typeface="+mj-lt"/>
                <a:cs typeface="Times New Roman" panose="02020603050405020304" pitchFamily="18" charset="0"/>
              </a:rPr>
              <a:t>Pros: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Low leakage power, high density compared to SRAM</a:t>
            </a:r>
          </a:p>
          <a:p>
            <a:pPr lvl="1"/>
            <a:endParaRPr kumimoji="0" lang="en-US" sz="2000" b="1" kern="0" dirty="0">
              <a:latin typeface="+mj-lt"/>
              <a:cs typeface="Times New Roman" panose="02020603050405020304" pitchFamily="18" charset="0"/>
            </a:endParaRPr>
          </a:p>
          <a:p>
            <a:r>
              <a:rPr kumimoji="0" lang="en-US" sz="2000" b="1" kern="0" dirty="0">
                <a:latin typeface="+mj-lt"/>
                <a:cs typeface="Times New Roman" panose="02020603050405020304" pitchFamily="18" charset="0"/>
              </a:rPr>
              <a:t>Spin Transfer Torque RAMs (STT-RAM)</a:t>
            </a:r>
          </a:p>
          <a:p>
            <a:pPr lvl="1"/>
            <a:r>
              <a:rPr kumimoji="0" lang="en-US" sz="1800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High endurance (10</a:t>
            </a:r>
            <a:r>
              <a:rPr kumimoji="0" lang="en-US" sz="1800" kern="0" baseline="300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kumimoji="0" lang="en-US" sz="1800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-10</a:t>
            </a:r>
            <a:r>
              <a:rPr kumimoji="0" lang="en-US" sz="1800" kern="0" baseline="300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15</a:t>
            </a:r>
            <a:r>
              <a:rPr kumimoji="0" lang="en-US" sz="1800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kumimoji="0" lang="en-US" sz="1800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Fast in read</a:t>
            </a:r>
          </a:p>
          <a:p>
            <a:pPr lvl="2"/>
            <a:r>
              <a:rPr kumimoji="0" lang="en-US" sz="1600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Comparable speed of SRAM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Higher write energy than SRAM </a:t>
            </a:r>
            <a:endParaRPr kumimoji="0" lang="en-US" sz="1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kumimoji="0" lang="en-US" sz="1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Much slower write operation</a:t>
            </a:r>
          </a:p>
          <a:p>
            <a:r>
              <a:rPr kumimoji="0" lang="en-US" sz="2000" b="1" kern="0" dirty="0">
                <a:latin typeface="+mj-lt"/>
                <a:cs typeface="Times New Roman" panose="02020603050405020304" pitchFamily="18" charset="0"/>
              </a:rPr>
              <a:t>Spin Orbit Torque RAMs (SOT-RAM)</a:t>
            </a:r>
          </a:p>
          <a:p>
            <a:pPr lvl="1"/>
            <a:r>
              <a:rPr kumimoji="0" lang="en-US" sz="1600" kern="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Comparable</a:t>
            </a:r>
            <a:r>
              <a:rPr kumimoji="0" lang="en-US" sz="1600" kern="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write speed to SRAM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Higher write energy than SRAM</a:t>
            </a:r>
            <a:endParaRPr kumimoji="0" lang="en-US" sz="1800" kern="0" dirty="0">
              <a:solidFill>
                <a:schemeClr val="accent3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4487" lvl="1" indent="0">
              <a:buNone/>
            </a:pPr>
            <a:endParaRPr kumimoji="0" lang="en-US" sz="1800" kern="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152400" y="5943600"/>
            <a:ext cx="6781800" cy="4827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Need to address power and performance cost of write operation</a:t>
            </a:r>
          </a:p>
        </p:txBody>
      </p:sp>
    </p:spTree>
    <p:extLst>
      <p:ext uri="{BB962C8B-B14F-4D97-AF65-F5344CB8AC3E}">
        <p14:creationId xmlns:p14="http://schemas.microsoft.com/office/powerpoint/2010/main" val="22143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7" grpId="0"/>
      <p:bldP spid="17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Narrow Width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many practical data, values can be represented by a fewer number of bits than the full word size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This characteristic is widely observed across applications and benchmarks  </a:t>
            </a:r>
            <a:r>
              <a:rPr lang="en-US" sz="1800" dirty="0"/>
              <a:t>e.g., SPEC Series, </a:t>
            </a:r>
            <a:r>
              <a:rPr lang="en-US" sz="1800" dirty="0" err="1"/>
              <a:t>Mibench</a:t>
            </a:r>
            <a:r>
              <a:rPr lang="en-US" sz="1800" dirty="0"/>
              <a:t> (CPU), </a:t>
            </a:r>
            <a:r>
              <a:rPr lang="en-US" sz="1800" dirty="0" err="1"/>
              <a:t>Rodinia</a:t>
            </a:r>
            <a:r>
              <a:rPr lang="en-US" sz="1800" dirty="0"/>
              <a:t>, Parboil(GPU)</a:t>
            </a:r>
            <a:endParaRPr lang="en-US" sz="2200" dirty="0"/>
          </a:p>
          <a:p>
            <a:pPr lvl="1"/>
            <a:r>
              <a:rPr lang="en-US" sz="2000" dirty="0"/>
              <a:t>Still execute 32bit-based applications in practice</a:t>
            </a:r>
          </a:p>
          <a:p>
            <a:pPr lvl="1"/>
            <a:r>
              <a:rPr lang="en-US" sz="2000" dirty="0"/>
              <a:t>No need to exploit all 64 bits for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5499" y="3152131"/>
            <a:ext cx="618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0000 0000 0000 0000 0010 1110 1111 1010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15251" y="277113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8851" y="2771131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5251" y="2961631"/>
            <a:ext cx="59436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66817" y="260961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Full wordsize: 64 bits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15251" y="3613796"/>
            <a:ext cx="0" cy="37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87050" y="3613796"/>
            <a:ext cx="0" cy="37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15251" y="3802063"/>
            <a:ext cx="2971799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93304" y="3881866"/>
            <a:ext cx="274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Upper 32 bits: All zeros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1495499" y="3167216"/>
            <a:ext cx="3091551" cy="446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/>
          <p:cNvSpPr/>
          <p:nvPr/>
        </p:nvSpPr>
        <p:spPr>
          <a:xfrm>
            <a:off x="5039885" y="3888433"/>
            <a:ext cx="615351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02561" y="38100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Narrow-width</a:t>
            </a:r>
          </a:p>
        </p:txBody>
      </p:sp>
    </p:spTree>
    <p:extLst>
      <p:ext uri="{BB962C8B-B14F-4D97-AF65-F5344CB8AC3E}">
        <p14:creationId xmlns:p14="http://schemas.microsoft.com/office/powerpoint/2010/main" val="6717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Hybrid Cache for Narrow-Width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Key Idea:</a:t>
            </a:r>
            <a:r>
              <a:rPr lang="en-US" sz="2400" dirty="0"/>
              <a:t> Store in two separated cache parts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Technical challenge: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dirty="0"/>
              <a:t>Seamless handling of non-narrow width data</a:t>
            </a:r>
            <a:endParaRPr lang="en-US" sz="2000" dirty="0"/>
          </a:p>
          <a:p>
            <a:pPr lvl="1"/>
            <a:r>
              <a:rPr lang="en-US" sz="2200" dirty="0"/>
              <a:t>Long write latency of NVM: Performance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0365" y="2057401"/>
            <a:ext cx="618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0000 0000 0000 0000 0010 1110 1111 1010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55573" y="2072486"/>
            <a:ext cx="3946343" cy="2427779"/>
            <a:chOff x="555573" y="2072486"/>
            <a:chExt cx="3946343" cy="2427779"/>
          </a:xfrm>
        </p:grpSpPr>
        <p:grpSp>
          <p:nvGrpSpPr>
            <p:cNvPr id="18" name="Group 17"/>
            <p:cNvGrpSpPr/>
            <p:nvPr/>
          </p:nvGrpSpPr>
          <p:grpSpPr>
            <a:xfrm>
              <a:off x="686465" y="2072486"/>
              <a:ext cx="3815451" cy="2427779"/>
              <a:chOff x="686465" y="2072486"/>
              <a:chExt cx="3815451" cy="2427779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410365" y="2072486"/>
                <a:ext cx="3091551" cy="44658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6465" y="3352800"/>
                <a:ext cx="3581400" cy="11474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Non Volatile Memory</a:t>
                </a:r>
              </a:p>
              <a:p>
                <a:pPr algn="ctr"/>
                <a:r>
                  <a:rPr lang="en-US" sz="1600" b="1" dirty="0"/>
                  <a:t>(STTRAM, SOTRAM)</a:t>
                </a:r>
              </a:p>
            </p:txBody>
          </p:sp>
          <p:sp>
            <p:nvSpPr>
              <p:cNvPr id="10" name="Arrow: Down 9"/>
              <p:cNvSpPr/>
              <p:nvPr/>
            </p:nvSpPr>
            <p:spPr>
              <a:xfrm rot="2700000">
                <a:off x="2176335" y="2278479"/>
                <a:ext cx="293897" cy="1456905"/>
              </a:xfrm>
              <a:prstGeom prst="downArrow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55573" y="2592746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Infrequent</a:t>
              </a:r>
              <a:b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updates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01916" y="2072486"/>
            <a:ext cx="3967340" cy="2427779"/>
            <a:chOff x="4501916" y="2072486"/>
            <a:chExt cx="3967340" cy="2427779"/>
          </a:xfrm>
        </p:grpSpPr>
        <p:sp>
          <p:nvSpPr>
            <p:cNvPr id="8" name="Rectangle 7"/>
            <p:cNvSpPr/>
            <p:nvPr/>
          </p:nvSpPr>
          <p:spPr>
            <a:xfrm>
              <a:off x="4887856" y="3352800"/>
              <a:ext cx="3581400" cy="114746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CMOS-Based SRAM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4501916" y="2072486"/>
              <a:ext cx="3091551" cy="4465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/>
            <p:cNvSpPr/>
            <p:nvPr/>
          </p:nvSpPr>
          <p:spPr>
            <a:xfrm rot="18900000">
              <a:off x="6456415" y="2278480"/>
              <a:ext cx="293897" cy="1456905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1331" y="2612768"/>
              <a:ext cx="1172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Frequent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b="1" dirty="0">
                  <a:solidFill>
                    <a:srgbClr val="FF0000"/>
                  </a:solidFill>
                </a:rPr>
                <a:t>updates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8498" y="2594035"/>
            <a:ext cx="2662703" cy="1408698"/>
            <a:chOff x="3128498" y="2594035"/>
            <a:chExt cx="2662703" cy="1408698"/>
          </a:xfrm>
        </p:grpSpPr>
        <p:grpSp>
          <p:nvGrpSpPr>
            <p:cNvPr id="21" name="Group 20"/>
            <p:cNvGrpSpPr/>
            <p:nvPr/>
          </p:nvGrpSpPr>
          <p:grpSpPr>
            <a:xfrm>
              <a:off x="3128498" y="2594035"/>
              <a:ext cx="2010001" cy="1408698"/>
              <a:chOff x="3128498" y="2594035"/>
              <a:chExt cx="2010001" cy="140869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410877" y="3541068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3">
                        <a:lumMod val="50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28498" y="2594035"/>
                <a:ext cx="2010001" cy="890171"/>
              </a:xfrm>
              <a:prstGeom prst="cloudCallout">
                <a:avLst>
                  <a:gd name="adj1" fmla="val -36500"/>
                  <a:gd name="adj2" fmla="val 61312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i="1" dirty="0"/>
                  <a:t>Energy Saving?</a:t>
                </a:r>
              </a:p>
            </p:txBody>
          </p:sp>
        </p:grpSp>
        <p:sp>
          <p:nvSpPr>
            <p:cNvPr id="16" name="Smiley Face 15"/>
            <p:cNvSpPr/>
            <p:nvPr/>
          </p:nvSpPr>
          <p:spPr>
            <a:xfrm>
              <a:off x="5281673" y="2767099"/>
              <a:ext cx="509528" cy="492000"/>
            </a:xfrm>
            <a:prstGeom prst="smileyFac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iley Face 16"/>
          <p:cNvSpPr/>
          <p:nvPr/>
        </p:nvSpPr>
        <p:spPr>
          <a:xfrm>
            <a:off x="7746236" y="5293324"/>
            <a:ext cx="509528" cy="492000"/>
          </a:xfrm>
          <a:prstGeom prst="smileyFace">
            <a:avLst>
              <a:gd name="adj" fmla="val -379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/>
          <p:cNvSpPr/>
          <p:nvPr/>
        </p:nvSpPr>
        <p:spPr>
          <a:xfrm>
            <a:off x="304800" y="5922642"/>
            <a:ext cx="8763000" cy="4940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serve enough cache performance with minimal energy cost?</a:t>
            </a:r>
          </a:p>
        </p:txBody>
      </p:sp>
    </p:spTree>
    <p:extLst>
      <p:ext uri="{BB962C8B-B14F-4D97-AF65-F5344CB8AC3E}">
        <p14:creationId xmlns:p14="http://schemas.microsoft.com/office/powerpoint/2010/main" val="25180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propose a hybrid cache architecture that symmetrically locates narrow-width data</a:t>
            </a:r>
          </a:p>
          <a:p>
            <a:pPr lvl="1"/>
            <a:r>
              <a:rPr lang="en-US" sz="1800" dirty="0"/>
              <a:t>Store the upper and lower 32-bits of every word lines in MRAM and SRAM, respectively</a:t>
            </a:r>
          </a:p>
          <a:p>
            <a:pPr lvl="1"/>
            <a:r>
              <a:rPr lang="en-US" sz="1800" dirty="0"/>
              <a:t>Verify the narrow-width characteristic for popular processor benchmarks</a:t>
            </a:r>
          </a:p>
          <a:p>
            <a:r>
              <a:rPr lang="en-US" sz="2000" dirty="0"/>
              <a:t>The proposed hybrid cache is able tolerating the non-narrow data as well as the narrow one with no performance and energy overhead</a:t>
            </a:r>
          </a:p>
          <a:p>
            <a:pPr lvl="1"/>
            <a:r>
              <a:rPr lang="en-US" sz="1800" dirty="0"/>
              <a:t>Double row write (DRW):</a:t>
            </a:r>
            <a:br>
              <a:rPr lang="en-US" sz="1800" dirty="0"/>
            </a:br>
            <a:r>
              <a:rPr lang="en-US" sz="1800" dirty="0"/>
              <a:t>Mitigate performance issue due to limited write buffer size</a:t>
            </a:r>
          </a:p>
          <a:p>
            <a:pPr lvl="1"/>
            <a:r>
              <a:rPr lang="en-US" sz="1800" dirty="0"/>
              <a:t>Dynamic write buffer (DWB):</a:t>
            </a:r>
            <a:br>
              <a:rPr lang="en-US" sz="1800" dirty="0"/>
            </a:br>
            <a:r>
              <a:rPr lang="en-US" sz="1800" dirty="0"/>
              <a:t>Balances a</a:t>
            </a:r>
            <a:r>
              <a:rPr lang="en-US" sz="2000" dirty="0"/>
              <a:t> </a:t>
            </a:r>
            <a:r>
              <a:rPr lang="en-US" sz="1800" dirty="0"/>
              <a:t>tradeoff between buffer size and memory size cost of DRW</a:t>
            </a:r>
          </a:p>
          <a:p>
            <a:r>
              <a:rPr lang="en-US" sz="2000" dirty="0"/>
              <a:t>The evaluation shows high power saving with negligible performance degradation</a:t>
            </a:r>
          </a:p>
          <a:p>
            <a:pPr lvl="1"/>
            <a:r>
              <a:rPr lang="en-US" sz="1800" dirty="0"/>
              <a:t>Save the cache power consumption by up to 43% and 46%</a:t>
            </a:r>
            <a:br>
              <a:rPr lang="en-US" sz="1800" dirty="0"/>
            </a:br>
            <a:r>
              <a:rPr lang="en-US" sz="1800" dirty="0"/>
              <a:t>for STT-RAM and SOT-RAM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NVM-based cache: </a:t>
            </a:r>
            <a:r>
              <a:rPr lang="en-US" sz="2400" dirty="0">
                <a:ea typeface="굴림" pitchFamily="34" charset="-127"/>
                <a:cs typeface="Times New Roman" panose="02020603050405020304" pitchFamily="18" charset="0"/>
              </a:rPr>
              <a:t>invert coding schemes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Utilize asymmetric power/performance characteristics of </a:t>
            </a:r>
            <a:r>
              <a:rPr lang="en-US" sz="2000" dirty="0">
                <a:ea typeface="굴림" pitchFamily="34" charset="-127"/>
                <a:cs typeface="Times New Roman" panose="02020603050405020304" pitchFamily="18" charset="0"/>
              </a:rPr>
              <a:t>writes</a:t>
            </a:r>
            <a:endParaRPr lang="en-US" sz="2000" dirty="0">
              <a:latin typeface="+mj-lt"/>
              <a:ea typeface="굴림" pitchFamily="34" charset="-127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Flip the data if the number of ones is more than 50%</a:t>
            </a:r>
            <a:b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[Nigam, et al. ISLPED’11]</a:t>
            </a:r>
            <a:endParaRPr lang="en-US" sz="1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Writes the flipped data if more than half of word isn’t same </a:t>
            </a:r>
            <a:r>
              <a:rPr lang="en-US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Sangyeun</a:t>
            </a:r>
            <a:r>
              <a:rPr lang="en-US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et al</a:t>
            </a:r>
            <a:r>
              <a:rPr lang="en-US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Micro’09]</a:t>
            </a:r>
          </a:p>
          <a:p>
            <a:pPr lvl="1">
              <a:spcBef>
                <a:spcPts val="0"/>
              </a:spcBef>
            </a:pPr>
            <a:endParaRPr lang="en-US" sz="1400" dirty="0">
              <a:latin typeface="+mj-lt"/>
              <a:ea typeface="굴림" pitchFamily="34" charset="-127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i="1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Additional circuitries to invert bits would increase design cost.</a:t>
            </a:r>
            <a:endParaRPr lang="en-US" sz="3200" i="1" dirty="0">
              <a:latin typeface="+mj-lt"/>
              <a:ea typeface="굴림" pitchFamily="34" charset="-127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Hybrid cache: </a:t>
            </a:r>
            <a:r>
              <a:rPr lang="en-US" sz="2400" dirty="0">
                <a:ea typeface="굴림" pitchFamily="34" charset="-127"/>
                <a:cs typeface="Times New Roman" panose="02020603050405020304" pitchFamily="18" charset="0"/>
              </a:rPr>
              <a:t>block placement schemes</a:t>
            </a:r>
            <a:endParaRPr lang="en-US" sz="2800" dirty="0">
              <a:ea typeface="굴림" pitchFamily="34" charset="-127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Read intensive / Write intensive parts </a:t>
            </a:r>
            <a:r>
              <a:rPr lang="en-US" sz="1800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[</a:t>
            </a:r>
            <a:r>
              <a:rPr lang="en-US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 et al. VLSI-SOC’11]</a:t>
            </a:r>
            <a:endParaRPr lang="en-US" sz="1800" dirty="0">
              <a:latin typeface="+mj-lt"/>
              <a:ea typeface="굴림" pitchFamily="34" charset="-127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High retention / Low retention parts</a:t>
            </a:r>
            <a:br>
              <a:rPr lang="en-US" sz="2000" dirty="0">
                <a:latin typeface="+mj-lt"/>
                <a:ea typeface="굴림" pitchFamily="34" charset="-127"/>
                <a:cs typeface="Times New Roman" panose="02020603050405020304" pitchFamily="18" charset="0"/>
              </a:rPr>
            </a:br>
            <a:r>
              <a:rPr lang="en-US" sz="1600" i="1" dirty="0">
                <a:latin typeface="+mj-lt"/>
                <a:ea typeface="굴림" pitchFamily="34" charset="-127"/>
                <a:cs typeface="Times New Roman" panose="02020603050405020304" pitchFamily="18" charset="0"/>
              </a:rPr>
              <a:t>[</a:t>
            </a:r>
            <a:r>
              <a:rPr lang="en-US" sz="1400" i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Smullen</a:t>
            </a:r>
            <a:r>
              <a:rPr lang="en-US" sz="1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et al. HPCA’11, Sun et al. Micro’11]</a:t>
            </a:r>
          </a:p>
          <a:p>
            <a:pPr lvl="1">
              <a:spcBef>
                <a:spcPts val="0"/>
              </a:spcBef>
            </a:pPr>
            <a:endParaRPr lang="en-US" sz="14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i="1" dirty="0"/>
              <a:t>Data migration procedure is </a:t>
            </a:r>
            <a:r>
              <a:rPr lang="en-US" sz="2000" i="1" dirty="0" err="1"/>
              <a:t>requisitive</a:t>
            </a:r>
            <a:r>
              <a:rPr lang="en-US" sz="2000" i="1" dirty="0"/>
              <a:t>.</a:t>
            </a:r>
            <a:endParaRPr lang="en-US" i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Architecture of Proposed Cache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/>
          <a:lstStyle/>
          <a:p>
            <a:r>
              <a:rPr lang="en-US" sz="2400" dirty="0"/>
              <a:t>Proposed cache consists of three parts:</a:t>
            </a:r>
          </a:p>
          <a:p>
            <a:pPr lvl="1"/>
            <a:r>
              <a:rPr lang="en-US" sz="1800" b="1" dirty="0"/>
              <a:t>NVM-SRAM hybrid data cache:</a:t>
            </a:r>
            <a:r>
              <a:rPr lang="en-US" sz="1800" dirty="0"/>
              <a:t> Separate upper and low bits</a:t>
            </a:r>
          </a:p>
          <a:p>
            <a:pPr lvl="1"/>
            <a:r>
              <a:rPr lang="en-US" sz="1800" b="1" dirty="0"/>
              <a:t>Write buffer (Small SRAM): </a:t>
            </a:r>
            <a:r>
              <a:rPr lang="en-US" sz="1800" dirty="0"/>
              <a:t>Hide overhead of non-narrow writes</a:t>
            </a:r>
          </a:p>
          <a:p>
            <a:pPr lvl="1"/>
            <a:r>
              <a:rPr lang="en-US" sz="1800" b="1" dirty="0"/>
              <a:t>Memory controller: </a:t>
            </a:r>
            <a:r>
              <a:rPr lang="en-US" sz="1800" dirty="0"/>
              <a:t>Control cache based on specialized write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942705"/>
            <a:ext cx="6193166" cy="383909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4696782" y="4074851"/>
            <a:ext cx="2618417" cy="2341823"/>
          </a:xfrm>
          <a:prstGeom prst="roundRect">
            <a:avLst/>
          </a:prstGeom>
          <a:solidFill>
            <a:schemeClr val="accent1">
              <a:alpha val="29020"/>
            </a:schemeClr>
          </a:solidFill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2435075" y="4622540"/>
            <a:ext cx="2136925" cy="1397259"/>
          </a:xfrm>
          <a:prstGeom prst="roundRect">
            <a:avLst/>
          </a:prstGeom>
          <a:solidFill>
            <a:schemeClr val="accent1">
              <a:alpha val="29020"/>
            </a:schemeClr>
          </a:solidFill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1514023" y="3240363"/>
            <a:ext cx="619577" cy="3282674"/>
          </a:xfrm>
          <a:prstGeom prst="roundRect">
            <a:avLst/>
          </a:prstGeom>
          <a:solidFill>
            <a:schemeClr val="accent1">
              <a:alpha val="29020"/>
            </a:schemeClr>
          </a:solidFill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77" y="3075632"/>
            <a:ext cx="6203529" cy="3341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Narrow-Width Values: SPEC CPU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data distribution in different bit indexes</a:t>
            </a:r>
          </a:p>
          <a:p>
            <a:pPr lvl="1"/>
            <a:r>
              <a:rPr lang="en-US" sz="2000" dirty="0"/>
              <a:t>Extracted L2 cache trace for SPEC2006 using GEM5 simulator</a:t>
            </a:r>
          </a:p>
          <a:p>
            <a:pPr lvl="1"/>
            <a:r>
              <a:rPr lang="en-US" sz="2000" dirty="0"/>
              <a:t>Show clear distinction of stored values over the bit indexes</a:t>
            </a:r>
          </a:p>
          <a:p>
            <a:pPr lvl="2"/>
            <a:r>
              <a:rPr lang="en-US" sz="1800" dirty="0"/>
              <a:t>93% of zeros for 85% of data in L2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7BECB-0B30-4A9E-99C2-199CA6C564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peech Bubble: Rectangle with Corners Rounded 6"/>
          <p:cNvSpPr/>
          <p:nvPr/>
        </p:nvSpPr>
        <p:spPr>
          <a:xfrm>
            <a:off x="2438400" y="4579421"/>
            <a:ext cx="1943100" cy="876815"/>
          </a:xfrm>
          <a:prstGeom prst="wedgeRoundRectCallout">
            <a:avLst>
              <a:gd name="adj1" fmla="val -6716"/>
              <a:gd name="adj2" fmla="val -9469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Mostly zero wo/ frequent  update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5105400" y="4574059"/>
            <a:ext cx="2209800" cy="897259"/>
          </a:xfrm>
          <a:prstGeom prst="wedgeRoundRectCallout">
            <a:avLst>
              <a:gd name="adj1" fmla="val -10064"/>
              <a:gd name="adj2" fmla="val -1014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Need to update</a:t>
            </a:r>
            <a:br>
              <a:rPr lang="en-US" b="1" dirty="0"/>
            </a:br>
            <a:r>
              <a:rPr lang="en-US" b="1" dirty="0"/>
              <a:t>frequently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295400" y="5548564"/>
            <a:ext cx="6958306" cy="425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NVMs are suitable candidates for upper 32 bits in most cases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295400" y="5952266"/>
            <a:ext cx="6958306" cy="4257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Performance may be still degraded due to low write speed</a:t>
            </a:r>
          </a:p>
        </p:txBody>
      </p:sp>
    </p:spTree>
    <p:extLst>
      <p:ext uri="{BB962C8B-B14F-4D97-AF65-F5344CB8AC3E}">
        <p14:creationId xmlns:p14="http://schemas.microsoft.com/office/powerpoint/2010/main" val="5947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30451</TotalTime>
  <Words>1132</Words>
  <Application>Microsoft Office PowerPoint</Application>
  <PresentationFormat>On-screen Show (4:3)</PresentationFormat>
  <Paragraphs>262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굴림</vt:lpstr>
      <vt:lpstr>SimSun</vt:lpstr>
      <vt:lpstr>Arial</vt:lpstr>
      <vt:lpstr>Constantia</vt:lpstr>
      <vt:lpstr>Times New Roman</vt:lpstr>
      <vt:lpstr>Wingdings</vt:lpstr>
      <vt:lpstr>Network</vt:lpstr>
      <vt:lpstr>A Low-Power Hybrid Magnetic Cache Architecture Exploiting Narrow-Width Values</vt:lpstr>
      <vt:lpstr>Static Random Access Memories (SRAM)</vt:lpstr>
      <vt:lpstr>Emerging Non-Volatile Memory</vt:lpstr>
      <vt:lpstr>Narrow Width Values</vt:lpstr>
      <vt:lpstr>Hybrid Cache for Narrow-Width Data</vt:lpstr>
      <vt:lpstr>Contributions</vt:lpstr>
      <vt:lpstr>Related Work</vt:lpstr>
      <vt:lpstr>Architecture of Proposed Cache</vt:lpstr>
      <vt:lpstr> Narrow-Width Values: SPEC CPU 2006</vt:lpstr>
      <vt:lpstr>Write Buffer for Non-Narrow Data</vt:lpstr>
      <vt:lpstr>Double Row Writing (DRW)</vt:lpstr>
      <vt:lpstr>Cache Protocol for Write Operation</vt:lpstr>
      <vt:lpstr>Dynamic Write Buffer Allocation (DWB)</vt:lpstr>
      <vt:lpstr>Experimental Setup</vt:lpstr>
      <vt:lpstr>Proposed Cache wo/ Write Buffer : Energy Consumption</vt:lpstr>
      <vt:lpstr>Proposed Cache wo/ Write Buffer : Performance Overhead</vt:lpstr>
      <vt:lpstr>Impact of Write Buffer on Energy and  Performance of Proposed Cache wo/ DWB</vt:lpstr>
      <vt:lpstr>Proposed Cache with Write Buffer: Energy Tradeoff with DWB</vt:lpstr>
      <vt:lpstr>Analysis of DRW Write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tajana</dc:creator>
  <cp:lastModifiedBy>Abbas Rahimi</cp:lastModifiedBy>
  <cp:revision>3552</cp:revision>
  <cp:lastPrinted>2015-06-02T22:10:54Z</cp:lastPrinted>
  <dcterms:created xsi:type="dcterms:W3CDTF">2011-02-28T18:54:52Z</dcterms:created>
  <dcterms:modified xsi:type="dcterms:W3CDTF">2016-12-22T02:53:11Z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